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71" r:id="rId3"/>
    <p:sldId id="266" r:id="rId4"/>
    <p:sldId id="265" r:id="rId5"/>
    <p:sldId id="267" r:id="rId6"/>
    <p:sldId id="270" r:id="rId7"/>
    <p:sldId id="272" r:id="rId8"/>
    <p:sldId id="269" r:id="rId9"/>
    <p:sldId id="273" r:id="rId10"/>
    <p:sldId id="268" r:id="rId11"/>
    <p:sldId id="278" r:id="rId12"/>
    <p:sldId id="279" r:id="rId13"/>
    <p:sldId id="280" r:id="rId14"/>
    <p:sldId id="281" r:id="rId15"/>
    <p:sldId id="275" r:id="rId16"/>
    <p:sldId id="277" r:id="rId17"/>
    <p:sldId id="282" r:id="rId18"/>
    <p:sldId id="283"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152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E921A1-6883-4066-ABE1-D50D99088A94}" type="datetimeFigureOut">
              <a:rPr lang="fr-FR" smtClean="0"/>
              <a:pPr/>
              <a:t>01/12/2016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88103C-175C-4C3D-8623-BF81D6555170}"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088103C-175C-4C3D-8623-BF81D6555170}"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01/12/2016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fr/maps/@43.4151586,25.6277435,5z"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fr.wikipedia.org/wiki/Urbain_Le_Verri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Animations/structure_verticale/Structure_verticale_enseignant.exe"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fr.wikipedia.org/wiki/Hygrom%C3%A8tre"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99392"/>
            <a:ext cx="7772400" cy="1470025"/>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r-FR" sz="8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Météorologie</a:t>
            </a:r>
            <a:endParaRPr lang="fr-FR" sz="8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ZoneTexte 2"/>
          <p:cNvSpPr txBox="1"/>
          <p:nvPr/>
        </p:nvSpPr>
        <p:spPr>
          <a:xfrm>
            <a:off x="7292211" y="6488668"/>
            <a:ext cx="1851789" cy="369332"/>
          </a:xfrm>
          <a:prstGeom prst="rect">
            <a:avLst/>
          </a:prstGeom>
          <a:noFill/>
        </p:spPr>
        <p:txBody>
          <a:bodyPr wrap="none" rtlCol="0">
            <a:spAutoFit/>
          </a:bodyPr>
          <a:lstStyle/>
          <a:p>
            <a:r>
              <a:rPr lang="fr-FR" dirty="0" smtClean="0">
                <a:solidFill>
                  <a:schemeClr val="tx2">
                    <a:lumMod val="60000"/>
                    <a:lumOff val="40000"/>
                  </a:schemeClr>
                </a:solidFill>
              </a:rPr>
              <a:t>BIA </a:t>
            </a:r>
            <a:r>
              <a:rPr lang="fr-FR" smtClean="0">
                <a:solidFill>
                  <a:schemeClr val="tx2">
                    <a:lumMod val="60000"/>
                    <a:lumOff val="40000"/>
                  </a:schemeClr>
                </a:solidFill>
              </a:rPr>
              <a:t>(2016 – 2017)</a:t>
            </a:r>
            <a:endParaRPr lang="fr-FR" dirty="0">
              <a:solidFill>
                <a:schemeClr val="tx2">
                  <a:lumMod val="60000"/>
                  <a:lumOff val="40000"/>
                </a:schemeClr>
              </a:solidFill>
            </a:endParaRPr>
          </a:p>
        </p:txBody>
      </p:sp>
      <p:sp>
        <p:nvSpPr>
          <p:cNvPr id="4" name="ZoneTexte 3"/>
          <p:cNvSpPr txBox="1"/>
          <p:nvPr/>
        </p:nvSpPr>
        <p:spPr>
          <a:xfrm>
            <a:off x="251521" y="4005064"/>
            <a:ext cx="8640960" cy="1754326"/>
          </a:xfrm>
          <a:prstGeom prst="rect">
            <a:avLst/>
          </a:prstGeom>
          <a:noFill/>
        </p:spPr>
        <p:txBody>
          <a:bodyPr wrap="square" rtlCol="0">
            <a:spAutoFit/>
          </a:bodyPr>
          <a:lstStyle/>
          <a:p>
            <a:pPr algn="just"/>
            <a:r>
              <a:rPr lang="fr-FR" dirty="0" smtClean="0">
                <a:solidFill>
                  <a:srgbClr val="FFFF00"/>
                </a:solidFill>
              </a:rPr>
              <a:t>La météorologie est née d’un naufrage en mer Noire lors de la guerre de Crimée (1853 – 1856) : une violente tempête fut à l’origine de la perte de 38 navires  engagés dans cette guerre, 400 marins périrent. Suite à cette catastrophe, le Ministère de la guerre de l’époque chargea l’astronome Urbain Le Verrier (1811 – 1877) de trouver les causes de ce désastre qui il s’aperçut que la tempête était présente à un autre endroit  (Nord-ouest de l’Europe) et  s’était déplacée en deux jours vers le sud-est.</a:t>
            </a:r>
            <a:endParaRPr lang="fr-FR" dirty="0">
              <a:solidFill>
                <a:srgbClr val="FFFF00"/>
              </a:solidFill>
            </a:endParaRPr>
          </a:p>
        </p:txBody>
      </p:sp>
      <p:pic>
        <p:nvPicPr>
          <p:cNvPr id="5" name="Image 4" descr="Graphite Globe.png">
            <a:hlinkClick r:id="rId3" tooltip="Mer Noire"/>
          </p:cNvPr>
          <p:cNvPicPr>
            <a:picLocks/>
          </p:cNvPicPr>
          <p:nvPr/>
        </p:nvPicPr>
        <p:blipFill>
          <a:blip r:embed="rId4" cstate="print"/>
          <a:stretch>
            <a:fillRect/>
          </a:stretch>
        </p:blipFill>
        <p:spPr>
          <a:xfrm>
            <a:off x="8532440" y="5661248"/>
            <a:ext cx="326136" cy="304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1385316"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1. </a:t>
            </a:r>
            <a:r>
              <a:rPr lang="fr-FR" u="sng" dirty="0" smtClean="0">
                <a:solidFill>
                  <a:srgbClr val="0070C0"/>
                </a:solidFill>
                <a:uFill>
                  <a:solidFill>
                    <a:srgbClr val="FF0000"/>
                  </a:solidFill>
                </a:uFill>
              </a:rPr>
              <a:t>Historique</a:t>
            </a:r>
          </a:p>
        </p:txBody>
      </p:sp>
      <p:sp>
        <p:nvSpPr>
          <p:cNvPr id="5" name="Rectangle 4"/>
          <p:cNvSpPr/>
          <p:nvPr/>
        </p:nvSpPr>
        <p:spPr>
          <a:xfrm>
            <a:off x="179512" y="836712"/>
            <a:ext cx="8712968" cy="1477328"/>
          </a:xfrm>
          <a:prstGeom prst="rect">
            <a:avLst/>
          </a:prstGeom>
        </p:spPr>
        <p:txBody>
          <a:bodyPr wrap="square">
            <a:spAutoFit/>
          </a:bodyPr>
          <a:lstStyle/>
          <a:p>
            <a:pPr algn="just"/>
            <a:r>
              <a:rPr lang="fr-FR" dirty="0" smtClean="0"/>
              <a:t>La </a:t>
            </a:r>
            <a:r>
              <a:rPr lang="fr-FR" b="1" dirty="0" smtClean="0"/>
              <a:t>météorologie</a:t>
            </a:r>
            <a:r>
              <a:rPr lang="fr-FR" dirty="0" smtClean="0"/>
              <a:t>, science qui étudie l'atmosphère terrestre. Elle a pour objet d'en connaître les états pour comprendre les phénomènes qui s'y déroulent afin de décrire le temps qu'il fait et de prédire le temps qu'il fera. La météorologie observe et étudie les trente premiers kilomètres de l'atmosphère en contact avec la surface de la Terre: la troposphère et la stratosphère inférieure.</a:t>
            </a:r>
            <a:endParaRPr lang="fr-FR" dirty="0"/>
          </a:p>
        </p:txBody>
      </p:sp>
      <p:sp>
        <p:nvSpPr>
          <p:cNvPr id="6" name="Rectangle 5"/>
          <p:cNvSpPr/>
          <p:nvPr/>
        </p:nvSpPr>
        <p:spPr>
          <a:xfrm>
            <a:off x="179512" y="476672"/>
            <a:ext cx="1253805" cy="369332"/>
          </a:xfrm>
          <a:prstGeom prst="rect">
            <a:avLst/>
          </a:prstGeom>
        </p:spPr>
        <p:txBody>
          <a:bodyPr wrap="none">
            <a:spAutoFit/>
          </a:bodyPr>
          <a:lstStyle/>
          <a:p>
            <a:r>
              <a:rPr lang="fr-FR" b="1" u="sng" dirty="0" smtClean="0"/>
              <a:t>Définition :</a:t>
            </a:r>
            <a:endParaRPr lang="fr-FR" u="sng" dirty="0"/>
          </a:p>
        </p:txBody>
      </p:sp>
      <p:sp>
        <p:nvSpPr>
          <p:cNvPr id="8" name="Rectangle 7"/>
          <p:cNvSpPr/>
          <p:nvPr/>
        </p:nvSpPr>
        <p:spPr>
          <a:xfrm>
            <a:off x="179512" y="2420888"/>
            <a:ext cx="6696744" cy="3200876"/>
          </a:xfrm>
          <a:prstGeom prst="rect">
            <a:avLst/>
          </a:prstGeom>
        </p:spPr>
        <p:txBody>
          <a:bodyPr wrap="square">
            <a:spAutoFit/>
          </a:bodyPr>
          <a:lstStyle/>
          <a:p>
            <a:pPr algn="just"/>
            <a:r>
              <a:rPr lang="fr-FR" dirty="0" smtClean="0"/>
              <a:t>Le 14 novembre 1854, une terrible tempête, survenant sans la moindre alerte lors de la guerre de Crimée (1853 – 1856), traverse l'Europe d'ouest en est, causant la perte de 41 navires dans la Mer Noire. Suite à cette catastrophe, le Ministère de la guerre de l’époque chargea l’astronome </a:t>
            </a:r>
            <a:r>
              <a:rPr lang="fr-FR" b="1" dirty="0" smtClean="0"/>
              <a:t>Urbain Le Verrier</a:t>
            </a:r>
            <a:r>
              <a:rPr lang="fr-FR" dirty="0" smtClean="0"/>
              <a:t> (1811 – 1877) de trouver les causes de ce désastre. Il entreprend alors (le 16 février 1855), à la demande de Napoléon III, de mettre en place un réseau d'observatoires météorologiques sur le territoire français, destiné avant tout aux marins afin de les prévenir de l'arrivée des tempêtes. C'est la naissance de la météorologie moderne.</a:t>
            </a:r>
          </a:p>
          <a:p>
            <a:pPr algn="just"/>
            <a:endParaRPr lang="fr-FR" sz="800" dirty="0" smtClean="0"/>
          </a:p>
          <a:p>
            <a:pPr algn="r"/>
            <a:r>
              <a:rPr lang="fr-FR" sz="1400" u="sng" dirty="0" smtClean="0"/>
              <a:t>Source :</a:t>
            </a:r>
            <a:r>
              <a:rPr lang="fr-FR" sz="1400" dirty="0" smtClean="0"/>
              <a:t> </a:t>
            </a:r>
            <a:r>
              <a:rPr lang="fr-FR" sz="1400" dirty="0" smtClean="0">
                <a:hlinkClick r:id="rId3"/>
              </a:rPr>
              <a:t>Wikipedia.org (Urbain Le Verrier)</a:t>
            </a:r>
            <a:endParaRPr lang="fr-FR" dirty="0"/>
          </a:p>
        </p:txBody>
      </p:sp>
      <p:grpSp>
        <p:nvGrpSpPr>
          <p:cNvPr id="12" name="Groupe 11"/>
          <p:cNvGrpSpPr/>
          <p:nvPr/>
        </p:nvGrpSpPr>
        <p:grpSpPr>
          <a:xfrm>
            <a:off x="6804248" y="2420888"/>
            <a:ext cx="2232248" cy="3269977"/>
            <a:chOff x="6804248" y="2420888"/>
            <a:chExt cx="2232248" cy="3269977"/>
          </a:xfrm>
        </p:grpSpPr>
        <p:pic>
          <p:nvPicPr>
            <p:cNvPr id="9" name="Image 8" descr="https://upload.wikimedia.org/wikipedia/commons/8/89/Urbain_Le_Verrier.jpg?uselang=fr"/>
            <p:cNvPicPr/>
            <p:nvPr/>
          </p:nvPicPr>
          <p:blipFill>
            <a:blip r:embed="rId4" cstate="print"/>
            <a:srcRect/>
            <a:stretch>
              <a:fillRect/>
            </a:stretch>
          </p:blipFill>
          <p:spPr bwMode="auto">
            <a:xfrm>
              <a:off x="6804248" y="2420888"/>
              <a:ext cx="2232248" cy="2839566"/>
            </a:xfrm>
            <a:prstGeom prst="rect">
              <a:avLst/>
            </a:prstGeom>
            <a:noFill/>
            <a:ln w="9525">
              <a:noFill/>
              <a:miter lim="800000"/>
              <a:headEnd/>
              <a:tailEnd/>
            </a:ln>
          </p:spPr>
        </p:pic>
        <p:sp>
          <p:nvSpPr>
            <p:cNvPr id="11" name="Rectangle 10"/>
            <p:cNvSpPr/>
            <p:nvPr/>
          </p:nvSpPr>
          <p:spPr>
            <a:xfrm>
              <a:off x="6907755" y="5229200"/>
              <a:ext cx="2025234" cy="461665"/>
            </a:xfrm>
            <a:prstGeom prst="rect">
              <a:avLst/>
            </a:prstGeom>
          </p:spPr>
          <p:txBody>
            <a:bodyPr wrap="square">
              <a:spAutoFit/>
            </a:bodyPr>
            <a:lstStyle/>
            <a:p>
              <a:pPr algn="ctr"/>
              <a:r>
                <a:rPr lang="fr-FR" sz="1200" dirty="0" smtClean="0"/>
                <a:t>Urbain Jean Joseph Le Verrier</a:t>
              </a:r>
            </a:p>
            <a:p>
              <a:pPr algn="ctr"/>
              <a:r>
                <a:rPr lang="fr-FR" sz="1200" dirty="0" smtClean="0"/>
                <a:t>(1811 – 1877)</a:t>
              </a:r>
              <a:endParaRPr lang="fr-FR" sz="1200" dirty="0"/>
            </a:p>
          </p:txBody>
        </p:sp>
      </p:grpSp>
      <p:sp>
        <p:nvSpPr>
          <p:cNvPr id="15" name="Rectangle 14"/>
          <p:cNvSpPr/>
          <p:nvPr/>
        </p:nvSpPr>
        <p:spPr>
          <a:xfrm>
            <a:off x="179512" y="6165304"/>
            <a:ext cx="8784976" cy="369332"/>
          </a:xfrm>
          <a:prstGeom prst="rect">
            <a:avLst/>
          </a:prstGeom>
        </p:spPr>
        <p:txBody>
          <a:bodyPr wrap="square">
            <a:spAutoFit/>
          </a:bodyPr>
          <a:lstStyle/>
          <a:p>
            <a:r>
              <a:rPr lang="fr-FR" dirty="0" smtClean="0"/>
              <a:t>L’</a:t>
            </a:r>
            <a:r>
              <a:rPr lang="fr-FR" b="1" dirty="0" smtClean="0"/>
              <a:t>atmosphère terrestre</a:t>
            </a:r>
            <a:r>
              <a:rPr lang="fr-FR" dirty="0" smtClean="0"/>
              <a:t> est l'enveloppe gazeuse entourant la Terre que l'on appelle « air ».</a:t>
            </a:r>
            <a:endParaRPr lang="fr-FR" dirty="0"/>
          </a:p>
        </p:txBody>
      </p:sp>
      <p:sp>
        <p:nvSpPr>
          <p:cNvPr id="16" name="Rectangle 15"/>
          <p:cNvSpPr/>
          <p:nvPr/>
        </p:nvSpPr>
        <p:spPr>
          <a:xfrm>
            <a:off x="179512" y="5807005"/>
            <a:ext cx="1667444"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2. </a:t>
            </a:r>
            <a:r>
              <a:rPr lang="fr-FR" u="sng" dirty="0" smtClean="0">
                <a:solidFill>
                  <a:srgbClr val="0070C0"/>
                </a:solidFill>
                <a:uFill>
                  <a:solidFill>
                    <a:srgbClr val="FF0000"/>
                  </a:solidFill>
                </a:uFill>
              </a:rPr>
              <a:t>L’atmosphère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34"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from="(-#ppt_w/2)" to="(#ppt_x)" calcmode="lin" valueType="num">
                                      <p:cBhvr>
                                        <p:cTn id="21" dur="600" fill="hold">
                                          <p:stCondLst>
                                            <p:cond delay="0"/>
                                          </p:stCondLst>
                                        </p:cTn>
                                        <p:tgtEl>
                                          <p:spTgt spid="15"/>
                                        </p:tgtEl>
                                        <p:attrNameLst>
                                          <p:attrName>ppt_x</p:attrName>
                                        </p:attrNameLst>
                                      </p:cBhvr>
                                    </p:anim>
                                    <p:anim from="0" to="-1.0" calcmode="lin" valueType="num">
                                      <p:cBhvr>
                                        <p:cTn id="22" dur="200" decel="50000" autoRev="1" fill="hold">
                                          <p:stCondLst>
                                            <p:cond delay="600"/>
                                          </p:stCondLst>
                                        </p:cTn>
                                        <p:tgtEl>
                                          <p:spTgt spid="15"/>
                                        </p:tgtEl>
                                        <p:attrNameLst>
                                          <p:attrName>xshear</p:attrName>
                                        </p:attrNameLst>
                                      </p:cBhvr>
                                    </p:anim>
                                    <p:animScale>
                                      <p:cBhvr>
                                        <p:cTn id="23" dur="200" decel="100000" autoRev="1" fill="hold">
                                          <p:stCondLst>
                                            <p:cond delay="600"/>
                                          </p:stCondLst>
                                        </p:cTn>
                                        <p:tgtEl>
                                          <p:spTgt spid="15"/>
                                        </p:tgtEl>
                                      </p:cBhvr>
                                      <p:from x="100000" y="100000"/>
                                      <p:to x="80000" y="100000"/>
                                    </p:animScale>
                                    <p:anim by="(#ppt_h/3+#ppt_w*0.1)" calcmode="lin" valueType="num">
                                      <p:cBhvr additive="sum">
                                        <p:cTn id="24" dur="200" decel="100000" autoRev="1" fill="hold">
                                          <p:stCondLst>
                                            <p:cond delay="600"/>
                                          </p:stCondLst>
                                        </p:cTn>
                                        <p:tgtEl>
                                          <p:spTgt spid="1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Afficher l'image d'origine"/>
          <p:cNvPicPr/>
          <p:nvPr/>
        </p:nvPicPr>
        <p:blipFill>
          <a:blip r:embed="rId2" cstate="print"/>
          <a:srcRect/>
          <a:stretch>
            <a:fillRect/>
          </a:stretch>
        </p:blipFill>
        <p:spPr bwMode="auto">
          <a:xfrm>
            <a:off x="0" y="910717"/>
            <a:ext cx="4322807" cy="5947283"/>
          </a:xfrm>
          <a:prstGeom prst="rect">
            <a:avLst/>
          </a:prstGeom>
          <a:noFill/>
          <a:ln w="9525">
            <a:noFill/>
            <a:miter lim="800000"/>
            <a:headEnd/>
            <a:tailEnd/>
          </a:ln>
        </p:spPr>
      </p:pic>
      <p:sp>
        <p:nvSpPr>
          <p:cNvPr id="8" name="ZoneTexte 7"/>
          <p:cNvSpPr txBox="1"/>
          <p:nvPr/>
        </p:nvSpPr>
        <p:spPr>
          <a:xfrm>
            <a:off x="4355976" y="1160160"/>
            <a:ext cx="4788024" cy="5509200"/>
          </a:xfrm>
          <a:prstGeom prst="rect">
            <a:avLst/>
          </a:prstGeom>
          <a:noFill/>
        </p:spPr>
        <p:txBody>
          <a:bodyPr wrap="square" rtlCol="0">
            <a:spAutoFit/>
          </a:bodyPr>
          <a:lstStyle/>
          <a:p>
            <a:r>
              <a:rPr lang="fr-FR" sz="1600" b="1" u="sng" dirty="0" smtClean="0">
                <a:solidFill>
                  <a:srgbClr val="000000"/>
                </a:solidFill>
                <a:cs typeface="Times New Roman" pitchFamily="18" charset="0"/>
              </a:rPr>
              <a:t>La thermosphère :</a:t>
            </a:r>
          </a:p>
          <a:p>
            <a:endParaRPr lang="fr-FR" sz="800" dirty="0" smtClean="0">
              <a:solidFill>
                <a:srgbClr val="000000"/>
              </a:solidFill>
              <a:cs typeface="Times New Roman" pitchFamily="18" charset="0"/>
            </a:endParaRPr>
          </a:p>
          <a:p>
            <a:pPr lvl="0" algn="just"/>
            <a:r>
              <a:rPr lang="fr-FR" sz="1600" dirty="0" smtClean="0">
                <a:solidFill>
                  <a:srgbClr val="0070C0"/>
                </a:solidFill>
              </a:rPr>
              <a:t>Épaisseur :</a:t>
            </a:r>
            <a:r>
              <a:rPr lang="fr-FR" sz="1600" dirty="0" smtClean="0"/>
              <a:t> de 80 – 85 km et allant jusqu'à 640 km d'altitude.</a:t>
            </a:r>
          </a:p>
          <a:p>
            <a:pPr lvl="0" algn="just"/>
            <a:endParaRPr lang="fr-FR" sz="800" dirty="0" smtClean="0">
              <a:solidFill>
                <a:srgbClr val="000000"/>
              </a:solidFill>
              <a:cs typeface="Times New Roman" pitchFamily="18" charset="0"/>
            </a:endParaRPr>
          </a:p>
          <a:p>
            <a:pPr lvl="0"/>
            <a:r>
              <a:rPr lang="fr-FR" sz="1600" b="1" u="sng" dirty="0" smtClean="0">
                <a:solidFill>
                  <a:srgbClr val="000000"/>
                </a:solidFill>
                <a:cs typeface="Times New Roman" pitchFamily="18" charset="0"/>
              </a:rPr>
              <a:t>La mésosphère :</a:t>
            </a:r>
          </a:p>
          <a:p>
            <a:pPr lvl="0"/>
            <a:endParaRPr lang="fr-FR" sz="800" dirty="0" smtClean="0">
              <a:solidFill>
                <a:srgbClr val="000000"/>
              </a:solidFill>
              <a:cs typeface="Times New Roman" pitchFamily="18" charset="0"/>
            </a:endParaRPr>
          </a:p>
          <a:p>
            <a:pPr algn="just"/>
            <a:r>
              <a:rPr lang="fr-FR" sz="1600" dirty="0" smtClean="0">
                <a:solidFill>
                  <a:srgbClr val="0070C0"/>
                </a:solidFill>
              </a:rPr>
              <a:t>Épaisseur :</a:t>
            </a:r>
            <a:r>
              <a:rPr lang="fr-FR" sz="1600" dirty="0" smtClean="0"/>
              <a:t> de 50 km à environ 80 – 85 km. C'est dans cette couche que la plupart des </a:t>
            </a:r>
            <a:r>
              <a:rPr lang="fr-FR" sz="1600" dirty="0" err="1" smtClean="0"/>
              <a:t>météoroïdes</a:t>
            </a:r>
            <a:r>
              <a:rPr lang="fr-FR" sz="1600" dirty="0" smtClean="0"/>
              <a:t> se consument (brûlent) en entrant dans l'atmosphère.</a:t>
            </a:r>
          </a:p>
          <a:p>
            <a:pPr algn="just"/>
            <a:endParaRPr lang="fr-FR" sz="800" dirty="0" smtClean="0">
              <a:solidFill>
                <a:srgbClr val="000000"/>
              </a:solidFill>
              <a:cs typeface="Times New Roman" pitchFamily="18" charset="0"/>
            </a:endParaRPr>
          </a:p>
          <a:p>
            <a:r>
              <a:rPr lang="fr-FR" sz="1600" b="1" u="sng" dirty="0" smtClean="0">
                <a:solidFill>
                  <a:srgbClr val="000000"/>
                </a:solidFill>
                <a:cs typeface="Times New Roman" pitchFamily="18" charset="0"/>
              </a:rPr>
              <a:t>La stratosphère :</a:t>
            </a:r>
          </a:p>
          <a:p>
            <a:endParaRPr lang="fr-FR" sz="800" dirty="0" smtClean="0">
              <a:solidFill>
                <a:srgbClr val="000000"/>
              </a:solidFill>
              <a:cs typeface="Times New Roman" pitchFamily="18" charset="0"/>
            </a:endParaRPr>
          </a:p>
          <a:p>
            <a:pPr lvl="0"/>
            <a:r>
              <a:rPr lang="fr-FR" sz="1600" dirty="0" smtClean="0">
                <a:solidFill>
                  <a:srgbClr val="0070C0"/>
                </a:solidFill>
              </a:rPr>
              <a:t>Épaisseur :</a:t>
            </a:r>
            <a:r>
              <a:rPr lang="fr-FR" sz="1600" dirty="0" smtClean="0"/>
              <a:t> entre 7 et 17 km et environ 50 km. La stratosphère contient la majeure partie de la </a:t>
            </a:r>
            <a:r>
              <a:rPr lang="fr-FR" sz="1600" b="1" dirty="0" smtClean="0"/>
              <a:t>couche d'ozone</a:t>
            </a:r>
            <a:r>
              <a:rPr lang="fr-FR" sz="1600" dirty="0" smtClean="0"/>
              <a:t>.</a:t>
            </a:r>
          </a:p>
          <a:p>
            <a:pPr lvl="0"/>
            <a:endParaRPr lang="fr-FR" sz="800" b="1" u="sng" dirty="0" smtClean="0">
              <a:solidFill>
                <a:srgbClr val="000000"/>
              </a:solidFill>
              <a:cs typeface="Times New Roman" pitchFamily="18" charset="0"/>
            </a:endParaRPr>
          </a:p>
          <a:p>
            <a:pPr lvl="0"/>
            <a:r>
              <a:rPr lang="fr-FR" sz="1600" b="1" u="sng" dirty="0" smtClean="0">
                <a:solidFill>
                  <a:srgbClr val="000000"/>
                </a:solidFill>
                <a:cs typeface="Times New Roman" pitchFamily="18" charset="0"/>
              </a:rPr>
              <a:t>La troposphère :</a:t>
            </a:r>
          </a:p>
          <a:p>
            <a:pPr lvl="0"/>
            <a:endParaRPr lang="fr-FR" sz="800" dirty="0" smtClean="0">
              <a:solidFill>
                <a:srgbClr val="000000"/>
              </a:solidFill>
              <a:latin typeface="Calibri" pitchFamily="34" charset="0"/>
              <a:cs typeface="Times New Roman" pitchFamily="18" charset="0"/>
            </a:endParaRPr>
          </a:p>
          <a:p>
            <a:pPr algn="just"/>
            <a:r>
              <a:rPr lang="fr-FR" sz="1600" dirty="0" smtClean="0">
                <a:solidFill>
                  <a:srgbClr val="0070C0"/>
                </a:solidFill>
              </a:rPr>
              <a:t>Épaisseur :</a:t>
            </a:r>
            <a:r>
              <a:rPr lang="fr-FR" sz="1600" dirty="0" smtClean="0"/>
              <a:t> 7 à 15km (11 km sous nos latitudes). </a:t>
            </a:r>
          </a:p>
          <a:p>
            <a:endParaRPr lang="fr-FR" sz="800" dirty="0" smtClean="0"/>
          </a:p>
          <a:p>
            <a:pPr algn="just"/>
            <a:r>
              <a:rPr lang="fr-FR" sz="1600" dirty="0" smtClean="0"/>
              <a:t>Elle contient 80 à 90 % de la masse totale de l'air et la quasi-totalité de la vapeur d'eau. C'est la couche où se produisent les phénomènes météorologiques (nuages, pluies, etc.) et les mouvements atmosphériques horizontaux et verticaux (convection thermique, vents).</a:t>
            </a:r>
            <a:endParaRPr lang="fr-FR" sz="1600" dirty="0"/>
          </a:p>
        </p:txBody>
      </p:sp>
      <p:sp>
        <p:nvSpPr>
          <p:cNvPr id="12" name="Rectangle 11"/>
          <p:cNvSpPr/>
          <p:nvPr/>
        </p:nvSpPr>
        <p:spPr>
          <a:xfrm>
            <a:off x="179512" y="116632"/>
            <a:ext cx="1460849" cy="369332"/>
          </a:xfrm>
          <a:prstGeom prst="rect">
            <a:avLst/>
          </a:prstGeom>
        </p:spPr>
        <p:txBody>
          <a:bodyPr wrap="none">
            <a:spAutoFit/>
          </a:bodyPr>
          <a:lstStyle/>
          <a:p>
            <a:pPr marL="342900" indent="-342900"/>
            <a:r>
              <a:rPr lang="fr-FR" dirty="0" smtClean="0">
                <a:solidFill>
                  <a:srgbClr val="0070C0"/>
                </a:solidFill>
              </a:rPr>
              <a:t>2.1. </a:t>
            </a:r>
            <a:r>
              <a:rPr lang="fr-FR" u="sng" dirty="0" smtClean="0">
                <a:solidFill>
                  <a:srgbClr val="0070C0"/>
                </a:solidFill>
                <a:uFill>
                  <a:solidFill>
                    <a:srgbClr val="FF0000"/>
                  </a:solidFill>
                </a:uFill>
              </a:rPr>
              <a:t>Structure</a:t>
            </a:r>
          </a:p>
        </p:txBody>
      </p:sp>
      <p:pic>
        <p:nvPicPr>
          <p:cNvPr id="13" name="Picture 2" descr="Afficher l'image d'origine">
            <a:hlinkClick r:id="rId3" action="ppaction://hlinkfile"/>
          </p:cNvPr>
          <p:cNvPicPr>
            <a:picLocks noChangeAspect="1" noChangeArrowheads="1"/>
          </p:cNvPicPr>
          <p:nvPr/>
        </p:nvPicPr>
        <p:blipFill>
          <a:blip r:embed="rId4" cstate="print"/>
          <a:srcRect/>
          <a:stretch>
            <a:fillRect/>
          </a:stretch>
        </p:blipFill>
        <p:spPr bwMode="auto">
          <a:xfrm>
            <a:off x="1799712" y="260648"/>
            <a:ext cx="180000" cy="180000"/>
          </a:xfrm>
          <a:prstGeom prst="rect">
            <a:avLst/>
          </a:prstGeom>
          <a:noFill/>
        </p:spPr>
      </p:pic>
      <p:sp>
        <p:nvSpPr>
          <p:cNvPr id="14" name="Rectangle 13"/>
          <p:cNvSpPr/>
          <p:nvPr/>
        </p:nvSpPr>
        <p:spPr>
          <a:xfrm>
            <a:off x="179512" y="476672"/>
            <a:ext cx="6727547" cy="369332"/>
          </a:xfrm>
          <a:prstGeom prst="rect">
            <a:avLst/>
          </a:prstGeom>
        </p:spPr>
        <p:txBody>
          <a:bodyPr wrap="square">
            <a:spAutoFit/>
          </a:bodyPr>
          <a:lstStyle/>
          <a:p>
            <a:r>
              <a:rPr lang="fr-FR" dirty="0" smtClean="0"/>
              <a:t>L'atmosphère est divisée en plusieurs couches d'importance variable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34"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from="(-#ppt_w/2)" to="(#ppt_x)" calcmode="lin" valueType="num">
                                      <p:cBhvr>
                                        <p:cTn id="11" dur="600" fill="hold">
                                          <p:stCondLst>
                                            <p:cond delay="0"/>
                                          </p:stCondLst>
                                        </p:cTn>
                                        <p:tgtEl>
                                          <p:spTgt spid="14"/>
                                        </p:tgtEl>
                                        <p:attrNameLst>
                                          <p:attrName>ppt_x</p:attrName>
                                        </p:attrNameLst>
                                      </p:cBhvr>
                                    </p:anim>
                                    <p:anim from="0" to="-1.0" calcmode="lin" valueType="num">
                                      <p:cBhvr>
                                        <p:cTn id="12" dur="200" decel="50000" autoRev="1" fill="hold">
                                          <p:stCondLst>
                                            <p:cond delay="600"/>
                                          </p:stCondLst>
                                        </p:cTn>
                                        <p:tgtEl>
                                          <p:spTgt spid="14"/>
                                        </p:tgtEl>
                                        <p:attrNameLst>
                                          <p:attrName>xshear</p:attrName>
                                        </p:attrNameLst>
                                      </p:cBhvr>
                                    </p:anim>
                                    <p:animScale>
                                      <p:cBhvr>
                                        <p:cTn id="13" dur="200" decel="100000" autoRev="1" fill="hold">
                                          <p:stCondLst>
                                            <p:cond delay="600"/>
                                          </p:stCondLst>
                                        </p:cTn>
                                        <p:tgtEl>
                                          <p:spTgt spid="14"/>
                                        </p:tgtEl>
                                      </p:cBhvr>
                                      <p:from x="100000" y="100000"/>
                                      <p:to x="80000" y="100000"/>
                                    </p:animScale>
                                    <p:anim by="(#ppt_h/3+#ppt_w*0.1)" calcmode="lin" valueType="num">
                                      <p:cBhvr additive="sum">
                                        <p:cTn id="14" dur="200" decel="100000" autoRev="1" fill="hold">
                                          <p:stCondLst>
                                            <p:cond delay="600"/>
                                          </p:stCondLst>
                                        </p:cTn>
                                        <p:tgtEl>
                                          <p:spTgt spid="14"/>
                                        </p:tgtEl>
                                        <p:attrNameLst>
                                          <p:attrName>ppt_x</p:attrName>
                                        </p:attrNameLst>
                                      </p:cBhvr>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8">
                                            <p:txEl>
                                              <p:pRg st="16" end="16"/>
                                            </p:txEl>
                                          </p:spTgt>
                                        </p:tgtEl>
                                        <p:attrNameLst>
                                          <p:attrName>style.visibility</p:attrName>
                                        </p:attrNameLst>
                                      </p:cBhvr>
                                      <p:to>
                                        <p:strVal val="visible"/>
                                      </p:to>
                                    </p:set>
                                    <p:animEffect transition="in" filter="fade">
                                      <p:cBhvr>
                                        <p:cTn id="23" dur="1000"/>
                                        <p:tgtEl>
                                          <p:spTgt spid="8">
                                            <p:txEl>
                                              <p:pRg st="16" end="16"/>
                                            </p:txEl>
                                          </p:spTgt>
                                        </p:tgtEl>
                                      </p:cBhvr>
                                    </p:animEffect>
                                    <p:anim calcmode="lin" valueType="num">
                                      <p:cBhvr>
                                        <p:cTn id="24" dur="1000" fill="hold"/>
                                        <p:tgtEl>
                                          <p:spTgt spid="8">
                                            <p:txEl>
                                              <p:pRg st="16" end="16"/>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16" end="16"/>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xEl>
                                              <p:pRg st="14" end="14"/>
                                            </p:txEl>
                                          </p:spTgt>
                                        </p:tgtEl>
                                        <p:attrNameLst>
                                          <p:attrName>style.visibility</p:attrName>
                                        </p:attrNameLst>
                                      </p:cBhvr>
                                      <p:to>
                                        <p:strVal val="visible"/>
                                      </p:to>
                                    </p:set>
                                    <p:animEffect transition="in" filter="fade">
                                      <p:cBhvr>
                                        <p:cTn id="28" dur="1000"/>
                                        <p:tgtEl>
                                          <p:spTgt spid="8">
                                            <p:txEl>
                                              <p:pRg st="14" end="14"/>
                                            </p:txEl>
                                          </p:spTgt>
                                        </p:tgtEl>
                                      </p:cBhvr>
                                    </p:animEffect>
                                    <p:anim calcmode="lin" valueType="num">
                                      <p:cBhvr>
                                        <p:cTn id="29" dur="1000" fill="hold"/>
                                        <p:tgtEl>
                                          <p:spTgt spid="8">
                                            <p:txEl>
                                              <p:pRg st="14" end="14"/>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14" end="14"/>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xEl>
                                              <p:pRg st="12" end="12"/>
                                            </p:txEl>
                                          </p:spTgt>
                                        </p:tgtEl>
                                        <p:attrNameLst>
                                          <p:attrName>style.visibility</p:attrName>
                                        </p:attrNameLst>
                                      </p:cBhvr>
                                      <p:to>
                                        <p:strVal val="visible"/>
                                      </p:to>
                                    </p:set>
                                    <p:animEffect transition="in" filter="fade">
                                      <p:cBhvr>
                                        <p:cTn id="33" dur="1000"/>
                                        <p:tgtEl>
                                          <p:spTgt spid="8">
                                            <p:txEl>
                                              <p:pRg st="12" end="12"/>
                                            </p:txEl>
                                          </p:spTgt>
                                        </p:tgtEl>
                                      </p:cBhvr>
                                    </p:animEffect>
                                    <p:anim calcmode="lin" valueType="num">
                                      <p:cBhvr>
                                        <p:cTn id="34" dur="1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12" end="12"/>
                                            </p:txEl>
                                          </p:spTgt>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animEffect transition="in" filter="fade">
                                      <p:cBhvr>
                                        <p:cTn id="39" dur="1000"/>
                                        <p:tgtEl>
                                          <p:spTgt spid="8">
                                            <p:txEl>
                                              <p:pRg st="10" end="10"/>
                                            </p:txEl>
                                          </p:spTgt>
                                        </p:tgtEl>
                                      </p:cBhvr>
                                    </p:animEffect>
                                    <p:anim calcmode="lin" valueType="num">
                                      <p:cBhvr>
                                        <p:cTn id="40"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10" end="1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xEl>
                                              <p:pRg st="8" end="8"/>
                                            </p:txEl>
                                          </p:spTgt>
                                        </p:tgtEl>
                                        <p:attrNameLst>
                                          <p:attrName>style.visibility</p:attrName>
                                        </p:attrNameLst>
                                      </p:cBhvr>
                                      <p:to>
                                        <p:strVal val="visible"/>
                                      </p:to>
                                    </p:set>
                                    <p:animEffect transition="in" filter="fade">
                                      <p:cBhvr>
                                        <p:cTn id="44" dur="1000"/>
                                        <p:tgtEl>
                                          <p:spTgt spid="8">
                                            <p:txEl>
                                              <p:pRg st="8" end="8"/>
                                            </p:txEl>
                                          </p:spTgt>
                                        </p:tgtEl>
                                      </p:cBhvr>
                                    </p:animEffect>
                                    <p:anim calcmode="lin" valueType="num">
                                      <p:cBhvr>
                                        <p:cTn id="45"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8">
                                            <p:txEl>
                                              <p:pRg st="6" end="6"/>
                                            </p:txEl>
                                          </p:spTgt>
                                        </p:tgtEl>
                                        <p:attrNameLst>
                                          <p:attrName>style.visibility</p:attrName>
                                        </p:attrNameLst>
                                      </p:cBhvr>
                                      <p:to>
                                        <p:strVal val="visible"/>
                                      </p:to>
                                    </p:set>
                                    <p:animEffect transition="in" filter="fade">
                                      <p:cBhvr>
                                        <p:cTn id="50" dur="1000"/>
                                        <p:tgtEl>
                                          <p:spTgt spid="8">
                                            <p:txEl>
                                              <p:pRg st="6" end="6"/>
                                            </p:txEl>
                                          </p:spTgt>
                                        </p:tgtEl>
                                      </p:cBhvr>
                                    </p:animEffect>
                                    <p:anim calcmode="lin" valueType="num">
                                      <p:cBhvr>
                                        <p:cTn id="51"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8">
                                            <p:txEl>
                                              <p:pRg st="6" end="6"/>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8">
                                            <p:txEl>
                                              <p:pRg st="4" end="4"/>
                                            </p:txEl>
                                          </p:spTgt>
                                        </p:tgtEl>
                                        <p:attrNameLst>
                                          <p:attrName>style.visibility</p:attrName>
                                        </p:attrNameLst>
                                      </p:cBhvr>
                                      <p:to>
                                        <p:strVal val="visible"/>
                                      </p:to>
                                    </p:set>
                                    <p:animEffect transition="in" filter="fade">
                                      <p:cBhvr>
                                        <p:cTn id="55" dur="1000"/>
                                        <p:tgtEl>
                                          <p:spTgt spid="8">
                                            <p:txEl>
                                              <p:pRg st="4" end="4"/>
                                            </p:txEl>
                                          </p:spTgt>
                                        </p:tgtEl>
                                      </p:cBhvr>
                                    </p:animEffect>
                                    <p:anim calcmode="lin" valueType="num">
                                      <p:cBhvr>
                                        <p:cTn id="5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8">
                                            <p:txEl>
                                              <p:pRg st="2" end="2"/>
                                            </p:txEl>
                                          </p:spTgt>
                                        </p:tgtEl>
                                        <p:attrNameLst>
                                          <p:attrName>style.visibility</p:attrName>
                                        </p:attrNameLst>
                                      </p:cBhvr>
                                      <p:to>
                                        <p:strVal val="visible"/>
                                      </p:to>
                                    </p:set>
                                    <p:animEffect transition="in" filter="fade">
                                      <p:cBhvr>
                                        <p:cTn id="61" dur="1000"/>
                                        <p:tgtEl>
                                          <p:spTgt spid="8">
                                            <p:txEl>
                                              <p:pRg st="2" end="2"/>
                                            </p:txEl>
                                          </p:spTgt>
                                        </p:tgtEl>
                                      </p:cBhvr>
                                    </p:animEffect>
                                    <p:anim calcmode="lin" valueType="num">
                                      <p:cBhvr>
                                        <p:cTn id="6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3" dur="1000" fill="hold"/>
                                        <p:tgtEl>
                                          <p:spTgt spid="8">
                                            <p:txEl>
                                              <p:pRg st="2" end="2"/>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8">
                                            <p:txEl>
                                              <p:pRg st="0" end="0"/>
                                            </p:txEl>
                                          </p:spTgt>
                                        </p:tgtEl>
                                        <p:attrNameLst>
                                          <p:attrName>style.visibility</p:attrName>
                                        </p:attrNameLst>
                                      </p:cBhvr>
                                      <p:to>
                                        <p:strVal val="visible"/>
                                      </p:to>
                                    </p:set>
                                    <p:animEffect transition="in" filter="fade">
                                      <p:cBhvr>
                                        <p:cTn id="66" dur="1000"/>
                                        <p:tgtEl>
                                          <p:spTgt spid="8">
                                            <p:txEl>
                                              <p:pRg st="0" end="0"/>
                                            </p:txEl>
                                          </p:spTgt>
                                        </p:tgtEl>
                                      </p:cBhvr>
                                    </p:animEffect>
                                    <p:anim calcmode="lin" valueType="num">
                                      <p:cBhvr>
                                        <p:cTn id="6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rev="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9512" y="44624"/>
            <a:ext cx="1152128" cy="6791488"/>
          </a:xfrm>
          <a:prstGeom prst="rect">
            <a:avLst/>
          </a:prstGeom>
          <a:noFill/>
          <a:ln w="9525">
            <a:noFill/>
            <a:miter lim="800000"/>
            <a:headEnd/>
            <a:tailEnd/>
          </a:ln>
        </p:spPr>
      </p:pic>
      <p:sp>
        <p:nvSpPr>
          <p:cNvPr id="4" name="Rectangle 3"/>
          <p:cNvSpPr/>
          <p:nvPr/>
        </p:nvSpPr>
        <p:spPr>
          <a:xfrm>
            <a:off x="1403648" y="46365"/>
            <a:ext cx="7740352" cy="646331"/>
          </a:xfrm>
          <a:prstGeom prst="rect">
            <a:avLst/>
          </a:prstGeom>
        </p:spPr>
        <p:txBody>
          <a:bodyPr wrap="square">
            <a:spAutoFit/>
          </a:bodyPr>
          <a:lstStyle/>
          <a:p>
            <a:pPr lvl="0" algn="just" fontAlgn="base">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t>
            </a:r>
            <a:r>
              <a:rPr lang="fr-FR" sz="1200" b="1" dirty="0" smtClean="0">
                <a:solidFill>
                  <a:srgbClr val="FFFF00"/>
                </a:solidFill>
                <a:latin typeface="Calibri" pitchFamily="34" charset="0"/>
                <a:ea typeface="Calibri" pitchFamily="34" charset="0"/>
                <a:cs typeface="Times New Roman" pitchFamily="18" charset="0"/>
              </a:rPr>
              <a:t>exosphère</a:t>
            </a:r>
            <a:r>
              <a:rPr lang="fr-FR" sz="1200" dirty="0" smtClean="0">
                <a:solidFill>
                  <a:srgbClr val="FFFF00"/>
                </a:solidFill>
                <a:latin typeface="Calibri" pitchFamily="34" charset="0"/>
                <a:ea typeface="Calibri" pitchFamily="34" charset="0"/>
                <a:cs typeface="Times New Roman" pitchFamily="18" charset="0"/>
              </a:rPr>
              <a:t> commence avec l'</a:t>
            </a:r>
            <a:r>
              <a:rPr lang="fr-FR" sz="1200" dirty="0" err="1" smtClean="0">
                <a:solidFill>
                  <a:srgbClr val="FFFF00"/>
                </a:solidFill>
                <a:latin typeface="Calibri" pitchFamily="34" charset="0"/>
                <a:ea typeface="Calibri" pitchFamily="34" charset="0"/>
                <a:cs typeface="Times New Roman" pitchFamily="18" charset="0"/>
              </a:rPr>
              <a:t>exobase</a:t>
            </a:r>
            <a:r>
              <a:rPr lang="fr-FR" sz="1200" dirty="0" smtClean="0">
                <a:solidFill>
                  <a:srgbClr val="FFFF00"/>
                </a:solidFill>
                <a:latin typeface="Calibri" pitchFamily="34" charset="0"/>
                <a:ea typeface="Calibri" pitchFamily="34" charset="0"/>
                <a:cs typeface="Times New Roman" pitchFamily="18" charset="0"/>
              </a:rPr>
              <a:t>, qui est aussi connu comme le « niveau critique », vers 500 – 1 000 km et s'étire jusqu'à plus de 10 000 km d'altitude. Elle contient des particules circulant librement et qui migrent ou proviennent de la magnétosphère ou du vent solaire.</a:t>
            </a:r>
          </a:p>
        </p:txBody>
      </p:sp>
      <p:sp>
        <p:nvSpPr>
          <p:cNvPr id="5" name="Rectangle 4"/>
          <p:cNvSpPr/>
          <p:nvPr/>
        </p:nvSpPr>
        <p:spPr>
          <a:xfrm>
            <a:off x="1403648" y="980728"/>
            <a:ext cx="7668344" cy="461665"/>
          </a:xfrm>
          <a:prstGeom prst="rect">
            <a:avLst/>
          </a:prstGeom>
        </p:spPr>
        <p:txBody>
          <a:bodyPr wrap="square">
            <a:spAutoFit/>
          </a:bodyPr>
          <a:lstStyle/>
          <a:p>
            <a:pPr lvl="0"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t>
            </a:r>
            <a:r>
              <a:rPr lang="fr-FR" sz="1200" b="1" dirty="0" smtClean="0">
                <a:solidFill>
                  <a:srgbClr val="FFFF00"/>
                </a:solidFill>
                <a:latin typeface="Calibri" pitchFamily="34" charset="0"/>
                <a:ea typeface="Calibri" pitchFamily="34" charset="0"/>
                <a:cs typeface="Times New Roman" pitchFamily="18" charset="0"/>
              </a:rPr>
              <a:t>ionosphère</a:t>
            </a:r>
            <a:r>
              <a:rPr lang="fr-FR" sz="1200" dirty="0" smtClean="0">
                <a:solidFill>
                  <a:srgbClr val="FFFF00"/>
                </a:solidFill>
                <a:latin typeface="Calibri" pitchFamily="34" charset="0"/>
                <a:ea typeface="Calibri" pitchFamily="34" charset="0"/>
                <a:cs typeface="Times New Roman" pitchFamily="18" charset="0"/>
              </a:rPr>
              <a:t> chevauche à la fois la thermosphère et l'exosphère (voir la remarque).</a:t>
            </a:r>
          </a:p>
          <a:p>
            <a:pPr lvl="0"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err="1" smtClean="0">
                <a:solidFill>
                  <a:srgbClr val="FFFF00"/>
                </a:solidFill>
                <a:latin typeface="Calibri" pitchFamily="34" charset="0"/>
                <a:ea typeface="Calibri" pitchFamily="34" charset="0"/>
                <a:cs typeface="Times New Roman" pitchFamily="18" charset="0"/>
              </a:rPr>
              <a:t>thermopause</a:t>
            </a:r>
            <a:r>
              <a:rPr lang="fr-FR" sz="1200" dirty="0" smtClean="0">
                <a:solidFill>
                  <a:srgbClr val="FFFF00"/>
                </a:solidFill>
                <a:latin typeface="Calibri" pitchFamily="34" charset="0"/>
                <a:ea typeface="Calibri" pitchFamily="34" charset="0"/>
                <a:cs typeface="Times New Roman" pitchFamily="18" charset="0"/>
              </a:rPr>
              <a:t> est la limite supérieure de la thermosphère. Elle varie entre 500 et 1 000 km d'altitude.</a:t>
            </a:r>
          </a:p>
        </p:txBody>
      </p:sp>
      <p:sp>
        <p:nvSpPr>
          <p:cNvPr id="6" name="Accolade ouvrante 5"/>
          <p:cNvSpPr/>
          <p:nvPr/>
        </p:nvSpPr>
        <p:spPr>
          <a:xfrm>
            <a:off x="1339953" y="997354"/>
            <a:ext cx="144016" cy="432048"/>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fr-FR"/>
          </a:p>
        </p:txBody>
      </p:sp>
      <p:sp>
        <p:nvSpPr>
          <p:cNvPr id="7" name="Rectangle 6"/>
          <p:cNvSpPr/>
          <p:nvPr/>
        </p:nvSpPr>
        <p:spPr>
          <a:xfrm>
            <a:off x="1403648" y="2535287"/>
            <a:ext cx="7730836" cy="461665"/>
          </a:xfrm>
          <a:prstGeom prst="rect">
            <a:avLst/>
          </a:prstGeom>
        </p:spPr>
        <p:txBody>
          <a:bodyPr wrap="square">
            <a:spAutoFit/>
          </a:bodyPr>
          <a:lstStyle/>
          <a:p>
            <a:pPr algn="just"/>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thermosphère</a:t>
            </a:r>
            <a:r>
              <a:rPr lang="fr-FR" sz="1200" dirty="0" smtClean="0">
                <a:solidFill>
                  <a:srgbClr val="FFFF00"/>
                </a:solidFill>
                <a:latin typeface="Calibri" pitchFamily="34" charset="0"/>
                <a:ea typeface="Calibri" pitchFamily="34" charset="0"/>
                <a:cs typeface="Times New Roman" pitchFamily="18" charset="0"/>
              </a:rPr>
              <a:t> est la couche atmosphérique commençant vers 80 – 85 km et allant jusqu'à 640 km d'altitude. La station spatiale internationale orbite dans cette couche à une altitude maintenue autour de 350 à 400 km.</a:t>
            </a:r>
            <a:endParaRPr lang="fr-FR" sz="1200" dirty="0"/>
          </a:p>
        </p:txBody>
      </p:sp>
      <p:sp>
        <p:nvSpPr>
          <p:cNvPr id="8" name="Rectangle 7"/>
          <p:cNvSpPr/>
          <p:nvPr/>
        </p:nvSpPr>
        <p:spPr>
          <a:xfrm>
            <a:off x="1403648" y="4221088"/>
            <a:ext cx="7740352" cy="461665"/>
          </a:xfrm>
          <a:prstGeom prst="rect">
            <a:avLst/>
          </a:prstGeom>
        </p:spPr>
        <p:txBody>
          <a:bodyPr wrap="square">
            <a:spAutoFit/>
          </a:bodyPr>
          <a:lstStyle/>
          <a:p>
            <a:pPr lvl="0" algn="just"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mésopause</a:t>
            </a:r>
            <a:r>
              <a:rPr lang="fr-FR" sz="1200" dirty="0" smtClean="0">
                <a:solidFill>
                  <a:srgbClr val="FFFF00"/>
                </a:solidFill>
                <a:latin typeface="Calibri" pitchFamily="34" charset="0"/>
                <a:ea typeface="Calibri" pitchFamily="34" charset="0"/>
                <a:cs typeface="Times New Roman" pitchFamily="18" charset="0"/>
              </a:rPr>
              <a:t> est la frontière entre la mésosphère et la thermosphère. C'est le lieu le plus froid de la Terre, avec une température de −100 °C (173,1 K).</a:t>
            </a:r>
            <a:endParaRPr lang="fr-FR" sz="500" dirty="0" smtClean="0">
              <a:solidFill>
                <a:srgbClr val="FFFF00"/>
              </a:solidFill>
              <a:latin typeface="Arial" pitchFamily="34" charset="0"/>
              <a:cs typeface="Arial" pitchFamily="34" charset="0"/>
            </a:endParaRPr>
          </a:p>
        </p:txBody>
      </p:sp>
      <p:sp>
        <p:nvSpPr>
          <p:cNvPr id="10" name="Accolade ouvrante 9"/>
          <p:cNvSpPr/>
          <p:nvPr/>
        </p:nvSpPr>
        <p:spPr>
          <a:xfrm>
            <a:off x="1339953" y="4229401"/>
            <a:ext cx="144016" cy="432048"/>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fr-FR"/>
          </a:p>
        </p:txBody>
      </p:sp>
      <p:sp>
        <p:nvSpPr>
          <p:cNvPr id="11" name="Rectangle 10"/>
          <p:cNvSpPr/>
          <p:nvPr/>
        </p:nvSpPr>
        <p:spPr>
          <a:xfrm>
            <a:off x="1403648" y="4682573"/>
            <a:ext cx="7740352" cy="461665"/>
          </a:xfrm>
          <a:prstGeom prst="rect">
            <a:avLst/>
          </a:prstGeom>
        </p:spPr>
        <p:txBody>
          <a:bodyPr wrap="square">
            <a:spAutoFit/>
          </a:bodyPr>
          <a:lstStyle/>
          <a:p>
            <a:pPr lvl="0" algn="just"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mésosphère</a:t>
            </a:r>
            <a:r>
              <a:rPr lang="fr-FR" sz="1200" dirty="0" smtClean="0">
                <a:solidFill>
                  <a:srgbClr val="FFFF00"/>
                </a:solidFill>
                <a:latin typeface="Calibri" pitchFamily="34" charset="0"/>
                <a:ea typeface="Calibri" pitchFamily="34" charset="0"/>
                <a:cs typeface="Times New Roman" pitchFamily="18" charset="0"/>
              </a:rPr>
              <a:t> s'étend de 50 km à environ 80 – 85 km. C'est dans cette couche que la plupart des </a:t>
            </a:r>
            <a:r>
              <a:rPr lang="fr-FR" sz="1200" dirty="0" err="1" smtClean="0">
                <a:solidFill>
                  <a:srgbClr val="FFFF00"/>
                </a:solidFill>
                <a:latin typeface="Calibri" pitchFamily="34" charset="0"/>
                <a:ea typeface="Calibri" pitchFamily="34" charset="0"/>
                <a:cs typeface="Times New Roman" pitchFamily="18" charset="0"/>
              </a:rPr>
              <a:t>météoroïdes</a:t>
            </a:r>
            <a:r>
              <a:rPr lang="fr-FR" sz="1200" dirty="0" smtClean="0">
                <a:solidFill>
                  <a:srgbClr val="FFFF00"/>
                </a:solidFill>
                <a:latin typeface="Calibri" pitchFamily="34" charset="0"/>
                <a:ea typeface="Calibri" pitchFamily="34" charset="0"/>
                <a:cs typeface="Times New Roman" pitchFamily="18" charset="0"/>
              </a:rPr>
              <a:t> se consument (brûlent) en entrant dans l'atmosphère.</a:t>
            </a:r>
            <a:endParaRPr lang="fr-FR" sz="500" dirty="0" smtClean="0">
              <a:solidFill>
                <a:srgbClr val="FFFF00"/>
              </a:solidFill>
              <a:latin typeface="Arial" pitchFamily="34" charset="0"/>
              <a:cs typeface="Arial" pitchFamily="34" charset="0"/>
            </a:endParaRPr>
          </a:p>
        </p:txBody>
      </p:sp>
      <p:sp>
        <p:nvSpPr>
          <p:cNvPr id="12" name="Rectangle 11"/>
          <p:cNvSpPr/>
          <p:nvPr/>
        </p:nvSpPr>
        <p:spPr>
          <a:xfrm>
            <a:off x="1403648" y="5051148"/>
            <a:ext cx="7740352" cy="461665"/>
          </a:xfrm>
          <a:prstGeom prst="rect">
            <a:avLst/>
          </a:prstGeom>
        </p:spPr>
        <p:txBody>
          <a:bodyPr wrap="square">
            <a:spAutoFit/>
          </a:bodyPr>
          <a:lstStyle/>
          <a:p>
            <a:pPr lvl="0" algn="just"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stratopause</a:t>
            </a:r>
            <a:r>
              <a:rPr lang="fr-FR" sz="1200" dirty="0" smtClean="0">
                <a:solidFill>
                  <a:srgbClr val="FFFF00"/>
                </a:solidFill>
                <a:latin typeface="Calibri" pitchFamily="34" charset="0"/>
                <a:ea typeface="Calibri" pitchFamily="34" charset="0"/>
                <a:cs typeface="Times New Roman" pitchFamily="18" charset="0"/>
              </a:rPr>
              <a:t> est la limite entre la stratosphère et la mésosphère. Elle se situe vers 50-55 km d'altitude. La pression représente environ 1/1000 de la pression atmosphérique au niveau de la mer.</a:t>
            </a:r>
            <a:endParaRPr lang="fr-FR" sz="500" dirty="0" smtClean="0">
              <a:solidFill>
                <a:srgbClr val="FFFF00"/>
              </a:solidFill>
              <a:latin typeface="Arial" pitchFamily="34" charset="0"/>
              <a:cs typeface="Arial" pitchFamily="34" charset="0"/>
            </a:endParaRPr>
          </a:p>
        </p:txBody>
      </p:sp>
      <p:sp>
        <p:nvSpPr>
          <p:cNvPr id="13" name="Accolade ouvrante 12"/>
          <p:cNvSpPr/>
          <p:nvPr/>
        </p:nvSpPr>
        <p:spPr>
          <a:xfrm>
            <a:off x="1339953" y="5102237"/>
            <a:ext cx="144016" cy="360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fr-FR"/>
          </a:p>
        </p:txBody>
      </p:sp>
      <p:sp>
        <p:nvSpPr>
          <p:cNvPr id="14" name="Rectangle 13"/>
          <p:cNvSpPr/>
          <p:nvPr/>
        </p:nvSpPr>
        <p:spPr>
          <a:xfrm>
            <a:off x="1403648" y="5513847"/>
            <a:ext cx="7740352" cy="461665"/>
          </a:xfrm>
          <a:prstGeom prst="rect">
            <a:avLst/>
          </a:prstGeom>
        </p:spPr>
        <p:txBody>
          <a:bodyPr wrap="square">
            <a:spAutoFit/>
          </a:bodyPr>
          <a:lstStyle/>
          <a:p>
            <a:pPr lvl="0" algn="just"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stratosphère</a:t>
            </a:r>
            <a:r>
              <a:rPr lang="fr-FR" sz="1200" dirty="0" smtClean="0">
                <a:solidFill>
                  <a:srgbClr val="FFFF00"/>
                </a:solidFill>
                <a:latin typeface="Calibri" pitchFamily="34" charset="0"/>
                <a:ea typeface="Calibri" pitchFamily="34" charset="0"/>
                <a:cs typeface="Times New Roman" pitchFamily="18" charset="0"/>
              </a:rPr>
              <a:t> s'étend de la tropopause, entre 7 et 17 km et environ 50 km. La stratosphère contient la majeure partie de la </a:t>
            </a:r>
            <a:r>
              <a:rPr lang="fr-FR" sz="1200" b="1" dirty="0" smtClean="0">
                <a:solidFill>
                  <a:srgbClr val="FFFF00"/>
                </a:solidFill>
                <a:latin typeface="Calibri" pitchFamily="34" charset="0"/>
                <a:ea typeface="Calibri" pitchFamily="34" charset="0"/>
                <a:cs typeface="Times New Roman" pitchFamily="18" charset="0"/>
              </a:rPr>
              <a:t>couche d'ozone</a:t>
            </a:r>
            <a:r>
              <a:rPr lang="fr-FR" sz="1200" dirty="0" smtClean="0">
                <a:solidFill>
                  <a:srgbClr val="FFFF00"/>
                </a:solidFill>
                <a:latin typeface="Calibri" pitchFamily="34" charset="0"/>
                <a:ea typeface="Calibri" pitchFamily="34" charset="0"/>
                <a:cs typeface="Times New Roman" pitchFamily="18" charset="0"/>
              </a:rPr>
              <a:t>.</a:t>
            </a:r>
            <a:endParaRPr lang="fr-FR" sz="500" dirty="0" smtClean="0">
              <a:solidFill>
                <a:srgbClr val="FFFF00"/>
              </a:solidFill>
              <a:latin typeface="Arial" pitchFamily="34" charset="0"/>
              <a:cs typeface="Arial" pitchFamily="34" charset="0"/>
            </a:endParaRPr>
          </a:p>
        </p:txBody>
      </p:sp>
      <p:sp>
        <p:nvSpPr>
          <p:cNvPr id="15" name="Rectangle 14"/>
          <p:cNvSpPr/>
          <p:nvPr/>
        </p:nvSpPr>
        <p:spPr>
          <a:xfrm>
            <a:off x="1403648" y="5932162"/>
            <a:ext cx="7740352" cy="276999"/>
          </a:xfrm>
          <a:prstGeom prst="rect">
            <a:avLst/>
          </a:prstGeom>
        </p:spPr>
        <p:txBody>
          <a:bodyPr wrap="square">
            <a:spAutoFit/>
          </a:bodyPr>
          <a:lstStyle/>
          <a:p>
            <a:pPr lvl="0" eaLnBrk="0" fontAlgn="base" hangingPunct="0">
              <a:spcBef>
                <a:spcPct val="0"/>
              </a:spcBef>
              <a:spcAft>
                <a:spcPct val="0"/>
              </a:spcAft>
            </a:pPr>
            <a:r>
              <a:rPr lang="fr-FR" sz="1200" dirty="0" smtClean="0">
                <a:solidFill>
                  <a:srgbClr val="FFFF00"/>
                </a:solidFill>
                <a:latin typeface="Calibri" pitchFamily="34" charset="0"/>
                <a:ea typeface="Calibri" pitchFamily="34" charset="0"/>
                <a:cs typeface="Times New Roman" pitchFamily="18" charset="0"/>
              </a:rPr>
              <a:t>La </a:t>
            </a:r>
            <a:r>
              <a:rPr lang="fr-FR" sz="1200" b="1" dirty="0" smtClean="0">
                <a:solidFill>
                  <a:srgbClr val="FFFF00"/>
                </a:solidFill>
                <a:latin typeface="Calibri" pitchFamily="34" charset="0"/>
                <a:ea typeface="Calibri" pitchFamily="34" charset="0"/>
                <a:cs typeface="Times New Roman" pitchFamily="18" charset="0"/>
              </a:rPr>
              <a:t>tropopause</a:t>
            </a:r>
            <a:r>
              <a:rPr lang="fr-FR" sz="1200" dirty="0" smtClean="0">
                <a:solidFill>
                  <a:srgbClr val="FFFF00"/>
                </a:solidFill>
                <a:latin typeface="Calibri" pitchFamily="34" charset="0"/>
                <a:ea typeface="Calibri" pitchFamily="34" charset="0"/>
                <a:cs typeface="Times New Roman" pitchFamily="18" charset="0"/>
              </a:rPr>
              <a:t> est la frontière entre la troposphère et la stratosphère.</a:t>
            </a:r>
            <a:endParaRPr lang="fr-FR" sz="500" dirty="0" smtClean="0">
              <a:solidFill>
                <a:srgbClr val="FFFF00"/>
              </a:solidFill>
              <a:latin typeface="Arial" pitchFamily="34" charset="0"/>
              <a:cs typeface="Arial" pitchFamily="34" charset="0"/>
            </a:endParaRPr>
          </a:p>
        </p:txBody>
      </p:sp>
      <p:sp>
        <p:nvSpPr>
          <p:cNvPr id="16" name="Accolade ouvrante 15"/>
          <p:cNvSpPr/>
          <p:nvPr/>
        </p:nvSpPr>
        <p:spPr>
          <a:xfrm>
            <a:off x="1339953" y="5941824"/>
            <a:ext cx="144016" cy="25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fr-FR"/>
          </a:p>
        </p:txBody>
      </p:sp>
      <p:sp>
        <p:nvSpPr>
          <p:cNvPr id="17" name="Rectangle 16"/>
          <p:cNvSpPr/>
          <p:nvPr/>
        </p:nvSpPr>
        <p:spPr>
          <a:xfrm>
            <a:off x="1403648" y="6170964"/>
            <a:ext cx="7740352" cy="707886"/>
          </a:xfrm>
          <a:prstGeom prst="rect">
            <a:avLst/>
          </a:prstGeom>
        </p:spPr>
        <p:txBody>
          <a:bodyPr wrap="square">
            <a:spAutoFit/>
          </a:bodyPr>
          <a:lstStyle/>
          <a:p>
            <a:pPr lvl="0" algn="just" eaLnBrk="0" fontAlgn="base" hangingPunct="0">
              <a:spcBef>
                <a:spcPct val="0"/>
              </a:spcBef>
              <a:spcAft>
                <a:spcPct val="0"/>
              </a:spcAft>
            </a:pPr>
            <a:r>
              <a:rPr lang="fr-FR" sz="1000" dirty="0" smtClean="0">
                <a:solidFill>
                  <a:srgbClr val="FFFF00"/>
                </a:solidFill>
                <a:ea typeface="Calibri" pitchFamily="34" charset="0"/>
                <a:cs typeface="Times New Roman" pitchFamily="18" charset="0"/>
              </a:rPr>
              <a:t>La </a:t>
            </a:r>
            <a:r>
              <a:rPr lang="fr-FR" sz="1000" b="1" dirty="0" smtClean="0">
                <a:solidFill>
                  <a:srgbClr val="FFFF00"/>
                </a:solidFill>
                <a:ea typeface="Calibri" pitchFamily="34" charset="0"/>
                <a:cs typeface="Times New Roman" pitchFamily="18" charset="0"/>
              </a:rPr>
              <a:t>troposphère</a:t>
            </a:r>
            <a:r>
              <a:rPr lang="fr-FR" sz="1000" dirty="0" smtClean="0">
                <a:solidFill>
                  <a:srgbClr val="FFFF00"/>
                </a:solidFill>
                <a:ea typeface="Calibri" pitchFamily="34" charset="0"/>
                <a:cs typeface="Times New Roman" pitchFamily="18" charset="0"/>
              </a:rPr>
              <a:t> est la partie la plus basse de l'atmosphère ; elle commence à la surface et s'étend entre 7 et 8 km aux pôles et de 13 à 16 km à l'équateur, avec des variations dues aux conditions climatiques. Elle contient 80 à 90 % de la masse totale de l'air et la quasi-totalité de la vapeur d'eau. C'est la couche où se produisent les phénomènes météorologiques (nuages, pluies, etc.) et les mouvements atmosphériques horizontaux et verticaux (convection thermique, vents).</a:t>
            </a:r>
            <a:r>
              <a:rPr lang="fr-FR" sz="1000" dirty="0" smtClean="0">
                <a:solidFill>
                  <a:srgbClr val="FFFF00"/>
                </a:solidFill>
                <a:cs typeface="Arial" pitchFamily="34"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500"/>
                            </p:stCondLst>
                            <p:childTnLst>
                              <p:par>
                                <p:cTn id="17" presetID="3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900" decel="100000" fill="hold"/>
                                        <p:tgtEl>
                                          <p:spTgt spid="1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500"/>
                            </p:stCondLst>
                            <p:childTnLst>
                              <p:par>
                                <p:cTn id="37" presetID="37"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900" decel="100000" fill="hold"/>
                                        <p:tgtEl>
                                          <p:spTgt spid="12"/>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900" decel="100000" fill="hold"/>
                                        <p:tgtEl>
                                          <p:spTgt spid="1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par>
                          <p:cTn id="56" fill="hold">
                            <p:stCondLst>
                              <p:cond delay="500"/>
                            </p:stCondLst>
                            <p:childTnLst>
                              <p:par>
                                <p:cTn id="57" presetID="37"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900" decel="100000" fill="hold"/>
                                        <p:tgtEl>
                                          <p:spTgt spid="8"/>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900" decel="100000" fill="hold"/>
                                        <p:tgtEl>
                                          <p:spTgt spid="7"/>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childTnLst>
                          </p:cTn>
                        </p:par>
                        <p:par>
                          <p:cTn id="76" fill="hold">
                            <p:stCondLst>
                              <p:cond delay="500"/>
                            </p:stCondLst>
                            <p:childTnLst>
                              <p:par>
                                <p:cTn id="77" presetID="37" presetClass="entr" presetSubtype="0"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1000"/>
                                        <p:tgtEl>
                                          <p:spTgt spid="5"/>
                                        </p:tgtEl>
                                      </p:cBhvr>
                                    </p:animEffect>
                                    <p:anim calcmode="lin" valueType="num">
                                      <p:cBhvr>
                                        <p:cTn id="80" dur="1000" fill="hold"/>
                                        <p:tgtEl>
                                          <p:spTgt spid="5"/>
                                        </p:tgtEl>
                                        <p:attrNameLst>
                                          <p:attrName>ppt_x</p:attrName>
                                        </p:attrNameLst>
                                      </p:cBhvr>
                                      <p:tavLst>
                                        <p:tav tm="0">
                                          <p:val>
                                            <p:strVal val="#ppt_x"/>
                                          </p:val>
                                        </p:tav>
                                        <p:tav tm="100000">
                                          <p:val>
                                            <p:strVal val="#ppt_x"/>
                                          </p:val>
                                        </p:tav>
                                      </p:tavLst>
                                    </p:anim>
                                    <p:anim calcmode="lin" valueType="num">
                                      <p:cBhvr>
                                        <p:cTn id="81" dur="900" decel="100000" fill="hold"/>
                                        <p:tgtEl>
                                          <p:spTgt spid="5"/>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fade">
                                      <p:cBhvr>
                                        <p:cTn id="87" dur="1000"/>
                                        <p:tgtEl>
                                          <p:spTgt spid="4"/>
                                        </p:tgtEl>
                                      </p:cBhvr>
                                    </p:animEffect>
                                    <p:anim calcmode="lin" valueType="num">
                                      <p:cBhvr>
                                        <p:cTn id="88" dur="1000" fill="hold"/>
                                        <p:tgtEl>
                                          <p:spTgt spid="4"/>
                                        </p:tgtEl>
                                        <p:attrNameLst>
                                          <p:attrName>ppt_x</p:attrName>
                                        </p:attrNameLst>
                                      </p:cBhvr>
                                      <p:tavLst>
                                        <p:tav tm="0">
                                          <p:val>
                                            <p:strVal val="#ppt_x"/>
                                          </p:val>
                                        </p:tav>
                                        <p:tav tm="100000">
                                          <p:val>
                                            <p:strVal val="#ppt_x"/>
                                          </p:val>
                                        </p:tav>
                                      </p:tavLst>
                                    </p:anim>
                                    <p:anim calcmode="lin" valueType="num">
                                      <p:cBhvr>
                                        <p:cTn id="89" dur="900" decel="100000" fill="hold"/>
                                        <p:tgtEl>
                                          <p:spTgt spid="4"/>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p:bldP spid="10" grpId="0" animBg="1"/>
      <p:bldP spid="11" grpId="0"/>
      <p:bldP spid="12" grpId="0"/>
      <p:bldP spid="13" grpId="0" animBg="1"/>
      <p:bldP spid="14" grpId="0"/>
      <p:bldP spid="15" grpId="0"/>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étéo-France"/>
          <p:cNvPicPr>
            <a:picLocks noChangeAspect="1" noChangeArrowheads="1"/>
          </p:cNvPicPr>
          <p:nvPr/>
        </p:nvPicPr>
        <p:blipFill>
          <a:blip r:embed="rId2" cstate="print"/>
          <a:srcRect/>
          <a:stretch>
            <a:fillRect/>
          </a:stretch>
        </p:blipFill>
        <p:spPr bwMode="auto">
          <a:xfrm>
            <a:off x="1000830" y="1484784"/>
            <a:ext cx="7142340" cy="3456384"/>
          </a:xfrm>
          <a:prstGeom prst="rect">
            <a:avLst/>
          </a:prstGeom>
          <a:noFill/>
        </p:spPr>
      </p:pic>
      <p:sp>
        <p:nvSpPr>
          <p:cNvPr id="6" name="Rectangle 5"/>
          <p:cNvSpPr/>
          <p:nvPr/>
        </p:nvSpPr>
        <p:spPr>
          <a:xfrm>
            <a:off x="251520" y="5025950"/>
            <a:ext cx="1305165" cy="369332"/>
          </a:xfrm>
          <a:prstGeom prst="rect">
            <a:avLst/>
          </a:prstGeom>
        </p:spPr>
        <p:txBody>
          <a:bodyPr wrap="none">
            <a:spAutoFit/>
          </a:bodyPr>
          <a:lstStyle/>
          <a:p>
            <a:r>
              <a:rPr lang="fr-FR" b="1" u="sng" dirty="0" smtClean="0"/>
              <a:t>A RETENIR :</a:t>
            </a:r>
            <a:endParaRPr lang="fr-FR" dirty="0"/>
          </a:p>
        </p:txBody>
      </p:sp>
      <p:sp>
        <p:nvSpPr>
          <p:cNvPr id="8" name="Rectangle 7"/>
          <p:cNvSpPr/>
          <p:nvPr/>
        </p:nvSpPr>
        <p:spPr>
          <a:xfrm>
            <a:off x="323528" y="5385990"/>
            <a:ext cx="6779741" cy="369332"/>
          </a:xfrm>
          <a:prstGeom prst="rect">
            <a:avLst/>
          </a:prstGeom>
        </p:spPr>
        <p:txBody>
          <a:bodyPr wrap="square">
            <a:spAutoFit/>
          </a:bodyPr>
          <a:lstStyle/>
          <a:p>
            <a:pPr lvl="0" fontAlgn="base">
              <a:spcBef>
                <a:spcPct val="0"/>
              </a:spcBef>
              <a:spcAft>
                <a:spcPct val="0"/>
              </a:spcAft>
            </a:pPr>
            <a:r>
              <a:rPr lang="fr-FR" dirty="0" smtClean="0">
                <a:solidFill>
                  <a:srgbClr val="FF0000"/>
                </a:solidFill>
                <a:latin typeface="Calibri" charset="0"/>
                <a:ea typeface="Calibri" charset="0"/>
                <a:cs typeface="Times New Roman" pitchFamily="18" charset="0"/>
              </a:rPr>
              <a:t>La composition chimique de l'atmosphère comprend, pour l'essentiel :</a:t>
            </a:r>
            <a:endParaRPr lang="fr-FR" sz="800" dirty="0" smtClean="0">
              <a:latin typeface="Arial" pitchFamily="34" charset="0"/>
              <a:cs typeface="Arial" pitchFamily="34" charset="0"/>
            </a:endParaRPr>
          </a:p>
        </p:txBody>
      </p:sp>
      <p:sp>
        <p:nvSpPr>
          <p:cNvPr id="9" name="Rectangle 8"/>
          <p:cNvSpPr/>
          <p:nvPr/>
        </p:nvSpPr>
        <p:spPr>
          <a:xfrm>
            <a:off x="739032" y="5818038"/>
            <a:ext cx="8297464" cy="923330"/>
          </a:xfrm>
          <a:prstGeom prst="rect">
            <a:avLst/>
          </a:prstGeom>
        </p:spPr>
        <p:txBody>
          <a:bodyPr wrap="none">
            <a:spAutoFit/>
          </a:bodyPr>
          <a:lstStyle/>
          <a:p>
            <a:pPr lvl="0" eaLnBrk="0" fontAlgn="base" hangingPunct="0">
              <a:spcBef>
                <a:spcPct val="0"/>
              </a:spcBef>
              <a:spcAft>
                <a:spcPct val="0"/>
              </a:spcAft>
              <a:buFont typeface="Wingdings" pitchFamily="2" charset="2"/>
              <a:buChar char="§"/>
            </a:pPr>
            <a:r>
              <a:rPr lang="fr-FR" dirty="0" smtClean="0">
                <a:solidFill>
                  <a:srgbClr val="FF0000"/>
                </a:solidFill>
                <a:latin typeface="Calibri" charset="0"/>
                <a:ea typeface="Calibri" charset="0"/>
                <a:cs typeface="Times New Roman" pitchFamily="18" charset="0"/>
              </a:rPr>
              <a:t> </a:t>
            </a:r>
            <a:r>
              <a:rPr lang="fr-FR" dirty="0" err="1" smtClean="0">
                <a:solidFill>
                  <a:srgbClr val="FF0000"/>
                </a:solidFill>
                <a:latin typeface="Calibri" charset="0"/>
                <a:ea typeface="Calibri" charset="0"/>
                <a:cs typeface="Times New Roman" pitchFamily="18" charset="0"/>
              </a:rPr>
              <a:t>Diazote</a:t>
            </a:r>
            <a:r>
              <a:rPr lang="fr-FR" dirty="0" smtClean="0">
                <a:solidFill>
                  <a:srgbClr val="FF0000"/>
                </a:solidFill>
                <a:latin typeface="Calibri" charset="0"/>
                <a:ea typeface="Calibri" charset="0"/>
                <a:cs typeface="Times New Roman" pitchFamily="18" charset="0"/>
              </a:rPr>
              <a:t> : </a:t>
            </a:r>
            <a:r>
              <a:rPr lang="fr-FR" b="1" dirty="0" smtClean="0">
                <a:solidFill>
                  <a:srgbClr val="FF0000"/>
                </a:solidFill>
                <a:latin typeface="Calibri" charset="0"/>
                <a:ea typeface="Calibri" charset="0"/>
                <a:cs typeface="Times New Roman" pitchFamily="18" charset="0"/>
              </a:rPr>
              <a:t>78%</a:t>
            </a:r>
          </a:p>
          <a:p>
            <a:pPr eaLnBrk="0" fontAlgn="base" hangingPunct="0">
              <a:spcBef>
                <a:spcPct val="0"/>
              </a:spcBef>
              <a:spcAft>
                <a:spcPct val="0"/>
              </a:spcAft>
              <a:buFont typeface="Wingdings" pitchFamily="2" charset="2"/>
              <a:buChar char="§"/>
            </a:pPr>
            <a:r>
              <a:rPr lang="fr-FR" dirty="0" smtClean="0">
                <a:solidFill>
                  <a:srgbClr val="FF0000"/>
                </a:solidFill>
                <a:latin typeface="Calibri" charset="0"/>
                <a:cs typeface="Times New Roman" pitchFamily="18" charset="0"/>
              </a:rPr>
              <a:t> Dio</a:t>
            </a:r>
            <a:r>
              <a:rPr lang="fr-FR" dirty="0" smtClean="0">
                <a:solidFill>
                  <a:srgbClr val="FF0000"/>
                </a:solidFill>
                <a:latin typeface="Calibri" charset="0"/>
                <a:ea typeface="Calibri" charset="0"/>
                <a:cs typeface="Times New Roman" pitchFamily="18" charset="0"/>
              </a:rPr>
              <a:t>xygène : </a:t>
            </a:r>
            <a:r>
              <a:rPr lang="fr-FR" b="1" dirty="0" smtClean="0">
                <a:solidFill>
                  <a:srgbClr val="FF0000"/>
                </a:solidFill>
                <a:latin typeface="Calibri" charset="0"/>
                <a:ea typeface="Calibri" charset="0"/>
                <a:cs typeface="Times New Roman" pitchFamily="18" charset="0"/>
              </a:rPr>
              <a:t>21%</a:t>
            </a:r>
            <a:endParaRPr lang="fr-FR" dirty="0" smtClean="0">
              <a:solidFill>
                <a:srgbClr val="FF0000"/>
              </a:solidFill>
              <a:latin typeface="Arial" pitchFamily="34" charset="0"/>
              <a:ea typeface="Calibri" charset="0"/>
              <a:cs typeface="Times New Roman" pitchFamily="18" charset="0"/>
            </a:endParaRPr>
          </a:p>
          <a:p>
            <a:pPr lvl="0" eaLnBrk="0" fontAlgn="base" hangingPunct="0">
              <a:spcBef>
                <a:spcPct val="0"/>
              </a:spcBef>
              <a:spcAft>
                <a:spcPct val="0"/>
              </a:spcAft>
              <a:buFont typeface="Wingdings" pitchFamily="2" charset="2"/>
              <a:buChar char="§"/>
            </a:pPr>
            <a:r>
              <a:rPr lang="fr-FR" dirty="0" smtClean="0">
                <a:solidFill>
                  <a:srgbClr val="FF0000"/>
                </a:solidFill>
                <a:latin typeface="Arial" pitchFamily="34" charset="0"/>
                <a:cs typeface="Arial" pitchFamily="34" charset="0"/>
              </a:rPr>
              <a:t> </a:t>
            </a:r>
            <a:r>
              <a:rPr lang="fr-FR" dirty="0" smtClean="0">
                <a:solidFill>
                  <a:srgbClr val="FF0000"/>
                </a:solidFill>
                <a:latin typeface="Arial" pitchFamily="34" charset="0"/>
                <a:ea typeface="Calibri" charset="0"/>
                <a:cs typeface="Times New Roman" pitchFamily="18" charset="0"/>
              </a:rPr>
              <a:t>Gaz rares (Argon, Néon, Hélium...), vapeur d'eau et dioxyde de carbone : </a:t>
            </a:r>
            <a:r>
              <a:rPr lang="fr-FR" b="1" dirty="0" smtClean="0">
                <a:solidFill>
                  <a:srgbClr val="FF0000"/>
                </a:solidFill>
                <a:latin typeface="Arial" pitchFamily="34" charset="0"/>
                <a:ea typeface="Calibri" charset="0"/>
                <a:cs typeface="Times New Roman" pitchFamily="18" charset="0"/>
              </a:rPr>
              <a:t>1 %</a:t>
            </a:r>
            <a:endParaRPr lang="fr-FR" b="1" dirty="0" smtClean="0">
              <a:solidFill>
                <a:srgbClr val="FF0000"/>
              </a:solidFill>
              <a:latin typeface="Arial" pitchFamily="34" charset="0"/>
              <a:cs typeface="Arial" pitchFamily="34" charset="0"/>
            </a:endParaRPr>
          </a:p>
        </p:txBody>
      </p:sp>
      <p:sp>
        <p:nvSpPr>
          <p:cNvPr id="11" name="Rectangle 10"/>
          <p:cNvSpPr/>
          <p:nvPr/>
        </p:nvSpPr>
        <p:spPr>
          <a:xfrm>
            <a:off x="179512" y="116632"/>
            <a:ext cx="4218463" cy="369332"/>
          </a:xfrm>
          <a:prstGeom prst="rect">
            <a:avLst/>
          </a:prstGeom>
        </p:spPr>
        <p:txBody>
          <a:bodyPr wrap="none">
            <a:spAutoFit/>
          </a:bodyPr>
          <a:lstStyle/>
          <a:p>
            <a:pPr marL="342900" indent="-342900"/>
            <a:r>
              <a:rPr lang="fr-FR" dirty="0" smtClean="0">
                <a:solidFill>
                  <a:srgbClr val="0070C0"/>
                </a:solidFill>
              </a:rPr>
              <a:t>2.2. </a:t>
            </a:r>
            <a:r>
              <a:rPr lang="fr-FR" u="sng" dirty="0" smtClean="0">
                <a:solidFill>
                  <a:srgbClr val="0070C0"/>
                </a:solidFill>
                <a:uFill>
                  <a:solidFill>
                    <a:srgbClr val="FF0000"/>
                  </a:solidFill>
                </a:uFill>
              </a:rPr>
              <a:t>Composition de l’atmosphère terrestre</a:t>
            </a:r>
          </a:p>
        </p:txBody>
      </p:sp>
      <p:sp>
        <p:nvSpPr>
          <p:cNvPr id="12" name="Rectangle 11"/>
          <p:cNvSpPr/>
          <p:nvPr/>
        </p:nvSpPr>
        <p:spPr>
          <a:xfrm>
            <a:off x="179512" y="476672"/>
            <a:ext cx="8784976" cy="923330"/>
          </a:xfrm>
          <a:prstGeom prst="rect">
            <a:avLst/>
          </a:prstGeom>
        </p:spPr>
        <p:txBody>
          <a:bodyPr wrap="square">
            <a:spAutoFit/>
          </a:bodyPr>
          <a:lstStyle/>
          <a:p>
            <a:pPr algn="just"/>
            <a:r>
              <a:rPr lang="fr-FR" dirty="0" smtClean="0"/>
              <a:t>On considère l'air atmosphérique comme un </a:t>
            </a:r>
            <a:r>
              <a:rPr lang="fr-FR" b="1" dirty="0" smtClean="0"/>
              <a:t>mélange d'air sec et de vapeur d'eau</a:t>
            </a:r>
            <a:r>
              <a:rPr lang="fr-FR" dirty="0" smtClean="0"/>
              <a:t>. L'air sec est lui-même un mélange de plusieurs gaz, de composition pratiquement constante dans les couches inférieures intéressant les météorologistes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from="(-#ppt_w/2)" to="(#ppt_x)" calcmode="lin" valueType="num">
                                      <p:cBhvr>
                                        <p:cTn id="7" dur="600" fill="hold">
                                          <p:stCondLst>
                                            <p:cond delay="0"/>
                                          </p:stCondLst>
                                        </p:cTn>
                                        <p:tgtEl>
                                          <p:spTgt spid="12"/>
                                        </p:tgtEl>
                                        <p:attrNameLst>
                                          <p:attrName>ppt_x</p:attrName>
                                        </p:attrNameLst>
                                      </p:cBhvr>
                                    </p:anim>
                                    <p:anim from="0" to="-1.0" calcmode="lin" valueType="num">
                                      <p:cBhvr>
                                        <p:cTn id="8" dur="200" decel="50000" autoRev="1" fill="hold">
                                          <p:stCondLst>
                                            <p:cond delay="600"/>
                                          </p:stCondLst>
                                        </p:cTn>
                                        <p:tgtEl>
                                          <p:spTgt spid="12"/>
                                        </p:tgtEl>
                                        <p:attrNameLst>
                                          <p:attrName>xshear</p:attrName>
                                        </p:attrNameLst>
                                      </p:cBhvr>
                                    </p:anim>
                                    <p:animScale>
                                      <p:cBhvr>
                                        <p:cTn id="9" dur="200" decel="100000" autoRev="1" fill="hold">
                                          <p:stCondLst>
                                            <p:cond delay="600"/>
                                          </p:stCondLst>
                                        </p:cTn>
                                        <p:tgtEl>
                                          <p:spTgt spid="12"/>
                                        </p:tgtEl>
                                      </p:cBhvr>
                                      <p:from x="100000" y="100000"/>
                                      <p:to x="80000" y="100000"/>
                                    </p:animScale>
                                    <p:anim by="(#ppt_h/3+#ppt_w*0.1)" calcmode="lin" valueType="num">
                                      <p:cBhvr additive="sum">
                                        <p:cTn id="10" dur="200" decel="100000" autoRev="1" fill="hold">
                                          <p:stCondLst>
                                            <p:cond delay="600"/>
                                          </p:stCondLst>
                                        </p:cTn>
                                        <p:tgtEl>
                                          <p:spTgt spid="12"/>
                                        </p:tgtEl>
                                        <p:attrNameLst>
                                          <p:attrName>ppt_x</p:attrName>
                                        </p:attrNameLst>
                                      </p:cBhvr>
                                    </p:anim>
                                  </p:childTnLst>
                                </p:cTn>
                              </p:par>
                            </p:childTnLst>
                          </p:cTn>
                        </p:par>
                        <p:par>
                          <p:cTn id="11" fill="hold">
                            <p:stCondLst>
                              <p:cond delay="1000"/>
                            </p:stCondLst>
                            <p:childTnLst>
                              <p:par>
                                <p:cTn id="12" presetID="30" presetClass="entr" presetSubtype="0" fill="hold" nodeType="after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fade">
                                      <p:cBhvr>
                                        <p:cTn id="14" dur="800" decel="100000"/>
                                        <p:tgtEl>
                                          <p:spTgt spid="20482"/>
                                        </p:tgtEl>
                                      </p:cBhvr>
                                    </p:animEffect>
                                    <p:anim calcmode="lin" valueType="num">
                                      <p:cBhvr>
                                        <p:cTn id="15" dur="800" decel="100000" fill="hold"/>
                                        <p:tgtEl>
                                          <p:spTgt spid="20482"/>
                                        </p:tgtEl>
                                        <p:attrNameLst>
                                          <p:attrName>style.rotation</p:attrName>
                                        </p:attrNameLst>
                                      </p:cBhvr>
                                      <p:tavLst>
                                        <p:tav tm="0">
                                          <p:val>
                                            <p:fltVal val="-90"/>
                                          </p:val>
                                        </p:tav>
                                        <p:tav tm="100000">
                                          <p:val>
                                            <p:fltVal val="0"/>
                                          </p:val>
                                        </p:tav>
                                      </p:tavLst>
                                    </p:anim>
                                    <p:anim calcmode="lin" valueType="num">
                                      <p:cBhvr>
                                        <p:cTn id="16" dur="800" decel="100000" fill="hold"/>
                                        <p:tgtEl>
                                          <p:spTgt spid="20482"/>
                                        </p:tgtEl>
                                        <p:attrNameLst>
                                          <p:attrName>ppt_x</p:attrName>
                                        </p:attrNameLst>
                                      </p:cBhvr>
                                      <p:tavLst>
                                        <p:tav tm="0">
                                          <p:val>
                                            <p:strVal val="#ppt_x+0.4"/>
                                          </p:val>
                                        </p:tav>
                                        <p:tav tm="100000">
                                          <p:val>
                                            <p:strVal val="#ppt_x-0.05"/>
                                          </p:val>
                                        </p:tav>
                                      </p:tavLst>
                                    </p:anim>
                                    <p:anim calcmode="lin" valueType="num">
                                      <p:cBhvr>
                                        <p:cTn id="17" dur="800" decel="100000" fill="hold"/>
                                        <p:tgtEl>
                                          <p:spTgt spid="20482"/>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20482"/>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20482"/>
                                        </p:tgtEl>
                                        <p:attrNameLst>
                                          <p:attrName>ppt_y</p:attrName>
                                        </p:attrNameLst>
                                      </p:cBhvr>
                                      <p:tavLst>
                                        <p:tav tm="0">
                                          <p:val>
                                            <p:strVal val="#ppt_y+0.1"/>
                                          </p:val>
                                        </p:tav>
                                        <p:tav tm="100000">
                                          <p:val>
                                            <p:strVal val="#ppt_y"/>
                                          </p:val>
                                        </p:tav>
                                      </p:tavLst>
                                    </p:anim>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lide(fromBottom)">
                                      <p:cBhvr>
                                        <p:cTn id="23" dur="500"/>
                                        <p:tgtEl>
                                          <p:spTgt spid="6"/>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1000"/>
                                        <p:tgtEl>
                                          <p:spTgt spid="9">
                                            <p:txEl>
                                              <p:pRg st="0" end="0"/>
                                            </p:txEl>
                                          </p:spTgt>
                                        </p:tgtEl>
                                      </p:cBhvr>
                                    </p:animEffect>
                                    <p:anim calcmode="lin" valueType="num">
                                      <p:cBhvr>
                                        <p:cTn id="3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fade">
                                      <p:cBhvr>
                                        <p:cTn id="38" dur="1000"/>
                                        <p:tgtEl>
                                          <p:spTgt spid="9">
                                            <p:txEl>
                                              <p:pRg st="1" end="1"/>
                                            </p:txEl>
                                          </p:spTgt>
                                        </p:tgtEl>
                                      </p:cBhvr>
                                    </p:animEffect>
                                    <p:anim calcmode="lin" valueType="num">
                                      <p:cBhvr>
                                        <p:cTn id="3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2" presetClass="entr" presetSubtype="0" fill="hold" grpId="0" nodeType="afterEffect">
                                  <p:stCondLst>
                                    <p:cond delay="0"/>
                                  </p:stCondLst>
                                  <p:childTnLst>
                                    <p:set>
                                      <p:cBhvr>
                                        <p:cTn id="43" dur="1" fill="hold">
                                          <p:stCondLst>
                                            <p:cond delay="0"/>
                                          </p:stCondLst>
                                        </p:cTn>
                                        <p:tgtEl>
                                          <p:spTgt spid="9">
                                            <p:txEl>
                                              <p:pRg st="2" end="2"/>
                                            </p:txEl>
                                          </p:spTgt>
                                        </p:tgtEl>
                                        <p:attrNameLst>
                                          <p:attrName>style.visibility</p:attrName>
                                        </p:attrNameLst>
                                      </p:cBhvr>
                                      <p:to>
                                        <p:strVal val="visible"/>
                                      </p:to>
                                    </p:set>
                                    <p:animEffect transition="in" filter="fade">
                                      <p:cBhvr>
                                        <p:cTn id="44" dur="1000"/>
                                        <p:tgtEl>
                                          <p:spTgt spid="9">
                                            <p:txEl>
                                              <p:pRg st="2" end="2"/>
                                            </p:txEl>
                                          </p:spTgt>
                                        </p:tgtEl>
                                      </p:cBhvr>
                                    </p:animEffect>
                                    <p:anim calcmode="lin" valueType="num">
                                      <p:cBhvr>
                                        <p:cTn id="4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build="p"/>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3124253" cy="646331"/>
          </a:xfrm>
          <a:prstGeom prst="rect">
            <a:avLst/>
          </a:prstGeom>
        </p:spPr>
        <p:txBody>
          <a:bodyPr wrap="none">
            <a:spAutoFit/>
          </a:bodyPr>
          <a:lstStyle/>
          <a:p>
            <a:pPr marL="342900" indent="-342900"/>
            <a:r>
              <a:rPr lang="fr-FR" dirty="0" smtClean="0">
                <a:solidFill>
                  <a:srgbClr val="0070C0"/>
                </a:solidFill>
              </a:rPr>
              <a:t>2.3. </a:t>
            </a:r>
            <a:r>
              <a:rPr lang="fr-FR" u="sng" dirty="0" smtClean="0">
                <a:solidFill>
                  <a:srgbClr val="0070C0"/>
                </a:solidFill>
                <a:uFill>
                  <a:solidFill>
                    <a:srgbClr val="FF0000"/>
                  </a:solidFill>
                </a:uFill>
              </a:rPr>
              <a:t>La pression atmosphérique</a:t>
            </a:r>
          </a:p>
          <a:p>
            <a:pPr marL="342900" indent="-342900"/>
            <a:r>
              <a:rPr lang="fr-FR" dirty="0" smtClean="0">
                <a:solidFill>
                  <a:srgbClr val="0070C0"/>
                </a:solidFill>
                <a:uFill>
                  <a:solidFill>
                    <a:srgbClr val="FF0000"/>
                  </a:solidFill>
                </a:uFill>
              </a:rPr>
              <a:t>2.3.1. </a:t>
            </a:r>
            <a:r>
              <a:rPr lang="fr-FR" u="sng" dirty="0" smtClean="0">
                <a:solidFill>
                  <a:srgbClr val="0070C0"/>
                </a:solidFill>
                <a:uFill>
                  <a:solidFill>
                    <a:srgbClr val="FF0000"/>
                  </a:solidFill>
                </a:uFill>
              </a:rPr>
              <a:t>Définition</a:t>
            </a:r>
          </a:p>
        </p:txBody>
      </p:sp>
      <p:sp>
        <p:nvSpPr>
          <p:cNvPr id="5" name="Rectangle 4"/>
          <p:cNvSpPr/>
          <p:nvPr/>
        </p:nvSpPr>
        <p:spPr>
          <a:xfrm>
            <a:off x="251520" y="705470"/>
            <a:ext cx="8784976" cy="923330"/>
          </a:xfrm>
          <a:prstGeom prst="rect">
            <a:avLst/>
          </a:prstGeom>
        </p:spPr>
        <p:txBody>
          <a:bodyPr wrap="square">
            <a:spAutoFit/>
          </a:bodyPr>
          <a:lstStyle/>
          <a:p>
            <a:pPr algn="just"/>
            <a:r>
              <a:rPr lang="fr-FR" dirty="0" smtClean="0"/>
              <a:t>La </a:t>
            </a:r>
            <a:r>
              <a:rPr lang="fr-FR" b="1" dirty="0" smtClean="0"/>
              <a:t>pression atmosphérique </a:t>
            </a:r>
            <a:r>
              <a:rPr lang="fr-FR" dirty="0" smtClean="0"/>
              <a:t>résulte des chocs des molécules d’air entre elles et avec les objets dans l’atmosphère. C’est, avec la température, un paramètre fondamental en météo pour prévoir le temps qu’il fera.</a:t>
            </a:r>
            <a:endParaRPr lang="fr-FR" dirty="0"/>
          </a:p>
        </p:txBody>
      </p:sp>
      <p:sp>
        <p:nvSpPr>
          <p:cNvPr id="6" name="Rectangle 5"/>
          <p:cNvSpPr/>
          <p:nvPr/>
        </p:nvSpPr>
        <p:spPr>
          <a:xfrm>
            <a:off x="251520" y="1630541"/>
            <a:ext cx="6660000" cy="923330"/>
          </a:xfrm>
          <a:prstGeom prst="rect">
            <a:avLst/>
          </a:prstGeom>
        </p:spPr>
        <p:txBody>
          <a:bodyPr wrap="square">
            <a:spAutoFit/>
          </a:bodyPr>
          <a:lstStyle/>
          <a:p>
            <a:pPr algn="just"/>
            <a:r>
              <a:rPr lang="fr-FR" dirty="0" smtClean="0"/>
              <a:t>Dans l’atmosphère, la pression en un point est pratiquement égale au poids d’une colonne d’air de section horizontale égale à 1 m² et située au-dessus du point de mesure (jusqu’au sommet de l’atmosphère).</a:t>
            </a:r>
            <a:endParaRPr lang="fr-FR" dirty="0"/>
          </a:p>
        </p:txBody>
      </p:sp>
      <p:pic>
        <p:nvPicPr>
          <p:cNvPr id="7" name="il_fi" descr="Afficher l'image d'origine"/>
          <p:cNvPicPr>
            <a:picLocks noChangeAspect="1"/>
          </p:cNvPicPr>
          <p:nvPr/>
        </p:nvPicPr>
        <p:blipFill>
          <a:blip r:embed="rId2" cstate="print"/>
          <a:srcRect/>
          <a:stretch>
            <a:fillRect/>
          </a:stretch>
        </p:blipFill>
        <p:spPr bwMode="auto">
          <a:xfrm>
            <a:off x="7020272" y="1556792"/>
            <a:ext cx="1984449" cy="2717494"/>
          </a:xfrm>
          <a:prstGeom prst="rect">
            <a:avLst/>
          </a:prstGeom>
          <a:noFill/>
          <a:ln w="9525">
            <a:noFill/>
            <a:miter lim="800000"/>
            <a:headEnd/>
            <a:tailEnd/>
          </a:ln>
        </p:spPr>
      </p:pic>
      <p:sp>
        <p:nvSpPr>
          <p:cNvPr id="8" name="Rectangle 7"/>
          <p:cNvSpPr/>
          <p:nvPr/>
        </p:nvSpPr>
        <p:spPr>
          <a:xfrm>
            <a:off x="251520" y="2852936"/>
            <a:ext cx="6660000" cy="648072"/>
          </a:xfrm>
          <a:prstGeom prst="rect">
            <a:avLst/>
          </a:prstGeom>
        </p:spPr>
        <p:txBody>
          <a:bodyPr wrap="square">
            <a:spAutoFit/>
          </a:bodyPr>
          <a:lstStyle/>
          <a:p>
            <a:pPr algn="just"/>
            <a:r>
              <a:rPr lang="fr-FR" dirty="0" smtClean="0"/>
              <a:t>La pression (P) d’un gaz est donc une force (F) par unité de surface (S) :</a:t>
            </a:r>
            <a:endParaRPr lang="fr-FR" dirty="0"/>
          </a:p>
        </p:txBody>
      </p:sp>
      <p:pic>
        <p:nvPicPr>
          <p:cNvPr id="24577" name="Picture 1"/>
          <p:cNvPicPr>
            <a:picLocks noChangeAspect="1" noChangeArrowheads="1"/>
          </p:cNvPicPr>
          <p:nvPr/>
        </p:nvPicPr>
        <p:blipFill>
          <a:blip r:embed="rId3" cstate="print"/>
          <a:srcRect/>
          <a:stretch>
            <a:fillRect/>
          </a:stretch>
        </p:blipFill>
        <p:spPr bwMode="auto">
          <a:xfrm>
            <a:off x="2658656" y="3501008"/>
            <a:ext cx="2324482" cy="1224136"/>
          </a:xfrm>
          <a:prstGeom prst="rect">
            <a:avLst/>
          </a:prstGeom>
          <a:noFill/>
          <a:ln w="9525">
            <a:noFill/>
            <a:miter lim="800000"/>
            <a:headEnd/>
            <a:tailEnd/>
          </a:ln>
        </p:spPr>
      </p:pic>
      <p:sp>
        <p:nvSpPr>
          <p:cNvPr id="10" name="Rectangle 9"/>
          <p:cNvSpPr/>
          <p:nvPr/>
        </p:nvSpPr>
        <p:spPr>
          <a:xfrm>
            <a:off x="251520" y="4797152"/>
            <a:ext cx="1305165" cy="369332"/>
          </a:xfrm>
          <a:prstGeom prst="rect">
            <a:avLst/>
          </a:prstGeom>
        </p:spPr>
        <p:txBody>
          <a:bodyPr wrap="none">
            <a:spAutoFit/>
          </a:bodyPr>
          <a:lstStyle/>
          <a:p>
            <a:r>
              <a:rPr lang="fr-FR" b="1" u="sng" dirty="0" smtClean="0"/>
              <a:t>A RETENIR :</a:t>
            </a:r>
            <a:endParaRPr lang="fr-FR" dirty="0"/>
          </a:p>
        </p:txBody>
      </p:sp>
      <p:sp>
        <p:nvSpPr>
          <p:cNvPr id="11" name="Rectangle 10"/>
          <p:cNvSpPr/>
          <p:nvPr/>
        </p:nvSpPr>
        <p:spPr>
          <a:xfrm>
            <a:off x="323528" y="5157192"/>
            <a:ext cx="8246873" cy="646331"/>
          </a:xfrm>
          <a:prstGeom prst="rect">
            <a:avLst/>
          </a:prstGeom>
        </p:spPr>
        <p:txBody>
          <a:bodyPr wrap="square">
            <a:spAutoFit/>
          </a:bodyPr>
          <a:lstStyle/>
          <a:p>
            <a:pPr>
              <a:buClr>
                <a:schemeClr val="tx1"/>
              </a:buClr>
              <a:buFontTx/>
              <a:buChar char="-"/>
            </a:pPr>
            <a:r>
              <a:rPr lang="fr-FR" dirty="0" smtClean="0">
                <a:solidFill>
                  <a:srgbClr val="FF0000"/>
                </a:solidFill>
              </a:rPr>
              <a:t>  La pression atmosphérique se mesure à l’aide d’un </a:t>
            </a:r>
            <a:r>
              <a:rPr lang="fr-FR" b="1" dirty="0" smtClean="0">
                <a:solidFill>
                  <a:srgbClr val="FF0000"/>
                </a:solidFill>
              </a:rPr>
              <a:t>baromètre</a:t>
            </a:r>
            <a:r>
              <a:rPr lang="fr-FR" dirty="0" smtClean="0">
                <a:solidFill>
                  <a:srgbClr val="FF0000"/>
                </a:solidFill>
              </a:rPr>
              <a:t> inventé par Torricelli ;</a:t>
            </a:r>
          </a:p>
          <a:p>
            <a:pPr>
              <a:buClr>
                <a:schemeClr val="tx1"/>
              </a:buClr>
              <a:buFontTx/>
              <a:buChar char="-"/>
            </a:pPr>
            <a:r>
              <a:rPr lang="fr-FR" dirty="0" smtClean="0">
                <a:solidFill>
                  <a:srgbClr val="FF0000"/>
                </a:solidFill>
              </a:rPr>
              <a:t>  L’unité de pression dans le système international est le </a:t>
            </a:r>
            <a:r>
              <a:rPr lang="fr-FR" b="1" dirty="0" smtClean="0">
                <a:solidFill>
                  <a:srgbClr val="FF0000"/>
                </a:solidFill>
              </a:rPr>
              <a:t>Pascal</a:t>
            </a:r>
            <a:r>
              <a:rPr lang="fr-FR" dirty="0" smtClean="0">
                <a:solidFill>
                  <a:srgbClr val="FF0000"/>
                </a:solidFill>
              </a:rPr>
              <a:t> (symbole : </a:t>
            </a:r>
            <a:r>
              <a:rPr lang="fr-FR" b="1" dirty="0" smtClean="0">
                <a:solidFill>
                  <a:srgbClr val="FF0000"/>
                </a:solidFill>
              </a:rPr>
              <a:t>Pa</a:t>
            </a:r>
            <a:r>
              <a:rPr lang="fr-FR" dirty="0" smtClean="0">
                <a:solidFill>
                  <a:srgbClr val="FF0000"/>
                </a:solidFill>
              </a:rPr>
              <a:t>) :</a:t>
            </a:r>
          </a:p>
        </p:txBody>
      </p:sp>
      <p:sp>
        <p:nvSpPr>
          <p:cNvPr id="12" name="Rectangle 11"/>
          <p:cNvSpPr/>
          <p:nvPr/>
        </p:nvSpPr>
        <p:spPr>
          <a:xfrm>
            <a:off x="2762691" y="5805264"/>
            <a:ext cx="3618619" cy="369332"/>
          </a:xfrm>
          <a:prstGeom prst="rect">
            <a:avLst/>
          </a:prstGeom>
        </p:spPr>
        <p:txBody>
          <a:bodyPr wrap="none">
            <a:spAutoFit/>
          </a:bodyPr>
          <a:lstStyle/>
          <a:p>
            <a:r>
              <a:rPr lang="fr-FR" b="1" dirty="0" smtClean="0">
                <a:solidFill>
                  <a:srgbClr val="FF0000"/>
                </a:solidFill>
              </a:rPr>
              <a:t>1013 </a:t>
            </a:r>
            <a:r>
              <a:rPr lang="fr-FR" b="1" dirty="0" err="1" smtClean="0">
                <a:solidFill>
                  <a:srgbClr val="FF0000"/>
                </a:solidFill>
              </a:rPr>
              <a:t>hPa</a:t>
            </a:r>
            <a:r>
              <a:rPr lang="fr-FR" b="1" dirty="0" smtClean="0">
                <a:solidFill>
                  <a:srgbClr val="FF0000"/>
                </a:solidFill>
              </a:rPr>
              <a:t> = 1013 mbar = 760 </a:t>
            </a:r>
            <a:r>
              <a:rPr lang="fr-FR" b="1" dirty="0" err="1" smtClean="0">
                <a:solidFill>
                  <a:srgbClr val="FF0000"/>
                </a:solidFill>
              </a:rPr>
              <a:t>mmHg</a:t>
            </a:r>
            <a:r>
              <a:rPr lang="fr-FR" dirty="0" smtClean="0">
                <a:solidFill>
                  <a:srgbClr val="FF0000"/>
                </a:solidFill>
              </a:rPr>
              <a:t> </a:t>
            </a:r>
            <a:endParaRPr lang="fr-FR" dirty="0">
              <a:solidFill>
                <a:srgbClr val="FF0000"/>
              </a:solidFill>
            </a:endParaRPr>
          </a:p>
        </p:txBody>
      </p:sp>
      <p:sp>
        <p:nvSpPr>
          <p:cNvPr id="13" name="Rectangle 12"/>
          <p:cNvSpPr/>
          <p:nvPr/>
        </p:nvSpPr>
        <p:spPr>
          <a:xfrm>
            <a:off x="3338810" y="6146966"/>
            <a:ext cx="2466381" cy="369332"/>
          </a:xfrm>
          <a:prstGeom prst="rect">
            <a:avLst/>
          </a:prstGeom>
        </p:spPr>
        <p:txBody>
          <a:bodyPr wrap="none">
            <a:spAutoFit/>
          </a:bodyPr>
          <a:lstStyle/>
          <a:p>
            <a:r>
              <a:rPr lang="fr-FR" b="1" dirty="0" smtClean="0">
                <a:solidFill>
                  <a:srgbClr val="FF0000"/>
                </a:solidFill>
              </a:rPr>
              <a:t>1 </a:t>
            </a:r>
            <a:r>
              <a:rPr lang="fr-FR" b="1" dirty="0" err="1" smtClean="0">
                <a:solidFill>
                  <a:srgbClr val="FF0000"/>
                </a:solidFill>
              </a:rPr>
              <a:t>hPa</a:t>
            </a:r>
            <a:r>
              <a:rPr lang="fr-FR" b="1" dirty="0" smtClean="0">
                <a:solidFill>
                  <a:srgbClr val="FF0000"/>
                </a:solidFill>
              </a:rPr>
              <a:t> = 1 mbar = 100 Pa</a:t>
            </a:r>
            <a:endParaRPr lang="fr-FR" dirty="0">
              <a:solidFill>
                <a:srgbClr val="FF0000"/>
              </a:solidFill>
            </a:endParaRPr>
          </a:p>
        </p:txBody>
      </p:sp>
      <p:sp>
        <p:nvSpPr>
          <p:cNvPr id="14" name="Rectangle 13"/>
          <p:cNvSpPr/>
          <p:nvPr/>
        </p:nvSpPr>
        <p:spPr>
          <a:xfrm>
            <a:off x="3825482" y="6488668"/>
            <a:ext cx="1493037" cy="369332"/>
          </a:xfrm>
          <a:prstGeom prst="rect">
            <a:avLst/>
          </a:prstGeom>
        </p:spPr>
        <p:txBody>
          <a:bodyPr wrap="none">
            <a:spAutoFit/>
          </a:bodyPr>
          <a:lstStyle/>
          <a:p>
            <a:r>
              <a:rPr lang="fr-FR" b="1" dirty="0" smtClean="0">
                <a:solidFill>
                  <a:srgbClr val="FF0000"/>
                </a:solidFill>
              </a:rPr>
              <a:t>1 bar = 10</a:t>
            </a:r>
            <a:r>
              <a:rPr lang="fr-FR" b="1" baseline="30000" dirty="0" smtClean="0">
                <a:solidFill>
                  <a:srgbClr val="FF0000"/>
                </a:solidFill>
              </a:rPr>
              <a:t>5</a:t>
            </a:r>
            <a:r>
              <a:rPr lang="fr-FR" b="1" dirty="0" smtClean="0">
                <a:solidFill>
                  <a:srgbClr val="FF0000"/>
                </a:solidFill>
              </a:rPr>
              <a:t> Pa</a:t>
            </a:r>
            <a:endParaRPr lang="fr-FR" dirty="0">
              <a:solidFill>
                <a:srgbClr val="FF0000"/>
              </a:solidFill>
            </a:endParaRPr>
          </a:p>
        </p:txBody>
      </p:sp>
      <p:pic>
        <p:nvPicPr>
          <p:cNvPr id="20" name="Image 19" descr="info.png"/>
          <p:cNvPicPr>
            <a:picLocks noChangeAspect="1"/>
          </p:cNvPicPr>
          <p:nvPr/>
        </p:nvPicPr>
        <p:blipFill>
          <a:blip r:embed="rId4" cstate="print"/>
          <a:stretch>
            <a:fillRect/>
          </a:stretch>
        </p:blipFill>
        <p:spPr>
          <a:xfrm>
            <a:off x="8532464" y="5229200"/>
            <a:ext cx="216000" cy="216000"/>
          </a:xfrm>
          <a:prstGeom prst="rect">
            <a:avLst/>
          </a:prstGeom>
        </p:spPr>
      </p:pic>
      <p:grpSp>
        <p:nvGrpSpPr>
          <p:cNvPr id="19" name="Groupe 18"/>
          <p:cNvGrpSpPr/>
          <p:nvPr/>
        </p:nvGrpSpPr>
        <p:grpSpPr>
          <a:xfrm>
            <a:off x="1812343" y="357025"/>
            <a:ext cx="5519315" cy="6216902"/>
            <a:chOff x="1812343" y="357025"/>
            <a:chExt cx="5519315" cy="6216902"/>
          </a:xfrm>
        </p:grpSpPr>
        <p:pic>
          <p:nvPicPr>
            <p:cNvPr id="24579" name="Picture 3" descr="https://upload.wikimedia.org/wikipedia/commons/b/b1/Barometre_aneroide.png?uselang=fr"/>
            <p:cNvPicPr>
              <a:picLocks noChangeAspect="1" noChangeArrowheads="1"/>
            </p:cNvPicPr>
            <p:nvPr/>
          </p:nvPicPr>
          <p:blipFill>
            <a:blip r:embed="rId5" cstate="print"/>
            <a:srcRect/>
            <a:stretch>
              <a:fillRect/>
            </a:stretch>
          </p:blipFill>
          <p:spPr bwMode="auto">
            <a:xfrm>
              <a:off x="1812343" y="357025"/>
              <a:ext cx="5519315" cy="6143950"/>
            </a:xfrm>
            <a:prstGeom prst="rect">
              <a:avLst/>
            </a:prstGeom>
            <a:noFill/>
          </p:spPr>
        </p:pic>
        <p:sp>
          <p:nvSpPr>
            <p:cNvPr id="18" name="Rectangle à coins arrondis 17"/>
            <p:cNvSpPr/>
            <p:nvPr/>
          </p:nvSpPr>
          <p:spPr>
            <a:xfrm>
              <a:off x="3524083" y="6165304"/>
              <a:ext cx="2095835" cy="40862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fr-FR" dirty="0" smtClean="0"/>
                <a:t>Baromètre anéroïde</a:t>
              </a: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par>
                          <p:cTn id="11" fill="hold">
                            <p:stCondLst>
                              <p:cond delay="1000"/>
                            </p:stCondLst>
                            <p:childTnLst>
                              <p:par>
                                <p:cTn id="12" presetID="34"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from="(-#ppt_w/2)" to="(#ppt_x)" calcmode="lin" valueType="num">
                                      <p:cBhvr>
                                        <p:cTn id="14" dur="600" fill="hold">
                                          <p:stCondLst>
                                            <p:cond delay="0"/>
                                          </p:stCondLst>
                                        </p:cTn>
                                        <p:tgtEl>
                                          <p:spTgt spid="6"/>
                                        </p:tgtEl>
                                        <p:attrNameLst>
                                          <p:attrName>ppt_x</p:attrName>
                                        </p:attrNameLst>
                                      </p:cBhvr>
                                    </p:anim>
                                    <p:anim from="0" to="-1.0" calcmode="lin" valueType="num">
                                      <p:cBhvr>
                                        <p:cTn id="15" dur="200" decel="50000" autoRev="1" fill="hold">
                                          <p:stCondLst>
                                            <p:cond delay="600"/>
                                          </p:stCondLst>
                                        </p:cTn>
                                        <p:tgtEl>
                                          <p:spTgt spid="6"/>
                                        </p:tgtEl>
                                        <p:attrNameLst>
                                          <p:attrName>xshear</p:attrName>
                                        </p:attrNameLst>
                                      </p:cBhvr>
                                    </p:anim>
                                    <p:animScale>
                                      <p:cBhvr>
                                        <p:cTn id="16" dur="200" decel="100000" autoRev="1" fill="hold">
                                          <p:stCondLst>
                                            <p:cond delay="600"/>
                                          </p:stCondLst>
                                        </p:cTn>
                                        <p:tgtEl>
                                          <p:spTgt spid="6"/>
                                        </p:tgtEl>
                                      </p:cBhvr>
                                      <p:from x="100000" y="100000"/>
                                      <p:to x="80000" y="100000"/>
                                    </p:animScale>
                                    <p:anim by="(#ppt_h/3+#ppt_w*0.1)" calcmode="lin" valueType="num">
                                      <p:cBhvr additive="sum">
                                        <p:cTn id="17" dur="200" decel="100000" autoRev="1" fill="hold">
                                          <p:stCondLst>
                                            <p:cond delay="600"/>
                                          </p:stCondLst>
                                        </p:cTn>
                                        <p:tgtEl>
                                          <p:spTgt spid="6"/>
                                        </p:tgtEl>
                                        <p:attrNameLst>
                                          <p:attrName>ppt_x</p:attrName>
                                        </p:attrNameLst>
                                      </p:cBhvr>
                                    </p:anim>
                                  </p:childTnLst>
                                </p:cTn>
                              </p:par>
                            </p:childTnLst>
                          </p:cTn>
                        </p:par>
                        <p:par>
                          <p:cTn id="18" fill="hold">
                            <p:stCondLst>
                              <p:cond delay="2000"/>
                            </p:stCondLst>
                            <p:childTnLst>
                              <p:par>
                                <p:cTn id="19" presetID="9"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500"/>
                            </p:stCondLst>
                            <p:childTnLst>
                              <p:par>
                                <p:cTn id="23" presetID="34"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from="(-#ppt_w/2)" to="(#ppt_x)" calcmode="lin" valueType="num">
                                      <p:cBhvr>
                                        <p:cTn id="25" dur="600" fill="hold">
                                          <p:stCondLst>
                                            <p:cond delay="0"/>
                                          </p:stCondLst>
                                        </p:cTn>
                                        <p:tgtEl>
                                          <p:spTgt spid="8"/>
                                        </p:tgtEl>
                                        <p:attrNameLst>
                                          <p:attrName>ppt_x</p:attrName>
                                        </p:attrNameLst>
                                      </p:cBhvr>
                                    </p:anim>
                                    <p:anim from="0" to="-1.0" calcmode="lin" valueType="num">
                                      <p:cBhvr>
                                        <p:cTn id="26" dur="200" decel="50000" autoRev="1" fill="hold">
                                          <p:stCondLst>
                                            <p:cond delay="600"/>
                                          </p:stCondLst>
                                        </p:cTn>
                                        <p:tgtEl>
                                          <p:spTgt spid="8"/>
                                        </p:tgtEl>
                                        <p:attrNameLst>
                                          <p:attrName>xshear</p:attrName>
                                        </p:attrNameLst>
                                      </p:cBhvr>
                                    </p:anim>
                                    <p:animScale>
                                      <p:cBhvr>
                                        <p:cTn id="27" dur="200" decel="100000" autoRev="1" fill="hold">
                                          <p:stCondLst>
                                            <p:cond delay="600"/>
                                          </p:stCondLst>
                                        </p:cTn>
                                        <p:tgtEl>
                                          <p:spTgt spid="8"/>
                                        </p:tgtEl>
                                      </p:cBhvr>
                                      <p:from x="100000" y="100000"/>
                                      <p:to x="80000" y="100000"/>
                                    </p:animScale>
                                    <p:anim by="(#ppt_h/3+#ppt_w*0.1)" calcmode="lin" valueType="num">
                                      <p:cBhvr additive="sum">
                                        <p:cTn id="28" dur="200" decel="100000" autoRev="1" fill="hold">
                                          <p:stCondLst>
                                            <p:cond delay="600"/>
                                          </p:stCondLst>
                                        </p:cTn>
                                        <p:tgtEl>
                                          <p:spTgt spid="8"/>
                                        </p:tgtEl>
                                        <p:attrNameLst>
                                          <p:attrName>ppt_x</p:attrName>
                                        </p:attrNameLst>
                                      </p:cBhvr>
                                    </p:anim>
                                  </p:childTnLst>
                                </p:cTn>
                              </p:par>
                            </p:childTnLst>
                          </p:cTn>
                        </p:par>
                        <p:par>
                          <p:cTn id="29" fill="hold">
                            <p:stCondLst>
                              <p:cond delay="3500"/>
                            </p:stCondLst>
                            <p:childTnLst>
                              <p:par>
                                <p:cTn id="30" presetID="30" presetClass="entr" presetSubtype="0" fill="hold" nodeType="afterEffect">
                                  <p:stCondLst>
                                    <p:cond delay="0"/>
                                  </p:stCondLst>
                                  <p:childTnLst>
                                    <p:set>
                                      <p:cBhvr>
                                        <p:cTn id="31" dur="1" fill="hold">
                                          <p:stCondLst>
                                            <p:cond delay="0"/>
                                          </p:stCondLst>
                                        </p:cTn>
                                        <p:tgtEl>
                                          <p:spTgt spid="24577"/>
                                        </p:tgtEl>
                                        <p:attrNameLst>
                                          <p:attrName>style.visibility</p:attrName>
                                        </p:attrNameLst>
                                      </p:cBhvr>
                                      <p:to>
                                        <p:strVal val="visible"/>
                                      </p:to>
                                    </p:set>
                                    <p:animEffect transition="in" filter="fade">
                                      <p:cBhvr>
                                        <p:cTn id="32" dur="800" decel="100000"/>
                                        <p:tgtEl>
                                          <p:spTgt spid="24577"/>
                                        </p:tgtEl>
                                      </p:cBhvr>
                                    </p:animEffect>
                                    <p:anim calcmode="lin" valueType="num">
                                      <p:cBhvr>
                                        <p:cTn id="33" dur="800" decel="100000" fill="hold"/>
                                        <p:tgtEl>
                                          <p:spTgt spid="24577"/>
                                        </p:tgtEl>
                                        <p:attrNameLst>
                                          <p:attrName>style.rotation</p:attrName>
                                        </p:attrNameLst>
                                      </p:cBhvr>
                                      <p:tavLst>
                                        <p:tav tm="0">
                                          <p:val>
                                            <p:fltVal val="-90"/>
                                          </p:val>
                                        </p:tav>
                                        <p:tav tm="100000">
                                          <p:val>
                                            <p:fltVal val="0"/>
                                          </p:val>
                                        </p:tav>
                                      </p:tavLst>
                                    </p:anim>
                                    <p:anim calcmode="lin" valueType="num">
                                      <p:cBhvr>
                                        <p:cTn id="34" dur="800" decel="100000" fill="hold"/>
                                        <p:tgtEl>
                                          <p:spTgt spid="24577"/>
                                        </p:tgtEl>
                                        <p:attrNameLst>
                                          <p:attrName>ppt_x</p:attrName>
                                        </p:attrNameLst>
                                      </p:cBhvr>
                                      <p:tavLst>
                                        <p:tav tm="0">
                                          <p:val>
                                            <p:strVal val="#ppt_x+0.4"/>
                                          </p:val>
                                        </p:tav>
                                        <p:tav tm="100000">
                                          <p:val>
                                            <p:strVal val="#ppt_x-0.05"/>
                                          </p:val>
                                        </p:tav>
                                      </p:tavLst>
                                    </p:anim>
                                    <p:anim calcmode="lin" valueType="num">
                                      <p:cBhvr>
                                        <p:cTn id="35" dur="800" decel="100000" fill="hold"/>
                                        <p:tgtEl>
                                          <p:spTgt spid="24577"/>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24577"/>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24577"/>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42" presetClass="entr" presetSubtype="0" fill="hold" grpId="0" nodeType="after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fade">
                                      <p:cBhvr>
                                        <p:cTn id="47" dur="1000"/>
                                        <p:tgtEl>
                                          <p:spTgt spid="11">
                                            <p:txEl>
                                              <p:pRg st="0" end="0"/>
                                            </p:txEl>
                                          </p:spTgt>
                                        </p:tgtEl>
                                      </p:cBhvr>
                                    </p:animEffect>
                                    <p:anim calcmode="lin" valueType="num">
                                      <p:cBhvr>
                                        <p:cTn id="4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9" presetClass="entr" presetSubtype="0"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dissolve">
                                      <p:cBhvr>
                                        <p:cTn id="53" dur="500"/>
                                        <p:tgtEl>
                                          <p:spTgt spid="20"/>
                                        </p:tgtEl>
                                      </p:cBhvr>
                                    </p:animEffect>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11">
                                            <p:txEl>
                                              <p:pRg st="1" end="1"/>
                                            </p:txEl>
                                          </p:spTgt>
                                        </p:tgtEl>
                                        <p:attrNameLst>
                                          <p:attrName>style.visibility</p:attrName>
                                        </p:attrNameLst>
                                      </p:cBhvr>
                                      <p:to>
                                        <p:strVal val="visible"/>
                                      </p:to>
                                    </p:set>
                                    <p:animEffect transition="in" filter="fade">
                                      <p:cBhvr>
                                        <p:cTn id="57" dur="1000"/>
                                        <p:tgtEl>
                                          <p:spTgt spid="11">
                                            <p:txEl>
                                              <p:pRg st="1" end="1"/>
                                            </p:txEl>
                                          </p:spTgt>
                                        </p:tgtEl>
                                      </p:cBhvr>
                                    </p:animEffect>
                                    <p:anim calcmode="lin" valueType="num">
                                      <p:cBhvr>
                                        <p:cTn id="5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59"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par>
                          <p:cTn id="66" fill="hold">
                            <p:stCondLst>
                              <p:cond delay="4000"/>
                            </p:stCondLst>
                            <p:childTnLst>
                              <p:par>
                                <p:cTn id="67" presetID="42"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par>
                          <p:cTn id="72" fill="hold">
                            <p:stCondLst>
                              <p:cond delay="5000"/>
                            </p:stCondLst>
                            <p:childTnLst>
                              <p:par>
                                <p:cTn id="73" presetID="42"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1000"/>
                                        <p:tgtEl>
                                          <p:spTgt spid="14"/>
                                        </p:tgtEl>
                                      </p:cBhvr>
                                    </p:animEffect>
                                    <p:anim calcmode="lin" valueType="num">
                                      <p:cBhvr>
                                        <p:cTn id="76" dur="1000" fill="hold"/>
                                        <p:tgtEl>
                                          <p:spTgt spid="14"/>
                                        </p:tgtEl>
                                        <p:attrNameLst>
                                          <p:attrName>ppt_x</p:attrName>
                                        </p:attrNameLst>
                                      </p:cBhvr>
                                      <p:tavLst>
                                        <p:tav tm="0">
                                          <p:val>
                                            <p:strVal val="#ppt_x"/>
                                          </p:val>
                                        </p:tav>
                                        <p:tav tm="100000">
                                          <p:val>
                                            <p:strVal val="#ppt_x"/>
                                          </p:val>
                                        </p:tav>
                                      </p:tavLst>
                                    </p:anim>
                                    <p:anim calcmode="lin" valueType="num">
                                      <p:cBhvr>
                                        <p:cTn id="7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8" restart="whenNotActive" fill="hold" evtFilter="cancelBubble" nodeType="interactiveSeq">
                <p:stCondLst>
                  <p:cond evt="onClick" delay="0">
                    <p:tgtEl>
                      <p:spTgt spid="20"/>
                    </p:tgtEl>
                  </p:cond>
                </p:stCondLst>
                <p:endSync evt="end" delay="0">
                  <p:rtn val="all"/>
                </p:endSync>
                <p:childTnLst>
                  <p:par>
                    <p:cTn id="79" fill="hold">
                      <p:stCondLst>
                        <p:cond delay="0"/>
                      </p:stCondLst>
                      <p:childTnLst>
                        <p:par>
                          <p:cTn id="80" fill="hold">
                            <p:stCondLst>
                              <p:cond delay="0"/>
                            </p:stCondLst>
                            <p:childTnLst>
                              <p:par>
                                <p:cTn id="81" presetID="53" presetClass="entr" presetSubtype="0" fill="hold" nodeType="click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childTnLst>
                          </p:cTn>
                        </p:par>
                      </p:childTnLst>
                    </p:cTn>
                  </p:par>
                </p:childTnLst>
              </p:cTn>
              <p:nextCondLst>
                <p:cond evt="onClick" delay="0">
                  <p:tgtEl>
                    <p:spTgt spid="20"/>
                  </p:tgtEl>
                </p:cond>
              </p:nextCondLst>
            </p:seq>
            <p:seq concurrent="1" nextAc="seek">
              <p:cTn id="86" restart="whenNotActive" fill="hold" evtFilter="cancelBubble" nodeType="interactiveSeq">
                <p:stCondLst>
                  <p:cond evt="onClick" delay="0">
                    <p:tgtEl>
                      <p:spTgt spid="19"/>
                    </p:tgtEl>
                  </p:cond>
                </p:stCondLst>
                <p:endSync evt="end" delay="0">
                  <p:rtn val="all"/>
                </p:endSync>
                <p:childTnLst>
                  <p:par>
                    <p:cTn id="87" fill="hold">
                      <p:stCondLst>
                        <p:cond delay="0"/>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5" grpId="0"/>
      <p:bldP spid="6" grpId="0"/>
      <p:bldP spid="8" grpId="0"/>
      <p:bldP spid="10" grpId="0"/>
      <p:bldP spid="11" grpId="0" uiExpand="1" build="p"/>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428471"/>
            <a:ext cx="8784976" cy="1200329"/>
          </a:xfrm>
          <a:prstGeom prst="rect">
            <a:avLst/>
          </a:prstGeom>
        </p:spPr>
        <p:txBody>
          <a:bodyPr wrap="square">
            <a:spAutoFit/>
          </a:bodyPr>
          <a:lstStyle/>
          <a:p>
            <a:pPr algn="just"/>
            <a:r>
              <a:rPr lang="fr-FR" dirty="0" smtClean="0"/>
              <a:t>Les météorologues analysent les variations horizontales de la pression atmosphérique pour localiser et suivre les systèmes météorologiques et définissent, sur des cartes, des zones de </a:t>
            </a:r>
            <a:r>
              <a:rPr lang="fr-FR" b="1" dirty="0" smtClean="0"/>
              <a:t>dépressions</a:t>
            </a:r>
            <a:r>
              <a:rPr lang="fr-FR" dirty="0" smtClean="0"/>
              <a:t>, des zones </a:t>
            </a:r>
            <a:r>
              <a:rPr lang="fr-FR" b="1" dirty="0" smtClean="0"/>
              <a:t>anticycloniques</a:t>
            </a:r>
            <a:r>
              <a:rPr lang="fr-FR" dirty="0" smtClean="0"/>
              <a:t> et des </a:t>
            </a:r>
            <a:r>
              <a:rPr lang="fr-FR" b="1" dirty="0" smtClean="0"/>
              <a:t>isobares</a:t>
            </a:r>
            <a:r>
              <a:rPr lang="fr-FR" dirty="0" smtClean="0"/>
              <a:t> </a:t>
            </a:r>
            <a:r>
              <a:rPr lang="fr-FR" b="1" dirty="0" smtClean="0"/>
              <a:t> </a:t>
            </a:r>
            <a:r>
              <a:rPr lang="fr-FR" dirty="0" smtClean="0"/>
              <a:t>(courbes joignant les points de même pression).</a:t>
            </a:r>
            <a:endParaRPr lang="fr-FR" dirty="0"/>
          </a:p>
        </p:txBody>
      </p:sp>
      <p:grpSp>
        <p:nvGrpSpPr>
          <p:cNvPr id="20" name="Groupe 19"/>
          <p:cNvGrpSpPr/>
          <p:nvPr/>
        </p:nvGrpSpPr>
        <p:grpSpPr>
          <a:xfrm>
            <a:off x="611560" y="5651956"/>
            <a:ext cx="6032742" cy="1089412"/>
            <a:chOff x="611560" y="5651956"/>
            <a:chExt cx="6032742" cy="1089412"/>
          </a:xfrm>
        </p:grpSpPr>
        <p:sp>
          <p:nvSpPr>
            <p:cNvPr id="6" name="Rectangle 5"/>
            <p:cNvSpPr/>
            <p:nvPr/>
          </p:nvSpPr>
          <p:spPr>
            <a:xfrm>
              <a:off x="611560" y="5651956"/>
              <a:ext cx="6032742" cy="646331"/>
            </a:xfrm>
            <a:prstGeom prst="rect">
              <a:avLst/>
            </a:prstGeom>
          </p:spPr>
          <p:txBody>
            <a:bodyPr wrap="none">
              <a:spAutoFit/>
            </a:bodyPr>
            <a:lstStyle/>
            <a:p>
              <a:r>
                <a:rPr lang="fr-FR" b="1" dirty="0" smtClean="0"/>
                <a:t>A</a:t>
              </a:r>
              <a:r>
                <a:rPr lang="fr-FR" dirty="0" smtClean="0"/>
                <a:t> = </a:t>
              </a:r>
              <a:r>
                <a:rPr lang="fr-FR" b="1" dirty="0" smtClean="0"/>
                <a:t>A</a:t>
              </a:r>
              <a:r>
                <a:rPr lang="fr-FR" dirty="0" smtClean="0"/>
                <a:t>nticyclone (zone de forte pression) ou H (High) en anglais</a:t>
              </a:r>
            </a:p>
            <a:p>
              <a:r>
                <a:rPr lang="fr-FR" b="1" dirty="0" smtClean="0"/>
                <a:t>D</a:t>
              </a:r>
              <a:r>
                <a:rPr lang="fr-FR" dirty="0" smtClean="0"/>
                <a:t> = </a:t>
              </a:r>
              <a:r>
                <a:rPr lang="fr-FR" b="1" dirty="0" smtClean="0"/>
                <a:t>D</a:t>
              </a:r>
              <a:r>
                <a:rPr lang="fr-FR" dirty="0" smtClean="0"/>
                <a:t>épression (zone de basse pression) ou L (</a:t>
              </a:r>
              <a:r>
                <a:rPr lang="fr-FR" dirty="0" err="1" smtClean="0"/>
                <a:t>Low</a:t>
              </a:r>
              <a:r>
                <a:rPr lang="fr-FR" dirty="0" smtClean="0"/>
                <a:t>) en anglais</a:t>
              </a:r>
              <a:endParaRPr lang="fr-FR" dirty="0"/>
            </a:p>
          </p:txBody>
        </p:sp>
        <p:grpSp>
          <p:nvGrpSpPr>
            <p:cNvPr id="12" name="Groupe 11"/>
            <p:cNvGrpSpPr/>
            <p:nvPr/>
          </p:nvGrpSpPr>
          <p:grpSpPr>
            <a:xfrm>
              <a:off x="774122" y="6372036"/>
              <a:ext cx="2285710" cy="369332"/>
              <a:chOff x="683568" y="5589240"/>
              <a:chExt cx="2285710" cy="369332"/>
            </a:xfrm>
          </p:grpSpPr>
          <p:grpSp>
            <p:nvGrpSpPr>
              <p:cNvPr id="10" name="Groupe 9"/>
              <p:cNvGrpSpPr/>
              <p:nvPr/>
            </p:nvGrpSpPr>
            <p:grpSpPr>
              <a:xfrm>
                <a:off x="683568" y="5620018"/>
                <a:ext cx="1270231" cy="307777"/>
                <a:chOff x="683568" y="5661248"/>
                <a:chExt cx="1270231" cy="307777"/>
              </a:xfrm>
            </p:grpSpPr>
            <p:sp>
              <p:nvSpPr>
                <p:cNvPr id="8" name="Forme libre 7"/>
                <p:cNvSpPr/>
                <p:nvPr/>
              </p:nvSpPr>
              <p:spPr>
                <a:xfrm>
                  <a:off x="683568" y="5661248"/>
                  <a:ext cx="1152128" cy="307571"/>
                </a:xfrm>
                <a:custGeom>
                  <a:avLst/>
                  <a:gdLst>
                    <a:gd name="connsiteX0" fmla="*/ 0 w 839585"/>
                    <a:gd name="connsiteY0" fmla="*/ 0 h 307571"/>
                    <a:gd name="connsiteX1" fmla="*/ 74814 w 839585"/>
                    <a:gd name="connsiteY1" fmla="*/ 8312 h 307571"/>
                    <a:gd name="connsiteX2" fmla="*/ 99752 w 839585"/>
                    <a:gd name="connsiteY2" fmla="*/ 16625 h 307571"/>
                    <a:gd name="connsiteX3" fmla="*/ 157941 w 839585"/>
                    <a:gd name="connsiteY3" fmla="*/ 24938 h 307571"/>
                    <a:gd name="connsiteX4" fmla="*/ 224443 w 839585"/>
                    <a:gd name="connsiteY4" fmla="*/ 41563 h 307571"/>
                    <a:gd name="connsiteX5" fmla="*/ 257694 w 839585"/>
                    <a:gd name="connsiteY5" fmla="*/ 49876 h 307571"/>
                    <a:gd name="connsiteX6" fmla="*/ 299258 w 839585"/>
                    <a:gd name="connsiteY6" fmla="*/ 58189 h 307571"/>
                    <a:gd name="connsiteX7" fmla="*/ 349134 w 839585"/>
                    <a:gd name="connsiteY7" fmla="*/ 74814 h 307571"/>
                    <a:gd name="connsiteX8" fmla="*/ 374072 w 839585"/>
                    <a:gd name="connsiteY8" fmla="*/ 91440 h 307571"/>
                    <a:gd name="connsiteX9" fmla="*/ 415636 w 839585"/>
                    <a:gd name="connsiteY9" fmla="*/ 99752 h 307571"/>
                    <a:gd name="connsiteX10" fmla="*/ 448887 w 839585"/>
                    <a:gd name="connsiteY10" fmla="*/ 149629 h 307571"/>
                    <a:gd name="connsiteX11" fmla="*/ 473825 w 839585"/>
                    <a:gd name="connsiteY11" fmla="*/ 166254 h 307571"/>
                    <a:gd name="connsiteX12" fmla="*/ 498763 w 839585"/>
                    <a:gd name="connsiteY12" fmla="*/ 207818 h 307571"/>
                    <a:gd name="connsiteX13" fmla="*/ 507076 w 839585"/>
                    <a:gd name="connsiteY13" fmla="*/ 232756 h 307571"/>
                    <a:gd name="connsiteX14" fmla="*/ 565265 w 839585"/>
                    <a:gd name="connsiteY14" fmla="*/ 282632 h 307571"/>
                    <a:gd name="connsiteX15" fmla="*/ 615141 w 839585"/>
                    <a:gd name="connsiteY15" fmla="*/ 299258 h 307571"/>
                    <a:gd name="connsiteX16" fmla="*/ 640080 w 839585"/>
                    <a:gd name="connsiteY16" fmla="*/ 307571 h 307571"/>
                    <a:gd name="connsiteX17" fmla="*/ 839585 w 839585"/>
                    <a:gd name="connsiteY17" fmla="*/ 299258 h 307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585" h="307571">
                      <a:moveTo>
                        <a:pt x="0" y="0"/>
                      </a:moveTo>
                      <a:cubicBezTo>
                        <a:pt x="24938" y="2771"/>
                        <a:pt x="50064" y="4187"/>
                        <a:pt x="74814" y="8312"/>
                      </a:cubicBezTo>
                      <a:cubicBezTo>
                        <a:pt x="83457" y="9752"/>
                        <a:pt x="91160" y="14907"/>
                        <a:pt x="99752" y="16625"/>
                      </a:cubicBezTo>
                      <a:cubicBezTo>
                        <a:pt x="118965" y="20468"/>
                        <a:pt x="138545" y="22167"/>
                        <a:pt x="157941" y="24938"/>
                      </a:cubicBezTo>
                      <a:cubicBezTo>
                        <a:pt x="202508" y="39794"/>
                        <a:pt x="164252" y="28188"/>
                        <a:pt x="224443" y="41563"/>
                      </a:cubicBezTo>
                      <a:cubicBezTo>
                        <a:pt x="235596" y="44041"/>
                        <a:pt x="246541" y="47398"/>
                        <a:pt x="257694" y="49876"/>
                      </a:cubicBezTo>
                      <a:cubicBezTo>
                        <a:pt x="271487" y="52941"/>
                        <a:pt x="285627" y="54471"/>
                        <a:pt x="299258" y="58189"/>
                      </a:cubicBezTo>
                      <a:cubicBezTo>
                        <a:pt x="316165" y="62800"/>
                        <a:pt x="349134" y="74814"/>
                        <a:pt x="349134" y="74814"/>
                      </a:cubicBezTo>
                      <a:cubicBezTo>
                        <a:pt x="357447" y="80356"/>
                        <a:pt x="364717" y="87932"/>
                        <a:pt x="374072" y="91440"/>
                      </a:cubicBezTo>
                      <a:cubicBezTo>
                        <a:pt x="387301" y="96401"/>
                        <a:pt x="404483" y="91078"/>
                        <a:pt x="415636" y="99752"/>
                      </a:cubicBezTo>
                      <a:cubicBezTo>
                        <a:pt x="431408" y="112019"/>
                        <a:pt x="432261" y="138545"/>
                        <a:pt x="448887" y="149629"/>
                      </a:cubicBezTo>
                      <a:lnTo>
                        <a:pt x="473825" y="166254"/>
                      </a:lnTo>
                      <a:cubicBezTo>
                        <a:pt x="497374" y="236899"/>
                        <a:pt x="464531" y="150764"/>
                        <a:pt x="498763" y="207818"/>
                      </a:cubicBezTo>
                      <a:cubicBezTo>
                        <a:pt x="503271" y="215332"/>
                        <a:pt x="501983" y="225626"/>
                        <a:pt x="507076" y="232756"/>
                      </a:cubicBezTo>
                      <a:cubicBezTo>
                        <a:pt x="516658" y="246171"/>
                        <a:pt x="546873" y="274458"/>
                        <a:pt x="565265" y="282632"/>
                      </a:cubicBezTo>
                      <a:cubicBezTo>
                        <a:pt x="581279" y="289750"/>
                        <a:pt x="598516" y="293716"/>
                        <a:pt x="615141" y="299258"/>
                      </a:cubicBezTo>
                      <a:lnTo>
                        <a:pt x="640080" y="307571"/>
                      </a:lnTo>
                      <a:cubicBezTo>
                        <a:pt x="706577" y="304680"/>
                        <a:pt x="773026" y="299258"/>
                        <a:pt x="839585" y="29925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ZoneTexte 8"/>
                <p:cNvSpPr txBox="1"/>
                <p:nvPr/>
              </p:nvSpPr>
              <p:spPr>
                <a:xfrm>
                  <a:off x="1403648" y="5661248"/>
                  <a:ext cx="550151" cy="307777"/>
                </a:xfrm>
                <a:prstGeom prst="rect">
                  <a:avLst/>
                </a:prstGeom>
                <a:noFill/>
              </p:spPr>
              <p:txBody>
                <a:bodyPr wrap="none" rtlCol="0">
                  <a:spAutoFit/>
                </a:bodyPr>
                <a:lstStyle/>
                <a:p>
                  <a:r>
                    <a:rPr lang="fr-FR" sz="1400" dirty="0" smtClean="0"/>
                    <a:t>1005</a:t>
                  </a:r>
                  <a:endParaRPr lang="fr-FR" sz="1400" dirty="0"/>
                </a:p>
              </p:txBody>
            </p:sp>
          </p:grpSp>
          <p:sp>
            <p:nvSpPr>
              <p:cNvPr id="11" name="ZoneTexte 10"/>
              <p:cNvSpPr txBox="1"/>
              <p:nvPr/>
            </p:nvSpPr>
            <p:spPr>
              <a:xfrm>
                <a:off x="1979712" y="5589240"/>
                <a:ext cx="989566" cy="369332"/>
              </a:xfrm>
              <a:prstGeom prst="rect">
                <a:avLst/>
              </a:prstGeom>
              <a:noFill/>
            </p:spPr>
            <p:txBody>
              <a:bodyPr wrap="none" rtlCol="0">
                <a:spAutoFit/>
              </a:bodyPr>
              <a:lstStyle/>
              <a:p>
                <a:r>
                  <a:rPr lang="fr-FR" dirty="0" smtClean="0"/>
                  <a:t>: isobare</a:t>
                </a:r>
                <a:endParaRPr lang="fr-FR" dirty="0"/>
              </a:p>
            </p:txBody>
          </p:sp>
        </p:grpSp>
      </p:grpSp>
      <p:grpSp>
        <p:nvGrpSpPr>
          <p:cNvPr id="19" name="Groupe 18"/>
          <p:cNvGrpSpPr/>
          <p:nvPr/>
        </p:nvGrpSpPr>
        <p:grpSpPr>
          <a:xfrm>
            <a:off x="1202002" y="1772816"/>
            <a:ext cx="6739997" cy="3360951"/>
            <a:chOff x="1202002" y="1772816"/>
            <a:chExt cx="6739997" cy="3360951"/>
          </a:xfrm>
        </p:grpSpPr>
        <p:pic>
          <p:nvPicPr>
            <p:cNvPr id="5" name="Image 4"/>
            <p:cNvPicPr/>
            <p:nvPr/>
          </p:nvPicPr>
          <p:blipFill>
            <a:blip r:embed="rId2" cstate="print"/>
            <a:srcRect/>
            <a:stretch>
              <a:fillRect/>
            </a:stretch>
          </p:blipFill>
          <p:spPr bwMode="auto">
            <a:xfrm>
              <a:off x="1202002" y="1772816"/>
              <a:ext cx="6739997" cy="2808312"/>
            </a:xfrm>
            <a:prstGeom prst="rect">
              <a:avLst/>
            </a:prstGeom>
            <a:solidFill>
              <a:schemeClr val="bg1"/>
            </a:solidFill>
            <a:ln w="9525">
              <a:noFill/>
              <a:miter lim="800000"/>
              <a:headEnd/>
              <a:tailEnd/>
            </a:ln>
          </p:spPr>
        </p:pic>
        <p:sp>
          <p:nvSpPr>
            <p:cNvPr id="13" name="Rectangle à coins arrondis 12"/>
            <p:cNvSpPr/>
            <p:nvPr/>
          </p:nvSpPr>
          <p:spPr>
            <a:xfrm>
              <a:off x="3643262" y="4725144"/>
              <a:ext cx="1857476" cy="408623"/>
            </a:xfrm>
            <a:prstGeom prst="round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dirty="0" smtClean="0"/>
                <a:t>Carte de pression</a:t>
              </a:r>
              <a:endParaRPr lang="fr-FR" dirty="0"/>
            </a:p>
          </p:txBody>
        </p:sp>
      </p:grpSp>
      <p:sp>
        <p:nvSpPr>
          <p:cNvPr id="14" name="ZoneTexte 13"/>
          <p:cNvSpPr txBox="1"/>
          <p:nvPr/>
        </p:nvSpPr>
        <p:spPr>
          <a:xfrm>
            <a:off x="611560" y="5229200"/>
            <a:ext cx="1094852" cy="369332"/>
          </a:xfrm>
          <a:prstGeom prst="rect">
            <a:avLst/>
          </a:prstGeom>
          <a:noFill/>
        </p:spPr>
        <p:txBody>
          <a:bodyPr wrap="none" rtlCol="0">
            <a:spAutoFit/>
          </a:bodyPr>
          <a:lstStyle/>
          <a:p>
            <a:r>
              <a:rPr lang="fr-FR" u="sng" dirty="0" smtClean="0"/>
              <a:t>Légende :</a:t>
            </a:r>
            <a:endParaRPr lang="fr-FR" u="sng" dirty="0"/>
          </a:p>
        </p:txBody>
      </p:sp>
      <p:grpSp>
        <p:nvGrpSpPr>
          <p:cNvPr id="21" name="Groupe 20"/>
          <p:cNvGrpSpPr/>
          <p:nvPr/>
        </p:nvGrpSpPr>
        <p:grpSpPr>
          <a:xfrm>
            <a:off x="6804248" y="5733256"/>
            <a:ext cx="1716626" cy="504056"/>
            <a:chOff x="6804248" y="5733256"/>
            <a:chExt cx="1716626" cy="504056"/>
          </a:xfrm>
        </p:grpSpPr>
        <p:sp>
          <p:nvSpPr>
            <p:cNvPr id="15" name="ZoneTexte 14"/>
            <p:cNvSpPr txBox="1"/>
            <p:nvPr/>
          </p:nvSpPr>
          <p:spPr>
            <a:xfrm>
              <a:off x="6948264" y="5754452"/>
              <a:ext cx="1572610" cy="461665"/>
            </a:xfrm>
            <a:prstGeom prst="rect">
              <a:avLst/>
            </a:prstGeom>
            <a:noFill/>
          </p:spPr>
          <p:txBody>
            <a:bodyPr wrap="square" rtlCol="0">
              <a:spAutoFit/>
            </a:bodyPr>
            <a:lstStyle/>
            <a:p>
              <a:pPr algn="ctr"/>
              <a:r>
                <a:rPr lang="fr-FR" sz="1200" dirty="0" smtClean="0"/>
                <a:t>Le symbole marque le</a:t>
              </a:r>
            </a:p>
            <a:p>
              <a:pPr algn="ctr"/>
              <a:r>
                <a:rPr lang="fr-FR" sz="1200" dirty="0" smtClean="0"/>
                <a:t>centre du phénomène</a:t>
              </a:r>
              <a:endParaRPr lang="fr-FR" sz="1200" dirty="0"/>
            </a:p>
          </p:txBody>
        </p:sp>
        <p:sp>
          <p:nvSpPr>
            <p:cNvPr id="16" name="Accolade fermante 15"/>
            <p:cNvSpPr/>
            <p:nvPr/>
          </p:nvSpPr>
          <p:spPr>
            <a:xfrm>
              <a:off x="6804248" y="5733256"/>
              <a:ext cx="144016" cy="5040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sp>
        <p:nvSpPr>
          <p:cNvPr id="18" name="Rectangle 17"/>
          <p:cNvSpPr/>
          <p:nvPr/>
        </p:nvSpPr>
        <p:spPr>
          <a:xfrm>
            <a:off x="2320710" y="3772106"/>
            <a:ext cx="252000" cy="2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L</a:t>
            </a:r>
            <a:endParaRPr lang="fr-FR" b="1" dirty="0">
              <a:solidFill>
                <a:schemeClr val="tx1"/>
              </a:solidFill>
            </a:endParaRPr>
          </a:p>
        </p:txBody>
      </p:sp>
      <p:sp>
        <p:nvSpPr>
          <p:cNvPr id="17" name="Rectangle 16"/>
          <p:cNvSpPr/>
          <p:nvPr/>
        </p:nvSpPr>
        <p:spPr>
          <a:xfrm>
            <a:off x="179512" y="116632"/>
            <a:ext cx="2817374"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2.3.2. </a:t>
            </a:r>
            <a:r>
              <a:rPr lang="fr-FR" u="sng" dirty="0" smtClean="0">
                <a:solidFill>
                  <a:srgbClr val="0070C0"/>
                </a:solidFill>
                <a:uFill>
                  <a:solidFill>
                    <a:srgbClr val="FF0000"/>
                  </a:solidFill>
                </a:uFill>
              </a:rPr>
              <a:t>Les cartes de pression</a:t>
            </a:r>
          </a:p>
        </p:txBody>
      </p:sp>
      <p:pic>
        <p:nvPicPr>
          <p:cNvPr id="22" name="Image 21"/>
          <p:cNvPicPr/>
          <p:nvPr/>
        </p:nvPicPr>
        <p:blipFill>
          <a:blip r:embed="rId3" cstate="print"/>
          <a:srcRect/>
          <a:stretch>
            <a:fillRect/>
          </a:stretch>
        </p:blipFill>
        <p:spPr bwMode="auto">
          <a:xfrm>
            <a:off x="1327730" y="0"/>
            <a:ext cx="6488540" cy="51845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par>
                          <p:cTn id="11" fill="hold">
                            <p:stCondLst>
                              <p:cond delay="1000"/>
                            </p:stCondLst>
                            <p:childTnLst>
                              <p:par>
                                <p:cTn id="12" presetID="30"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800" decel="100000"/>
                                        <p:tgtEl>
                                          <p:spTgt spid="19"/>
                                        </p:tgtEl>
                                      </p:cBhvr>
                                    </p:animEffect>
                                    <p:anim calcmode="lin" valueType="num">
                                      <p:cBhvr>
                                        <p:cTn id="15" dur="800" decel="100000" fill="hold"/>
                                        <p:tgtEl>
                                          <p:spTgt spid="19"/>
                                        </p:tgtEl>
                                        <p:attrNameLst>
                                          <p:attrName>style.rotation</p:attrName>
                                        </p:attrNameLst>
                                      </p:cBhvr>
                                      <p:tavLst>
                                        <p:tav tm="0">
                                          <p:val>
                                            <p:fltVal val="-90"/>
                                          </p:val>
                                        </p:tav>
                                        <p:tav tm="100000">
                                          <p:val>
                                            <p:fltVal val="0"/>
                                          </p:val>
                                        </p:tav>
                                      </p:tavLst>
                                    </p:anim>
                                    <p:anim calcmode="lin" valueType="num">
                                      <p:cBhvr>
                                        <p:cTn id="16" dur="800" decel="100000" fill="hold"/>
                                        <p:tgtEl>
                                          <p:spTgt spid="19"/>
                                        </p:tgtEl>
                                        <p:attrNameLst>
                                          <p:attrName>ppt_x</p:attrName>
                                        </p:attrNameLst>
                                      </p:cBhvr>
                                      <p:tavLst>
                                        <p:tav tm="0">
                                          <p:val>
                                            <p:strVal val="#ppt_x+0.4"/>
                                          </p:val>
                                        </p:tav>
                                        <p:tav tm="100000">
                                          <p:val>
                                            <p:strVal val="#ppt_x-0.05"/>
                                          </p:val>
                                        </p:tav>
                                      </p:tavLst>
                                    </p:anim>
                                    <p:anim calcmode="lin" valueType="num">
                                      <p:cBhvr>
                                        <p:cTn id="17" dur="800" decel="100000" fill="hold"/>
                                        <p:tgtEl>
                                          <p:spTgt spid="19"/>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20" presetID="1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9" presetClass="entr" presetSubtype="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9"/>
                    </p:tgtEl>
                  </p:cond>
                </p:stCondLst>
                <p:endSync evt="end" delay="0">
                  <p:rtn val="all"/>
                </p:endSync>
                <p:childTnLst>
                  <p:par>
                    <p:cTn id="34" fill="hold">
                      <p:stCondLst>
                        <p:cond delay="0"/>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22"/>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childTnLst>
        </p:cTn>
      </p:par>
    </p:tnLst>
    <p:bldLst>
      <p:bldP spid="4"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http://www.astrosurf.com/luxorion/Physique/atmosphere-pression-oaci.jpg"/>
          <p:cNvPicPr>
            <a:picLocks noChangeAspect="1" noChangeArrowheads="1"/>
          </p:cNvPicPr>
          <p:nvPr/>
        </p:nvPicPr>
        <p:blipFill>
          <a:blip r:embed="rId2" cstate="print"/>
          <a:srcRect t="8988"/>
          <a:stretch>
            <a:fillRect/>
          </a:stretch>
        </p:blipFill>
        <p:spPr bwMode="auto">
          <a:xfrm>
            <a:off x="1" y="1196752"/>
            <a:ext cx="4948972" cy="5517232"/>
          </a:xfrm>
          <a:prstGeom prst="rect">
            <a:avLst/>
          </a:prstGeom>
          <a:noFill/>
        </p:spPr>
      </p:pic>
      <p:sp>
        <p:nvSpPr>
          <p:cNvPr id="6" name="Rectangle 5"/>
          <p:cNvSpPr/>
          <p:nvPr/>
        </p:nvSpPr>
        <p:spPr>
          <a:xfrm>
            <a:off x="0" y="6525344"/>
            <a:ext cx="539552"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79512" y="116632"/>
            <a:ext cx="4341510"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2.3.3. </a:t>
            </a:r>
            <a:r>
              <a:rPr lang="fr-FR" u="sng" dirty="0" smtClean="0">
                <a:solidFill>
                  <a:srgbClr val="0070C0"/>
                </a:solidFill>
                <a:uFill>
                  <a:solidFill>
                    <a:srgbClr val="FF0000"/>
                  </a:solidFill>
                </a:uFill>
              </a:rPr>
              <a:t>Évolution de la pression avec l’altitude</a:t>
            </a:r>
          </a:p>
        </p:txBody>
      </p:sp>
      <p:sp>
        <p:nvSpPr>
          <p:cNvPr id="8" name="Rectangle 7"/>
          <p:cNvSpPr/>
          <p:nvPr/>
        </p:nvSpPr>
        <p:spPr>
          <a:xfrm>
            <a:off x="179512" y="478413"/>
            <a:ext cx="8856984" cy="646331"/>
          </a:xfrm>
          <a:prstGeom prst="rect">
            <a:avLst/>
          </a:prstGeom>
        </p:spPr>
        <p:txBody>
          <a:bodyPr wrap="square">
            <a:spAutoFit/>
          </a:bodyPr>
          <a:lstStyle/>
          <a:p>
            <a:pPr algn="just"/>
            <a:r>
              <a:rPr lang="fr-FR" dirty="0" smtClean="0"/>
              <a:t>La pression atmosphérique diminue lorsque l’on gagne de l’altitude mais cette variation n’est pas linéaire :</a:t>
            </a:r>
            <a:endParaRPr lang="fr-FR" dirty="0"/>
          </a:p>
        </p:txBody>
      </p:sp>
      <p:sp>
        <p:nvSpPr>
          <p:cNvPr id="9" name="Rectangle 8"/>
          <p:cNvSpPr/>
          <p:nvPr/>
        </p:nvSpPr>
        <p:spPr>
          <a:xfrm>
            <a:off x="4788024" y="1196752"/>
            <a:ext cx="4269759" cy="369332"/>
          </a:xfrm>
          <a:prstGeom prst="rect">
            <a:avLst/>
          </a:prstGeom>
        </p:spPr>
        <p:txBody>
          <a:bodyPr wrap="none">
            <a:spAutoFit/>
          </a:bodyPr>
          <a:lstStyle/>
          <a:p>
            <a:r>
              <a:rPr lang="fr-FR" u="sng" dirty="0" smtClean="0"/>
              <a:t>Variations de pression au niveau de la mer :</a:t>
            </a:r>
            <a:endParaRPr lang="fr-FR" dirty="0"/>
          </a:p>
        </p:txBody>
      </p:sp>
      <p:sp>
        <p:nvSpPr>
          <p:cNvPr id="10" name="Rectangle 9"/>
          <p:cNvSpPr/>
          <p:nvPr/>
        </p:nvSpPr>
        <p:spPr>
          <a:xfrm>
            <a:off x="4788024" y="1628800"/>
            <a:ext cx="4248472" cy="2769989"/>
          </a:xfrm>
          <a:prstGeom prst="rect">
            <a:avLst/>
          </a:prstGeom>
        </p:spPr>
        <p:txBody>
          <a:bodyPr wrap="square">
            <a:spAutoFit/>
          </a:bodyPr>
          <a:lstStyle/>
          <a:p>
            <a:pPr algn="just">
              <a:buFont typeface="Wingdings" pitchFamily="2" charset="2"/>
              <a:buChar char="§"/>
            </a:pPr>
            <a:r>
              <a:rPr lang="fr-FR" dirty="0" smtClean="0"/>
              <a:t> La pression varie en fonction de l’altitude mais aussi selon le lieu ;</a:t>
            </a:r>
          </a:p>
          <a:p>
            <a:endParaRPr lang="fr-FR" sz="1200" dirty="0" smtClean="0"/>
          </a:p>
          <a:p>
            <a:pPr algn="just">
              <a:buFont typeface="Wingdings" pitchFamily="2" charset="2"/>
              <a:buChar char="§"/>
            </a:pPr>
            <a:r>
              <a:rPr lang="fr-FR" dirty="0" smtClean="0"/>
              <a:t> Selon la nature du sol et divers autres paramètres, la température n’est pas uniforme au niveau de la mer et de ce fait la pression ne l’est pas non plus.</a:t>
            </a:r>
          </a:p>
          <a:p>
            <a:endParaRPr lang="fr-FR" sz="1200" dirty="0" smtClean="0"/>
          </a:p>
          <a:p>
            <a:pPr algn="just"/>
            <a:r>
              <a:rPr lang="fr-FR" dirty="0" smtClean="0">
                <a:sym typeface="Symbol"/>
              </a:rPr>
              <a:t></a:t>
            </a:r>
            <a:r>
              <a:rPr lang="fr-FR" dirty="0" smtClean="0"/>
              <a:t> La diminution est plus rapide en basse altitude qu’en haute altitude.</a:t>
            </a:r>
          </a:p>
        </p:txBody>
      </p:sp>
      <p:sp>
        <p:nvSpPr>
          <p:cNvPr id="11" name="Rectangle 10"/>
          <p:cNvSpPr/>
          <p:nvPr/>
        </p:nvSpPr>
        <p:spPr>
          <a:xfrm>
            <a:off x="4788024" y="4365104"/>
            <a:ext cx="1305165" cy="369332"/>
          </a:xfrm>
          <a:prstGeom prst="rect">
            <a:avLst/>
          </a:prstGeom>
        </p:spPr>
        <p:txBody>
          <a:bodyPr wrap="none">
            <a:spAutoFit/>
          </a:bodyPr>
          <a:lstStyle/>
          <a:p>
            <a:r>
              <a:rPr lang="fr-FR" b="1" u="sng" dirty="0" smtClean="0"/>
              <a:t>A RETENIR :</a:t>
            </a:r>
            <a:endParaRPr lang="fr-FR" dirty="0"/>
          </a:p>
        </p:txBody>
      </p:sp>
      <p:sp>
        <p:nvSpPr>
          <p:cNvPr id="12" name="Rectangle 11"/>
          <p:cNvSpPr/>
          <p:nvPr/>
        </p:nvSpPr>
        <p:spPr>
          <a:xfrm>
            <a:off x="4788024" y="4797152"/>
            <a:ext cx="4248472" cy="646331"/>
          </a:xfrm>
          <a:prstGeom prst="rect">
            <a:avLst/>
          </a:prstGeom>
        </p:spPr>
        <p:txBody>
          <a:bodyPr wrap="square">
            <a:spAutoFit/>
          </a:bodyPr>
          <a:lstStyle/>
          <a:p>
            <a:pPr algn="just">
              <a:buClr>
                <a:schemeClr val="tx1"/>
              </a:buClr>
              <a:buFont typeface="Wingdings" pitchFamily="2" charset="2"/>
              <a:buChar char="§"/>
            </a:pPr>
            <a:r>
              <a:rPr lang="fr-FR" dirty="0" smtClean="0">
                <a:solidFill>
                  <a:srgbClr val="FF0000"/>
                </a:solidFill>
              </a:rPr>
              <a:t> Au niveau de la mer, la pression moyenne est de :</a:t>
            </a:r>
            <a:endParaRPr lang="fr-FR" dirty="0">
              <a:solidFill>
                <a:srgbClr val="FF0000"/>
              </a:solidFill>
            </a:endParaRPr>
          </a:p>
        </p:txBody>
      </p:sp>
      <p:sp>
        <p:nvSpPr>
          <p:cNvPr id="13" name="Rectangle 12"/>
          <p:cNvSpPr/>
          <p:nvPr/>
        </p:nvSpPr>
        <p:spPr>
          <a:xfrm>
            <a:off x="5580112" y="5445224"/>
            <a:ext cx="2909001" cy="369332"/>
          </a:xfrm>
          <a:prstGeom prst="rect">
            <a:avLst/>
          </a:prstGeom>
        </p:spPr>
        <p:txBody>
          <a:bodyPr wrap="none">
            <a:spAutoFit/>
          </a:bodyPr>
          <a:lstStyle/>
          <a:p>
            <a:r>
              <a:rPr lang="fr-FR" b="1" dirty="0" err="1" smtClean="0">
                <a:solidFill>
                  <a:srgbClr val="FF0000"/>
                </a:solidFill>
              </a:rPr>
              <a:t>P</a:t>
            </a:r>
            <a:r>
              <a:rPr lang="fr-FR" b="1" baseline="-25000" dirty="0" err="1" smtClean="0">
                <a:solidFill>
                  <a:srgbClr val="FF0000"/>
                </a:solidFill>
              </a:rPr>
              <a:t>atm</a:t>
            </a:r>
            <a:r>
              <a:rPr lang="fr-FR" b="1" dirty="0" smtClean="0">
                <a:solidFill>
                  <a:srgbClr val="FF0000"/>
                </a:solidFill>
              </a:rPr>
              <a:t> = 1013 </a:t>
            </a:r>
            <a:r>
              <a:rPr lang="fr-FR" b="1" dirty="0" err="1" smtClean="0">
                <a:solidFill>
                  <a:srgbClr val="FF0000"/>
                </a:solidFill>
              </a:rPr>
              <a:t>hPa</a:t>
            </a:r>
            <a:r>
              <a:rPr lang="fr-FR" b="1" dirty="0" smtClean="0">
                <a:solidFill>
                  <a:srgbClr val="FF0000"/>
                </a:solidFill>
              </a:rPr>
              <a:t> = 760 </a:t>
            </a:r>
            <a:r>
              <a:rPr lang="fr-FR" b="1" dirty="0" err="1" smtClean="0">
                <a:solidFill>
                  <a:srgbClr val="FF0000"/>
                </a:solidFill>
              </a:rPr>
              <a:t>mmHg</a:t>
            </a:r>
            <a:endParaRPr lang="fr-FR" dirty="0">
              <a:solidFill>
                <a:srgbClr val="FF0000"/>
              </a:solidFill>
            </a:endParaRPr>
          </a:p>
        </p:txBody>
      </p:sp>
      <p:sp>
        <p:nvSpPr>
          <p:cNvPr id="14" name="Rectangle 13"/>
          <p:cNvSpPr/>
          <p:nvPr/>
        </p:nvSpPr>
        <p:spPr>
          <a:xfrm>
            <a:off x="4788024" y="5877272"/>
            <a:ext cx="4248472" cy="369332"/>
          </a:xfrm>
          <a:prstGeom prst="rect">
            <a:avLst/>
          </a:prstGeom>
        </p:spPr>
        <p:txBody>
          <a:bodyPr wrap="square">
            <a:spAutoFit/>
          </a:bodyPr>
          <a:lstStyle/>
          <a:p>
            <a:pPr>
              <a:buClr>
                <a:schemeClr val="tx1"/>
              </a:buClr>
              <a:buFont typeface="Wingdings" pitchFamily="2" charset="2"/>
              <a:buChar char="§"/>
            </a:pPr>
            <a:r>
              <a:rPr lang="fr-FR" dirty="0" smtClean="0">
                <a:solidFill>
                  <a:srgbClr val="FF0000"/>
                </a:solidFill>
              </a:rPr>
              <a:t> Au niveau de la mer, la pression varie de :</a:t>
            </a:r>
            <a:endParaRPr lang="fr-FR" dirty="0">
              <a:solidFill>
                <a:srgbClr val="FF0000"/>
              </a:solidFill>
            </a:endParaRPr>
          </a:p>
        </p:txBody>
      </p:sp>
      <p:sp>
        <p:nvSpPr>
          <p:cNvPr id="15" name="Rectangle 14"/>
          <p:cNvSpPr/>
          <p:nvPr/>
        </p:nvSpPr>
        <p:spPr>
          <a:xfrm>
            <a:off x="5594314" y="6309320"/>
            <a:ext cx="2880597" cy="369332"/>
          </a:xfrm>
          <a:prstGeom prst="rect">
            <a:avLst/>
          </a:prstGeom>
        </p:spPr>
        <p:txBody>
          <a:bodyPr wrap="none">
            <a:spAutoFit/>
          </a:bodyPr>
          <a:lstStyle/>
          <a:p>
            <a:r>
              <a:rPr lang="fr-FR" b="1" dirty="0" smtClean="0">
                <a:solidFill>
                  <a:srgbClr val="FF0000"/>
                </a:solidFill>
              </a:rPr>
              <a:t>1 </a:t>
            </a:r>
            <a:r>
              <a:rPr lang="fr-FR" b="1" dirty="0" err="1" smtClean="0">
                <a:solidFill>
                  <a:srgbClr val="FF0000"/>
                </a:solidFill>
              </a:rPr>
              <a:t>hPa</a:t>
            </a:r>
            <a:r>
              <a:rPr lang="fr-FR" b="1" dirty="0" smtClean="0">
                <a:solidFill>
                  <a:srgbClr val="FF0000"/>
                </a:solidFill>
              </a:rPr>
              <a:t> tous les 28 </a:t>
            </a:r>
            <a:r>
              <a:rPr lang="fr-FR" b="1" dirty="0" err="1" smtClean="0">
                <a:solidFill>
                  <a:srgbClr val="FF0000"/>
                </a:solidFill>
              </a:rPr>
              <a:t>ft</a:t>
            </a:r>
            <a:r>
              <a:rPr lang="fr-FR" dirty="0" smtClean="0"/>
              <a:t> (= 8,5 m)</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from="(-#ppt_w/2)" to="(#ppt_x)" calcmode="lin" valueType="num">
                                      <p:cBhvr>
                                        <p:cTn id="7" dur="600" fill="hold">
                                          <p:stCondLst>
                                            <p:cond delay="0"/>
                                          </p:stCondLst>
                                        </p:cTn>
                                        <p:tgtEl>
                                          <p:spTgt spid="8"/>
                                        </p:tgtEl>
                                        <p:attrNameLst>
                                          <p:attrName>ppt_x</p:attrName>
                                        </p:attrNameLst>
                                      </p:cBhvr>
                                    </p:anim>
                                    <p:anim from="0" to="-1.0" calcmode="lin" valueType="num">
                                      <p:cBhvr>
                                        <p:cTn id="8" dur="200" decel="50000" autoRev="1" fill="hold">
                                          <p:stCondLst>
                                            <p:cond delay="600"/>
                                          </p:stCondLst>
                                        </p:cTn>
                                        <p:tgtEl>
                                          <p:spTgt spid="8"/>
                                        </p:tgtEl>
                                        <p:attrNameLst>
                                          <p:attrName>xshear</p:attrName>
                                        </p:attrNameLst>
                                      </p:cBhvr>
                                    </p:anim>
                                    <p:animScale>
                                      <p:cBhvr>
                                        <p:cTn id="9" dur="200" decel="100000" autoRev="1" fill="hold">
                                          <p:stCondLst>
                                            <p:cond delay="600"/>
                                          </p:stCondLst>
                                        </p:cTn>
                                        <p:tgtEl>
                                          <p:spTgt spid="8"/>
                                        </p:tgtEl>
                                      </p:cBhvr>
                                      <p:from x="100000" y="100000"/>
                                      <p:to x="80000" y="100000"/>
                                    </p:animScale>
                                    <p:anim by="(#ppt_h/3+#ppt_w*0.1)" calcmode="lin" valueType="num">
                                      <p:cBhvr additive="sum">
                                        <p:cTn id="10" dur="200" decel="100000" autoRev="1" fill="hold">
                                          <p:stCondLst>
                                            <p:cond delay="600"/>
                                          </p:stCondLst>
                                        </p:cTn>
                                        <p:tgtEl>
                                          <p:spTgt spid="8"/>
                                        </p:tgtEl>
                                        <p:attrNameLst>
                                          <p:attrName>ppt_x</p:attrName>
                                        </p:attrNameLst>
                                      </p:cBhvr>
                                    </p:anim>
                                  </p:childTnLst>
                                </p:cTn>
                              </p:par>
                            </p:childTnLst>
                          </p:cTn>
                        </p:par>
                        <p:par>
                          <p:cTn id="11" fill="hold">
                            <p:stCondLst>
                              <p:cond delay="1000"/>
                            </p:stCondLst>
                            <p:childTnLst>
                              <p:par>
                                <p:cTn id="12" presetID="30" presetClass="entr" presetSubtype="0" fill="hold" nodeType="afterEffect">
                                  <p:stCondLst>
                                    <p:cond delay="0"/>
                                  </p:stCondLst>
                                  <p:childTnLst>
                                    <p:set>
                                      <p:cBhvr>
                                        <p:cTn id="13" dur="1" fill="hold">
                                          <p:stCondLst>
                                            <p:cond delay="0"/>
                                          </p:stCondLst>
                                        </p:cTn>
                                        <p:tgtEl>
                                          <p:spTgt spid="22532"/>
                                        </p:tgtEl>
                                        <p:attrNameLst>
                                          <p:attrName>style.visibility</p:attrName>
                                        </p:attrNameLst>
                                      </p:cBhvr>
                                      <p:to>
                                        <p:strVal val="visible"/>
                                      </p:to>
                                    </p:set>
                                    <p:animEffect transition="in" filter="fade">
                                      <p:cBhvr>
                                        <p:cTn id="14" dur="800" decel="100000"/>
                                        <p:tgtEl>
                                          <p:spTgt spid="22532"/>
                                        </p:tgtEl>
                                      </p:cBhvr>
                                    </p:animEffect>
                                    <p:anim calcmode="lin" valueType="num">
                                      <p:cBhvr>
                                        <p:cTn id="15" dur="800" decel="100000" fill="hold"/>
                                        <p:tgtEl>
                                          <p:spTgt spid="22532"/>
                                        </p:tgtEl>
                                        <p:attrNameLst>
                                          <p:attrName>style.rotation</p:attrName>
                                        </p:attrNameLst>
                                      </p:cBhvr>
                                      <p:tavLst>
                                        <p:tav tm="0">
                                          <p:val>
                                            <p:fltVal val="-90"/>
                                          </p:val>
                                        </p:tav>
                                        <p:tav tm="100000">
                                          <p:val>
                                            <p:fltVal val="0"/>
                                          </p:val>
                                        </p:tav>
                                      </p:tavLst>
                                    </p:anim>
                                    <p:anim calcmode="lin" valueType="num">
                                      <p:cBhvr>
                                        <p:cTn id="16" dur="800" decel="100000" fill="hold"/>
                                        <p:tgtEl>
                                          <p:spTgt spid="22532"/>
                                        </p:tgtEl>
                                        <p:attrNameLst>
                                          <p:attrName>ppt_x</p:attrName>
                                        </p:attrNameLst>
                                      </p:cBhvr>
                                      <p:tavLst>
                                        <p:tav tm="0">
                                          <p:val>
                                            <p:strVal val="#ppt_x+0.4"/>
                                          </p:val>
                                        </p:tav>
                                        <p:tav tm="100000">
                                          <p:val>
                                            <p:strVal val="#ppt_x-0.05"/>
                                          </p:val>
                                        </p:tav>
                                      </p:tavLst>
                                    </p:anim>
                                    <p:anim calcmode="lin" valueType="num">
                                      <p:cBhvr>
                                        <p:cTn id="17" dur="800" decel="100000" fill="hold"/>
                                        <p:tgtEl>
                                          <p:spTgt spid="22532"/>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22532"/>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22532"/>
                                        </p:tgtEl>
                                        <p:attrNameLst>
                                          <p:attrName>ppt_y</p:attrName>
                                        </p:attrNameLst>
                                      </p:cBhvr>
                                      <p:tavLst>
                                        <p:tav tm="0">
                                          <p:val>
                                            <p:strVal val="#ppt_y+0.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fade">
                                      <p:cBhvr>
                                        <p:cTn id="29" dur="1000"/>
                                        <p:tgtEl>
                                          <p:spTgt spid="10">
                                            <p:txEl>
                                              <p:pRg st="0" end="0"/>
                                            </p:txEl>
                                          </p:spTgt>
                                        </p:tgtEl>
                                      </p:cBhvr>
                                    </p:animEffect>
                                    <p:anim calcmode="lin" valueType="num">
                                      <p:cBhvr>
                                        <p:cTn id="30"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Effect transition="in" filter="fade">
                                      <p:cBhvr>
                                        <p:cTn id="35" dur="1000"/>
                                        <p:tgtEl>
                                          <p:spTgt spid="10">
                                            <p:txEl>
                                              <p:pRg st="2" end="2"/>
                                            </p:txEl>
                                          </p:spTgt>
                                        </p:tgtEl>
                                      </p:cBhvr>
                                    </p:animEffect>
                                    <p:anim calcmode="lin" valueType="num">
                                      <p:cBhvr>
                                        <p:cTn id="36"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animEffect transition="in" filter="fade">
                                      <p:cBhvr>
                                        <p:cTn id="41" dur="1000"/>
                                        <p:tgtEl>
                                          <p:spTgt spid="10">
                                            <p:txEl>
                                              <p:pRg st="4" end="4"/>
                                            </p:txEl>
                                          </p:spTgt>
                                        </p:tgtEl>
                                      </p:cBhvr>
                                    </p:animEffect>
                                    <p:anim calcmode="lin" valueType="num">
                                      <p:cBhvr>
                                        <p:cTn id="4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1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lide(fromBottom)">
                                      <p:cBhvr>
                                        <p:cTn id="47" dur="500"/>
                                        <p:tgtEl>
                                          <p:spTgt spid="11"/>
                                        </p:tgtEl>
                                      </p:cBhvr>
                                    </p:animEffect>
                                  </p:childTnLst>
                                </p:cTn>
                              </p:par>
                            </p:childTnLst>
                          </p:cTn>
                        </p:par>
                        <p:par>
                          <p:cTn id="48" fill="hold">
                            <p:stCondLst>
                              <p:cond delay="6500"/>
                            </p:stCondLst>
                            <p:childTnLst>
                              <p:par>
                                <p:cTn id="49" presetID="42"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par>
                          <p:cTn id="54" fill="hold">
                            <p:stCondLst>
                              <p:cond delay="7500"/>
                            </p:stCondLst>
                            <p:childTnLst>
                              <p:par>
                                <p:cTn id="55" presetID="1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slide(fromBottom)">
                                      <p:cBhvr>
                                        <p:cTn id="57" dur="500"/>
                                        <p:tgtEl>
                                          <p:spTgt spid="13"/>
                                        </p:tgtEl>
                                      </p:cBhvr>
                                    </p:animEffect>
                                  </p:childTnLst>
                                </p:cTn>
                              </p:par>
                            </p:childTnLst>
                          </p:cTn>
                        </p:par>
                        <p:par>
                          <p:cTn id="58" fill="hold">
                            <p:stCondLst>
                              <p:cond delay="800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9000"/>
                            </p:stCondLst>
                            <p:childTnLst>
                              <p:par>
                                <p:cTn id="65" presetID="12" presetClass="entr" presetSubtype="4"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slide(fromBottom)">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build="p"/>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4476995" cy="646331"/>
          </a:xfrm>
          <a:prstGeom prst="rect">
            <a:avLst/>
          </a:prstGeom>
        </p:spPr>
        <p:txBody>
          <a:bodyPr wrap="none">
            <a:spAutoFit/>
          </a:bodyPr>
          <a:lstStyle/>
          <a:p>
            <a:pPr marL="342900" indent="-342900"/>
            <a:r>
              <a:rPr lang="fr-FR" dirty="0" smtClean="0">
                <a:solidFill>
                  <a:srgbClr val="0070C0"/>
                </a:solidFill>
              </a:rPr>
              <a:t>2.4. </a:t>
            </a:r>
            <a:r>
              <a:rPr lang="fr-FR" u="sng" dirty="0" smtClean="0">
                <a:solidFill>
                  <a:srgbClr val="0070C0"/>
                </a:solidFill>
                <a:uFill>
                  <a:solidFill>
                    <a:srgbClr val="FF0000"/>
                  </a:solidFill>
                </a:uFill>
              </a:rPr>
              <a:t>La température de l’atmosphère terrestre</a:t>
            </a:r>
          </a:p>
          <a:p>
            <a:pPr marL="342900" indent="-342900"/>
            <a:r>
              <a:rPr lang="fr-FR" dirty="0" smtClean="0">
                <a:solidFill>
                  <a:srgbClr val="0070C0"/>
                </a:solidFill>
                <a:uFill>
                  <a:solidFill>
                    <a:srgbClr val="FF0000"/>
                  </a:solidFill>
                </a:uFill>
              </a:rPr>
              <a:t>2.4.1. </a:t>
            </a:r>
            <a:r>
              <a:rPr lang="fr-FR" u="sng" dirty="0" smtClean="0">
                <a:solidFill>
                  <a:srgbClr val="0070C0"/>
                </a:solidFill>
                <a:uFill>
                  <a:solidFill>
                    <a:srgbClr val="FF0000"/>
                  </a:solidFill>
                </a:uFill>
              </a:rPr>
              <a:t>Définition</a:t>
            </a:r>
          </a:p>
        </p:txBody>
      </p:sp>
      <p:sp>
        <p:nvSpPr>
          <p:cNvPr id="3" name="Rectangle 2"/>
          <p:cNvSpPr/>
          <p:nvPr/>
        </p:nvSpPr>
        <p:spPr>
          <a:xfrm>
            <a:off x="179512" y="764704"/>
            <a:ext cx="8856984" cy="923330"/>
          </a:xfrm>
          <a:prstGeom prst="rect">
            <a:avLst/>
          </a:prstGeom>
        </p:spPr>
        <p:txBody>
          <a:bodyPr wrap="square">
            <a:spAutoFit/>
          </a:bodyPr>
          <a:lstStyle/>
          <a:p>
            <a:pPr algn="just"/>
            <a:r>
              <a:rPr lang="fr-FR" dirty="0" smtClean="0"/>
              <a:t>Du point de vue microscopique, la </a:t>
            </a:r>
            <a:r>
              <a:rPr lang="fr-FR" b="1" dirty="0" smtClean="0"/>
              <a:t>température</a:t>
            </a:r>
            <a:r>
              <a:rPr lang="fr-FR" dirty="0" smtClean="0"/>
              <a:t> est liée directement à l’agitation thermique qui provoque d’innombrables chocs entre atomes et molécules les uns contre les autres et produit de l’énergie sous forme de chaleur.</a:t>
            </a:r>
            <a:endParaRPr lang="fr-FR" dirty="0"/>
          </a:p>
        </p:txBody>
      </p:sp>
      <p:sp>
        <p:nvSpPr>
          <p:cNvPr id="5" name="Rectangle 4"/>
          <p:cNvSpPr/>
          <p:nvPr/>
        </p:nvSpPr>
        <p:spPr>
          <a:xfrm>
            <a:off x="179512" y="1772816"/>
            <a:ext cx="1305165" cy="369332"/>
          </a:xfrm>
          <a:prstGeom prst="rect">
            <a:avLst/>
          </a:prstGeom>
        </p:spPr>
        <p:txBody>
          <a:bodyPr wrap="none">
            <a:spAutoFit/>
          </a:bodyPr>
          <a:lstStyle/>
          <a:p>
            <a:r>
              <a:rPr lang="fr-FR" b="1" u="sng" dirty="0" smtClean="0"/>
              <a:t>A RETENIR :</a:t>
            </a:r>
            <a:endParaRPr lang="fr-FR" dirty="0"/>
          </a:p>
        </p:txBody>
      </p:sp>
      <p:sp>
        <p:nvSpPr>
          <p:cNvPr id="6" name="Rectangle 5"/>
          <p:cNvSpPr/>
          <p:nvPr/>
        </p:nvSpPr>
        <p:spPr>
          <a:xfrm>
            <a:off x="179512" y="2132856"/>
            <a:ext cx="8856984" cy="1046440"/>
          </a:xfrm>
          <a:prstGeom prst="rect">
            <a:avLst/>
          </a:prstGeom>
        </p:spPr>
        <p:txBody>
          <a:bodyPr wrap="square">
            <a:spAutoFit/>
          </a:bodyPr>
          <a:lstStyle/>
          <a:p>
            <a:pPr>
              <a:buClr>
                <a:schemeClr val="tx1"/>
              </a:buClr>
              <a:buFontTx/>
              <a:buChar char="-"/>
            </a:pPr>
            <a:r>
              <a:rPr lang="fr-FR" dirty="0" smtClean="0">
                <a:solidFill>
                  <a:srgbClr val="FF0000"/>
                </a:solidFill>
              </a:rPr>
              <a:t>  La température se mesure à l’aide d’un </a:t>
            </a:r>
            <a:r>
              <a:rPr lang="fr-FR" b="1" dirty="0" smtClean="0">
                <a:solidFill>
                  <a:srgbClr val="FF0000"/>
                </a:solidFill>
              </a:rPr>
              <a:t>thermomètre</a:t>
            </a:r>
            <a:r>
              <a:rPr lang="fr-FR" dirty="0" smtClean="0">
                <a:solidFill>
                  <a:srgbClr val="FF0000"/>
                </a:solidFill>
              </a:rPr>
              <a:t> ;</a:t>
            </a:r>
          </a:p>
          <a:p>
            <a:pPr>
              <a:buClr>
                <a:schemeClr val="tx1"/>
              </a:buClr>
            </a:pPr>
            <a:endParaRPr lang="fr-FR" sz="700" dirty="0" smtClean="0">
              <a:solidFill>
                <a:srgbClr val="FF0000"/>
              </a:solidFill>
            </a:endParaRPr>
          </a:p>
          <a:p>
            <a:pPr algn="just">
              <a:buClr>
                <a:schemeClr val="tx1"/>
              </a:buClr>
              <a:buFontTx/>
              <a:buChar char="-"/>
            </a:pPr>
            <a:r>
              <a:rPr lang="fr-FR" dirty="0" smtClean="0">
                <a:solidFill>
                  <a:srgbClr val="FF0000"/>
                </a:solidFill>
              </a:rPr>
              <a:t>  Relation entre la température absolue (Kelvin) et la température exprimée en degrés Celsius (°C) :</a:t>
            </a:r>
          </a:p>
        </p:txBody>
      </p:sp>
      <p:sp>
        <p:nvSpPr>
          <p:cNvPr id="7" name="Rectangle 6"/>
          <p:cNvSpPr/>
          <p:nvPr/>
        </p:nvSpPr>
        <p:spPr>
          <a:xfrm>
            <a:off x="2814147" y="3244334"/>
            <a:ext cx="3515706" cy="369332"/>
          </a:xfrm>
          <a:prstGeom prst="rect">
            <a:avLst/>
          </a:prstGeom>
        </p:spPr>
        <p:txBody>
          <a:bodyPr wrap="none">
            <a:spAutoFit/>
          </a:bodyPr>
          <a:lstStyle/>
          <a:p>
            <a:r>
              <a:rPr lang="fr-FR" b="1" dirty="0" smtClean="0">
                <a:solidFill>
                  <a:srgbClr val="FF0000"/>
                </a:solidFill>
                <a:sym typeface="Symbol"/>
              </a:rPr>
              <a:t></a:t>
            </a:r>
            <a:r>
              <a:rPr lang="fr-FR" b="1" dirty="0" smtClean="0">
                <a:solidFill>
                  <a:srgbClr val="FF0000"/>
                </a:solidFill>
              </a:rPr>
              <a:t> (°C) = T(K) – 273,15</a:t>
            </a:r>
            <a:r>
              <a:rPr lang="fr-FR" dirty="0" smtClean="0">
                <a:solidFill>
                  <a:srgbClr val="FF0000"/>
                </a:solidFill>
              </a:rPr>
              <a:t>        (1°C = 1K)</a:t>
            </a:r>
            <a:endParaRPr lang="fr-FR" dirty="0">
              <a:solidFill>
                <a:srgbClr val="FF0000"/>
              </a:solidFill>
            </a:endParaRPr>
          </a:p>
        </p:txBody>
      </p:sp>
      <p:sp>
        <p:nvSpPr>
          <p:cNvPr id="8" name="Rectangle 7"/>
          <p:cNvSpPr/>
          <p:nvPr/>
        </p:nvSpPr>
        <p:spPr>
          <a:xfrm>
            <a:off x="179512" y="3729806"/>
            <a:ext cx="8856984" cy="923330"/>
          </a:xfrm>
          <a:prstGeom prst="rect">
            <a:avLst/>
          </a:prstGeom>
        </p:spPr>
        <p:txBody>
          <a:bodyPr wrap="square">
            <a:spAutoFit/>
          </a:bodyPr>
          <a:lstStyle/>
          <a:p>
            <a:pPr algn="just"/>
            <a:r>
              <a:rPr lang="fr-FR" dirty="0" smtClean="0">
                <a:sym typeface="Symbol"/>
              </a:rPr>
              <a:t></a:t>
            </a:r>
            <a:r>
              <a:rPr lang="fr-FR" dirty="0" smtClean="0"/>
              <a:t> On définit un « </a:t>
            </a:r>
            <a:r>
              <a:rPr lang="fr-FR" b="1" dirty="0" smtClean="0"/>
              <a:t>zéro absolue</a:t>
            </a:r>
            <a:r>
              <a:rPr lang="fr-FR" dirty="0" smtClean="0"/>
              <a:t> », lorsque toute agitation thermique cesse, qui correspond à la température la plus basse possible dans l'Univers et sert de point de départ à l'échelle Kelvin :</a:t>
            </a:r>
            <a:endParaRPr lang="fr-FR" dirty="0"/>
          </a:p>
        </p:txBody>
      </p:sp>
      <p:sp>
        <p:nvSpPr>
          <p:cNvPr id="9" name="Rectangle 8"/>
          <p:cNvSpPr/>
          <p:nvPr/>
        </p:nvSpPr>
        <p:spPr>
          <a:xfrm>
            <a:off x="3653319" y="4653136"/>
            <a:ext cx="1837362" cy="369332"/>
          </a:xfrm>
          <a:prstGeom prst="rect">
            <a:avLst/>
          </a:prstGeom>
        </p:spPr>
        <p:txBody>
          <a:bodyPr wrap="none">
            <a:spAutoFit/>
          </a:bodyPr>
          <a:lstStyle/>
          <a:p>
            <a:r>
              <a:rPr lang="fr-FR" dirty="0" smtClean="0"/>
              <a:t>0 K ou – 273,15°C</a:t>
            </a:r>
            <a:endParaRPr lang="fr-FR" dirty="0"/>
          </a:p>
        </p:txBody>
      </p:sp>
      <p:sp>
        <p:nvSpPr>
          <p:cNvPr id="10" name="Rectangle 9"/>
          <p:cNvSpPr/>
          <p:nvPr/>
        </p:nvSpPr>
        <p:spPr>
          <a:xfrm>
            <a:off x="179512" y="5075892"/>
            <a:ext cx="4737707"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2.4.2. </a:t>
            </a:r>
            <a:r>
              <a:rPr lang="fr-FR" u="sng" dirty="0" smtClean="0">
                <a:solidFill>
                  <a:srgbClr val="0070C0"/>
                </a:solidFill>
                <a:uFill>
                  <a:solidFill>
                    <a:srgbClr val="FF0000"/>
                  </a:solidFill>
                </a:uFill>
              </a:rPr>
              <a:t>Évolution de la température avec l’altitude</a:t>
            </a:r>
          </a:p>
        </p:txBody>
      </p:sp>
      <p:sp>
        <p:nvSpPr>
          <p:cNvPr id="11" name="Rectangle 10"/>
          <p:cNvSpPr/>
          <p:nvPr/>
        </p:nvSpPr>
        <p:spPr>
          <a:xfrm>
            <a:off x="179512" y="5517232"/>
            <a:ext cx="8856984" cy="923330"/>
          </a:xfrm>
          <a:prstGeom prst="rect">
            <a:avLst/>
          </a:prstGeom>
        </p:spPr>
        <p:txBody>
          <a:bodyPr wrap="square">
            <a:spAutoFit/>
          </a:bodyPr>
          <a:lstStyle/>
          <a:p>
            <a:pPr algn="just"/>
            <a:r>
              <a:rPr lang="fr-FR" dirty="0" smtClean="0"/>
              <a:t>La température de l’atmosphère est très variable, au cours du temps et suivant les lieux. Elle résulte d'un bilan énergétique complexe dans lequel interviennent le soleil, l'effet de serre et la chaleur propre de le Terre.</a:t>
            </a:r>
            <a:endParaRPr lang="fr-FR" dirty="0"/>
          </a:p>
        </p:txBody>
      </p:sp>
      <p:pic>
        <p:nvPicPr>
          <p:cNvPr id="12" name="il_fi" descr="Afficher l'image d'origine"/>
          <p:cNvPicPr/>
          <p:nvPr/>
        </p:nvPicPr>
        <p:blipFill>
          <a:blip r:embed="rId2" cstate="print"/>
          <a:srcRect/>
          <a:stretch>
            <a:fillRect/>
          </a:stretch>
        </p:blipFill>
        <p:spPr bwMode="auto">
          <a:xfrm>
            <a:off x="4104402" y="6336072"/>
            <a:ext cx="935196" cy="521928"/>
          </a:xfrm>
          <a:prstGeom prst="rect">
            <a:avLst/>
          </a:prstGeom>
          <a:noFill/>
          <a:ln w="9525">
            <a:noFill/>
            <a:miter lim="800000"/>
            <a:headEnd/>
            <a:tailEnd/>
          </a:ln>
        </p:spPr>
      </p:pic>
      <p:pic>
        <p:nvPicPr>
          <p:cNvPr id="13" name="il_fi" descr="Afficher l'image d'origine"/>
          <p:cNvPicPr>
            <a:picLocks noChangeAspect="1"/>
          </p:cNvPicPr>
          <p:nvPr/>
        </p:nvPicPr>
        <p:blipFill>
          <a:blip r:embed="rId2" cstate="print"/>
          <a:srcRect/>
          <a:stretch>
            <a:fillRect/>
          </a:stretch>
        </p:blipFill>
        <p:spPr bwMode="auto">
          <a:xfrm>
            <a:off x="-7868" y="1746000"/>
            <a:ext cx="9159737" cy="511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from="(-#ppt_w/2)" to="(#ppt_x)" calcmode="lin" valueType="num">
                                      <p:cBhvr>
                                        <p:cTn id="7" dur="600" fill="hold">
                                          <p:stCondLst>
                                            <p:cond delay="0"/>
                                          </p:stCondLst>
                                        </p:cTn>
                                        <p:tgtEl>
                                          <p:spTgt spid="3"/>
                                        </p:tgtEl>
                                        <p:attrNameLst>
                                          <p:attrName>ppt_x</p:attrName>
                                        </p:attrNameLst>
                                      </p:cBhvr>
                                    </p:anim>
                                    <p:anim from="0" to="-1.0" calcmode="lin" valueType="num">
                                      <p:cBhvr>
                                        <p:cTn id="8" dur="200" decel="50000" autoRev="1" fill="hold">
                                          <p:stCondLst>
                                            <p:cond delay="600"/>
                                          </p:stCondLst>
                                        </p:cTn>
                                        <p:tgtEl>
                                          <p:spTgt spid="3"/>
                                        </p:tgtEl>
                                        <p:attrNameLst>
                                          <p:attrName>xshear</p:attrName>
                                        </p:attrNameLst>
                                      </p:cBhvr>
                                    </p:anim>
                                    <p:animScale>
                                      <p:cBhvr>
                                        <p:cTn id="9" dur="200" decel="100000" autoRev="1" fill="hold">
                                          <p:stCondLst>
                                            <p:cond delay="600"/>
                                          </p:stCondLst>
                                        </p:cTn>
                                        <p:tgtEl>
                                          <p:spTgt spid="3"/>
                                        </p:tgtEl>
                                      </p:cBhvr>
                                      <p:from x="100000" y="100000"/>
                                      <p:to x="80000" y="100000"/>
                                    </p:animScale>
                                    <p:anim by="(#ppt_h/3+#ppt_w*0.1)" calcmode="lin" valueType="num">
                                      <p:cBhvr additive="sum">
                                        <p:cTn id="10" dur="200" decel="100000" autoRev="1" fill="hold">
                                          <p:stCondLst>
                                            <p:cond delay="600"/>
                                          </p:stCondLst>
                                        </p:cTn>
                                        <p:tgtEl>
                                          <p:spTgt spid="3"/>
                                        </p:tgtEl>
                                        <p:attrNameLst>
                                          <p:attrName>ppt_x</p:attrName>
                                        </p:attrNameLst>
                                      </p:cBhvr>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Bottom)">
                                      <p:cBhvr>
                                        <p:cTn id="14" dur="5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1000"/>
                                        <p:tgtEl>
                                          <p:spTgt spid="6">
                                            <p:txEl>
                                              <p:pRg st="0" end="0"/>
                                            </p:txEl>
                                          </p:spTgt>
                                        </p:tgtEl>
                                      </p:cBhvr>
                                    </p:animEffect>
                                    <p:anim calcmode="lin" valueType="num">
                                      <p:cBhvr>
                                        <p:cTn id="1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1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slide(fromBottom)">
                                      <p:cBhvr>
                                        <p:cTn id="30" dur="500"/>
                                        <p:tgtEl>
                                          <p:spTgt spid="7"/>
                                        </p:tgtEl>
                                      </p:cBhvr>
                                    </p:animEffect>
                                  </p:childTnLst>
                                </p:cTn>
                              </p:par>
                            </p:childTnLst>
                          </p:cTn>
                        </p:par>
                        <p:par>
                          <p:cTn id="31" fill="hold">
                            <p:stCondLst>
                              <p:cond delay="4000"/>
                            </p:stCondLst>
                            <p:childTnLst>
                              <p:par>
                                <p:cTn id="32" presetID="34"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from="(-#ppt_w/2)" to="(#ppt_x)" calcmode="lin" valueType="num">
                                      <p:cBhvr>
                                        <p:cTn id="34" dur="600" fill="hold">
                                          <p:stCondLst>
                                            <p:cond delay="0"/>
                                          </p:stCondLst>
                                        </p:cTn>
                                        <p:tgtEl>
                                          <p:spTgt spid="8"/>
                                        </p:tgtEl>
                                        <p:attrNameLst>
                                          <p:attrName>ppt_x</p:attrName>
                                        </p:attrNameLst>
                                      </p:cBhvr>
                                    </p:anim>
                                    <p:anim from="0" to="-1.0" calcmode="lin" valueType="num">
                                      <p:cBhvr>
                                        <p:cTn id="35" dur="200" decel="50000" autoRev="1" fill="hold">
                                          <p:stCondLst>
                                            <p:cond delay="600"/>
                                          </p:stCondLst>
                                        </p:cTn>
                                        <p:tgtEl>
                                          <p:spTgt spid="8"/>
                                        </p:tgtEl>
                                        <p:attrNameLst>
                                          <p:attrName>xshear</p:attrName>
                                        </p:attrNameLst>
                                      </p:cBhvr>
                                    </p:anim>
                                    <p:animScale>
                                      <p:cBhvr>
                                        <p:cTn id="36" dur="200" decel="100000" autoRev="1" fill="hold">
                                          <p:stCondLst>
                                            <p:cond delay="600"/>
                                          </p:stCondLst>
                                        </p:cTn>
                                        <p:tgtEl>
                                          <p:spTgt spid="8"/>
                                        </p:tgtEl>
                                      </p:cBhvr>
                                      <p:from x="100000" y="100000"/>
                                      <p:to x="80000" y="100000"/>
                                    </p:animScale>
                                    <p:anim by="(#ppt_h/3+#ppt_w*0.1)" calcmode="lin" valueType="num">
                                      <p:cBhvr additive="sum">
                                        <p:cTn id="37" dur="200" decel="100000" autoRev="1" fill="hold">
                                          <p:stCondLst>
                                            <p:cond delay="600"/>
                                          </p:stCondLst>
                                        </p:cTn>
                                        <p:tgtEl>
                                          <p:spTgt spid="8"/>
                                        </p:tgtEl>
                                        <p:attrNameLst>
                                          <p:attrName>ppt_x</p:attrName>
                                        </p:attrNameLst>
                                      </p:cBhvr>
                                    </p:anim>
                                  </p:childTnLst>
                                </p:cTn>
                              </p:par>
                            </p:childTnLst>
                          </p:cTn>
                        </p:par>
                        <p:par>
                          <p:cTn id="38" fill="hold">
                            <p:stCondLst>
                              <p:cond delay="5000"/>
                            </p:stCondLst>
                            <p:childTnLst>
                              <p:par>
                                <p:cTn id="39" presetID="1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Bottom)">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34"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from="(-#ppt_w/2)" to="(#ppt_x)" calcmode="lin" valueType="num">
                                      <p:cBhvr>
                                        <p:cTn id="51" dur="600" fill="hold">
                                          <p:stCondLst>
                                            <p:cond delay="0"/>
                                          </p:stCondLst>
                                        </p:cTn>
                                        <p:tgtEl>
                                          <p:spTgt spid="11"/>
                                        </p:tgtEl>
                                        <p:attrNameLst>
                                          <p:attrName>ppt_x</p:attrName>
                                        </p:attrNameLst>
                                      </p:cBhvr>
                                    </p:anim>
                                    <p:anim from="0" to="-1.0" calcmode="lin" valueType="num">
                                      <p:cBhvr>
                                        <p:cTn id="52" dur="200" decel="50000" autoRev="1" fill="hold">
                                          <p:stCondLst>
                                            <p:cond delay="600"/>
                                          </p:stCondLst>
                                        </p:cTn>
                                        <p:tgtEl>
                                          <p:spTgt spid="11"/>
                                        </p:tgtEl>
                                        <p:attrNameLst>
                                          <p:attrName>xshear</p:attrName>
                                        </p:attrNameLst>
                                      </p:cBhvr>
                                    </p:anim>
                                    <p:animScale>
                                      <p:cBhvr>
                                        <p:cTn id="53" dur="200" decel="100000" autoRev="1" fill="hold">
                                          <p:stCondLst>
                                            <p:cond delay="600"/>
                                          </p:stCondLst>
                                        </p:cTn>
                                        <p:tgtEl>
                                          <p:spTgt spid="11"/>
                                        </p:tgtEl>
                                      </p:cBhvr>
                                      <p:from x="100000" y="100000"/>
                                      <p:to x="80000" y="100000"/>
                                    </p:animScale>
                                    <p:anim by="(#ppt_h/3+#ppt_w*0.1)" calcmode="lin" valueType="num">
                                      <p:cBhvr additive="sum">
                                        <p:cTn id="54" dur="200" decel="100000" autoRev="1" fill="hold">
                                          <p:stCondLst>
                                            <p:cond delay="600"/>
                                          </p:stCondLst>
                                        </p:cTn>
                                        <p:tgtEl>
                                          <p:spTgt spid="11"/>
                                        </p:tgtEl>
                                        <p:attrNameLst>
                                          <p:attrName>ppt_x</p:attrName>
                                        </p:attrNameLst>
                                      </p:cBhvr>
                                    </p:anim>
                                  </p:childTnLst>
                                </p:cTn>
                              </p:par>
                            </p:childTnLst>
                          </p:cTn>
                        </p:par>
                        <p:par>
                          <p:cTn id="55" fill="hold">
                            <p:stCondLst>
                              <p:cond delay="1500"/>
                            </p:stCondLst>
                            <p:childTnLst>
                              <p:par>
                                <p:cTn id="56" presetID="9" presetClass="entr" presetSubtype="0"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dissolve">
                                      <p:cBhvr>
                                        <p:cTn id="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12"/>
                    </p:tgtEl>
                  </p:cond>
                </p:stCondLst>
                <p:endSync evt="end" delay="0">
                  <p:rtn val="all"/>
                </p:endSync>
                <p:childTnLst>
                  <p:par>
                    <p:cTn id="60" fill="hold">
                      <p:stCondLst>
                        <p:cond delay="0"/>
                      </p:stCondLst>
                      <p:childTnLst>
                        <p:par>
                          <p:cTn id="61" fill="hold">
                            <p:stCondLst>
                              <p:cond delay="0"/>
                            </p:stCondLst>
                            <p:childTnLst>
                              <p:par>
                                <p:cTn id="62" presetID="53" presetClass="entr" presetSubtype="0"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childTnLst>
                          </p:cTn>
                        </p:par>
                      </p:childTnLst>
                    </p:cTn>
                  </p:par>
                </p:childTnLst>
              </p:cTn>
              <p:nextCondLst>
                <p:cond evt="onClick" delay="0">
                  <p:tgtEl>
                    <p:spTgt spid="12"/>
                  </p:tgtEl>
                </p:cond>
              </p:nextCondLst>
            </p:seq>
            <p:seq concurrent="1" nextAc="seek">
              <p:cTn id="67" restart="whenNotActive" fill="hold" evtFilter="cancelBubble" nodeType="interactiveSeq">
                <p:stCondLst>
                  <p:cond evt="onClick" delay="0">
                    <p:tgtEl>
                      <p:spTgt spid="13"/>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3" grpId="0"/>
      <p:bldP spid="5" grpId="0"/>
      <p:bldP spid="6" grpId="0" build="p"/>
      <p:bldP spid="7"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http://www.astrosurf.com/luxorion/Physique/atmosphere.jpg"/>
          <p:cNvPicPr>
            <a:picLocks noChangeAspect="1" noChangeArrowheads="1"/>
          </p:cNvPicPr>
          <p:nvPr/>
        </p:nvPicPr>
        <p:blipFill>
          <a:blip r:embed="rId2" cstate="print"/>
          <a:srcRect/>
          <a:stretch>
            <a:fillRect/>
          </a:stretch>
        </p:blipFill>
        <p:spPr bwMode="auto">
          <a:xfrm>
            <a:off x="221239" y="548680"/>
            <a:ext cx="4134737" cy="6093296"/>
          </a:xfrm>
          <a:prstGeom prst="rect">
            <a:avLst/>
          </a:prstGeom>
          <a:noFill/>
        </p:spPr>
      </p:pic>
      <p:sp>
        <p:nvSpPr>
          <p:cNvPr id="6" name="Rectangle 5"/>
          <p:cNvSpPr/>
          <p:nvPr/>
        </p:nvSpPr>
        <p:spPr>
          <a:xfrm>
            <a:off x="4572000" y="1340768"/>
            <a:ext cx="1305165" cy="369332"/>
          </a:xfrm>
          <a:prstGeom prst="rect">
            <a:avLst/>
          </a:prstGeom>
        </p:spPr>
        <p:txBody>
          <a:bodyPr wrap="none">
            <a:spAutoFit/>
          </a:bodyPr>
          <a:lstStyle/>
          <a:p>
            <a:r>
              <a:rPr lang="fr-FR" b="1" u="sng" dirty="0" smtClean="0"/>
              <a:t>A RETENIR :</a:t>
            </a:r>
            <a:endParaRPr lang="fr-FR" dirty="0"/>
          </a:p>
        </p:txBody>
      </p:sp>
      <p:sp>
        <p:nvSpPr>
          <p:cNvPr id="7" name="Rectangle 6"/>
          <p:cNvSpPr/>
          <p:nvPr/>
        </p:nvSpPr>
        <p:spPr>
          <a:xfrm>
            <a:off x="4572000" y="1772816"/>
            <a:ext cx="4392488" cy="646331"/>
          </a:xfrm>
          <a:prstGeom prst="rect">
            <a:avLst/>
          </a:prstGeom>
        </p:spPr>
        <p:txBody>
          <a:bodyPr wrap="square">
            <a:spAutoFit/>
          </a:bodyPr>
          <a:lstStyle/>
          <a:p>
            <a:pPr algn="just"/>
            <a:r>
              <a:rPr lang="fr-FR" dirty="0" smtClean="0"/>
              <a:t>Dans la troposphère, la température décroit de :</a:t>
            </a:r>
            <a:endParaRPr lang="fr-FR" dirty="0"/>
          </a:p>
        </p:txBody>
      </p:sp>
      <p:sp>
        <p:nvSpPr>
          <p:cNvPr id="8" name="Rectangle 7"/>
          <p:cNvSpPr/>
          <p:nvPr/>
        </p:nvSpPr>
        <p:spPr>
          <a:xfrm>
            <a:off x="5652120" y="2564904"/>
            <a:ext cx="2455480" cy="646331"/>
          </a:xfrm>
          <a:prstGeom prst="rect">
            <a:avLst/>
          </a:prstGeom>
        </p:spPr>
        <p:txBody>
          <a:bodyPr wrap="none">
            <a:spAutoFit/>
          </a:bodyPr>
          <a:lstStyle/>
          <a:p>
            <a:pPr algn="ctr"/>
            <a:r>
              <a:rPr lang="fr-FR" b="1" dirty="0" smtClean="0">
                <a:solidFill>
                  <a:srgbClr val="FF0000"/>
                </a:solidFill>
              </a:rPr>
              <a:t>2°C tous les 1000 </a:t>
            </a:r>
            <a:r>
              <a:rPr lang="fr-FR" b="1" dirty="0" err="1" smtClean="0">
                <a:solidFill>
                  <a:srgbClr val="FF0000"/>
                </a:solidFill>
              </a:rPr>
              <a:t>ft</a:t>
            </a:r>
            <a:endParaRPr lang="fr-FR" b="1" dirty="0" smtClean="0">
              <a:solidFill>
                <a:srgbClr val="FF0000"/>
              </a:solidFill>
            </a:endParaRPr>
          </a:p>
          <a:p>
            <a:pPr algn="ctr"/>
            <a:r>
              <a:rPr lang="fr-FR" dirty="0" smtClean="0">
                <a:solidFill>
                  <a:srgbClr val="FF0000"/>
                </a:solidFill>
              </a:rPr>
              <a:t>(6,5 °C tous les 1000 m) </a:t>
            </a:r>
            <a:endParaRPr lang="fr-FR" dirty="0">
              <a:solidFill>
                <a:srgbClr val="FF0000"/>
              </a:solidFill>
            </a:endParaRPr>
          </a:p>
        </p:txBody>
      </p:sp>
      <p:sp>
        <p:nvSpPr>
          <p:cNvPr id="9" name="Rectangle 8"/>
          <p:cNvSpPr/>
          <p:nvPr/>
        </p:nvSpPr>
        <p:spPr>
          <a:xfrm>
            <a:off x="134672" y="116632"/>
            <a:ext cx="2925160" cy="369332"/>
          </a:xfrm>
          <a:prstGeom prst="rect">
            <a:avLst/>
          </a:prstGeom>
        </p:spPr>
        <p:txBody>
          <a:bodyPr wrap="none">
            <a:spAutoFit/>
          </a:bodyPr>
          <a:lstStyle/>
          <a:p>
            <a:r>
              <a:rPr lang="fr-FR" u="sng" dirty="0" smtClean="0"/>
              <a:t>Évolution de la température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fade">
                                      <p:cBhvr>
                                        <p:cTn id="7" dur="800" decel="100000"/>
                                        <p:tgtEl>
                                          <p:spTgt spid="21508"/>
                                        </p:tgtEl>
                                      </p:cBhvr>
                                    </p:animEffect>
                                    <p:anim calcmode="lin" valueType="num">
                                      <p:cBhvr>
                                        <p:cTn id="8" dur="800" decel="100000" fill="hold"/>
                                        <p:tgtEl>
                                          <p:spTgt spid="21508"/>
                                        </p:tgtEl>
                                        <p:attrNameLst>
                                          <p:attrName>style.rotation</p:attrName>
                                        </p:attrNameLst>
                                      </p:cBhvr>
                                      <p:tavLst>
                                        <p:tav tm="0">
                                          <p:val>
                                            <p:fltVal val="-90"/>
                                          </p:val>
                                        </p:tav>
                                        <p:tav tm="100000">
                                          <p:val>
                                            <p:fltVal val="0"/>
                                          </p:val>
                                        </p:tav>
                                      </p:tavLst>
                                    </p:anim>
                                    <p:anim calcmode="lin" valueType="num">
                                      <p:cBhvr>
                                        <p:cTn id="9" dur="800" decel="100000" fill="hold"/>
                                        <p:tgtEl>
                                          <p:spTgt spid="21508"/>
                                        </p:tgtEl>
                                        <p:attrNameLst>
                                          <p:attrName>ppt_x</p:attrName>
                                        </p:attrNameLst>
                                      </p:cBhvr>
                                      <p:tavLst>
                                        <p:tav tm="0">
                                          <p:val>
                                            <p:strVal val="#ppt_x+0.4"/>
                                          </p:val>
                                        </p:tav>
                                        <p:tav tm="100000">
                                          <p:val>
                                            <p:strVal val="#ppt_x-0.05"/>
                                          </p:val>
                                        </p:tav>
                                      </p:tavLst>
                                    </p:anim>
                                    <p:anim calcmode="lin" valueType="num">
                                      <p:cBhvr>
                                        <p:cTn id="10" dur="800" decel="100000" fill="hold"/>
                                        <p:tgtEl>
                                          <p:spTgt spid="2150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150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1508"/>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9"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2616678" cy="369332"/>
          </a:xfrm>
          <a:prstGeom prst="rect">
            <a:avLst/>
          </a:prstGeom>
        </p:spPr>
        <p:txBody>
          <a:bodyPr wrap="none">
            <a:spAutoFit/>
          </a:bodyPr>
          <a:lstStyle/>
          <a:p>
            <a:pPr marL="342900" indent="-342900"/>
            <a:r>
              <a:rPr lang="fr-FR" dirty="0" smtClean="0">
                <a:solidFill>
                  <a:srgbClr val="0070C0"/>
                </a:solidFill>
              </a:rPr>
              <a:t>2.5. </a:t>
            </a:r>
            <a:r>
              <a:rPr lang="fr-FR" u="sng" dirty="0" smtClean="0">
                <a:solidFill>
                  <a:srgbClr val="0070C0"/>
                </a:solidFill>
                <a:uFill>
                  <a:solidFill>
                    <a:srgbClr val="FF0000"/>
                  </a:solidFill>
                </a:uFill>
              </a:rPr>
              <a:t>Atmosphère standard</a:t>
            </a:r>
          </a:p>
        </p:txBody>
      </p:sp>
      <p:sp>
        <p:nvSpPr>
          <p:cNvPr id="5" name="Rectangle 4"/>
          <p:cNvSpPr/>
          <p:nvPr/>
        </p:nvSpPr>
        <p:spPr>
          <a:xfrm>
            <a:off x="179512" y="476672"/>
            <a:ext cx="8856984" cy="1200329"/>
          </a:xfrm>
          <a:prstGeom prst="rect">
            <a:avLst/>
          </a:prstGeom>
        </p:spPr>
        <p:txBody>
          <a:bodyPr wrap="square">
            <a:spAutoFit/>
          </a:bodyPr>
          <a:lstStyle/>
          <a:p>
            <a:pPr algn="just"/>
            <a:r>
              <a:rPr lang="fr-FR" dirty="0" smtClean="0"/>
              <a:t>Afin de baser tous les altimètres sur une même loi de variation de la pression en fonction de l’altitude, l’O.A.C.I. (</a:t>
            </a:r>
            <a:r>
              <a:rPr lang="fr-FR" b="1" dirty="0" smtClean="0"/>
              <a:t>O</a:t>
            </a:r>
            <a:r>
              <a:rPr lang="fr-FR" dirty="0" smtClean="0"/>
              <a:t>rganisation de l’</a:t>
            </a:r>
            <a:r>
              <a:rPr lang="fr-FR" b="1" dirty="0" smtClean="0"/>
              <a:t>A</a:t>
            </a:r>
            <a:r>
              <a:rPr lang="fr-FR" dirty="0" smtClean="0"/>
              <a:t>viation </a:t>
            </a:r>
            <a:r>
              <a:rPr lang="fr-FR" b="1" dirty="0" smtClean="0"/>
              <a:t>C</a:t>
            </a:r>
            <a:r>
              <a:rPr lang="fr-FR" dirty="0" smtClean="0"/>
              <a:t>ivile </a:t>
            </a:r>
            <a:r>
              <a:rPr lang="fr-FR" b="1" dirty="0" smtClean="0"/>
              <a:t>I</a:t>
            </a:r>
            <a:r>
              <a:rPr lang="fr-FR" dirty="0" smtClean="0"/>
              <a:t>nternationale) a défini une </a:t>
            </a:r>
            <a:r>
              <a:rPr lang="fr-FR" b="1" dirty="0" smtClean="0"/>
              <a:t>atmosphère standard</a:t>
            </a:r>
            <a:r>
              <a:rPr lang="fr-FR" dirty="0" smtClean="0"/>
              <a:t> qui correspond aux conditions moyennes de température et de pression que l’on rencontre dans l’atmosphère.</a:t>
            </a:r>
            <a:endParaRPr lang="fr-FR" dirty="0"/>
          </a:p>
        </p:txBody>
      </p:sp>
      <p:sp>
        <p:nvSpPr>
          <p:cNvPr id="6" name="Rectangle 5"/>
          <p:cNvSpPr/>
          <p:nvPr/>
        </p:nvSpPr>
        <p:spPr>
          <a:xfrm>
            <a:off x="179512" y="1700808"/>
            <a:ext cx="4999702" cy="369332"/>
          </a:xfrm>
          <a:prstGeom prst="rect">
            <a:avLst/>
          </a:prstGeom>
        </p:spPr>
        <p:txBody>
          <a:bodyPr wrap="none">
            <a:spAutoFit/>
          </a:bodyPr>
          <a:lstStyle/>
          <a:p>
            <a:r>
              <a:rPr lang="fr-FR" u="sng" dirty="0" smtClean="0"/>
              <a:t>Caractéristiques de l’atmosphère standard O.A.C.I. :</a:t>
            </a:r>
            <a:endParaRPr lang="fr-FR" dirty="0"/>
          </a:p>
        </p:txBody>
      </p:sp>
      <p:sp>
        <p:nvSpPr>
          <p:cNvPr id="7" name="Rectangle 6"/>
          <p:cNvSpPr/>
          <p:nvPr/>
        </p:nvSpPr>
        <p:spPr>
          <a:xfrm>
            <a:off x="683568" y="2132856"/>
            <a:ext cx="8352928" cy="1754326"/>
          </a:xfrm>
          <a:prstGeom prst="rect">
            <a:avLst/>
          </a:prstGeom>
        </p:spPr>
        <p:txBody>
          <a:bodyPr wrap="square">
            <a:spAutoFit/>
          </a:bodyPr>
          <a:lstStyle/>
          <a:p>
            <a:pPr>
              <a:buFontTx/>
              <a:buChar char="-"/>
            </a:pPr>
            <a:r>
              <a:rPr lang="fr-FR" dirty="0" smtClean="0"/>
              <a:t>  Au niveau de la mer  </a:t>
            </a:r>
            <a:r>
              <a:rPr lang="fr-FR" b="1" dirty="0" smtClean="0"/>
              <a:t>T = + 15°C et </a:t>
            </a:r>
            <a:r>
              <a:rPr lang="fr-FR" b="1" dirty="0" err="1" smtClean="0"/>
              <a:t>P</a:t>
            </a:r>
            <a:r>
              <a:rPr lang="fr-FR" b="1" baseline="-25000" dirty="0" err="1" smtClean="0"/>
              <a:t>atm</a:t>
            </a:r>
            <a:r>
              <a:rPr lang="fr-FR" b="1" dirty="0" smtClean="0"/>
              <a:t>  = 1013,25 </a:t>
            </a:r>
            <a:r>
              <a:rPr lang="fr-FR" b="1" dirty="0" err="1" smtClean="0"/>
              <a:t>hPa</a:t>
            </a:r>
            <a:r>
              <a:rPr lang="fr-FR" dirty="0" smtClean="0"/>
              <a:t> ;</a:t>
            </a:r>
          </a:p>
          <a:p>
            <a:pPr>
              <a:buFontTx/>
              <a:buChar char="-"/>
            </a:pPr>
            <a:r>
              <a:rPr lang="fr-FR" dirty="0" smtClean="0"/>
              <a:t>  Gradient vertical température : </a:t>
            </a:r>
            <a:r>
              <a:rPr lang="fr-FR" b="1" dirty="0" smtClean="0"/>
              <a:t>– 6,5°C / 1000 m</a:t>
            </a:r>
            <a:r>
              <a:rPr lang="fr-FR" dirty="0" smtClean="0"/>
              <a:t> jusqu’à 11000 m, nul entre 11000 et 20000 m puis +10 °C / 1000 m jusqu’à 32000 m ;</a:t>
            </a:r>
          </a:p>
          <a:p>
            <a:pPr>
              <a:buFontTx/>
              <a:buChar char="-"/>
            </a:pPr>
            <a:r>
              <a:rPr lang="fr-FR" dirty="0" smtClean="0"/>
              <a:t>  La tropopause se situe à 11000 m ;</a:t>
            </a:r>
          </a:p>
          <a:p>
            <a:pPr>
              <a:buFontTx/>
              <a:buChar char="-"/>
            </a:pPr>
            <a:r>
              <a:rPr lang="fr-FR" dirty="0" smtClean="0"/>
              <a:t>  L’air est sec et de composition constante ;</a:t>
            </a:r>
          </a:p>
          <a:p>
            <a:pPr>
              <a:buFontTx/>
              <a:buChar char="-"/>
            </a:pPr>
            <a:r>
              <a:rPr lang="fr-FR" dirty="0" smtClean="0"/>
              <a:t>  L’accélération de la pesanteur est g = 9,80665 </a:t>
            </a:r>
            <a:r>
              <a:rPr lang="fr-FR" dirty="0" err="1" smtClean="0"/>
              <a:t>m.s</a:t>
            </a:r>
            <a:r>
              <a:rPr lang="fr-FR" baseline="30000" dirty="0" smtClean="0"/>
              <a:t>–2</a:t>
            </a:r>
            <a:r>
              <a:rPr lang="fr-FR" dirty="0" smtClean="0"/>
              <a:t>.</a:t>
            </a:r>
            <a:endParaRPr lang="fr-FR" dirty="0"/>
          </a:p>
        </p:txBody>
      </p:sp>
      <p:sp>
        <p:nvSpPr>
          <p:cNvPr id="8" name="Rectangle 7"/>
          <p:cNvSpPr/>
          <p:nvPr/>
        </p:nvSpPr>
        <p:spPr>
          <a:xfrm>
            <a:off x="179512" y="3933056"/>
            <a:ext cx="8856984" cy="646331"/>
          </a:xfrm>
          <a:prstGeom prst="rect">
            <a:avLst/>
          </a:prstGeom>
        </p:spPr>
        <p:txBody>
          <a:bodyPr wrap="square">
            <a:spAutoFit/>
          </a:bodyPr>
          <a:lstStyle/>
          <a:p>
            <a:pPr algn="just"/>
            <a:r>
              <a:rPr lang="fr-FR" dirty="0" smtClean="0">
                <a:sym typeface="Symbol"/>
              </a:rPr>
              <a:t></a:t>
            </a:r>
            <a:r>
              <a:rPr lang="fr-FR" dirty="0" smtClean="0"/>
              <a:t> C’est cette référence qui permet d’étalonner les altimètres, d’assurer la sécurité des aéronefs et d’homologuer des records.</a:t>
            </a:r>
            <a:endParaRPr lang="fr-FR" dirty="0"/>
          </a:p>
        </p:txBody>
      </p:sp>
      <p:sp>
        <p:nvSpPr>
          <p:cNvPr id="9" name="Rectangle 8"/>
          <p:cNvSpPr/>
          <p:nvPr/>
        </p:nvSpPr>
        <p:spPr>
          <a:xfrm>
            <a:off x="179512" y="4653136"/>
            <a:ext cx="8856984" cy="923330"/>
          </a:xfrm>
          <a:prstGeom prst="rect">
            <a:avLst/>
          </a:prstGeom>
        </p:spPr>
        <p:txBody>
          <a:bodyPr wrap="square">
            <a:spAutoFit/>
          </a:bodyPr>
          <a:lstStyle/>
          <a:p>
            <a:pPr algn="just"/>
            <a:r>
              <a:rPr lang="fr-FR" u="sng" dirty="0" smtClean="0"/>
              <a:t>Remarque :</a:t>
            </a:r>
            <a:r>
              <a:rPr lang="fr-FR" dirty="0" smtClean="0"/>
              <a:t> l'expression </a:t>
            </a:r>
            <a:r>
              <a:rPr lang="fr-FR" b="1" dirty="0" smtClean="0"/>
              <a:t>C</a:t>
            </a:r>
            <a:r>
              <a:rPr lang="fr-FR" dirty="0" smtClean="0"/>
              <a:t>onditions </a:t>
            </a:r>
            <a:r>
              <a:rPr lang="fr-FR" b="1" dirty="0" smtClean="0"/>
              <a:t>N</a:t>
            </a:r>
            <a:r>
              <a:rPr lang="fr-FR" dirty="0" smtClean="0"/>
              <a:t>ormales de </a:t>
            </a:r>
            <a:r>
              <a:rPr lang="fr-FR" b="1" dirty="0" smtClean="0"/>
              <a:t>T</a:t>
            </a:r>
            <a:r>
              <a:rPr lang="fr-FR" dirty="0" smtClean="0"/>
              <a:t>empérature et de </a:t>
            </a:r>
            <a:r>
              <a:rPr lang="fr-FR" b="1" dirty="0" smtClean="0"/>
              <a:t>P</a:t>
            </a:r>
            <a:r>
              <a:rPr lang="fr-FR" dirty="0" smtClean="0"/>
              <a:t>ression (abréviation </a:t>
            </a:r>
            <a:r>
              <a:rPr lang="fr-FR" b="1" dirty="0" smtClean="0"/>
              <a:t>CNTP</a:t>
            </a:r>
            <a:r>
              <a:rPr lang="fr-FR" dirty="0" smtClean="0"/>
              <a:t>) spécifie une température de </a:t>
            </a:r>
            <a:r>
              <a:rPr lang="fr-FR" b="1" dirty="0" smtClean="0"/>
              <a:t>0°C</a:t>
            </a:r>
            <a:r>
              <a:rPr lang="fr-FR" dirty="0" smtClean="0"/>
              <a:t> (273,15 K) et une pression de </a:t>
            </a:r>
            <a:r>
              <a:rPr lang="fr-FR" b="1" dirty="0" smtClean="0"/>
              <a:t>1 </a:t>
            </a:r>
            <a:r>
              <a:rPr lang="fr-FR" b="1" dirty="0" err="1" smtClean="0"/>
              <a:t>atm</a:t>
            </a:r>
            <a:r>
              <a:rPr lang="fr-FR" dirty="0" smtClean="0"/>
              <a:t> (définie comme étant 1013,25 </a:t>
            </a:r>
            <a:r>
              <a:rPr lang="fr-FR" dirty="0" err="1" smtClean="0"/>
              <a:t>hPa</a:t>
            </a:r>
            <a:r>
              <a:rPr lang="fr-FR" dirty="0" smtClean="0"/>
              <a:t>) ou 1,01325 bar.</a:t>
            </a:r>
            <a:endParaRPr lang="fr-FR" dirty="0"/>
          </a:p>
        </p:txBody>
      </p:sp>
      <p:sp>
        <p:nvSpPr>
          <p:cNvPr id="10" name="Rectangle 9"/>
          <p:cNvSpPr/>
          <p:nvPr/>
        </p:nvSpPr>
        <p:spPr>
          <a:xfrm>
            <a:off x="179512" y="5651956"/>
            <a:ext cx="4007957" cy="369332"/>
          </a:xfrm>
          <a:prstGeom prst="rect">
            <a:avLst/>
          </a:prstGeom>
        </p:spPr>
        <p:txBody>
          <a:bodyPr wrap="none">
            <a:spAutoFit/>
          </a:bodyPr>
          <a:lstStyle/>
          <a:p>
            <a:pPr marL="342900" indent="-342900"/>
            <a:r>
              <a:rPr lang="fr-FR" dirty="0" smtClean="0">
                <a:solidFill>
                  <a:srgbClr val="0070C0"/>
                </a:solidFill>
                <a:uFill>
                  <a:solidFill>
                    <a:srgbClr val="FF0000"/>
                  </a:solidFill>
                </a:uFill>
              </a:rPr>
              <a:t>3. </a:t>
            </a:r>
            <a:r>
              <a:rPr lang="fr-FR" u="sng" dirty="0" smtClean="0">
                <a:solidFill>
                  <a:srgbClr val="0070C0"/>
                </a:solidFill>
                <a:uFill>
                  <a:solidFill>
                    <a:srgbClr val="FF0000"/>
                  </a:solidFill>
                </a:uFill>
              </a:rPr>
              <a:t>La circulation générale atmosphérique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Bottom)">
                                      <p:cBhvr>
                                        <p:cTn id="14" dur="500"/>
                                        <p:tgtEl>
                                          <p:spTgt spid="6"/>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 calcmode="lin" valueType="num">
                                      <p:cBhvr additive="base">
                                        <p:cTn id="28"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additive="base">
                                        <p:cTn id="33"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7">
                                            <p:txEl>
                                              <p:pRg st="4" end="4"/>
                                            </p:txEl>
                                          </p:spTgt>
                                        </p:tgtEl>
                                        <p:attrNameLst>
                                          <p:attrName>style.visibility</p:attrName>
                                        </p:attrNameLst>
                                      </p:cBhvr>
                                      <p:to>
                                        <p:strVal val="visible"/>
                                      </p:to>
                                    </p:set>
                                    <p:anim calcmode="lin" valueType="num">
                                      <p:cBhvr additive="base">
                                        <p:cTn id="38"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34"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from="(-#ppt_w/2)" to="(#ppt_x)" calcmode="lin" valueType="num">
                                      <p:cBhvr>
                                        <p:cTn id="49" dur="600" fill="hold">
                                          <p:stCondLst>
                                            <p:cond delay="0"/>
                                          </p:stCondLst>
                                        </p:cTn>
                                        <p:tgtEl>
                                          <p:spTgt spid="9"/>
                                        </p:tgtEl>
                                        <p:attrNameLst>
                                          <p:attrName>ppt_x</p:attrName>
                                        </p:attrNameLst>
                                      </p:cBhvr>
                                    </p:anim>
                                    <p:anim from="0" to="-1.0" calcmode="lin" valueType="num">
                                      <p:cBhvr>
                                        <p:cTn id="50" dur="200" decel="50000" autoRev="1" fill="hold">
                                          <p:stCondLst>
                                            <p:cond delay="600"/>
                                          </p:stCondLst>
                                        </p:cTn>
                                        <p:tgtEl>
                                          <p:spTgt spid="9"/>
                                        </p:tgtEl>
                                        <p:attrNameLst>
                                          <p:attrName>xshear</p:attrName>
                                        </p:attrNameLst>
                                      </p:cBhvr>
                                    </p:anim>
                                    <p:animScale>
                                      <p:cBhvr>
                                        <p:cTn id="51" dur="200" decel="100000" autoRev="1" fill="hold">
                                          <p:stCondLst>
                                            <p:cond delay="600"/>
                                          </p:stCondLst>
                                        </p:cTn>
                                        <p:tgtEl>
                                          <p:spTgt spid="9"/>
                                        </p:tgtEl>
                                      </p:cBhvr>
                                      <p:from x="100000" y="100000"/>
                                      <p:to x="80000" y="100000"/>
                                    </p:animScale>
                                    <p:anim by="(#ppt_h/3+#ppt_w*0.1)" calcmode="lin" valueType="num">
                                      <p:cBhvr additive="sum">
                                        <p:cTn id="52" dur="200" decel="100000" autoRev="1" fill="hold">
                                          <p:stCondLst>
                                            <p:cond delay="600"/>
                                          </p:stCondLst>
                                        </p:cTn>
                                        <p:tgtEl>
                                          <p:spTgt spid="9"/>
                                        </p:tgtEl>
                                        <p:attrNameLst>
                                          <p:attrName>ppt_x</p:attrName>
                                        </p:attrNameLst>
                                      </p:cBhvr>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0-#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856984" cy="1477328"/>
          </a:xfrm>
          <a:prstGeom prst="rect">
            <a:avLst/>
          </a:prstGeom>
        </p:spPr>
        <p:txBody>
          <a:bodyPr wrap="square">
            <a:spAutoFit/>
          </a:bodyPr>
          <a:lstStyle/>
          <a:p>
            <a:pPr algn="just"/>
            <a:r>
              <a:rPr lang="fr-FR" dirty="0" smtClean="0"/>
              <a:t>La « </a:t>
            </a:r>
            <a:r>
              <a:rPr lang="fr-FR" b="1" dirty="0" smtClean="0"/>
              <a:t>circulation générale</a:t>
            </a:r>
            <a:r>
              <a:rPr lang="fr-FR" dirty="0" smtClean="0"/>
              <a:t> » désigne les mouvements de l'atmosphère et de l'océan qui se produisent et interagissent à l'échelle de la planète. La circulation générale répartit les vents en surface de l'équateur aux pôles. Elle est accompagnée de phénomènes météorologiques tels que les perturbations dans les régions tempérées, les cyclones tropicaux, les Alizés, ou encore El Niño.</a:t>
            </a:r>
            <a:endParaRPr lang="fr-FR" dirty="0"/>
          </a:p>
        </p:txBody>
      </p:sp>
      <p:sp>
        <p:nvSpPr>
          <p:cNvPr id="5" name="Rectangle 4"/>
          <p:cNvSpPr/>
          <p:nvPr/>
        </p:nvSpPr>
        <p:spPr>
          <a:xfrm>
            <a:off x="179512" y="1700808"/>
            <a:ext cx="2135456" cy="369332"/>
          </a:xfrm>
          <a:prstGeom prst="rect">
            <a:avLst/>
          </a:prstGeom>
        </p:spPr>
        <p:txBody>
          <a:bodyPr wrap="none">
            <a:spAutoFit/>
          </a:bodyPr>
          <a:lstStyle/>
          <a:p>
            <a:pPr marL="342900" indent="-342900"/>
            <a:r>
              <a:rPr lang="fr-FR" dirty="0" smtClean="0">
                <a:solidFill>
                  <a:srgbClr val="0070C0"/>
                </a:solidFill>
              </a:rPr>
              <a:t>3.1. </a:t>
            </a:r>
            <a:r>
              <a:rPr lang="fr-FR" u="sng" dirty="0" smtClean="0">
                <a:solidFill>
                  <a:srgbClr val="0070C0"/>
                </a:solidFill>
                <a:uFill>
                  <a:solidFill>
                    <a:srgbClr val="FF0000"/>
                  </a:solidFill>
                </a:uFill>
              </a:rPr>
              <a:t>Humidité de l’air</a:t>
            </a:r>
          </a:p>
        </p:txBody>
      </p:sp>
      <p:sp>
        <p:nvSpPr>
          <p:cNvPr id="6" name="Rectangle 5"/>
          <p:cNvSpPr/>
          <p:nvPr/>
        </p:nvSpPr>
        <p:spPr>
          <a:xfrm>
            <a:off x="179512" y="2060848"/>
            <a:ext cx="8856984" cy="646331"/>
          </a:xfrm>
          <a:prstGeom prst="rect">
            <a:avLst/>
          </a:prstGeom>
        </p:spPr>
        <p:txBody>
          <a:bodyPr wrap="square">
            <a:spAutoFit/>
          </a:bodyPr>
          <a:lstStyle/>
          <a:p>
            <a:pPr algn="just"/>
            <a:r>
              <a:rPr lang="fr-FR" dirty="0" smtClean="0"/>
              <a:t>L'eau se présente sur Terre sous trois états physiques différents : l'état </a:t>
            </a:r>
            <a:r>
              <a:rPr lang="fr-FR" b="1" dirty="0" smtClean="0"/>
              <a:t>solide</a:t>
            </a:r>
            <a:r>
              <a:rPr lang="fr-FR" dirty="0" smtClean="0"/>
              <a:t> (neige, grêle, glace etc.), l'état </a:t>
            </a:r>
            <a:r>
              <a:rPr lang="fr-FR" b="1" dirty="0" smtClean="0"/>
              <a:t>liquide</a:t>
            </a:r>
            <a:r>
              <a:rPr lang="fr-FR" dirty="0" smtClean="0"/>
              <a:t> (mer, rivière, nuage, brouillard etc.) et l'état </a:t>
            </a:r>
            <a:r>
              <a:rPr lang="fr-FR" b="1" dirty="0" smtClean="0"/>
              <a:t>gazeux</a:t>
            </a:r>
            <a:r>
              <a:rPr lang="fr-FR" dirty="0" smtClean="0"/>
              <a:t> (vapeur d'eau).</a:t>
            </a:r>
            <a:endParaRPr lang="fr-FR" dirty="0"/>
          </a:p>
        </p:txBody>
      </p:sp>
      <p:sp>
        <p:nvSpPr>
          <p:cNvPr id="10" name="Rectangle 9"/>
          <p:cNvSpPr/>
          <p:nvPr/>
        </p:nvSpPr>
        <p:spPr>
          <a:xfrm>
            <a:off x="179512" y="6165304"/>
            <a:ext cx="8856984" cy="646331"/>
          </a:xfrm>
          <a:prstGeom prst="rect">
            <a:avLst/>
          </a:prstGeom>
        </p:spPr>
        <p:txBody>
          <a:bodyPr wrap="square">
            <a:spAutoFit/>
          </a:bodyPr>
          <a:lstStyle/>
          <a:p>
            <a:pPr algn="just"/>
            <a:r>
              <a:rPr lang="fr-FR" dirty="0" smtClean="0">
                <a:sym typeface="Symbol"/>
              </a:rPr>
              <a:t></a:t>
            </a:r>
            <a:r>
              <a:rPr lang="fr-FR" dirty="0" smtClean="0"/>
              <a:t> Le plus étudié en météorologie est le passage de l'état gazeux à l'état liquide appelé la </a:t>
            </a:r>
            <a:r>
              <a:rPr lang="fr-FR" b="1" dirty="0" smtClean="0"/>
              <a:t>liquéfaction</a:t>
            </a:r>
            <a:r>
              <a:rPr lang="fr-FR" dirty="0" smtClean="0"/>
              <a:t> (ou condensation dans la vie courante, par abus de langage).</a:t>
            </a:r>
            <a:endParaRPr lang="fr-FR" dirty="0"/>
          </a:p>
        </p:txBody>
      </p:sp>
      <p:grpSp>
        <p:nvGrpSpPr>
          <p:cNvPr id="13" name="Groupe 12"/>
          <p:cNvGrpSpPr/>
          <p:nvPr/>
        </p:nvGrpSpPr>
        <p:grpSpPr>
          <a:xfrm>
            <a:off x="2195736" y="2924944"/>
            <a:ext cx="4248472" cy="2961620"/>
            <a:chOff x="2195736" y="2996952"/>
            <a:chExt cx="4248472" cy="2961620"/>
          </a:xfrm>
        </p:grpSpPr>
        <p:sp>
          <p:nvSpPr>
            <p:cNvPr id="8" name="Rectangle 7"/>
            <p:cNvSpPr/>
            <p:nvPr/>
          </p:nvSpPr>
          <p:spPr>
            <a:xfrm>
              <a:off x="2731845" y="5589240"/>
              <a:ext cx="3176254" cy="369332"/>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r>
                <a:rPr lang="fr-FR" dirty="0" smtClean="0"/>
                <a:t>Les changements d’état de l’eau</a:t>
              </a:r>
              <a:endParaRPr lang="fr-FR" dirty="0"/>
            </a:p>
          </p:txBody>
        </p:sp>
        <p:pic>
          <p:nvPicPr>
            <p:cNvPr id="12" name="Picture 2" descr="Afficher l'image d'origine"/>
            <p:cNvPicPr>
              <a:picLocks noChangeAspect="1" noChangeArrowheads="1"/>
            </p:cNvPicPr>
            <p:nvPr/>
          </p:nvPicPr>
          <p:blipFill>
            <a:blip r:embed="rId2" cstate="print"/>
            <a:srcRect/>
            <a:stretch>
              <a:fillRect/>
            </a:stretch>
          </p:blipFill>
          <p:spPr bwMode="auto">
            <a:xfrm>
              <a:off x="2195736" y="2996952"/>
              <a:ext cx="4248472" cy="2525149"/>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4"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from="(-#ppt_w/2)" to="(#ppt_x)" calcmode="lin" valueType="num">
                                      <p:cBhvr>
                                        <p:cTn id="12" dur="600" fill="hold">
                                          <p:stCondLst>
                                            <p:cond delay="0"/>
                                          </p:stCondLst>
                                        </p:cTn>
                                        <p:tgtEl>
                                          <p:spTgt spid="6"/>
                                        </p:tgtEl>
                                        <p:attrNameLst>
                                          <p:attrName>ppt_x</p:attrName>
                                        </p:attrNameLst>
                                      </p:cBhvr>
                                    </p:anim>
                                    <p:anim from="0" to="-1.0" calcmode="lin" valueType="num">
                                      <p:cBhvr>
                                        <p:cTn id="13" dur="200" decel="50000" autoRev="1" fill="hold">
                                          <p:stCondLst>
                                            <p:cond delay="600"/>
                                          </p:stCondLst>
                                        </p:cTn>
                                        <p:tgtEl>
                                          <p:spTgt spid="6"/>
                                        </p:tgtEl>
                                        <p:attrNameLst>
                                          <p:attrName>xshear</p:attrName>
                                        </p:attrNameLst>
                                      </p:cBhvr>
                                    </p:anim>
                                    <p:animScale>
                                      <p:cBhvr>
                                        <p:cTn id="14" dur="200" decel="100000" autoRev="1" fill="hold">
                                          <p:stCondLst>
                                            <p:cond delay="600"/>
                                          </p:stCondLst>
                                        </p:cTn>
                                        <p:tgtEl>
                                          <p:spTgt spid="6"/>
                                        </p:tgtEl>
                                      </p:cBhvr>
                                      <p:from x="100000" y="100000"/>
                                      <p:to x="80000" y="100000"/>
                                    </p:animScale>
                                    <p:anim by="(#ppt_h/3+#ppt_w*0.1)" calcmode="lin" valueType="num">
                                      <p:cBhvr additive="sum">
                                        <p:cTn id="15" dur="200" decel="100000" autoRev="1" fill="hold">
                                          <p:stCondLst>
                                            <p:cond delay="600"/>
                                          </p:stCondLst>
                                        </p:cTn>
                                        <p:tgtEl>
                                          <p:spTgt spid="6"/>
                                        </p:tgtEl>
                                        <p:attrNameLst>
                                          <p:attrName>ppt_x</p:attrName>
                                        </p:attrNameLst>
                                      </p:cBhvr>
                                    </p:anim>
                                  </p:childTnLst>
                                </p:cTn>
                              </p:par>
                            </p:childTnLst>
                          </p:cTn>
                        </p:par>
                        <p:par>
                          <p:cTn id="16" fill="hold">
                            <p:stCondLst>
                              <p:cond delay="1500"/>
                            </p:stCondLst>
                            <p:childTnLst>
                              <p:par>
                                <p:cTn id="17" presetID="3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800" decel="100000"/>
                                        <p:tgtEl>
                                          <p:spTgt spid="13"/>
                                        </p:tgtEl>
                                      </p:cBhvr>
                                    </p:animEffect>
                                    <p:anim calcmode="lin" valueType="num">
                                      <p:cBhvr>
                                        <p:cTn id="20" dur="800" decel="100000" fill="hold"/>
                                        <p:tgtEl>
                                          <p:spTgt spid="13"/>
                                        </p:tgtEl>
                                        <p:attrNameLst>
                                          <p:attrName>style.rotation</p:attrName>
                                        </p:attrNameLst>
                                      </p:cBhvr>
                                      <p:tavLst>
                                        <p:tav tm="0">
                                          <p:val>
                                            <p:fltVal val="-90"/>
                                          </p:val>
                                        </p:tav>
                                        <p:tav tm="100000">
                                          <p:val>
                                            <p:fltVal val="0"/>
                                          </p:val>
                                        </p:tav>
                                      </p:tavLst>
                                    </p:anim>
                                    <p:anim calcmode="lin" valueType="num">
                                      <p:cBhvr>
                                        <p:cTn id="21" dur="800" decel="100000" fill="hold"/>
                                        <p:tgtEl>
                                          <p:spTgt spid="13"/>
                                        </p:tgtEl>
                                        <p:attrNameLst>
                                          <p:attrName>ppt_x</p:attrName>
                                        </p:attrNameLst>
                                      </p:cBhvr>
                                      <p:tavLst>
                                        <p:tav tm="0">
                                          <p:val>
                                            <p:strVal val="#ppt_x+0.4"/>
                                          </p:val>
                                        </p:tav>
                                        <p:tav tm="100000">
                                          <p:val>
                                            <p:strVal val="#ppt_x-0.05"/>
                                          </p:val>
                                        </p:tav>
                                      </p:tavLst>
                                    </p:anim>
                                    <p:anim calcmode="lin" valueType="num">
                                      <p:cBhvr>
                                        <p:cTn id="22" dur="800" decel="100000" fill="hold"/>
                                        <p:tgtEl>
                                          <p:spTgt spid="13"/>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88640"/>
            <a:ext cx="1305165" cy="369332"/>
          </a:xfrm>
          <a:prstGeom prst="rect">
            <a:avLst/>
          </a:prstGeom>
        </p:spPr>
        <p:txBody>
          <a:bodyPr wrap="none">
            <a:spAutoFit/>
          </a:bodyPr>
          <a:lstStyle/>
          <a:p>
            <a:r>
              <a:rPr lang="fr-FR" b="1" u="sng" dirty="0" smtClean="0"/>
              <a:t>A RETENIR :</a:t>
            </a:r>
            <a:endParaRPr lang="fr-FR" dirty="0"/>
          </a:p>
        </p:txBody>
      </p:sp>
      <p:sp>
        <p:nvSpPr>
          <p:cNvPr id="6" name="Rectangle 5"/>
          <p:cNvSpPr/>
          <p:nvPr/>
        </p:nvSpPr>
        <p:spPr>
          <a:xfrm>
            <a:off x="323528" y="548680"/>
            <a:ext cx="8712968" cy="923330"/>
          </a:xfrm>
          <a:prstGeom prst="rect">
            <a:avLst/>
          </a:prstGeom>
        </p:spPr>
        <p:txBody>
          <a:bodyPr wrap="square">
            <a:spAutoFit/>
          </a:bodyPr>
          <a:lstStyle/>
          <a:p>
            <a:pPr algn="just">
              <a:buFont typeface="Wingdings" pitchFamily="2" charset="2"/>
              <a:buChar char="§"/>
            </a:pPr>
            <a:r>
              <a:rPr lang="fr-FR" dirty="0" smtClean="0"/>
              <a:t>  </a:t>
            </a:r>
            <a:r>
              <a:rPr lang="fr-FR" dirty="0" smtClean="0">
                <a:solidFill>
                  <a:srgbClr val="FF0000"/>
                </a:solidFill>
              </a:rPr>
              <a:t>La quantité de vapeur d'eau que peut contenir l'air n'est pas illimitée : quand le maximum est atteint, on dit qu'il y a </a:t>
            </a:r>
            <a:r>
              <a:rPr lang="fr-FR" b="1" dirty="0" smtClean="0">
                <a:solidFill>
                  <a:srgbClr val="FF0000"/>
                </a:solidFill>
              </a:rPr>
              <a:t>saturation</a:t>
            </a:r>
            <a:r>
              <a:rPr lang="fr-FR" dirty="0" smtClean="0">
                <a:solidFill>
                  <a:srgbClr val="FF0000"/>
                </a:solidFill>
              </a:rPr>
              <a:t>. Lorsque cette limite est atteinte la vapeur d'eau commence à se transformer en eau liquide par liquéfaction (« condensation ») ;</a:t>
            </a:r>
            <a:r>
              <a:rPr lang="fr-FR" dirty="0" smtClean="0"/>
              <a:t>  </a:t>
            </a:r>
            <a:endParaRPr lang="fr-FR" dirty="0"/>
          </a:p>
        </p:txBody>
      </p:sp>
      <p:sp>
        <p:nvSpPr>
          <p:cNvPr id="7" name="Rectangle 6"/>
          <p:cNvSpPr/>
          <p:nvPr/>
        </p:nvSpPr>
        <p:spPr>
          <a:xfrm>
            <a:off x="251520" y="1556792"/>
            <a:ext cx="8784976" cy="646331"/>
          </a:xfrm>
          <a:prstGeom prst="rect">
            <a:avLst/>
          </a:prstGeom>
        </p:spPr>
        <p:txBody>
          <a:bodyPr wrap="square">
            <a:spAutoFit/>
          </a:bodyPr>
          <a:lstStyle/>
          <a:p>
            <a:pPr algn="just"/>
            <a:r>
              <a:rPr lang="fr-FR" dirty="0" smtClean="0">
                <a:sym typeface="Symbol"/>
              </a:rPr>
              <a:t></a:t>
            </a:r>
            <a:r>
              <a:rPr lang="fr-FR" dirty="0" smtClean="0"/>
              <a:t> Ce maximum (saturation) dépend de la température : l'air chaud peut contenir davantage de vapeur d'eau que l'air froid.</a:t>
            </a:r>
            <a:endParaRPr lang="fr-FR" dirty="0"/>
          </a:p>
        </p:txBody>
      </p:sp>
      <p:sp>
        <p:nvSpPr>
          <p:cNvPr id="8" name="Rectangle 7"/>
          <p:cNvSpPr/>
          <p:nvPr/>
        </p:nvSpPr>
        <p:spPr>
          <a:xfrm>
            <a:off x="323528" y="2276872"/>
            <a:ext cx="8712968" cy="923330"/>
          </a:xfrm>
          <a:prstGeom prst="rect">
            <a:avLst/>
          </a:prstGeom>
        </p:spPr>
        <p:txBody>
          <a:bodyPr wrap="square">
            <a:spAutoFit/>
          </a:bodyPr>
          <a:lstStyle/>
          <a:p>
            <a:pPr algn="just">
              <a:buFont typeface="Wingdings" pitchFamily="2" charset="2"/>
              <a:buChar char="§"/>
            </a:pPr>
            <a:r>
              <a:rPr lang="fr-FR" dirty="0" smtClean="0"/>
              <a:t>  L'</a:t>
            </a:r>
            <a:r>
              <a:rPr lang="fr-FR" b="1" dirty="0" smtClean="0"/>
              <a:t>humidité absolue</a:t>
            </a:r>
            <a:r>
              <a:rPr lang="fr-FR" dirty="0" smtClean="0"/>
              <a:t> est la masse de vapeur d'eau que contient l'air, c'est la masse (en gramme) de vapeur d'eau contenue dans un kilogramme d'air humide (de 5 à 15 en moyenne) ;</a:t>
            </a:r>
            <a:endParaRPr lang="fr-FR" dirty="0"/>
          </a:p>
        </p:txBody>
      </p:sp>
      <p:sp>
        <p:nvSpPr>
          <p:cNvPr id="9" name="Rectangle 8"/>
          <p:cNvSpPr/>
          <p:nvPr/>
        </p:nvSpPr>
        <p:spPr>
          <a:xfrm>
            <a:off x="323528" y="3225750"/>
            <a:ext cx="8712968" cy="923330"/>
          </a:xfrm>
          <a:prstGeom prst="rect">
            <a:avLst/>
          </a:prstGeom>
        </p:spPr>
        <p:txBody>
          <a:bodyPr wrap="square">
            <a:spAutoFit/>
          </a:bodyPr>
          <a:lstStyle/>
          <a:p>
            <a:pPr algn="just">
              <a:buFont typeface="Wingdings" pitchFamily="2" charset="2"/>
              <a:buChar char="§"/>
            </a:pPr>
            <a:r>
              <a:rPr lang="fr-FR" dirty="0" smtClean="0">
                <a:solidFill>
                  <a:srgbClr val="FF0000"/>
                </a:solidFill>
              </a:rPr>
              <a:t>  L'</a:t>
            </a:r>
            <a:r>
              <a:rPr lang="fr-FR" b="1" dirty="0" smtClean="0">
                <a:solidFill>
                  <a:srgbClr val="FF0000"/>
                </a:solidFill>
              </a:rPr>
              <a:t>humidité relative</a:t>
            </a:r>
            <a:r>
              <a:rPr lang="fr-FR" dirty="0" smtClean="0">
                <a:solidFill>
                  <a:srgbClr val="FF0000"/>
                </a:solidFill>
              </a:rPr>
              <a:t> (ou </a:t>
            </a:r>
            <a:r>
              <a:rPr lang="fr-FR" b="1" dirty="0" smtClean="0">
                <a:solidFill>
                  <a:srgbClr val="FF0000"/>
                </a:solidFill>
              </a:rPr>
              <a:t>degré hygrométrique</a:t>
            </a:r>
            <a:r>
              <a:rPr lang="fr-FR" dirty="0" smtClean="0">
                <a:solidFill>
                  <a:srgbClr val="FF0000"/>
                </a:solidFill>
              </a:rPr>
              <a:t>) est le pourcentage de vapeur d'eau que contient l'air, à une température donnée, par rapport à la quantité maximale qu'il peut contenir. Elle se mesure à l’aide d’un </a:t>
            </a:r>
            <a:r>
              <a:rPr lang="fr-FR" b="1" dirty="0" smtClean="0">
                <a:solidFill>
                  <a:srgbClr val="FF0000"/>
                </a:solidFill>
              </a:rPr>
              <a:t>hygromètre.</a:t>
            </a:r>
            <a:endParaRPr lang="fr-FR" dirty="0">
              <a:solidFill>
                <a:srgbClr val="FF0000"/>
              </a:solidFill>
            </a:endParaRPr>
          </a:p>
        </p:txBody>
      </p:sp>
      <p:pic>
        <p:nvPicPr>
          <p:cNvPr id="13" name="Image 12" descr="search.png"/>
          <p:cNvPicPr>
            <a:picLocks noChangeAspect="1"/>
          </p:cNvPicPr>
          <p:nvPr/>
        </p:nvPicPr>
        <p:blipFill>
          <a:blip r:embed="rId2" cstate="print"/>
          <a:stretch>
            <a:fillRect/>
          </a:stretch>
        </p:blipFill>
        <p:spPr>
          <a:xfrm>
            <a:off x="5148064" y="3843072"/>
            <a:ext cx="216000" cy="216000"/>
          </a:xfrm>
          <a:prstGeom prst="rect">
            <a:avLst/>
          </a:prstGeom>
        </p:spPr>
      </p:pic>
      <p:pic>
        <p:nvPicPr>
          <p:cNvPr id="14" name="Image 13" descr="Globe.png">
            <a:hlinkClick r:id="rId3" tooltip="Wikipedia (Hygromètre)"/>
          </p:cNvPr>
          <p:cNvPicPr>
            <a:picLocks noChangeAspect="1"/>
          </p:cNvPicPr>
          <p:nvPr/>
        </p:nvPicPr>
        <p:blipFill>
          <a:blip r:embed="rId4" cstate="print"/>
          <a:stretch>
            <a:fillRect/>
          </a:stretch>
        </p:blipFill>
        <p:spPr>
          <a:xfrm>
            <a:off x="5436096" y="3825072"/>
            <a:ext cx="252000" cy="252000"/>
          </a:xfrm>
          <a:prstGeom prst="rect">
            <a:avLst/>
          </a:prstGeom>
        </p:spPr>
      </p:pic>
      <p:grpSp>
        <p:nvGrpSpPr>
          <p:cNvPr id="12" name="Groupe 11"/>
          <p:cNvGrpSpPr/>
          <p:nvPr/>
        </p:nvGrpSpPr>
        <p:grpSpPr>
          <a:xfrm>
            <a:off x="2667000" y="404664"/>
            <a:ext cx="3810000" cy="4320480"/>
            <a:chOff x="2667000" y="404664"/>
            <a:chExt cx="3810000" cy="4320480"/>
          </a:xfrm>
        </p:grpSpPr>
        <p:pic>
          <p:nvPicPr>
            <p:cNvPr id="1026" name="Picture 2" descr="https://upload.wikimedia.org/wikipedia/commons/e/e9/Haar-Hygrometer.jpg"/>
            <p:cNvPicPr>
              <a:picLocks noChangeAspect="1" noChangeArrowheads="1"/>
            </p:cNvPicPr>
            <p:nvPr/>
          </p:nvPicPr>
          <p:blipFill>
            <a:blip r:embed="rId5" cstate="print"/>
            <a:srcRect/>
            <a:stretch>
              <a:fillRect/>
            </a:stretch>
          </p:blipFill>
          <p:spPr bwMode="auto">
            <a:xfrm>
              <a:off x="2667000" y="404664"/>
              <a:ext cx="3810000" cy="3810000"/>
            </a:xfrm>
            <a:prstGeom prst="rect">
              <a:avLst/>
            </a:prstGeom>
            <a:noFill/>
          </p:spPr>
        </p:pic>
        <p:sp>
          <p:nvSpPr>
            <p:cNvPr id="11" name="Rectangle 10"/>
            <p:cNvSpPr/>
            <p:nvPr/>
          </p:nvSpPr>
          <p:spPr>
            <a:xfrm>
              <a:off x="3277094" y="4355812"/>
              <a:ext cx="2589812" cy="36933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fr-FR" dirty="0" smtClean="0"/>
                <a:t>Un hygromètre à cheveux</a:t>
              </a:r>
              <a:endParaRPr lang="fr-FR" dirty="0"/>
            </a:p>
          </p:txBody>
        </p:sp>
      </p:grpSp>
      <p:sp>
        <p:nvSpPr>
          <p:cNvPr id="15" name="Rectangle 14"/>
          <p:cNvSpPr/>
          <p:nvPr/>
        </p:nvSpPr>
        <p:spPr>
          <a:xfrm>
            <a:off x="251520" y="4293096"/>
            <a:ext cx="1701043"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dirty="0" smtClean="0"/>
              <a:t>Le cycle de l’eau</a:t>
            </a:r>
            <a:endParaRPr lang="fr-FR" dirty="0"/>
          </a:p>
        </p:txBody>
      </p:sp>
      <p:sp>
        <p:nvSpPr>
          <p:cNvPr id="16" name="Rectangle 15"/>
          <p:cNvSpPr/>
          <p:nvPr/>
        </p:nvSpPr>
        <p:spPr>
          <a:xfrm>
            <a:off x="251520" y="4736177"/>
            <a:ext cx="8784976" cy="646331"/>
          </a:xfrm>
          <a:prstGeom prst="rect">
            <a:avLst/>
          </a:prstGeom>
        </p:spPr>
        <p:txBody>
          <a:bodyPr wrap="square">
            <a:spAutoFit/>
          </a:bodyPr>
          <a:lstStyle/>
          <a:p>
            <a:pPr algn="just"/>
            <a:r>
              <a:rPr lang="fr-FR" dirty="0" smtClean="0"/>
              <a:t>Le </a:t>
            </a:r>
            <a:r>
              <a:rPr lang="fr-FR" b="1" dirty="0" smtClean="0"/>
              <a:t>cycle de l'eau</a:t>
            </a:r>
            <a:r>
              <a:rPr lang="fr-FR" dirty="0" smtClean="0"/>
              <a:t> (ou </a:t>
            </a:r>
            <a:r>
              <a:rPr lang="fr-FR" b="1" dirty="0" smtClean="0"/>
              <a:t>cycle hydrologique</a:t>
            </a:r>
            <a:r>
              <a:rPr lang="fr-FR" dirty="0" smtClean="0"/>
              <a:t>) est un modèle représentant le parcours entre les grands réservoirs d'eau liquide, solide ou de vapeur d'eau sur Terre.</a:t>
            </a:r>
            <a:endParaRPr lang="fr-FR" dirty="0"/>
          </a:p>
        </p:txBody>
      </p:sp>
      <p:pic>
        <p:nvPicPr>
          <p:cNvPr id="17" name="Picture 2" descr="https://upload.wikimedia.org/wikipedia/commons/e/ea/Cycle_de_l%27eau.png?uselang=fr"/>
          <p:cNvPicPr>
            <a:picLocks noChangeAspect="1" noChangeArrowheads="1"/>
          </p:cNvPicPr>
          <p:nvPr/>
        </p:nvPicPr>
        <p:blipFill>
          <a:blip r:embed="rId6" cstate="print"/>
          <a:srcRect/>
          <a:stretch>
            <a:fillRect/>
          </a:stretch>
        </p:blipFill>
        <p:spPr bwMode="auto">
          <a:xfrm>
            <a:off x="3335990" y="5445224"/>
            <a:ext cx="2472020" cy="1332000"/>
          </a:xfrm>
          <a:prstGeom prst="rect">
            <a:avLst/>
          </a:prstGeom>
          <a:noFill/>
        </p:spPr>
      </p:pic>
      <p:pic>
        <p:nvPicPr>
          <p:cNvPr id="18" name="Picture 2" descr="https://upload.wikimedia.org/wikipedia/commons/e/ea/Cycle_de_l%27eau.png?uselang=fr"/>
          <p:cNvPicPr>
            <a:picLocks noChangeAspect="1" noChangeArrowheads="1"/>
          </p:cNvPicPr>
          <p:nvPr/>
        </p:nvPicPr>
        <p:blipFill>
          <a:blip r:embed="rId6" cstate="print"/>
          <a:srcRect/>
          <a:stretch>
            <a:fillRect/>
          </a:stretch>
        </p:blipFill>
        <p:spPr bwMode="auto">
          <a:xfrm>
            <a:off x="496053" y="2465512"/>
            <a:ext cx="8151894" cy="43924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9"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par>
                                <p:cTn id="31" presetID="9"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dissolve">
                                      <p:cBhvr>
                                        <p:cTn id="33" dur="500"/>
                                        <p:tgtEl>
                                          <p:spTgt spid="14"/>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000"/>
                                        <p:tgtEl>
                                          <p:spTgt spid="15"/>
                                        </p:tgtEl>
                                      </p:cBhvr>
                                    </p:animEffect>
                                  </p:childTnLst>
                                </p:cTn>
                              </p:par>
                            </p:childTnLst>
                          </p:cTn>
                        </p:par>
                        <p:par>
                          <p:cTn id="38" fill="hold">
                            <p:stCondLst>
                              <p:cond delay="6000"/>
                            </p:stCondLst>
                            <p:childTnLst>
                              <p:par>
                                <p:cTn id="39" presetID="34"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from="(-#ppt_w/2)" to="(#ppt_x)" calcmode="lin" valueType="num">
                                      <p:cBhvr>
                                        <p:cTn id="41" dur="600" fill="hold">
                                          <p:stCondLst>
                                            <p:cond delay="0"/>
                                          </p:stCondLst>
                                        </p:cTn>
                                        <p:tgtEl>
                                          <p:spTgt spid="16"/>
                                        </p:tgtEl>
                                        <p:attrNameLst>
                                          <p:attrName>ppt_x</p:attrName>
                                        </p:attrNameLst>
                                      </p:cBhvr>
                                    </p:anim>
                                    <p:anim from="0" to="-1.0" calcmode="lin" valueType="num">
                                      <p:cBhvr>
                                        <p:cTn id="42" dur="200" decel="50000" autoRev="1" fill="hold">
                                          <p:stCondLst>
                                            <p:cond delay="600"/>
                                          </p:stCondLst>
                                        </p:cTn>
                                        <p:tgtEl>
                                          <p:spTgt spid="16"/>
                                        </p:tgtEl>
                                        <p:attrNameLst>
                                          <p:attrName>xshear</p:attrName>
                                        </p:attrNameLst>
                                      </p:cBhvr>
                                    </p:anim>
                                    <p:animScale>
                                      <p:cBhvr>
                                        <p:cTn id="43" dur="200" decel="100000" autoRev="1" fill="hold">
                                          <p:stCondLst>
                                            <p:cond delay="600"/>
                                          </p:stCondLst>
                                        </p:cTn>
                                        <p:tgtEl>
                                          <p:spTgt spid="16"/>
                                        </p:tgtEl>
                                      </p:cBhvr>
                                      <p:from x="100000" y="100000"/>
                                      <p:to x="80000" y="100000"/>
                                    </p:animScale>
                                    <p:anim by="(#ppt_h/3+#ppt_w*0.1)" calcmode="lin" valueType="num">
                                      <p:cBhvr additive="sum">
                                        <p:cTn id="44" dur="200" decel="100000" autoRev="1" fill="hold">
                                          <p:stCondLst>
                                            <p:cond delay="600"/>
                                          </p:stCondLst>
                                        </p:cTn>
                                        <p:tgtEl>
                                          <p:spTgt spid="16"/>
                                        </p:tgtEl>
                                        <p:attrNameLst>
                                          <p:attrName>ppt_x</p:attrName>
                                        </p:attrNameLst>
                                      </p:cBhvr>
                                    </p:anim>
                                  </p:childTnLst>
                                </p:cTn>
                              </p:par>
                            </p:childTnLst>
                          </p:cTn>
                        </p:par>
                        <p:par>
                          <p:cTn id="45" fill="hold">
                            <p:stCondLst>
                              <p:cond delay="7000"/>
                            </p:stCondLst>
                            <p:childTnLst>
                              <p:par>
                                <p:cTn id="46" presetID="30"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800" decel="100000"/>
                                        <p:tgtEl>
                                          <p:spTgt spid="17"/>
                                        </p:tgtEl>
                                      </p:cBhvr>
                                    </p:animEffect>
                                    <p:anim calcmode="lin" valueType="num">
                                      <p:cBhvr>
                                        <p:cTn id="49" dur="800" decel="100000" fill="hold"/>
                                        <p:tgtEl>
                                          <p:spTgt spid="17"/>
                                        </p:tgtEl>
                                        <p:attrNameLst>
                                          <p:attrName>style.rotation</p:attrName>
                                        </p:attrNameLst>
                                      </p:cBhvr>
                                      <p:tavLst>
                                        <p:tav tm="0">
                                          <p:val>
                                            <p:fltVal val="-90"/>
                                          </p:val>
                                        </p:tav>
                                        <p:tav tm="100000">
                                          <p:val>
                                            <p:fltVal val="0"/>
                                          </p:val>
                                        </p:tav>
                                      </p:tavLst>
                                    </p:anim>
                                    <p:anim calcmode="lin" valueType="num">
                                      <p:cBhvr>
                                        <p:cTn id="50" dur="800" decel="100000" fill="hold"/>
                                        <p:tgtEl>
                                          <p:spTgt spid="17"/>
                                        </p:tgtEl>
                                        <p:attrNameLst>
                                          <p:attrName>ppt_x</p:attrName>
                                        </p:attrNameLst>
                                      </p:cBhvr>
                                      <p:tavLst>
                                        <p:tav tm="0">
                                          <p:val>
                                            <p:strVal val="#ppt_x+0.4"/>
                                          </p:val>
                                        </p:tav>
                                        <p:tav tm="100000">
                                          <p:val>
                                            <p:strVal val="#ppt_x-0.05"/>
                                          </p:val>
                                        </p:tav>
                                      </p:tavLst>
                                    </p:anim>
                                    <p:anim calcmode="lin" valueType="num">
                                      <p:cBhvr>
                                        <p:cTn id="51" dur="800" decel="100000" fill="hold"/>
                                        <p:tgtEl>
                                          <p:spTgt spid="17"/>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13"/>
                    </p:tgtEl>
                  </p:cond>
                </p:stCondLst>
                <p:endSync evt="end" delay="0">
                  <p:rtn val="all"/>
                </p:endSync>
                <p:childTnLst>
                  <p:par>
                    <p:cTn id="55" fill="hold">
                      <p:stCondLst>
                        <p:cond delay="0"/>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nextCondLst>
                <p:cond evt="onClick" delay="0">
                  <p:tgtEl>
                    <p:spTgt spid="13"/>
                  </p:tgtEl>
                </p:cond>
              </p:nextCondLst>
            </p:seq>
            <p:seq concurrent="1" nextAc="seek">
              <p:cTn id="62" restart="whenNotActive" fill="hold" evtFilter="cancelBubble" nodeType="interactiveSeq">
                <p:stCondLst>
                  <p:cond evt="onClick" delay="0">
                    <p:tgtEl>
                      <p:spTgt spid="12"/>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67" restart="whenNotActive" fill="hold" evtFilter="cancelBubble" nodeType="interactiveSeq">
                <p:stCondLst>
                  <p:cond evt="onClick" delay="0">
                    <p:tgtEl>
                      <p:spTgt spid="17"/>
                    </p:tgtEl>
                  </p:cond>
                </p:stCondLst>
                <p:endSync evt="end" delay="0">
                  <p:rtn val="all"/>
                </p:endSync>
                <p:childTnLst>
                  <p:par>
                    <p:cTn id="68" fill="hold">
                      <p:stCondLst>
                        <p:cond delay="0"/>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ppt_w</p:attrName>
                                        </p:attrNameLst>
                                      </p:cBhvr>
                                      <p:tavLst>
                                        <p:tav tm="0">
                                          <p:val>
                                            <p:fltVal val="0"/>
                                          </p:val>
                                        </p:tav>
                                        <p:tav tm="100000">
                                          <p:val>
                                            <p:strVal val="#ppt_w"/>
                                          </p:val>
                                        </p:tav>
                                      </p:tavLst>
                                    </p:anim>
                                    <p:anim calcmode="lin" valueType="num">
                                      <p:cBhvr>
                                        <p:cTn id="73" dur="500" fill="hold"/>
                                        <p:tgtEl>
                                          <p:spTgt spid="18"/>
                                        </p:tgtEl>
                                        <p:attrNameLst>
                                          <p:attrName>ppt_h</p:attrName>
                                        </p:attrNameLst>
                                      </p:cBhvr>
                                      <p:tavLst>
                                        <p:tav tm="0">
                                          <p:val>
                                            <p:fltVal val="0"/>
                                          </p:val>
                                        </p:tav>
                                        <p:tav tm="100000">
                                          <p:val>
                                            <p:strVal val="#ppt_h"/>
                                          </p:val>
                                        </p:tav>
                                      </p:tavLst>
                                    </p:anim>
                                    <p:animEffect transition="in" filter="fade">
                                      <p:cBhvr>
                                        <p:cTn id="74" dur="500"/>
                                        <p:tgtEl>
                                          <p:spTgt spid="18"/>
                                        </p:tgtEl>
                                      </p:cBhvr>
                                    </p:animEffect>
                                  </p:childTnLst>
                                </p:cTn>
                              </p:par>
                            </p:childTnLst>
                          </p:cTn>
                        </p:par>
                      </p:childTnLst>
                    </p:cTn>
                  </p:par>
                </p:childTnLst>
              </p:cTn>
              <p:nextCondLst>
                <p:cond evt="onClick" delay="0">
                  <p:tgtEl>
                    <p:spTgt spid="17"/>
                  </p:tgtEl>
                </p:cond>
              </p:nextCondLst>
            </p:seq>
            <p:seq concurrent="1" nextAc="seek">
              <p:cTn id="75" restart="whenNotActive" fill="hold" evtFilter="cancelBubble" nodeType="interactiveSeq">
                <p:stCondLst>
                  <p:cond evt="onClick" delay="0">
                    <p:tgtEl>
                      <p:spTgt spid="18"/>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6" grpId="0"/>
      <p:bldP spid="7" grpId="0"/>
      <p:bldP spid="8" grpId="0"/>
      <p:bldP spid="9" grpId="0"/>
      <p:bldP spid="15"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486525"/>
            <a:ext cx="8856984" cy="923330"/>
          </a:xfrm>
          <a:prstGeom prst="rect">
            <a:avLst/>
          </a:prstGeom>
        </p:spPr>
        <p:txBody>
          <a:bodyPr wrap="square">
            <a:spAutoFit/>
          </a:bodyPr>
          <a:lstStyle/>
          <a:p>
            <a:pPr algn="just"/>
            <a:r>
              <a:rPr lang="fr-FR" dirty="0" smtClean="0"/>
              <a:t>L’inégalité de la répartition de l’énergie solaire sur la surface de la Terre engendre des variations de température en fonction de la latitude. Les </a:t>
            </a:r>
            <a:r>
              <a:rPr lang="fr-FR" b="1" dirty="0" smtClean="0"/>
              <a:t>vents</a:t>
            </a:r>
            <a:r>
              <a:rPr lang="fr-FR" dirty="0" smtClean="0"/>
              <a:t> sont globalement provoqués par ce réchauffement inégal et par la rotation de la planète.</a:t>
            </a:r>
            <a:endParaRPr lang="fr-FR" dirty="0"/>
          </a:p>
        </p:txBody>
      </p:sp>
      <p:sp>
        <p:nvSpPr>
          <p:cNvPr id="6" name="Rectangle 5"/>
          <p:cNvSpPr/>
          <p:nvPr/>
        </p:nvSpPr>
        <p:spPr>
          <a:xfrm>
            <a:off x="179512" y="2494637"/>
            <a:ext cx="8856984" cy="646331"/>
          </a:xfrm>
          <a:prstGeom prst="rect">
            <a:avLst/>
          </a:prstGeom>
        </p:spPr>
        <p:txBody>
          <a:bodyPr wrap="square">
            <a:spAutoFit/>
          </a:bodyPr>
          <a:lstStyle/>
          <a:p>
            <a:pPr algn="just"/>
            <a:r>
              <a:rPr lang="fr-FR" dirty="0" smtClean="0"/>
              <a:t>Ils sont généralement classifiés selon leur ampleur spatiale, leur vitesse (</a:t>
            </a:r>
            <a:r>
              <a:rPr lang="fr-FR" u="sng" dirty="0" smtClean="0"/>
              <a:t>ex :</a:t>
            </a:r>
            <a:r>
              <a:rPr lang="fr-FR" dirty="0" smtClean="0"/>
              <a:t> échelle de beaufort), leur localisation géographique, le type de force qui les produit et leurs effets.</a:t>
            </a:r>
            <a:endParaRPr lang="fr-FR" dirty="0"/>
          </a:p>
        </p:txBody>
      </p:sp>
      <p:sp>
        <p:nvSpPr>
          <p:cNvPr id="7" name="Rectangle 6"/>
          <p:cNvSpPr/>
          <p:nvPr/>
        </p:nvSpPr>
        <p:spPr>
          <a:xfrm>
            <a:off x="179512" y="766445"/>
            <a:ext cx="8856984" cy="646331"/>
          </a:xfrm>
          <a:prstGeom prst="rect">
            <a:avLst/>
          </a:prstGeom>
          <a:solidFill>
            <a:schemeClr val="bg1">
              <a:lumMod val="85000"/>
            </a:schemeClr>
          </a:solidFill>
          <a:ln w="3175">
            <a:solidFill>
              <a:schemeClr val="tx1"/>
            </a:solidFill>
          </a:ln>
        </p:spPr>
        <p:txBody>
          <a:bodyPr wrap="square">
            <a:spAutoFit/>
          </a:bodyPr>
          <a:lstStyle/>
          <a:p>
            <a:pPr algn="just"/>
            <a:r>
              <a:rPr lang="fr-FR" dirty="0" smtClean="0"/>
              <a:t>Le </a:t>
            </a:r>
            <a:r>
              <a:rPr lang="fr-FR" b="1" dirty="0" smtClean="0"/>
              <a:t>vent</a:t>
            </a:r>
            <a:r>
              <a:rPr lang="fr-FR" dirty="0" smtClean="0"/>
              <a:t> est le mouvement, au sein de l’atmosphère, d’une masse de gaz située à la surface de la Terre ou d'une partie de ce gaz.</a:t>
            </a:r>
            <a:endParaRPr lang="fr-FR" dirty="0"/>
          </a:p>
        </p:txBody>
      </p:sp>
      <p:sp>
        <p:nvSpPr>
          <p:cNvPr id="9" name="Rectangle 8"/>
          <p:cNvSpPr/>
          <p:nvPr/>
        </p:nvSpPr>
        <p:spPr>
          <a:xfrm>
            <a:off x="179512" y="116632"/>
            <a:ext cx="1836913" cy="646331"/>
          </a:xfrm>
          <a:prstGeom prst="rect">
            <a:avLst/>
          </a:prstGeom>
        </p:spPr>
        <p:txBody>
          <a:bodyPr wrap="none">
            <a:spAutoFit/>
          </a:bodyPr>
          <a:lstStyle/>
          <a:p>
            <a:pPr marL="342900" indent="-342900"/>
            <a:r>
              <a:rPr lang="fr-FR" dirty="0" smtClean="0">
                <a:solidFill>
                  <a:srgbClr val="0070C0"/>
                </a:solidFill>
              </a:rPr>
              <a:t>3.2. </a:t>
            </a:r>
            <a:r>
              <a:rPr lang="fr-FR" u="sng" dirty="0" smtClean="0">
                <a:solidFill>
                  <a:srgbClr val="0070C0"/>
                </a:solidFill>
                <a:uFill>
                  <a:solidFill>
                    <a:srgbClr val="FF0000"/>
                  </a:solidFill>
                </a:uFill>
              </a:rPr>
              <a:t>Les vents</a:t>
            </a:r>
          </a:p>
          <a:p>
            <a:pPr marL="342900" indent="-342900"/>
            <a:r>
              <a:rPr lang="fr-FR" dirty="0" smtClean="0">
                <a:solidFill>
                  <a:srgbClr val="0070C0"/>
                </a:solidFill>
                <a:uFill>
                  <a:solidFill>
                    <a:srgbClr val="FF0000"/>
                  </a:solidFill>
                </a:uFill>
              </a:rPr>
              <a:t>3.2.1. </a:t>
            </a:r>
            <a:r>
              <a:rPr lang="fr-FR" u="sng" dirty="0" smtClean="0">
                <a:solidFill>
                  <a:srgbClr val="0070C0"/>
                </a:solidFill>
                <a:uFill>
                  <a:solidFill>
                    <a:srgbClr val="FF0000"/>
                  </a:solidFill>
                </a:uFill>
              </a:rPr>
              <a:t>Définitions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from="(-#ppt_w/2)" to="(#ppt_x)" calcmode="lin" valueType="num">
                                      <p:cBhvr>
                                        <p:cTn id="7" dur="600" fill="hold">
                                          <p:stCondLst>
                                            <p:cond delay="0"/>
                                          </p:stCondLst>
                                        </p:cTn>
                                        <p:tgtEl>
                                          <p:spTgt spid="7"/>
                                        </p:tgtEl>
                                        <p:attrNameLst>
                                          <p:attrName>ppt_x</p:attrName>
                                        </p:attrNameLst>
                                      </p:cBhvr>
                                    </p:anim>
                                    <p:anim from="0" to="-1.0" calcmode="lin" valueType="num">
                                      <p:cBhvr>
                                        <p:cTn id="8" dur="200" decel="50000" autoRev="1" fill="hold">
                                          <p:stCondLst>
                                            <p:cond delay="600"/>
                                          </p:stCondLst>
                                        </p:cTn>
                                        <p:tgtEl>
                                          <p:spTgt spid="7"/>
                                        </p:tgtEl>
                                        <p:attrNameLst>
                                          <p:attrName>xshear</p:attrName>
                                        </p:attrNameLst>
                                      </p:cBhvr>
                                    </p:anim>
                                    <p:animScale>
                                      <p:cBhvr>
                                        <p:cTn id="9" dur="200" decel="100000" autoRev="1" fill="hold">
                                          <p:stCondLst>
                                            <p:cond delay="600"/>
                                          </p:stCondLst>
                                        </p:cTn>
                                        <p:tgtEl>
                                          <p:spTgt spid="7"/>
                                        </p:tgtEl>
                                      </p:cBhvr>
                                      <p:from x="100000" y="100000"/>
                                      <p:to x="80000" y="100000"/>
                                    </p:animScale>
                                    <p:anim by="(#ppt_h/3+#ppt_w*0.1)" calcmode="lin" valueType="num">
                                      <p:cBhvr additive="sum">
                                        <p:cTn id="10"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69078" y="476672"/>
            <a:ext cx="7605844"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Afficher l'image d'origine"/>
          <p:cNvPicPr>
            <a:picLocks noChangeAspect="1" noChangeArrowheads="1"/>
          </p:cNvPicPr>
          <p:nvPr/>
        </p:nvPicPr>
        <p:blipFill>
          <a:blip r:embed="rId2" cstate="print"/>
          <a:srcRect/>
          <a:stretch>
            <a:fillRect/>
          </a:stretch>
        </p:blipFill>
        <p:spPr bwMode="auto">
          <a:xfrm>
            <a:off x="1619672" y="980728"/>
            <a:ext cx="5486400" cy="41148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harrypilote.com/Image/meteo5.jpg"/>
          <p:cNvPicPr>
            <a:picLocks noChangeAspect="1" noChangeArrowheads="1"/>
          </p:cNvPicPr>
          <p:nvPr/>
        </p:nvPicPr>
        <p:blipFill>
          <a:blip r:embed="rId2" cstate="print"/>
          <a:srcRect l="2439" t="1403"/>
          <a:stretch>
            <a:fillRect/>
          </a:stretch>
        </p:blipFill>
        <p:spPr bwMode="auto">
          <a:xfrm>
            <a:off x="665820" y="-2920"/>
            <a:ext cx="7812360" cy="686384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eteofrance.fr/documents/10192/21101/27512-43.gif/3700d61e-3af1-4d97-80e8-25acc8ad2f1d?t=1369746522284"/>
          <p:cNvPicPr>
            <a:picLocks noChangeAspect="1" noChangeArrowheads="1"/>
          </p:cNvPicPr>
          <p:nvPr/>
        </p:nvPicPr>
        <p:blipFill>
          <a:blip r:embed="rId2" cstate="print"/>
          <a:srcRect/>
          <a:stretch>
            <a:fillRect/>
          </a:stretch>
        </p:blipFill>
        <p:spPr bwMode="auto">
          <a:xfrm>
            <a:off x="1619672" y="1124744"/>
            <a:ext cx="5524500" cy="3790950"/>
          </a:xfrm>
          <a:prstGeom prst="rect">
            <a:avLst/>
          </a:prstGeom>
          <a:noFill/>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1478</Words>
  <Application>Microsoft Office PowerPoint</Application>
  <PresentationFormat>Affichage à l'écran (4:3)</PresentationFormat>
  <Paragraphs>132</Paragraphs>
  <Slides>18</Slides>
  <Notes>1</Notes>
  <HiddenSlides>1</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 Office</vt:lpstr>
      <vt:lpstr>Météorologie</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Météorologie</dc:title>
  <dc:creator>INTERNET</dc:creator>
  <cp:lastModifiedBy>INTERNET</cp:lastModifiedBy>
  <cp:revision>97</cp:revision>
  <dcterms:created xsi:type="dcterms:W3CDTF">2015-07-30T08:38:11Z</dcterms:created>
  <dcterms:modified xsi:type="dcterms:W3CDTF">2016-12-01T11:48:58Z</dcterms:modified>
</cp:coreProperties>
</file>