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61" r:id="rId3"/>
    <p:sldId id="260" r:id="rId4"/>
    <p:sldId id="262" r:id="rId5"/>
    <p:sldId id="258" r:id="rId6"/>
    <p:sldId id="259" r:id="rId7"/>
    <p:sldId id="263" r:id="rId8"/>
    <p:sldId id="264" r:id="rId9"/>
    <p:sldId id="265" r:id="rId10"/>
    <p:sldId id="266" r:id="rId11"/>
    <p:sldId id="267" r:id="rId12"/>
    <p:sldId id="268" r:id="rId13"/>
    <p:sldId id="269" r:id="rId14"/>
    <p:sldId id="272" r:id="rId15"/>
    <p:sldId id="270" r:id="rId16"/>
    <p:sldId id="273" r:id="rId17"/>
    <p:sldId id="271"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120" y="3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DD35EE-9C7A-4044-9011-E64A557DA62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E2CE5C49-B194-447A-8C33-2948E345FB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EB0DA4-579E-4343-BC24-6739D2DEFDF9}"/>
              </a:ext>
            </a:extLst>
          </p:cNvPr>
          <p:cNvSpPr>
            <a:spLocks noGrp="1"/>
          </p:cNvSpPr>
          <p:nvPr>
            <p:ph type="dt" sz="half" idx="10"/>
          </p:nvPr>
        </p:nvSpPr>
        <p:spPr/>
        <p:txBody>
          <a:bodyPr/>
          <a:lstStyle/>
          <a:p>
            <a:fld id="{6DD4EFF8-9B6C-4F34-9D12-6D17353672AD}" type="datetimeFigureOut">
              <a:rPr lang="fr-FR" smtClean="0"/>
              <a:t>08/09/2022</a:t>
            </a:fld>
            <a:endParaRPr lang="fr-FR"/>
          </a:p>
        </p:txBody>
      </p:sp>
      <p:sp>
        <p:nvSpPr>
          <p:cNvPr id="5" name="Espace réservé du pied de page 4">
            <a:extLst>
              <a:ext uri="{FF2B5EF4-FFF2-40B4-BE49-F238E27FC236}">
                <a16:creationId xmlns:a16="http://schemas.microsoft.com/office/drawing/2014/main" id="{857F9095-F30D-40A9-843A-313AEA0B315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32F7276-B58E-47E4-B033-15B84C29693E}"/>
              </a:ext>
            </a:extLst>
          </p:cNvPr>
          <p:cNvSpPr>
            <a:spLocks noGrp="1"/>
          </p:cNvSpPr>
          <p:nvPr>
            <p:ph type="sldNum" sz="quarter" idx="12"/>
          </p:nvPr>
        </p:nvSpPr>
        <p:spPr/>
        <p:txBody>
          <a:bodyPr/>
          <a:lstStyle/>
          <a:p>
            <a:fld id="{A6622A91-87F4-4A21-8F50-2636F601A0BD}" type="slidenum">
              <a:rPr lang="fr-FR" smtClean="0"/>
              <a:t>‹N°›</a:t>
            </a:fld>
            <a:endParaRPr lang="fr-FR"/>
          </a:p>
        </p:txBody>
      </p:sp>
    </p:spTree>
    <p:extLst>
      <p:ext uri="{BB962C8B-B14F-4D97-AF65-F5344CB8AC3E}">
        <p14:creationId xmlns:p14="http://schemas.microsoft.com/office/powerpoint/2010/main" val="862708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8FD3AA-7C3E-481E-A035-2F90BF5151B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0B26402-C838-4A41-88BE-C7D3C730A13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2E8DFA8-BCED-4077-A982-AA84C84FD08F}"/>
              </a:ext>
            </a:extLst>
          </p:cNvPr>
          <p:cNvSpPr>
            <a:spLocks noGrp="1"/>
          </p:cNvSpPr>
          <p:nvPr>
            <p:ph type="dt" sz="half" idx="10"/>
          </p:nvPr>
        </p:nvSpPr>
        <p:spPr/>
        <p:txBody>
          <a:bodyPr/>
          <a:lstStyle/>
          <a:p>
            <a:fld id="{6DD4EFF8-9B6C-4F34-9D12-6D17353672AD}" type="datetimeFigureOut">
              <a:rPr lang="fr-FR" smtClean="0"/>
              <a:t>08/09/2022</a:t>
            </a:fld>
            <a:endParaRPr lang="fr-FR"/>
          </a:p>
        </p:txBody>
      </p:sp>
      <p:sp>
        <p:nvSpPr>
          <p:cNvPr id="5" name="Espace réservé du pied de page 4">
            <a:extLst>
              <a:ext uri="{FF2B5EF4-FFF2-40B4-BE49-F238E27FC236}">
                <a16:creationId xmlns:a16="http://schemas.microsoft.com/office/drawing/2014/main" id="{841291D3-1CAB-4309-9975-F214FE3F7F6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5476250-D548-452D-AD14-339CCA0BF05F}"/>
              </a:ext>
            </a:extLst>
          </p:cNvPr>
          <p:cNvSpPr>
            <a:spLocks noGrp="1"/>
          </p:cNvSpPr>
          <p:nvPr>
            <p:ph type="sldNum" sz="quarter" idx="12"/>
          </p:nvPr>
        </p:nvSpPr>
        <p:spPr/>
        <p:txBody>
          <a:bodyPr/>
          <a:lstStyle/>
          <a:p>
            <a:fld id="{A6622A91-87F4-4A21-8F50-2636F601A0BD}" type="slidenum">
              <a:rPr lang="fr-FR" smtClean="0"/>
              <a:t>‹N°›</a:t>
            </a:fld>
            <a:endParaRPr lang="fr-FR"/>
          </a:p>
        </p:txBody>
      </p:sp>
    </p:spTree>
    <p:extLst>
      <p:ext uri="{BB962C8B-B14F-4D97-AF65-F5344CB8AC3E}">
        <p14:creationId xmlns:p14="http://schemas.microsoft.com/office/powerpoint/2010/main" val="2485046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2A65E2-04D7-47BE-BB60-3ED3183D1A9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A2B58FD-B52B-4DDF-B049-84D4054665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5414C65-D14C-4CF6-B11F-CDE983986AB6}"/>
              </a:ext>
            </a:extLst>
          </p:cNvPr>
          <p:cNvSpPr>
            <a:spLocks noGrp="1"/>
          </p:cNvSpPr>
          <p:nvPr>
            <p:ph type="dt" sz="half" idx="10"/>
          </p:nvPr>
        </p:nvSpPr>
        <p:spPr/>
        <p:txBody>
          <a:bodyPr/>
          <a:lstStyle/>
          <a:p>
            <a:fld id="{6DD4EFF8-9B6C-4F34-9D12-6D17353672AD}" type="datetimeFigureOut">
              <a:rPr lang="fr-FR" smtClean="0"/>
              <a:t>08/09/2022</a:t>
            </a:fld>
            <a:endParaRPr lang="fr-FR"/>
          </a:p>
        </p:txBody>
      </p:sp>
      <p:sp>
        <p:nvSpPr>
          <p:cNvPr id="5" name="Espace réservé du pied de page 4">
            <a:extLst>
              <a:ext uri="{FF2B5EF4-FFF2-40B4-BE49-F238E27FC236}">
                <a16:creationId xmlns:a16="http://schemas.microsoft.com/office/drawing/2014/main" id="{122F7206-E8B7-4488-BAE8-7A6B7884878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D885FBF-3D5A-4EE9-9721-64FD0D2CF6BC}"/>
              </a:ext>
            </a:extLst>
          </p:cNvPr>
          <p:cNvSpPr>
            <a:spLocks noGrp="1"/>
          </p:cNvSpPr>
          <p:nvPr>
            <p:ph type="sldNum" sz="quarter" idx="12"/>
          </p:nvPr>
        </p:nvSpPr>
        <p:spPr/>
        <p:txBody>
          <a:bodyPr/>
          <a:lstStyle/>
          <a:p>
            <a:fld id="{A6622A91-87F4-4A21-8F50-2636F601A0BD}" type="slidenum">
              <a:rPr lang="fr-FR" smtClean="0"/>
              <a:t>‹N°›</a:t>
            </a:fld>
            <a:endParaRPr lang="fr-FR"/>
          </a:p>
        </p:txBody>
      </p:sp>
    </p:spTree>
    <p:extLst>
      <p:ext uri="{BB962C8B-B14F-4D97-AF65-F5344CB8AC3E}">
        <p14:creationId xmlns:p14="http://schemas.microsoft.com/office/powerpoint/2010/main" val="1589872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461CED-6C14-4060-BB5F-FC2912069BE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BD60BC1-97D8-4860-9F8A-52B2D1C4878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1A2D519-75B9-433E-A146-6A9433FE7C4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5EC91EA-1471-4E86-B071-FAA36D2AC832}"/>
              </a:ext>
            </a:extLst>
          </p:cNvPr>
          <p:cNvSpPr>
            <a:spLocks noGrp="1"/>
          </p:cNvSpPr>
          <p:nvPr>
            <p:ph type="dt" sz="half" idx="10"/>
          </p:nvPr>
        </p:nvSpPr>
        <p:spPr/>
        <p:txBody>
          <a:bodyPr/>
          <a:lstStyle/>
          <a:p>
            <a:fld id="{6DD4EFF8-9B6C-4F34-9D12-6D17353672AD}" type="datetimeFigureOut">
              <a:rPr lang="fr-FR" smtClean="0"/>
              <a:t>08/09/2022</a:t>
            </a:fld>
            <a:endParaRPr lang="fr-FR"/>
          </a:p>
        </p:txBody>
      </p:sp>
      <p:sp>
        <p:nvSpPr>
          <p:cNvPr id="6" name="Espace réservé du pied de page 5">
            <a:extLst>
              <a:ext uri="{FF2B5EF4-FFF2-40B4-BE49-F238E27FC236}">
                <a16:creationId xmlns:a16="http://schemas.microsoft.com/office/drawing/2014/main" id="{B50727FD-46A2-458D-849E-1DF8050C35C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FB269BA-6746-4598-A653-26D7BE9E8B00}"/>
              </a:ext>
            </a:extLst>
          </p:cNvPr>
          <p:cNvSpPr>
            <a:spLocks noGrp="1"/>
          </p:cNvSpPr>
          <p:nvPr>
            <p:ph type="sldNum" sz="quarter" idx="12"/>
          </p:nvPr>
        </p:nvSpPr>
        <p:spPr/>
        <p:txBody>
          <a:bodyPr/>
          <a:lstStyle/>
          <a:p>
            <a:fld id="{A6622A91-87F4-4A21-8F50-2636F601A0BD}" type="slidenum">
              <a:rPr lang="fr-FR" smtClean="0"/>
              <a:t>‹N°›</a:t>
            </a:fld>
            <a:endParaRPr lang="fr-FR"/>
          </a:p>
        </p:txBody>
      </p:sp>
    </p:spTree>
    <p:extLst>
      <p:ext uri="{BB962C8B-B14F-4D97-AF65-F5344CB8AC3E}">
        <p14:creationId xmlns:p14="http://schemas.microsoft.com/office/powerpoint/2010/main" val="3869550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89AB13-A216-40AD-B5FF-7549473FA4A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068D23F-10BE-4875-A4CC-111EA44C76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2A4A29B-B225-487C-AB6E-6F4359B962B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31D459E-7F44-40F9-888B-E239F1298D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30FE822-EC11-48A4-82C2-4F2748782C4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FF3A73E-D0A5-454F-B5C3-C9EBAEABC068}"/>
              </a:ext>
            </a:extLst>
          </p:cNvPr>
          <p:cNvSpPr>
            <a:spLocks noGrp="1"/>
          </p:cNvSpPr>
          <p:nvPr>
            <p:ph type="dt" sz="half" idx="10"/>
          </p:nvPr>
        </p:nvSpPr>
        <p:spPr/>
        <p:txBody>
          <a:bodyPr/>
          <a:lstStyle/>
          <a:p>
            <a:fld id="{6DD4EFF8-9B6C-4F34-9D12-6D17353672AD}" type="datetimeFigureOut">
              <a:rPr lang="fr-FR" smtClean="0"/>
              <a:t>08/09/2022</a:t>
            </a:fld>
            <a:endParaRPr lang="fr-FR"/>
          </a:p>
        </p:txBody>
      </p:sp>
      <p:sp>
        <p:nvSpPr>
          <p:cNvPr id="8" name="Espace réservé du pied de page 7">
            <a:extLst>
              <a:ext uri="{FF2B5EF4-FFF2-40B4-BE49-F238E27FC236}">
                <a16:creationId xmlns:a16="http://schemas.microsoft.com/office/drawing/2014/main" id="{38C531E6-8820-4473-9EC7-587F14CDEC58}"/>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B5F2792-CECC-4570-925F-4F04CBF1DAB2}"/>
              </a:ext>
            </a:extLst>
          </p:cNvPr>
          <p:cNvSpPr>
            <a:spLocks noGrp="1"/>
          </p:cNvSpPr>
          <p:nvPr>
            <p:ph type="sldNum" sz="quarter" idx="12"/>
          </p:nvPr>
        </p:nvSpPr>
        <p:spPr/>
        <p:txBody>
          <a:bodyPr/>
          <a:lstStyle/>
          <a:p>
            <a:fld id="{A6622A91-87F4-4A21-8F50-2636F601A0BD}" type="slidenum">
              <a:rPr lang="fr-FR" smtClean="0"/>
              <a:t>‹N°›</a:t>
            </a:fld>
            <a:endParaRPr lang="fr-FR"/>
          </a:p>
        </p:txBody>
      </p:sp>
    </p:spTree>
    <p:extLst>
      <p:ext uri="{BB962C8B-B14F-4D97-AF65-F5344CB8AC3E}">
        <p14:creationId xmlns:p14="http://schemas.microsoft.com/office/powerpoint/2010/main" val="2641309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1F8846-9098-4208-91FB-8BDE07ABB1E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8247AE8F-6D89-4147-86EE-E0D29B0B456E}"/>
              </a:ext>
            </a:extLst>
          </p:cNvPr>
          <p:cNvSpPr>
            <a:spLocks noGrp="1"/>
          </p:cNvSpPr>
          <p:nvPr>
            <p:ph type="dt" sz="half" idx="10"/>
          </p:nvPr>
        </p:nvSpPr>
        <p:spPr/>
        <p:txBody>
          <a:bodyPr/>
          <a:lstStyle/>
          <a:p>
            <a:fld id="{6DD4EFF8-9B6C-4F34-9D12-6D17353672AD}" type="datetimeFigureOut">
              <a:rPr lang="fr-FR" smtClean="0"/>
              <a:t>08/09/2022</a:t>
            </a:fld>
            <a:endParaRPr lang="fr-FR"/>
          </a:p>
        </p:txBody>
      </p:sp>
      <p:sp>
        <p:nvSpPr>
          <p:cNvPr id="4" name="Espace réservé du pied de page 3">
            <a:extLst>
              <a:ext uri="{FF2B5EF4-FFF2-40B4-BE49-F238E27FC236}">
                <a16:creationId xmlns:a16="http://schemas.microsoft.com/office/drawing/2014/main" id="{7E77ED2E-C49A-473E-A190-2C28E658A3CF}"/>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1C8CD78-8CCB-4604-BA34-C97E6E4563FF}"/>
              </a:ext>
            </a:extLst>
          </p:cNvPr>
          <p:cNvSpPr>
            <a:spLocks noGrp="1"/>
          </p:cNvSpPr>
          <p:nvPr>
            <p:ph type="sldNum" sz="quarter" idx="12"/>
          </p:nvPr>
        </p:nvSpPr>
        <p:spPr/>
        <p:txBody>
          <a:bodyPr/>
          <a:lstStyle/>
          <a:p>
            <a:fld id="{A6622A91-87F4-4A21-8F50-2636F601A0BD}" type="slidenum">
              <a:rPr lang="fr-FR" smtClean="0"/>
              <a:t>‹N°›</a:t>
            </a:fld>
            <a:endParaRPr lang="fr-FR"/>
          </a:p>
        </p:txBody>
      </p:sp>
    </p:spTree>
    <p:extLst>
      <p:ext uri="{BB962C8B-B14F-4D97-AF65-F5344CB8AC3E}">
        <p14:creationId xmlns:p14="http://schemas.microsoft.com/office/powerpoint/2010/main" val="3252296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15274F2-7982-4A44-91D7-FFBAC8776812}"/>
              </a:ext>
            </a:extLst>
          </p:cNvPr>
          <p:cNvSpPr>
            <a:spLocks noGrp="1"/>
          </p:cNvSpPr>
          <p:nvPr>
            <p:ph type="dt" sz="half" idx="10"/>
          </p:nvPr>
        </p:nvSpPr>
        <p:spPr/>
        <p:txBody>
          <a:bodyPr/>
          <a:lstStyle/>
          <a:p>
            <a:fld id="{6DD4EFF8-9B6C-4F34-9D12-6D17353672AD}" type="datetimeFigureOut">
              <a:rPr lang="fr-FR" smtClean="0"/>
              <a:t>08/09/2022</a:t>
            </a:fld>
            <a:endParaRPr lang="fr-FR"/>
          </a:p>
        </p:txBody>
      </p:sp>
      <p:sp>
        <p:nvSpPr>
          <p:cNvPr id="3" name="Espace réservé du pied de page 2">
            <a:extLst>
              <a:ext uri="{FF2B5EF4-FFF2-40B4-BE49-F238E27FC236}">
                <a16:creationId xmlns:a16="http://schemas.microsoft.com/office/drawing/2014/main" id="{591C70BD-7344-4174-B739-326E72D334E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03FC10B-6312-45BD-88E4-7397F216EC1B}"/>
              </a:ext>
            </a:extLst>
          </p:cNvPr>
          <p:cNvSpPr>
            <a:spLocks noGrp="1"/>
          </p:cNvSpPr>
          <p:nvPr>
            <p:ph type="sldNum" sz="quarter" idx="12"/>
          </p:nvPr>
        </p:nvSpPr>
        <p:spPr/>
        <p:txBody>
          <a:bodyPr/>
          <a:lstStyle/>
          <a:p>
            <a:fld id="{A6622A91-87F4-4A21-8F50-2636F601A0BD}" type="slidenum">
              <a:rPr lang="fr-FR" smtClean="0"/>
              <a:t>‹N°›</a:t>
            </a:fld>
            <a:endParaRPr lang="fr-FR"/>
          </a:p>
        </p:txBody>
      </p:sp>
    </p:spTree>
    <p:extLst>
      <p:ext uri="{BB962C8B-B14F-4D97-AF65-F5344CB8AC3E}">
        <p14:creationId xmlns:p14="http://schemas.microsoft.com/office/powerpoint/2010/main" val="2414343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59D38E-3BA3-40ED-A828-B49ED384D94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40754E17-361D-4169-A568-6E49B5F14C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6DC93484-689F-4CC7-8CB5-8A95D49507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14812EF-065A-4895-BF83-5CA4A0956536}"/>
              </a:ext>
            </a:extLst>
          </p:cNvPr>
          <p:cNvSpPr>
            <a:spLocks noGrp="1"/>
          </p:cNvSpPr>
          <p:nvPr>
            <p:ph type="dt" sz="half" idx="10"/>
          </p:nvPr>
        </p:nvSpPr>
        <p:spPr/>
        <p:txBody>
          <a:bodyPr/>
          <a:lstStyle/>
          <a:p>
            <a:fld id="{6DD4EFF8-9B6C-4F34-9D12-6D17353672AD}" type="datetimeFigureOut">
              <a:rPr lang="fr-FR" smtClean="0"/>
              <a:t>08/09/2022</a:t>
            </a:fld>
            <a:endParaRPr lang="fr-FR"/>
          </a:p>
        </p:txBody>
      </p:sp>
      <p:sp>
        <p:nvSpPr>
          <p:cNvPr id="6" name="Espace réservé du pied de page 5">
            <a:extLst>
              <a:ext uri="{FF2B5EF4-FFF2-40B4-BE49-F238E27FC236}">
                <a16:creationId xmlns:a16="http://schemas.microsoft.com/office/drawing/2014/main" id="{2F62CD03-E658-4552-9F69-995CAA4CAEC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19B5CAF-3D79-423E-A477-605DAD13BFE4}"/>
              </a:ext>
            </a:extLst>
          </p:cNvPr>
          <p:cNvSpPr>
            <a:spLocks noGrp="1"/>
          </p:cNvSpPr>
          <p:nvPr>
            <p:ph type="sldNum" sz="quarter" idx="12"/>
          </p:nvPr>
        </p:nvSpPr>
        <p:spPr/>
        <p:txBody>
          <a:bodyPr/>
          <a:lstStyle/>
          <a:p>
            <a:fld id="{A6622A91-87F4-4A21-8F50-2636F601A0BD}" type="slidenum">
              <a:rPr lang="fr-FR" smtClean="0"/>
              <a:t>‹N°›</a:t>
            </a:fld>
            <a:endParaRPr lang="fr-FR"/>
          </a:p>
        </p:txBody>
      </p:sp>
    </p:spTree>
    <p:extLst>
      <p:ext uri="{BB962C8B-B14F-4D97-AF65-F5344CB8AC3E}">
        <p14:creationId xmlns:p14="http://schemas.microsoft.com/office/powerpoint/2010/main" val="1264528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05C286-FA5C-4327-94B4-7285DC11BD5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12240B30-C9E0-438C-94C6-118ABAF74B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3D040F6-604B-4340-B851-7A6E64C4F2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995B406-0F6D-4123-8DA3-1C502AE88F8C}"/>
              </a:ext>
            </a:extLst>
          </p:cNvPr>
          <p:cNvSpPr>
            <a:spLocks noGrp="1"/>
          </p:cNvSpPr>
          <p:nvPr>
            <p:ph type="dt" sz="half" idx="10"/>
          </p:nvPr>
        </p:nvSpPr>
        <p:spPr/>
        <p:txBody>
          <a:bodyPr/>
          <a:lstStyle/>
          <a:p>
            <a:fld id="{6DD4EFF8-9B6C-4F34-9D12-6D17353672AD}" type="datetimeFigureOut">
              <a:rPr lang="fr-FR" smtClean="0"/>
              <a:t>08/09/2022</a:t>
            </a:fld>
            <a:endParaRPr lang="fr-FR"/>
          </a:p>
        </p:txBody>
      </p:sp>
      <p:sp>
        <p:nvSpPr>
          <p:cNvPr id="6" name="Espace réservé du pied de page 5">
            <a:extLst>
              <a:ext uri="{FF2B5EF4-FFF2-40B4-BE49-F238E27FC236}">
                <a16:creationId xmlns:a16="http://schemas.microsoft.com/office/drawing/2014/main" id="{1D84883E-D2DA-4330-89B5-3656E344557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1D57FDE-91E7-40EB-ADA7-ADD297DE65BE}"/>
              </a:ext>
            </a:extLst>
          </p:cNvPr>
          <p:cNvSpPr>
            <a:spLocks noGrp="1"/>
          </p:cNvSpPr>
          <p:nvPr>
            <p:ph type="sldNum" sz="quarter" idx="12"/>
          </p:nvPr>
        </p:nvSpPr>
        <p:spPr/>
        <p:txBody>
          <a:bodyPr/>
          <a:lstStyle/>
          <a:p>
            <a:fld id="{A6622A91-87F4-4A21-8F50-2636F601A0BD}" type="slidenum">
              <a:rPr lang="fr-FR" smtClean="0"/>
              <a:t>‹N°›</a:t>
            </a:fld>
            <a:endParaRPr lang="fr-FR"/>
          </a:p>
        </p:txBody>
      </p:sp>
    </p:spTree>
    <p:extLst>
      <p:ext uri="{BB962C8B-B14F-4D97-AF65-F5344CB8AC3E}">
        <p14:creationId xmlns:p14="http://schemas.microsoft.com/office/powerpoint/2010/main" val="247789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A07CBB-CDC3-449B-9DD9-FC18C427870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D00FCE1-B845-486C-B33B-155EB22EEC9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2B2E3C2-473E-4CE9-93BA-469F6C0DEE72}"/>
              </a:ext>
            </a:extLst>
          </p:cNvPr>
          <p:cNvSpPr>
            <a:spLocks noGrp="1"/>
          </p:cNvSpPr>
          <p:nvPr>
            <p:ph type="dt" sz="half" idx="10"/>
          </p:nvPr>
        </p:nvSpPr>
        <p:spPr/>
        <p:txBody>
          <a:bodyPr/>
          <a:lstStyle/>
          <a:p>
            <a:fld id="{6DD4EFF8-9B6C-4F34-9D12-6D17353672AD}" type="datetimeFigureOut">
              <a:rPr lang="fr-FR" smtClean="0"/>
              <a:t>08/09/2022</a:t>
            </a:fld>
            <a:endParaRPr lang="fr-FR"/>
          </a:p>
        </p:txBody>
      </p:sp>
      <p:sp>
        <p:nvSpPr>
          <p:cNvPr id="5" name="Espace réservé du pied de page 4">
            <a:extLst>
              <a:ext uri="{FF2B5EF4-FFF2-40B4-BE49-F238E27FC236}">
                <a16:creationId xmlns:a16="http://schemas.microsoft.com/office/drawing/2014/main" id="{BBD6385F-CBD4-44F5-B0C7-2F55C71401D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CB349E8-8EE1-4ADE-9530-D2825EF4AF0A}"/>
              </a:ext>
            </a:extLst>
          </p:cNvPr>
          <p:cNvSpPr>
            <a:spLocks noGrp="1"/>
          </p:cNvSpPr>
          <p:nvPr>
            <p:ph type="sldNum" sz="quarter" idx="12"/>
          </p:nvPr>
        </p:nvSpPr>
        <p:spPr/>
        <p:txBody>
          <a:bodyPr/>
          <a:lstStyle/>
          <a:p>
            <a:fld id="{A6622A91-87F4-4A21-8F50-2636F601A0BD}" type="slidenum">
              <a:rPr lang="fr-FR" smtClean="0"/>
              <a:t>‹N°›</a:t>
            </a:fld>
            <a:endParaRPr lang="fr-FR"/>
          </a:p>
        </p:txBody>
      </p:sp>
    </p:spTree>
    <p:extLst>
      <p:ext uri="{BB962C8B-B14F-4D97-AF65-F5344CB8AC3E}">
        <p14:creationId xmlns:p14="http://schemas.microsoft.com/office/powerpoint/2010/main" val="4287244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09D851B-40A9-4F0A-9D60-FE0BD74BC3B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04EE4BD-E28B-4834-88D7-73521D33DEB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0D58FA3-86B1-46C4-A2BF-D60CDCD52D4D}"/>
              </a:ext>
            </a:extLst>
          </p:cNvPr>
          <p:cNvSpPr>
            <a:spLocks noGrp="1"/>
          </p:cNvSpPr>
          <p:nvPr>
            <p:ph type="dt" sz="half" idx="10"/>
          </p:nvPr>
        </p:nvSpPr>
        <p:spPr/>
        <p:txBody>
          <a:bodyPr/>
          <a:lstStyle/>
          <a:p>
            <a:fld id="{6DD4EFF8-9B6C-4F34-9D12-6D17353672AD}" type="datetimeFigureOut">
              <a:rPr lang="fr-FR" smtClean="0"/>
              <a:t>08/09/2022</a:t>
            </a:fld>
            <a:endParaRPr lang="fr-FR"/>
          </a:p>
        </p:txBody>
      </p:sp>
      <p:sp>
        <p:nvSpPr>
          <p:cNvPr id="5" name="Espace réservé du pied de page 4">
            <a:extLst>
              <a:ext uri="{FF2B5EF4-FFF2-40B4-BE49-F238E27FC236}">
                <a16:creationId xmlns:a16="http://schemas.microsoft.com/office/drawing/2014/main" id="{55D5F071-E1B8-473F-8E68-AEC5119F178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0578B61-3FB3-4AD2-AA0D-50D6CA495852}"/>
              </a:ext>
            </a:extLst>
          </p:cNvPr>
          <p:cNvSpPr>
            <a:spLocks noGrp="1"/>
          </p:cNvSpPr>
          <p:nvPr>
            <p:ph type="sldNum" sz="quarter" idx="12"/>
          </p:nvPr>
        </p:nvSpPr>
        <p:spPr/>
        <p:txBody>
          <a:bodyPr/>
          <a:lstStyle/>
          <a:p>
            <a:fld id="{A6622A91-87F4-4A21-8F50-2636F601A0BD}" type="slidenum">
              <a:rPr lang="fr-FR" smtClean="0"/>
              <a:t>‹N°›</a:t>
            </a:fld>
            <a:endParaRPr lang="fr-FR"/>
          </a:p>
        </p:txBody>
      </p:sp>
    </p:spTree>
    <p:extLst>
      <p:ext uri="{BB962C8B-B14F-4D97-AF65-F5344CB8AC3E}">
        <p14:creationId xmlns:p14="http://schemas.microsoft.com/office/powerpoint/2010/main" val="1492852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fr-FR"/>
              <a:t>Modifiez le style du titre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6DD4EFF8-9B6C-4F34-9D12-6D17353672AD}" type="datetimeFigureOut">
              <a:rPr lang="fr-FR" smtClean="0"/>
              <a:t>08/09/2022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6622A91-87F4-4A21-8F50-2636F601A0BD}" type="slidenum">
              <a:rPr lang="fr-FR" smtClean="0"/>
              <a:t>‹N°›</a:t>
            </a:fld>
            <a:endParaRPr lang="fr-FR"/>
          </a:p>
        </p:txBody>
      </p:sp>
    </p:spTree>
    <p:extLst>
      <p:ext uri="{BB962C8B-B14F-4D97-AF65-F5344CB8AC3E}">
        <p14:creationId xmlns:p14="http://schemas.microsoft.com/office/powerpoint/2010/main" val="20406747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DD4EFF8-9B6C-4F34-9D12-6D17353672AD}" type="datetimeFigureOut">
              <a:rPr lang="fr-FR" smtClean="0"/>
              <a:t>08/09/2022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6622A91-87F4-4A21-8F50-2636F601A0BD}" type="slidenum">
              <a:rPr lang="fr-FR" smtClean="0"/>
              <a:t>‹N°›</a:t>
            </a:fld>
            <a:endParaRPr lang="fr-FR"/>
          </a:p>
        </p:txBody>
      </p:sp>
    </p:spTree>
    <p:extLst>
      <p:ext uri="{BB962C8B-B14F-4D97-AF65-F5344CB8AC3E}">
        <p14:creationId xmlns:p14="http://schemas.microsoft.com/office/powerpoint/2010/main" val="17432101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fr-FR"/>
              <a:t>Modifiez le style du titre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solidFill>
                  <a:schemeClr val="tx2"/>
                </a:solidFill>
              </a:defRPr>
            </a:lvl1pPr>
          </a:lstStyle>
          <a:p>
            <a:fld id="{6DD4EFF8-9B6C-4F34-9D12-6D17353672AD}" type="datetimeFigureOut">
              <a:rPr lang="fr-FR" smtClean="0"/>
              <a:t>08/09/2022</a:t>
            </a:fld>
            <a:endParaRPr lang="fr-F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fr-F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A6622A91-87F4-4A21-8F50-2636F601A0BD}" type="slidenum">
              <a:rPr lang="fr-FR" smtClean="0"/>
              <a:t>‹N°›</a:t>
            </a:fld>
            <a:endParaRPr lang="fr-FR"/>
          </a:p>
        </p:txBody>
      </p:sp>
    </p:spTree>
    <p:extLst>
      <p:ext uri="{BB962C8B-B14F-4D97-AF65-F5344CB8AC3E}">
        <p14:creationId xmlns:p14="http://schemas.microsoft.com/office/powerpoint/2010/main" val="2865621221"/>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6DD4EFF8-9B6C-4F34-9D12-6D17353672AD}" type="datetimeFigureOut">
              <a:rPr lang="fr-FR" smtClean="0"/>
              <a:t>08/09/2022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6622A91-87F4-4A21-8F50-2636F601A0BD}" type="slidenum">
              <a:rPr lang="fr-FR" smtClean="0"/>
              <a:t>‹N°›</a:t>
            </a:fld>
            <a:endParaRPr lang="fr-FR"/>
          </a:p>
        </p:txBody>
      </p:sp>
    </p:spTree>
    <p:extLst>
      <p:ext uri="{BB962C8B-B14F-4D97-AF65-F5344CB8AC3E}">
        <p14:creationId xmlns:p14="http://schemas.microsoft.com/office/powerpoint/2010/main" val="800425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6DD4EFF8-9B6C-4F34-9D12-6D17353672AD}" type="datetimeFigureOut">
              <a:rPr lang="fr-FR" smtClean="0"/>
              <a:t>08/09/2022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A6622A91-87F4-4A21-8F50-2636F601A0BD}" type="slidenum">
              <a:rPr lang="fr-FR" smtClean="0"/>
              <a:t>‹N°›</a:t>
            </a:fld>
            <a:endParaRPr lang="fr-FR"/>
          </a:p>
        </p:txBody>
      </p:sp>
    </p:spTree>
    <p:extLst>
      <p:ext uri="{BB962C8B-B14F-4D97-AF65-F5344CB8AC3E}">
        <p14:creationId xmlns:p14="http://schemas.microsoft.com/office/powerpoint/2010/main" val="2965081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6DD4EFF8-9B6C-4F34-9D12-6D17353672AD}" type="datetimeFigureOut">
              <a:rPr lang="fr-FR" smtClean="0"/>
              <a:t>08/09/2022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A6622A91-87F4-4A21-8F50-2636F601A0BD}" type="slidenum">
              <a:rPr lang="fr-FR" smtClean="0"/>
              <a:t>‹N°›</a:t>
            </a:fld>
            <a:endParaRPr lang="fr-FR"/>
          </a:p>
        </p:txBody>
      </p:sp>
    </p:spTree>
    <p:extLst>
      <p:ext uri="{BB962C8B-B14F-4D97-AF65-F5344CB8AC3E}">
        <p14:creationId xmlns:p14="http://schemas.microsoft.com/office/powerpoint/2010/main" val="25447104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D4EFF8-9B6C-4F34-9D12-6D17353672AD}" type="datetimeFigureOut">
              <a:rPr lang="fr-FR" smtClean="0"/>
              <a:t>08/09/2022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A6622A91-87F4-4A21-8F50-2636F601A0BD}" type="slidenum">
              <a:rPr lang="fr-FR" smtClean="0"/>
              <a:t>‹N°›</a:t>
            </a:fld>
            <a:endParaRPr lang="fr-FR"/>
          </a:p>
        </p:txBody>
      </p:sp>
    </p:spTree>
    <p:extLst>
      <p:ext uri="{BB962C8B-B14F-4D97-AF65-F5344CB8AC3E}">
        <p14:creationId xmlns:p14="http://schemas.microsoft.com/office/powerpoint/2010/main" val="40079702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6DD4EFF8-9B6C-4F34-9D12-6D17353672AD}" type="datetimeFigureOut">
              <a:rPr lang="fr-FR" smtClean="0"/>
              <a:t>08/09/2022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6622A91-87F4-4A21-8F50-2636F601A0BD}" type="slidenum">
              <a:rPr lang="fr-FR" smtClean="0"/>
              <a:t>‹N°›</a:t>
            </a:fld>
            <a:endParaRPr lang="fr-FR"/>
          </a:p>
        </p:txBody>
      </p:sp>
    </p:spTree>
    <p:extLst>
      <p:ext uri="{BB962C8B-B14F-4D97-AF65-F5344CB8AC3E}">
        <p14:creationId xmlns:p14="http://schemas.microsoft.com/office/powerpoint/2010/main" val="26529254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6DD4EFF8-9B6C-4F34-9D12-6D17353672AD}" type="datetimeFigureOut">
              <a:rPr lang="fr-FR" smtClean="0"/>
              <a:t>08/09/2022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6622A91-87F4-4A21-8F50-2636F601A0BD}" type="slidenum">
              <a:rPr lang="fr-FR" smtClean="0"/>
              <a:t>‹N°›</a:t>
            </a:fld>
            <a:endParaRPr lang="fr-FR"/>
          </a:p>
        </p:txBody>
      </p:sp>
    </p:spTree>
    <p:extLst>
      <p:ext uri="{BB962C8B-B14F-4D97-AF65-F5344CB8AC3E}">
        <p14:creationId xmlns:p14="http://schemas.microsoft.com/office/powerpoint/2010/main" val="35859789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DD4EFF8-9B6C-4F34-9D12-6D17353672AD}" type="datetimeFigureOut">
              <a:rPr lang="fr-FR" smtClean="0"/>
              <a:t>08/09/2022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6622A91-87F4-4A21-8F50-2636F601A0BD}" type="slidenum">
              <a:rPr lang="fr-FR" smtClean="0"/>
              <a:t>‹N°›</a:t>
            </a:fld>
            <a:endParaRPr lang="fr-FR"/>
          </a:p>
        </p:txBody>
      </p:sp>
    </p:spTree>
    <p:extLst>
      <p:ext uri="{BB962C8B-B14F-4D97-AF65-F5344CB8AC3E}">
        <p14:creationId xmlns:p14="http://schemas.microsoft.com/office/powerpoint/2010/main" val="10741501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838200" y="6422854"/>
            <a:ext cx="2743196" cy="365125"/>
          </a:xfrm>
        </p:spPr>
        <p:txBody>
          <a:bodyPr/>
          <a:lstStyle/>
          <a:p>
            <a:fld id="{6DD4EFF8-9B6C-4F34-9D12-6D17353672AD}" type="datetimeFigureOut">
              <a:rPr lang="fr-FR" smtClean="0"/>
              <a:t>08/09/2022</a:t>
            </a:fld>
            <a:endParaRPr lang="fr-FR"/>
          </a:p>
        </p:txBody>
      </p:sp>
      <p:sp>
        <p:nvSpPr>
          <p:cNvPr id="5" name="Footer Placeholder 4"/>
          <p:cNvSpPr>
            <a:spLocks noGrp="1"/>
          </p:cNvSpPr>
          <p:nvPr>
            <p:ph type="ftr" sz="quarter" idx="11"/>
          </p:nvPr>
        </p:nvSpPr>
        <p:spPr>
          <a:xfrm>
            <a:off x="3776135" y="6422854"/>
            <a:ext cx="4279669" cy="365125"/>
          </a:xfrm>
        </p:spPr>
        <p:txBody>
          <a:bodyPr/>
          <a:lstStyle/>
          <a:p>
            <a:endParaRPr lang="fr-FR"/>
          </a:p>
        </p:txBody>
      </p:sp>
      <p:sp>
        <p:nvSpPr>
          <p:cNvPr id="6" name="Slide Number Placeholder 5"/>
          <p:cNvSpPr>
            <a:spLocks noGrp="1"/>
          </p:cNvSpPr>
          <p:nvPr>
            <p:ph type="sldNum" sz="quarter" idx="12"/>
          </p:nvPr>
        </p:nvSpPr>
        <p:spPr>
          <a:xfrm>
            <a:off x="8073048" y="6422854"/>
            <a:ext cx="879759" cy="365125"/>
          </a:xfrm>
        </p:spPr>
        <p:txBody>
          <a:bodyPr/>
          <a:lstStyle/>
          <a:p>
            <a:fld id="{A6622A91-87F4-4A21-8F50-2636F601A0BD}" type="slidenum">
              <a:rPr lang="fr-FR" smtClean="0"/>
              <a:t>‹N°›</a:t>
            </a:fld>
            <a:endParaRPr lang="fr-FR"/>
          </a:p>
        </p:txBody>
      </p:sp>
    </p:spTree>
    <p:extLst>
      <p:ext uri="{BB962C8B-B14F-4D97-AF65-F5344CB8AC3E}">
        <p14:creationId xmlns:p14="http://schemas.microsoft.com/office/powerpoint/2010/main" val="3486596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FB34CA1-7961-41B2-9ECE-5664D24B5A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9821A1C-62A8-4274-99B1-43E8A82890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F5FC578-56D1-45CF-B26E-A24F1D129B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D4EFF8-9B6C-4F34-9D12-6D17353672AD}" type="datetimeFigureOut">
              <a:rPr lang="fr-FR" smtClean="0"/>
              <a:t>08/09/2022</a:t>
            </a:fld>
            <a:endParaRPr lang="fr-FR"/>
          </a:p>
        </p:txBody>
      </p:sp>
      <p:sp>
        <p:nvSpPr>
          <p:cNvPr id="5" name="Espace réservé du pied de page 4">
            <a:extLst>
              <a:ext uri="{FF2B5EF4-FFF2-40B4-BE49-F238E27FC236}">
                <a16:creationId xmlns:a16="http://schemas.microsoft.com/office/drawing/2014/main" id="{B8B8E806-6000-405E-A331-FF8C3C29E4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2E6939F-586C-4F07-99D9-06DB7F068E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622A91-87F4-4A21-8F50-2636F601A0BD}" type="slidenum">
              <a:rPr lang="fr-FR" smtClean="0"/>
              <a:t>‹N°›</a:t>
            </a:fld>
            <a:endParaRPr lang="fr-FR"/>
          </a:p>
        </p:txBody>
      </p:sp>
    </p:spTree>
    <p:extLst>
      <p:ext uri="{BB962C8B-B14F-4D97-AF65-F5344CB8AC3E}">
        <p14:creationId xmlns:p14="http://schemas.microsoft.com/office/powerpoint/2010/main" val="7494534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6DD4EFF8-9B6C-4F34-9D12-6D17353672AD}" type="datetimeFigureOut">
              <a:rPr lang="fr-FR" smtClean="0"/>
              <a:t>08/09/2022</a:t>
            </a:fld>
            <a:endParaRPr lang="fr-FR"/>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fr-FR"/>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A6622A91-87F4-4A21-8F50-2636F601A0BD}" type="slidenum">
              <a:rPr lang="fr-FR" smtClean="0"/>
              <a:t>‹N°›</a:t>
            </a:fld>
            <a:endParaRPr lang="fr-FR"/>
          </a:p>
        </p:txBody>
      </p:sp>
    </p:spTree>
    <p:extLst>
      <p:ext uri="{BB962C8B-B14F-4D97-AF65-F5344CB8AC3E}">
        <p14:creationId xmlns:p14="http://schemas.microsoft.com/office/powerpoint/2010/main" val="181260461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Vid&#233;os/How%20Computers%20Work_%20Circuits%20and%20Logic.mp4"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sebastienguillon.com/test/javascript/convertisseur.html" TargetMode="External"/><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B6B15B-D4DE-4A48-9AFF-BEA78DA1AB90}"/>
              </a:ext>
            </a:extLst>
          </p:cNvPr>
          <p:cNvSpPr>
            <a:spLocks noGrp="1"/>
          </p:cNvSpPr>
          <p:nvPr>
            <p:ph type="ctrTitle"/>
          </p:nvPr>
        </p:nvSpPr>
        <p:spPr/>
        <p:txBody>
          <a:bodyPr>
            <a:normAutofit/>
          </a:bodyPr>
          <a:lstStyle/>
          <a:p>
            <a:r>
              <a:rPr lang="fr-FR" sz="8800" b="1" dirty="0">
                <a:effectLst>
                  <a:outerShdw blurRad="50800" dist="38100" dir="2700000" algn="tl" rotWithShape="0">
                    <a:prstClr val="black">
                      <a:alpha val="40000"/>
                    </a:prstClr>
                  </a:outerShdw>
                </a:effectLst>
                <a:latin typeface="Calibri" panose="020F0502020204030204" pitchFamily="34" charset="0"/>
                <a:ea typeface="Calibri" panose="020F0502020204030204" pitchFamily="34" charset="0"/>
                <a:cs typeface="Times New Roman" panose="02020603050405020304" pitchFamily="18" charset="0"/>
              </a:rPr>
              <a:t>Chapitre 1</a:t>
            </a:r>
            <a:endParaRPr lang="fr-FR" sz="49600" dirty="0">
              <a:effectLst>
                <a:outerShdw blurRad="50800" dist="38100" dir="2700000" algn="tl" rotWithShape="0">
                  <a:prstClr val="black">
                    <a:alpha val="40000"/>
                  </a:prstClr>
                </a:outerShdw>
              </a:effectLst>
            </a:endParaRPr>
          </a:p>
        </p:txBody>
      </p:sp>
      <p:sp>
        <p:nvSpPr>
          <p:cNvPr id="3" name="Sous-titre 2">
            <a:extLst>
              <a:ext uri="{FF2B5EF4-FFF2-40B4-BE49-F238E27FC236}">
                <a16:creationId xmlns:a16="http://schemas.microsoft.com/office/drawing/2014/main" id="{159F5E4B-8975-442C-800F-7A6B8EAB54E6}"/>
              </a:ext>
            </a:extLst>
          </p:cNvPr>
          <p:cNvSpPr>
            <a:spLocks noGrp="1"/>
          </p:cNvSpPr>
          <p:nvPr>
            <p:ph type="subTitle" idx="1"/>
          </p:nvPr>
        </p:nvSpPr>
        <p:spPr/>
        <p:txBody>
          <a:bodyPr>
            <a:normAutofit/>
          </a:bodyPr>
          <a:lstStyle/>
          <a:p>
            <a:r>
              <a:rPr lang="fr-FR" sz="6000" dirty="0">
                <a:solidFill>
                  <a:srgbClr val="FFFF00"/>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Times New Roman" panose="02020603050405020304" pitchFamily="18" charset="0"/>
              </a:rPr>
              <a:t>Architectures matérielles</a:t>
            </a:r>
            <a:endParaRPr lang="fr-FR" sz="6000" dirty="0">
              <a:solidFill>
                <a:srgbClr val="FFFF00"/>
              </a:solidFill>
              <a:effectLst>
                <a:outerShdw blurRad="50800" dist="38100" dir="5400000" algn="t" rotWithShape="0">
                  <a:prstClr val="black">
                    <a:alpha val="40000"/>
                  </a:prstClr>
                </a:outerShdw>
              </a:effectLst>
            </a:endParaRPr>
          </a:p>
        </p:txBody>
      </p:sp>
    </p:spTree>
    <p:extLst>
      <p:ext uri="{BB962C8B-B14F-4D97-AF65-F5344CB8AC3E}">
        <p14:creationId xmlns:p14="http://schemas.microsoft.com/office/powerpoint/2010/main" val="2989220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AF171E7-684B-449B-BBAF-9FC463765A1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369017" y="0"/>
            <a:ext cx="9453966" cy="6858000"/>
          </a:xfrm>
          <a:prstGeom prst="rect">
            <a:avLst/>
          </a:prstGeom>
        </p:spPr>
      </p:pic>
      <p:sp>
        <p:nvSpPr>
          <p:cNvPr id="2" name="Rectangle 1">
            <a:extLst>
              <a:ext uri="{FF2B5EF4-FFF2-40B4-BE49-F238E27FC236}">
                <a16:creationId xmlns:a16="http://schemas.microsoft.com/office/drawing/2014/main" id="{5E183A9C-901A-48AE-A426-4AC23C345076}"/>
              </a:ext>
            </a:extLst>
          </p:cNvPr>
          <p:cNvSpPr/>
          <p:nvPr/>
        </p:nvSpPr>
        <p:spPr>
          <a:xfrm>
            <a:off x="1323474" y="60158"/>
            <a:ext cx="1666373" cy="4692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60060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D7C228F1-9385-40A1-8E5D-023D0FFC9860}"/>
              </a:ext>
            </a:extLst>
          </p:cNvPr>
          <p:cNvSpPr txBox="1"/>
          <p:nvPr/>
        </p:nvSpPr>
        <p:spPr>
          <a:xfrm>
            <a:off x="-5250" y="671573"/>
            <a:ext cx="12192000" cy="646331"/>
          </a:xfrm>
          <a:prstGeom prst="rect">
            <a:avLst/>
          </a:prstGeom>
          <a:noFill/>
        </p:spPr>
        <p:txBody>
          <a:bodyPr wrap="square">
            <a:spAutoFit/>
          </a:bodyPr>
          <a:lstStyle/>
          <a:p>
            <a:pPr algn="just"/>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Le premier ordinateur est réalisé en 1945. Son architecture est décrite par le mathématicien John von Neumann et donna naissance au modèle de Neumann :</a:t>
            </a:r>
            <a:endParaRPr lang="fr-FR"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ZoneTexte 5">
            <a:extLst>
              <a:ext uri="{FF2B5EF4-FFF2-40B4-BE49-F238E27FC236}">
                <a16:creationId xmlns:a16="http://schemas.microsoft.com/office/drawing/2014/main" id="{CE5CBACC-DBFC-4974-A606-80EE1309BCCB}"/>
              </a:ext>
            </a:extLst>
          </p:cNvPr>
          <p:cNvSpPr txBox="1"/>
          <p:nvPr/>
        </p:nvSpPr>
        <p:spPr>
          <a:xfrm>
            <a:off x="-5250" y="0"/>
            <a:ext cx="2885726" cy="646331"/>
          </a:xfrm>
          <a:prstGeom prst="rect">
            <a:avLst/>
          </a:prstGeom>
          <a:noFill/>
        </p:spPr>
        <p:txBody>
          <a:bodyPr wrap="square">
            <a:spAutoFit/>
          </a:bodyPr>
          <a:lstStyle/>
          <a:p>
            <a:pPr marL="342900" indent="-342900">
              <a:buAutoNum type="arabicPeriod"/>
            </a:pPr>
            <a:r>
              <a:rPr lang="fr-FR" u="sng" dirty="0">
                <a:solidFill>
                  <a:srgbClr val="0070C0"/>
                </a:solidFill>
                <a:uFill>
                  <a:solidFill>
                    <a:srgbClr val="FF0000"/>
                  </a:solidFill>
                </a:uFill>
              </a:rPr>
              <a:t>Le modèle  de Neumann</a:t>
            </a:r>
          </a:p>
          <a:p>
            <a:r>
              <a:rPr lang="fr-FR" dirty="0">
                <a:solidFill>
                  <a:srgbClr val="0070C0"/>
                </a:solidFill>
                <a:uFill>
                  <a:solidFill>
                    <a:srgbClr val="FF0000"/>
                  </a:solidFill>
                </a:uFill>
              </a:rPr>
              <a:t>1.1. </a:t>
            </a:r>
            <a:r>
              <a:rPr lang="fr-FR" u="sng" dirty="0">
                <a:solidFill>
                  <a:srgbClr val="0070C0"/>
                </a:solidFill>
                <a:uFill>
                  <a:solidFill>
                    <a:srgbClr val="FF0000"/>
                  </a:solidFill>
                </a:uFill>
              </a:rPr>
              <a:t>Présentation</a:t>
            </a:r>
          </a:p>
        </p:txBody>
      </p:sp>
      <p:pic>
        <p:nvPicPr>
          <p:cNvPr id="8" name="Image 7">
            <a:extLst>
              <a:ext uri="{FF2B5EF4-FFF2-40B4-BE49-F238E27FC236}">
                <a16:creationId xmlns:a16="http://schemas.microsoft.com/office/drawing/2014/main" id="{C9CD3254-CD6F-4C92-A063-BD8E533E29A1}"/>
              </a:ext>
            </a:extLst>
          </p:cNvPr>
          <p:cNvPicPr>
            <a:picLocks noChangeAspect="1"/>
          </p:cNvPicPr>
          <p:nvPr/>
        </p:nvPicPr>
        <p:blipFill>
          <a:blip r:embed="rId2"/>
          <a:stretch>
            <a:fillRect/>
          </a:stretch>
        </p:blipFill>
        <p:spPr>
          <a:xfrm>
            <a:off x="2880476" y="1400161"/>
            <a:ext cx="6431048" cy="3471340"/>
          </a:xfrm>
          <a:prstGeom prst="rect">
            <a:avLst/>
          </a:prstGeom>
        </p:spPr>
      </p:pic>
      <p:sp>
        <p:nvSpPr>
          <p:cNvPr id="10" name="ZoneTexte 9">
            <a:extLst>
              <a:ext uri="{FF2B5EF4-FFF2-40B4-BE49-F238E27FC236}">
                <a16:creationId xmlns:a16="http://schemas.microsoft.com/office/drawing/2014/main" id="{E72D6147-EB29-44F8-895E-B31690AFEEE2}"/>
              </a:ext>
            </a:extLst>
          </p:cNvPr>
          <p:cNvSpPr txBox="1"/>
          <p:nvPr/>
        </p:nvSpPr>
        <p:spPr>
          <a:xfrm>
            <a:off x="153712" y="4878599"/>
            <a:ext cx="6800836" cy="369332"/>
          </a:xfrm>
          <a:prstGeom prst="rect">
            <a:avLst/>
          </a:prstGeom>
          <a:noFill/>
        </p:spPr>
        <p:txBody>
          <a:bodyPr wrap="square">
            <a:spAutoFit/>
          </a:bodyPr>
          <a:lstStyle/>
          <a:p>
            <a:r>
              <a:rPr lang="fr-FR" sz="1800" dirty="0">
                <a:effectLst/>
                <a:latin typeface="Calibri" panose="020F0502020204030204" pitchFamily="34" charset="0"/>
                <a:ea typeface="Times New Roman" panose="02020603050405020304" pitchFamily="18" charset="0"/>
                <a:cs typeface="Times New Roman" panose="02020603050405020304" pitchFamily="18" charset="0"/>
              </a:rPr>
              <a:t>Cette architecture est centrée autour de deux composants principaux :</a:t>
            </a:r>
            <a:endParaRPr lang="fr-FR" dirty="0"/>
          </a:p>
        </p:txBody>
      </p:sp>
      <p:sp>
        <p:nvSpPr>
          <p:cNvPr id="12" name="ZoneTexte 11">
            <a:extLst>
              <a:ext uri="{FF2B5EF4-FFF2-40B4-BE49-F238E27FC236}">
                <a16:creationId xmlns:a16="http://schemas.microsoft.com/office/drawing/2014/main" id="{B9AC3DC8-31EC-4ED4-954E-E5101DC2AD51}"/>
              </a:ext>
            </a:extLst>
          </p:cNvPr>
          <p:cNvSpPr txBox="1"/>
          <p:nvPr/>
        </p:nvSpPr>
        <p:spPr>
          <a:xfrm>
            <a:off x="670095" y="5273173"/>
            <a:ext cx="6142534" cy="646331"/>
          </a:xfrm>
          <a:prstGeom prst="rect">
            <a:avLst/>
          </a:prstGeom>
          <a:noFill/>
        </p:spPr>
        <p:txBody>
          <a:bodyPr wrap="square">
            <a:spAutoFit/>
          </a:bodyPr>
          <a:lstStyle/>
          <a:p>
            <a:pPr marL="285750" indent="-285750">
              <a:buFontTx/>
              <a:buChar char="-"/>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Le </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processeur</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ou </a:t>
            </a:r>
            <a:r>
              <a:rPr lang="fr-FR" sz="1800" dirty="0" err="1">
                <a:effectLst/>
                <a:latin typeface="Calibri" panose="020F0502020204030204" pitchFamily="34" charset="0"/>
                <a:ea typeface="Times New Roman" panose="02020603050405020304" pitchFamily="18" charset="0"/>
                <a:cs typeface="Times New Roman" panose="02020603050405020304" pitchFamily="18" charset="0"/>
              </a:rPr>
              <a:t>CPU</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a:t>
            </a:r>
            <a:r>
              <a:rPr lang="fr-FR" sz="1800" i="1" dirty="0">
                <a:effectLst/>
                <a:latin typeface="Calibri" panose="020F0502020204030204" pitchFamily="34" charset="0"/>
                <a:ea typeface="Times New Roman" panose="02020603050405020304" pitchFamily="18" charset="0"/>
                <a:cs typeface="Times New Roman" panose="02020603050405020304" pitchFamily="18" charset="0"/>
              </a:rPr>
              <a:t>(Central </a:t>
            </a:r>
            <a:r>
              <a:rPr lang="fr-FR" sz="1800" i="1" dirty="0" err="1">
                <a:effectLst/>
                <a:latin typeface="Calibri" panose="020F0502020204030204" pitchFamily="34" charset="0"/>
                <a:ea typeface="Times New Roman" panose="02020603050405020304" pitchFamily="18" charset="0"/>
                <a:cs typeface="Times New Roman" panose="02020603050405020304" pitchFamily="18" charset="0"/>
              </a:rPr>
              <a:t>Processing</a:t>
            </a:r>
            <a:r>
              <a:rPr lang="fr-FR" sz="1800" i="1" dirty="0">
                <a:effectLst/>
                <a:latin typeface="Calibri" panose="020F0502020204030204" pitchFamily="34" charset="0"/>
                <a:ea typeface="Times New Roman" panose="02020603050405020304" pitchFamily="18" charset="0"/>
                <a:cs typeface="Times New Roman" panose="02020603050405020304" pitchFamily="18" charset="0"/>
              </a:rPr>
              <a:t> Unit) ;</a:t>
            </a:r>
          </a:p>
          <a:p>
            <a:pPr marL="285750" indent="-285750">
              <a:buFontTx/>
              <a:buChar char="-"/>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La </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mémoire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a:t>
            </a:r>
            <a:endParaRPr lang="fr-FR" dirty="0"/>
          </a:p>
        </p:txBody>
      </p:sp>
      <p:sp>
        <p:nvSpPr>
          <p:cNvPr id="14" name="ZoneTexte 13">
            <a:extLst>
              <a:ext uri="{FF2B5EF4-FFF2-40B4-BE49-F238E27FC236}">
                <a16:creationId xmlns:a16="http://schemas.microsoft.com/office/drawing/2014/main" id="{F76290CF-135A-4B98-B164-4EDFE89F42BE}"/>
              </a:ext>
            </a:extLst>
          </p:cNvPr>
          <p:cNvSpPr txBox="1"/>
          <p:nvPr/>
        </p:nvSpPr>
        <p:spPr>
          <a:xfrm>
            <a:off x="0" y="5919504"/>
            <a:ext cx="12192000" cy="923330"/>
          </a:xfrm>
          <a:prstGeom prst="rect">
            <a:avLst/>
          </a:prstGeom>
          <a:noFill/>
        </p:spPr>
        <p:txBody>
          <a:bodyPr wrap="square">
            <a:spAutoFit/>
          </a:bodyPr>
          <a:lstStyle/>
          <a:p>
            <a:pPr algn="just"/>
            <a:r>
              <a:rPr lang="fr-FR" sz="1800" dirty="0">
                <a:effectLst/>
                <a:latin typeface="Calibri" panose="020F0502020204030204" pitchFamily="34" charset="0"/>
                <a:ea typeface="Times New Roman" panose="02020603050405020304" pitchFamily="18" charset="0"/>
                <a:cs typeface="Times New Roman" panose="02020603050405020304" pitchFamily="18" charset="0"/>
                <a:sym typeface="Symbol" panose="05050102010706020507" pitchFamily="18" charset="2"/>
              </a:rPr>
              <a:t></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Ces deux composants sont reliés par des fils (circuits électriques) appelés </a:t>
            </a:r>
            <a:r>
              <a:rPr lang="fr-FR" sz="1800" b="1" i="1" dirty="0">
                <a:effectLst/>
                <a:latin typeface="Calibri" panose="020F0502020204030204" pitchFamily="34" charset="0"/>
                <a:ea typeface="Times New Roman" panose="02020603050405020304" pitchFamily="18" charset="0"/>
                <a:cs typeface="Times New Roman" panose="02020603050405020304" pitchFamily="18" charset="0"/>
              </a:rPr>
              <a:t>bus de communication </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le processeur dispose de </a:t>
            </a:r>
            <a:r>
              <a:rPr lang="fr-FR" sz="1800" i="1" dirty="0">
                <a:effectLst/>
                <a:latin typeface="Calibri" panose="020F0502020204030204" pitchFamily="34" charset="0"/>
                <a:ea typeface="Times New Roman" panose="02020603050405020304" pitchFamily="18" charset="0"/>
                <a:cs typeface="Times New Roman" panose="02020603050405020304" pitchFamily="18" charset="0"/>
              </a:rPr>
              <a:t>bus d'entrée et de sortie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qui le relient à d'autres parties de l'ordinateur appelées les </a:t>
            </a:r>
            <a:r>
              <a:rPr lang="fr-FR" sz="1800" i="1" dirty="0">
                <a:effectLst/>
                <a:latin typeface="Calibri" panose="020F0502020204030204" pitchFamily="34" charset="0"/>
                <a:ea typeface="Times New Roman" panose="02020603050405020304" pitchFamily="18" charset="0"/>
                <a:cs typeface="Times New Roman" panose="02020603050405020304" pitchFamily="18" charset="0"/>
              </a:rPr>
              <a:t>périphériques</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comme le disque dur, l'écran, le clavier...</a:t>
            </a:r>
            <a:endParaRPr lang="fr-FR" dirty="0"/>
          </a:p>
        </p:txBody>
      </p:sp>
    </p:spTree>
    <p:extLst>
      <p:ext uri="{BB962C8B-B14F-4D97-AF65-F5344CB8AC3E}">
        <p14:creationId xmlns:p14="http://schemas.microsoft.com/office/powerpoint/2010/main" val="2160575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800" decel="100000"/>
                                        <p:tgtEl>
                                          <p:spTgt spid="8"/>
                                        </p:tgtEl>
                                      </p:cBhvr>
                                    </p:animEffect>
                                    <p:anim calcmode="lin" valueType="num">
                                      <p:cBhvr>
                                        <p:cTn id="13" dur="800" decel="100000" fill="hold"/>
                                        <p:tgtEl>
                                          <p:spTgt spid="8"/>
                                        </p:tgtEl>
                                        <p:attrNameLst>
                                          <p:attrName>style.rotation</p:attrName>
                                        </p:attrNameLst>
                                      </p:cBhvr>
                                      <p:tavLst>
                                        <p:tav tm="0">
                                          <p:val>
                                            <p:fltVal val="-90"/>
                                          </p:val>
                                        </p:tav>
                                        <p:tav tm="100000">
                                          <p:val>
                                            <p:fltVal val="0"/>
                                          </p:val>
                                        </p:tav>
                                      </p:tavLst>
                                    </p:anim>
                                    <p:anim calcmode="lin" valueType="num">
                                      <p:cBhvr>
                                        <p:cTn id="14" dur="800" decel="100000" fill="hold"/>
                                        <p:tgtEl>
                                          <p:spTgt spid="8"/>
                                        </p:tgtEl>
                                        <p:attrNameLst>
                                          <p:attrName>ppt_x</p:attrName>
                                        </p:attrNameLst>
                                      </p:cBhvr>
                                      <p:tavLst>
                                        <p:tav tm="0">
                                          <p:val>
                                            <p:strVal val="#ppt_x+0.4"/>
                                          </p:val>
                                        </p:tav>
                                        <p:tav tm="100000">
                                          <p:val>
                                            <p:strVal val="#ppt_x-0.05"/>
                                          </p:val>
                                        </p:tav>
                                      </p:tavLst>
                                    </p:anim>
                                    <p:anim calcmode="lin" valueType="num">
                                      <p:cBhvr>
                                        <p:cTn id="15" dur="800" decel="100000" fill="hold"/>
                                        <p:tgtEl>
                                          <p:spTgt spid="8"/>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0-#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12">
                                            <p:txEl>
                                              <p:pRg st="0" end="0"/>
                                            </p:txEl>
                                          </p:spTgt>
                                        </p:tgtEl>
                                        <p:attrNameLst>
                                          <p:attrName>style.visibility</p:attrName>
                                        </p:attrNameLst>
                                      </p:cBhvr>
                                      <p:to>
                                        <p:strVal val="visible"/>
                                      </p:to>
                                    </p:set>
                                    <p:anim calcmode="lin" valueType="num">
                                      <p:cBhvr additive="base">
                                        <p:cTn id="28" dur="500"/>
                                        <p:tgtEl>
                                          <p:spTgt spid="12">
                                            <p:txEl>
                                              <p:pRg st="0" end="0"/>
                                            </p:txEl>
                                          </p:spTgt>
                                        </p:tgtEl>
                                        <p:attrNameLst>
                                          <p:attrName>ppt_y</p:attrName>
                                        </p:attrNameLst>
                                      </p:cBhvr>
                                      <p:tavLst>
                                        <p:tav tm="0">
                                          <p:val>
                                            <p:strVal val="#ppt_y+#ppt_h*1.125000"/>
                                          </p:val>
                                        </p:tav>
                                        <p:tav tm="100000">
                                          <p:val>
                                            <p:strVal val="#ppt_y"/>
                                          </p:val>
                                        </p:tav>
                                      </p:tavLst>
                                    </p:anim>
                                    <p:animEffect transition="in" filter="wipe(up)">
                                      <p:cBhvr>
                                        <p:cTn id="29" dur="500"/>
                                        <p:tgtEl>
                                          <p:spTgt spid="12">
                                            <p:txEl>
                                              <p:pRg st="0" end="0"/>
                                            </p:txEl>
                                          </p:spTgt>
                                        </p:tgtEl>
                                      </p:cBhvr>
                                    </p:animEffect>
                                  </p:childTnLst>
                                </p:cTn>
                              </p:par>
                            </p:childTnLst>
                          </p:cTn>
                        </p:par>
                        <p:par>
                          <p:cTn id="30" fill="hold">
                            <p:stCondLst>
                              <p:cond delay="500"/>
                            </p:stCondLst>
                            <p:childTnLst>
                              <p:par>
                                <p:cTn id="31" presetID="12" presetClass="entr" presetSubtype="4" fill="hold" grpId="0" nodeType="afterEffect">
                                  <p:stCondLst>
                                    <p:cond delay="0"/>
                                  </p:stCondLst>
                                  <p:childTnLst>
                                    <p:set>
                                      <p:cBhvr>
                                        <p:cTn id="32" dur="1" fill="hold">
                                          <p:stCondLst>
                                            <p:cond delay="0"/>
                                          </p:stCondLst>
                                        </p:cTn>
                                        <p:tgtEl>
                                          <p:spTgt spid="12">
                                            <p:txEl>
                                              <p:pRg st="1" end="1"/>
                                            </p:txEl>
                                          </p:spTgt>
                                        </p:tgtEl>
                                        <p:attrNameLst>
                                          <p:attrName>style.visibility</p:attrName>
                                        </p:attrNameLst>
                                      </p:cBhvr>
                                      <p:to>
                                        <p:strVal val="visible"/>
                                      </p:to>
                                    </p:set>
                                    <p:anim calcmode="lin" valueType="num">
                                      <p:cBhvr additive="base">
                                        <p:cTn id="33" dur="500"/>
                                        <p:tgtEl>
                                          <p:spTgt spid="12">
                                            <p:txEl>
                                              <p:pRg st="1" end="1"/>
                                            </p:txEl>
                                          </p:spTgt>
                                        </p:tgtEl>
                                        <p:attrNameLst>
                                          <p:attrName>ppt_y</p:attrName>
                                        </p:attrNameLst>
                                      </p:cBhvr>
                                      <p:tavLst>
                                        <p:tav tm="0">
                                          <p:val>
                                            <p:strVal val="#ppt_y+#ppt_h*1.125000"/>
                                          </p:val>
                                        </p:tav>
                                        <p:tav tm="100000">
                                          <p:val>
                                            <p:strVal val="#ppt_y"/>
                                          </p:val>
                                        </p:tav>
                                      </p:tavLst>
                                    </p:anim>
                                    <p:animEffect transition="in" filter="wipe(up)">
                                      <p:cBhvr>
                                        <p:cTn id="34" dur="500"/>
                                        <p:tgtEl>
                                          <p:spTgt spid="12">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0-#ppt_w/2"/>
                                          </p:val>
                                        </p:tav>
                                        <p:tav tm="100000">
                                          <p:val>
                                            <p:strVal val="#ppt_x"/>
                                          </p:val>
                                        </p:tav>
                                      </p:tavLst>
                                    </p:anim>
                                    <p:anim calcmode="lin" valueType="num">
                                      <p:cBhvr additive="base">
                                        <p:cTn id="40"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2" grpId="0" uiExpand="1" build="p"/>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57FDFC3F-AAF6-4AF3-8823-299623B8998E}"/>
              </a:ext>
            </a:extLst>
          </p:cNvPr>
          <p:cNvSpPr txBox="1"/>
          <p:nvPr/>
        </p:nvSpPr>
        <p:spPr>
          <a:xfrm>
            <a:off x="153712" y="187014"/>
            <a:ext cx="2694905" cy="369332"/>
          </a:xfrm>
          <a:prstGeom prst="rect">
            <a:avLst/>
          </a:prstGeom>
          <a:noFill/>
        </p:spPr>
        <p:txBody>
          <a:bodyPr wrap="square">
            <a:spAutoFit/>
          </a:bodyPr>
          <a:lstStyle/>
          <a:p>
            <a:r>
              <a:rPr lang="fr-FR" dirty="0">
                <a:solidFill>
                  <a:srgbClr val="0070C0"/>
                </a:solidFill>
              </a:rPr>
              <a:t>1.2. </a:t>
            </a:r>
            <a:r>
              <a:rPr lang="fr-FR" u="sng" dirty="0">
                <a:solidFill>
                  <a:srgbClr val="0070C0"/>
                </a:solidFill>
                <a:uFill>
                  <a:solidFill>
                    <a:srgbClr val="FF0000"/>
                  </a:solidFill>
                </a:uFill>
              </a:rPr>
              <a:t>L’ordinateur personnel</a:t>
            </a:r>
          </a:p>
        </p:txBody>
      </p:sp>
      <p:pic>
        <p:nvPicPr>
          <p:cNvPr id="8" name="[Comment ça marche] L' ordinateur">
            <a:hlinkClick r:id="" action="ppaction://media"/>
            <a:extLst>
              <a:ext uri="{FF2B5EF4-FFF2-40B4-BE49-F238E27FC236}">
                <a16:creationId xmlns:a16="http://schemas.microsoft.com/office/drawing/2014/main" id="{38ABD987-9015-4AA9-BC88-944B3357792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53564" y="666656"/>
            <a:ext cx="10884872" cy="6122741"/>
          </a:xfrm>
          <a:prstGeom prst="rect">
            <a:avLst/>
          </a:prstGeom>
        </p:spPr>
      </p:pic>
    </p:spTree>
    <p:extLst>
      <p:ext uri="{BB962C8B-B14F-4D97-AF65-F5344CB8AC3E}">
        <p14:creationId xmlns:p14="http://schemas.microsoft.com/office/powerpoint/2010/main" val="554658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975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E9EC8ED1-F9A7-4354-ABFB-14F0767D3344}"/>
              </a:ext>
            </a:extLst>
          </p:cNvPr>
          <p:cNvSpPr txBox="1"/>
          <p:nvPr/>
        </p:nvSpPr>
        <p:spPr>
          <a:xfrm>
            <a:off x="-36769" y="20325"/>
            <a:ext cx="10956942" cy="923330"/>
          </a:xfrm>
          <a:prstGeom prst="rect">
            <a:avLst/>
          </a:prstGeom>
          <a:noFill/>
        </p:spPr>
        <p:txBody>
          <a:bodyPr wrap="square">
            <a:spAutoFit/>
          </a:bodyPr>
          <a:lstStyle/>
          <a:p>
            <a:pPr algn="just"/>
            <a:r>
              <a:rPr lang="fr-FR" sz="1800" dirty="0">
                <a:effectLst/>
                <a:latin typeface="Calibri" panose="020F0502020204030204" pitchFamily="34" charset="0"/>
                <a:ea typeface="Calibri" panose="020F0502020204030204" pitchFamily="34" charset="0"/>
                <a:cs typeface="Times New Roman" panose="02020603050405020304" pitchFamily="18" charset="0"/>
              </a:rPr>
              <a:t>À la base de la plupart des composants d'un ordinateur, on trouve des transistors </a:t>
            </a:r>
            <a:r>
              <a:rPr lang="fr-FR" sz="1800" dirty="0">
                <a:solidFill>
                  <a:schemeClr val="bg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(ci-contre)</a:t>
            </a:r>
            <a:r>
              <a:rPr lang="fr-FR" sz="1800" dirty="0">
                <a:effectLst/>
                <a:latin typeface="Calibri" panose="020F0502020204030204" pitchFamily="34" charset="0"/>
                <a:ea typeface="Calibri" panose="020F0502020204030204" pitchFamily="34" charset="0"/>
                <a:cs typeface="Times New Roman" panose="02020603050405020304" pitchFamily="18" charset="0"/>
              </a:rPr>
              <a:t> qui sont regroupés au sein de ce que l'on appelle des circuits intégrés, qui sont gravés sur des plaques de silicium. Les connexions entre ces millions de transistors qui composent un circuit intégré sont, elles aussi, gravées directement dans le silicium.</a:t>
            </a:r>
            <a:endParaRPr lang="fr-FR" dirty="0"/>
          </a:p>
        </p:txBody>
      </p:sp>
      <p:pic>
        <p:nvPicPr>
          <p:cNvPr id="8" name="Image 7">
            <a:extLst>
              <a:ext uri="{FF2B5EF4-FFF2-40B4-BE49-F238E27FC236}">
                <a16:creationId xmlns:a16="http://schemas.microsoft.com/office/drawing/2014/main" id="{72AFAC2B-0F89-472C-9536-21D2686A2C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18849" y="37260"/>
            <a:ext cx="1021848" cy="889460"/>
          </a:xfrm>
          <a:prstGeom prst="rect">
            <a:avLst/>
          </a:prstGeom>
        </p:spPr>
      </p:pic>
      <p:sp>
        <p:nvSpPr>
          <p:cNvPr id="10" name="ZoneTexte 9">
            <a:extLst>
              <a:ext uri="{FF2B5EF4-FFF2-40B4-BE49-F238E27FC236}">
                <a16:creationId xmlns:a16="http://schemas.microsoft.com/office/drawing/2014/main" id="{D1A4E692-906D-45B5-96E1-32419909303B}"/>
              </a:ext>
            </a:extLst>
          </p:cNvPr>
          <p:cNvSpPr txBox="1"/>
          <p:nvPr/>
        </p:nvSpPr>
        <p:spPr>
          <a:xfrm>
            <a:off x="-1" y="943655"/>
            <a:ext cx="12192001" cy="1754326"/>
          </a:xfrm>
          <a:prstGeom prst="rect">
            <a:avLst/>
          </a:prstGeom>
          <a:noFill/>
        </p:spPr>
        <p:txBody>
          <a:bodyPr wrap="square">
            <a:spAutoFit/>
          </a:bodyPr>
          <a:lstStyle/>
          <a:p>
            <a:pPr algn="just"/>
            <a:r>
              <a:rPr lang="fr-FR" sz="1800" dirty="0">
                <a:solidFill>
                  <a:schemeClr val="bg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Les transistors se comportent comme des interrupteurs : soit ils laissent passer le courant électrique (comme un interrupteur fermé), soit ils ne le laissent pas passer (comme un interrupteur ouvert). Ainsi, l'ordinateur fonctionne uniquement avec deux états : un état « haut » et un état « bas » que l’on </a:t>
            </a:r>
            <a:r>
              <a:rPr lang="fr-FR" sz="1800" u="sng" dirty="0">
                <a:solidFill>
                  <a:schemeClr val="bg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symbolise</a:t>
            </a:r>
            <a:r>
              <a:rPr lang="fr-FR" sz="1800" dirty="0">
                <a:solidFill>
                  <a:schemeClr val="bg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souvent par le chiffre « 1 » (état haut) et le chiffre « 0 » (état bas). C'est donc juste une histoire de « courant qui passe » (état « haut » ou « 1 ») ou de « courant qui ne passe pas » (état « bas » ou « 0 »). Un ordinateur réalise donc des opérations avec uniquement « 2 chiffres », voilà pourquoi on dit qu’il travaille en base 2 (en binaire) et non pas en base 10 comme dans la vie courante.</a:t>
            </a:r>
            <a:endParaRPr lang="fr-FR" dirty="0">
              <a:solidFill>
                <a:schemeClr val="bg1">
                  <a:lumMod val="75000"/>
                </a:schemeClr>
              </a:solidFill>
            </a:endParaRPr>
          </a:p>
        </p:txBody>
      </p:sp>
      <p:sp>
        <p:nvSpPr>
          <p:cNvPr id="9" name="ZoneTexte 8">
            <a:extLst>
              <a:ext uri="{FF2B5EF4-FFF2-40B4-BE49-F238E27FC236}">
                <a16:creationId xmlns:a16="http://schemas.microsoft.com/office/drawing/2014/main" id="{7DA00A17-1603-46AB-BC57-74E6089B1789}"/>
              </a:ext>
            </a:extLst>
          </p:cNvPr>
          <p:cNvSpPr txBox="1"/>
          <p:nvPr/>
        </p:nvSpPr>
        <p:spPr>
          <a:xfrm>
            <a:off x="0" y="2697981"/>
            <a:ext cx="12192000" cy="1200329"/>
          </a:xfrm>
          <a:prstGeom prst="rect">
            <a:avLst/>
          </a:prstGeom>
          <a:noFill/>
        </p:spPr>
        <p:txBody>
          <a:bodyPr wrap="square">
            <a:spAutoFit/>
          </a:bodyPr>
          <a:lstStyle/>
          <a:p>
            <a:pPr algn="just"/>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Le transistor est l'élément de base des circuits logiques qui permettent de réaliser des opérations booléennes : un circuit logique prend en entrée un ou des signaux électriques (chaque entrée est dans un état « haut » (symbolisé par un « 1 ») ou à un état « bas » (symbolisé par un « 0 »)) et donne en sortie un ou des signaux électriques (chaque sortie est aussi dans un état « haut » ou à un état « bas »). </a:t>
            </a:r>
            <a:endParaRPr lang="fr-FR" dirty="0"/>
          </a:p>
        </p:txBody>
      </p:sp>
      <p:sp>
        <p:nvSpPr>
          <p:cNvPr id="11" name="ZoneTexte 10">
            <a:extLst>
              <a:ext uri="{FF2B5EF4-FFF2-40B4-BE49-F238E27FC236}">
                <a16:creationId xmlns:a16="http://schemas.microsoft.com/office/drawing/2014/main" id="{27EFE0E2-3000-4A2F-9B68-29C53E0796BF}"/>
              </a:ext>
            </a:extLst>
          </p:cNvPr>
          <p:cNvSpPr txBox="1"/>
          <p:nvPr/>
        </p:nvSpPr>
        <p:spPr>
          <a:xfrm>
            <a:off x="-1" y="3898310"/>
            <a:ext cx="6159984" cy="369332"/>
          </a:xfrm>
          <a:prstGeom prst="rect">
            <a:avLst/>
          </a:prstGeom>
          <a:noFill/>
        </p:spPr>
        <p:txBody>
          <a:bodyPr wrap="square">
            <a:spAutoFit/>
          </a:bodyPr>
          <a:lstStyle/>
          <a:p>
            <a:r>
              <a:rPr lang="fr-FR" sz="1800" dirty="0">
                <a:effectLst/>
                <a:latin typeface="Calibri" panose="020F0502020204030204" pitchFamily="34" charset="0"/>
                <a:ea typeface="Times New Roman" panose="02020603050405020304" pitchFamily="18" charset="0"/>
                <a:cs typeface="Times New Roman" panose="02020603050405020304" pitchFamily="18" charset="0"/>
              </a:rPr>
              <a:t>Il existe deux catégories de circuits logiques :</a:t>
            </a:r>
            <a:endParaRPr lang="fr-FR" dirty="0"/>
          </a:p>
        </p:txBody>
      </p:sp>
      <p:sp>
        <p:nvSpPr>
          <p:cNvPr id="12" name="ZoneTexte 11">
            <a:extLst>
              <a:ext uri="{FF2B5EF4-FFF2-40B4-BE49-F238E27FC236}">
                <a16:creationId xmlns:a16="http://schemas.microsoft.com/office/drawing/2014/main" id="{2C403573-8338-473D-BA4D-B7083512A546}"/>
              </a:ext>
            </a:extLst>
          </p:cNvPr>
          <p:cNvSpPr txBox="1"/>
          <p:nvPr/>
        </p:nvSpPr>
        <p:spPr>
          <a:xfrm>
            <a:off x="532236" y="4267642"/>
            <a:ext cx="11659763" cy="923330"/>
          </a:xfrm>
          <a:prstGeom prst="rect">
            <a:avLst/>
          </a:prstGeom>
          <a:noFill/>
        </p:spPr>
        <p:txBody>
          <a:bodyPr wrap="square">
            <a:spAutoFit/>
          </a:bodyPr>
          <a:lstStyle/>
          <a:p>
            <a:pPr marL="285750" indent="-285750">
              <a:buFontTx/>
              <a:buChar char="-"/>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Les circuits combinatoires (les états en sortie dépendent uniquement des états en entrée) ;</a:t>
            </a:r>
          </a:p>
          <a:p>
            <a:pPr marL="285750" indent="-285750">
              <a:buFontTx/>
              <a:buChar char="-"/>
            </a:pPr>
            <a:r>
              <a:rPr lang="fr-FR" sz="1800" dirty="0">
                <a:solidFill>
                  <a:schemeClr val="bg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rPr>
              <a:t>Les circuits séquentiels (les états en sortie dépendent des états en entrée ainsi que du temps et des états antérieurs). </a:t>
            </a:r>
            <a:r>
              <a:rPr lang="fr-FR" sz="18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[Hors programme]</a:t>
            </a:r>
            <a:endParaRPr lang="fr-FR" dirty="0"/>
          </a:p>
        </p:txBody>
      </p:sp>
    </p:spTree>
    <p:extLst>
      <p:ext uri="{BB962C8B-B14F-4D97-AF65-F5344CB8AC3E}">
        <p14:creationId xmlns:p14="http://schemas.microsoft.com/office/powerpoint/2010/main" val="70220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0-#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12">
                                            <p:txEl>
                                              <p:pRg st="0" end="0"/>
                                            </p:txEl>
                                          </p:spTgt>
                                        </p:tgtEl>
                                        <p:attrNameLst>
                                          <p:attrName>style.visibility</p:attrName>
                                        </p:attrNameLst>
                                      </p:cBhvr>
                                      <p:to>
                                        <p:strVal val="visible"/>
                                      </p:to>
                                    </p:set>
                                    <p:anim calcmode="lin" valueType="num">
                                      <p:cBhvr additive="base">
                                        <p:cTn id="24" dur="500"/>
                                        <p:tgtEl>
                                          <p:spTgt spid="12">
                                            <p:txEl>
                                              <p:pRg st="0" end="0"/>
                                            </p:txEl>
                                          </p:spTgt>
                                        </p:tgtEl>
                                        <p:attrNameLst>
                                          <p:attrName>ppt_y</p:attrName>
                                        </p:attrNameLst>
                                      </p:cBhvr>
                                      <p:tavLst>
                                        <p:tav tm="0">
                                          <p:val>
                                            <p:strVal val="#ppt_y+#ppt_h*1.125000"/>
                                          </p:val>
                                        </p:tav>
                                        <p:tav tm="100000">
                                          <p:val>
                                            <p:strVal val="#ppt_y"/>
                                          </p:val>
                                        </p:tav>
                                      </p:tavLst>
                                    </p:anim>
                                    <p:animEffect transition="in" filter="wipe(up)">
                                      <p:cBhvr>
                                        <p:cTn id="25" dur="500"/>
                                        <p:tgtEl>
                                          <p:spTgt spid="12">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12">
                                            <p:txEl>
                                              <p:pRg st="1" end="1"/>
                                            </p:txEl>
                                          </p:spTgt>
                                        </p:tgtEl>
                                        <p:attrNameLst>
                                          <p:attrName>style.visibility</p:attrName>
                                        </p:attrNameLst>
                                      </p:cBhvr>
                                      <p:to>
                                        <p:strVal val="visible"/>
                                      </p:to>
                                    </p:set>
                                    <p:anim calcmode="lin" valueType="num">
                                      <p:cBhvr additive="base">
                                        <p:cTn id="30" dur="500"/>
                                        <p:tgtEl>
                                          <p:spTgt spid="12">
                                            <p:txEl>
                                              <p:pRg st="1" end="1"/>
                                            </p:txEl>
                                          </p:spTgt>
                                        </p:tgtEl>
                                        <p:attrNameLst>
                                          <p:attrName>ppt_y</p:attrName>
                                        </p:attrNameLst>
                                      </p:cBhvr>
                                      <p:tavLst>
                                        <p:tav tm="0">
                                          <p:val>
                                            <p:strVal val="#ppt_y+#ppt_h*1.125000"/>
                                          </p:val>
                                        </p:tav>
                                        <p:tav tm="100000">
                                          <p:val>
                                            <p:strVal val="#ppt_y"/>
                                          </p:val>
                                        </p:tav>
                                      </p:tavLst>
                                    </p:anim>
                                    <p:animEffect transition="in" filter="wipe(up)">
                                      <p:cBhvr>
                                        <p:cTn id="31"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11" grpId="0"/>
      <p:bldP spid="1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C83B2147-7E08-4607-A4C7-DD094BB4C98D}"/>
              </a:ext>
            </a:extLst>
          </p:cNvPr>
          <p:cNvSpPr txBox="1"/>
          <p:nvPr/>
        </p:nvSpPr>
        <p:spPr>
          <a:xfrm>
            <a:off x="0" y="0"/>
            <a:ext cx="4370555" cy="369332"/>
          </a:xfrm>
          <a:prstGeom prst="rect">
            <a:avLst/>
          </a:prstGeom>
          <a:noFill/>
        </p:spPr>
        <p:txBody>
          <a:bodyPr wrap="square">
            <a:spAutoFit/>
          </a:bodyPr>
          <a:lstStyle/>
          <a:p>
            <a:r>
              <a:rPr lang="fr-FR" sz="1800" b="1" u="sng" cap="small"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Quelques exemples de circuits combinatoires :</a:t>
            </a:r>
            <a:endParaRPr lang="fr-FR" dirty="0"/>
          </a:p>
        </p:txBody>
      </p:sp>
      <p:pic>
        <p:nvPicPr>
          <p:cNvPr id="7" name="Image 6">
            <a:extLst>
              <a:ext uri="{FF2B5EF4-FFF2-40B4-BE49-F238E27FC236}">
                <a16:creationId xmlns:a16="http://schemas.microsoft.com/office/drawing/2014/main" id="{956D47B8-F0A4-4F03-8012-C03898C8EA86}"/>
              </a:ext>
            </a:extLst>
          </p:cNvPr>
          <p:cNvPicPr>
            <a:picLocks noChangeAspect="1"/>
          </p:cNvPicPr>
          <p:nvPr/>
        </p:nvPicPr>
        <p:blipFill>
          <a:blip r:embed="rId2"/>
          <a:stretch>
            <a:fillRect/>
          </a:stretch>
        </p:blipFill>
        <p:spPr>
          <a:xfrm>
            <a:off x="98203" y="441000"/>
            <a:ext cx="10536000" cy="3384000"/>
          </a:xfrm>
          <a:prstGeom prst="rect">
            <a:avLst/>
          </a:prstGeom>
        </p:spPr>
      </p:pic>
      <p:pic>
        <p:nvPicPr>
          <p:cNvPr id="9" name="Image 8">
            <a:extLst>
              <a:ext uri="{FF2B5EF4-FFF2-40B4-BE49-F238E27FC236}">
                <a16:creationId xmlns:a16="http://schemas.microsoft.com/office/drawing/2014/main" id="{DFA84E75-4612-4660-B2C5-25E6F64FB6CD}"/>
              </a:ext>
            </a:extLst>
          </p:cNvPr>
          <p:cNvPicPr>
            <a:picLocks noChangeAspect="1"/>
          </p:cNvPicPr>
          <p:nvPr/>
        </p:nvPicPr>
        <p:blipFill>
          <a:blip r:embed="rId3"/>
          <a:stretch>
            <a:fillRect/>
          </a:stretch>
        </p:blipFill>
        <p:spPr>
          <a:xfrm>
            <a:off x="6" y="3606391"/>
            <a:ext cx="10694436" cy="3240000"/>
          </a:xfrm>
          <a:prstGeom prst="rect">
            <a:avLst/>
          </a:prstGeom>
        </p:spPr>
      </p:pic>
      <p:pic>
        <p:nvPicPr>
          <p:cNvPr id="3" name="Image 2">
            <a:hlinkClick r:id="rId4" action="ppaction://hlinkfile"/>
            <a:extLst>
              <a:ext uri="{FF2B5EF4-FFF2-40B4-BE49-F238E27FC236}">
                <a16:creationId xmlns:a16="http://schemas.microsoft.com/office/drawing/2014/main" id="{3FD9B976-6344-4D61-B2E4-B0FBCE26FA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4255" y="81166"/>
            <a:ext cx="216000" cy="216000"/>
          </a:xfrm>
          <a:prstGeom prst="rect">
            <a:avLst/>
          </a:prstGeom>
        </p:spPr>
      </p:pic>
    </p:spTree>
    <p:extLst>
      <p:ext uri="{BB962C8B-B14F-4D97-AF65-F5344CB8AC3E}">
        <p14:creationId xmlns:p14="http://schemas.microsoft.com/office/powerpoint/2010/main" val="775263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decel="100000"/>
                                        <p:tgtEl>
                                          <p:spTgt spid="7"/>
                                        </p:tgtEl>
                                      </p:cBhvr>
                                    </p:animEffect>
                                    <p:anim calcmode="lin" valueType="num">
                                      <p:cBhvr>
                                        <p:cTn id="8" dur="800" decel="100000" fill="hold"/>
                                        <p:tgtEl>
                                          <p:spTgt spid="7"/>
                                        </p:tgtEl>
                                        <p:attrNameLst>
                                          <p:attrName>style.rotation</p:attrName>
                                        </p:attrNameLst>
                                      </p:cBhvr>
                                      <p:tavLst>
                                        <p:tav tm="0">
                                          <p:val>
                                            <p:fltVal val="-90"/>
                                          </p:val>
                                        </p:tav>
                                        <p:tav tm="100000">
                                          <p:val>
                                            <p:fltVal val="0"/>
                                          </p:val>
                                        </p:tav>
                                      </p:tavLst>
                                    </p:anim>
                                    <p:anim calcmode="lin" valueType="num">
                                      <p:cBhvr>
                                        <p:cTn id="9" dur="800" decel="100000" fill="hold"/>
                                        <p:tgtEl>
                                          <p:spTgt spid="7"/>
                                        </p:tgtEl>
                                        <p:attrNameLst>
                                          <p:attrName>ppt_x</p:attrName>
                                        </p:attrNameLst>
                                      </p:cBhvr>
                                      <p:tavLst>
                                        <p:tav tm="0">
                                          <p:val>
                                            <p:strVal val="#ppt_x+0.4"/>
                                          </p:val>
                                        </p:tav>
                                        <p:tav tm="100000">
                                          <p:val>
                                            <p:strVal val="#ppt_x-0.05"/>
                                          </p:val>
                                        </p:tav>
                                      </p:tavLst>
                                    </p:anim>
                                    <p:anim calcmode="lin" valueType="num">
                                      <p:cBhvr>
                                        <p:cTn id="10" dur="800" decel="100000" fill="hold"/>
                                        <p:tgtEl>
                                          <p:spTgt spid="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800" decel="100000"/>
                                        <p:tgtEl>
                                          <p:spTgt spid="9"/>
                                        </p:tgtEl>
                                      </p:cBhvr>
                                    </p:animEffect>
                                    <p:anim calcmode="lin" valueType="num">
                                      <p:cBhvr>
                                        <p:cTn id="18" dur="800" decel="100000" fill="hold"/>
                                        <p:tgtEl>
                                          <p:spTgt spid="9"/>
                                        </p:tgtEl>
                                        <p:attrNameLst>
                                          <p:attrName>style.rotation</p:attrName>
                                        </p:attrNameLst>
                                      </p:cBhvr>
                                      <p:tavLst>
                                        <p:tav tm="0">
                                          <p:val>
                                            <p:fltVal val="-90"/>
                                          </p:val>
                                        </p:tav>
                                        <p:tav tm="100000">
                                          <p:val>
                                            <p:fltVal val="0"/>
                                          </p:val>
                                        </p:tav>
                                      </p:tavLst>
                                    </p:anim>
                                    <p:anim calcmode="lin" valueType="num">
                                      <p:cBhvr>
                                        <p:cTn id="19" dur="800" decel="100000" fill="hold"/>
                                        <p:tgtEl>
                                          <p:spTgt spid="9"/>
                                        </p:tgtEl>
                                        <p:attrNameLst>
                                          <p:attrName>ppt_x</p:attrName>
                                        </p:attrNameLst>
                                      </p:cBhvr>
                                      <p:tavLst>
                                        <p:tav tm="0">
                                          <p:val>
                                            <p:strVal val="#ppt_x+0.4"/>
                                          </p:val>
                                        </p:tav>
                                        <p:tav tm="100000">
                                          <p:val>
                                            <p:strVal val="#ppt_x-0.05"/>
                                          </p:val>
                                        </p:tav>
                                      </p:tavLst>
                                    </p:anim>
                                    <p:anim calcmode="lin" valueType="num">
                                      <p:cBhvr>
                                        <p:cTn id="20" dur="800" decel="100000" fill="hold"/>
                                        <p:tgtEl>
                                          <p:spTgt spid="9"/>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E6AC820-3E94-4687-B952-C5D91A324947}"/>
              </a:ext>
            </a:extLst>
          </p:cNvPr>
          <p:cNvPicPr>
            <a:picLocks noChangeAspect="1"/>
          </p:cNvPicPr>
          <p:nvPr/>
        </p:nvPicPr>
        <p:blipFill rotWithShape="1">
          <a:blip r:embed="rId2"/>
          <a:srcRect b="50763"/>
          <a:stretch/>
        </p:blipFill>
        <p:spPr>
          <a:xfrm>
            <a:off x="0" y="0"/>
            <a:ext cx="10488238" cy="3243714"/>
          </a:xfrm>
          <a:prstGeom prst="rect">
            <a:avLst/>
          </a:prstGeom>
        </p:spPr>
      </p:pic>
      <p:pic>
        <p:nvPicPr>
          <p:cNvPr id="3" name="Image 2">
            <a:extLst>
              <a:ext uri="{FF2B5EF4-FFF2-40B4-BE49-F238E27FC236}">
                <a16:creationId xmlns:a16="http://schemas.microsoft.com/office/drawing/2014/main" id="{13FFF260-0108-17CB-E27C-34186F7BFFB8}"/>
              </a:ext>
            </a:extLst>
          </p:cNvPr>
          <p:cNvPicPr>
            <a:picLocks noChangeAspect="1"/>
          </p:cNvPicPr>
          <p:nvPr/>
        </p:nvPicPr>
        <p:blipFill rotWithShape="1">
          <a:blip r:embed="rId2"/>
          <a:srcRect t="50763"/>
          <a:stretch/>
        </p:blipFill>
        <p:spPr>
          <a:xfrm>
            <a:off x="0" y="3344286"/>
            <a:ext cx="10488238" cy="3243714"/>
          </a:xfrm>
          <a:prstGeom prst="rect">
            <a:avLst/>
          </a:prstGeom>
        </p:spPr>
      </p:pic>
    </p:spTree>
    <p:extLst>
      <p:ext uri="{BB962C8B-B14F-4D97-AF65-F5344CB8AC3E}">
        <p14:creationId xmlns:p14="http://schemas.microsoft.com/office/powerpoint/2010/main" val="959873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8A3BADD4-B96D-4AD1-A0F6-F0C83CCBA8AC}"/>
              </a:ext>
            </a:extLst>
          </p:cNvPr>
          <p:cNvSpPr txBox="1"/>
          <p:nvPr/>
        </p:nvSpPr>
        <p:spPr>
          <a:xfrm>
            <a:off x="0" y="0"/>
            <a:ext cx="7291868" cy="369332"/>
          </a:xfrm>
          <a:prstGeom prst="rect">
            <a:avLst/>
          </a:prstGeom>
          <a:noFill/>
        </p:spPr>
        <p:txBody>
          <a:bodyPr wrap="square">
            <a:spAutoFit/>
          </a:bodyPr>
          <a:lstStyle/>
          <a:p>
            <a:r>
              <a:rPr lang="fr-FR" sz="1800" dirty="0">
                <a:effectLst/>
                <a:latin typeface="Calibri" panose="020F0502020204030204" pitchFamily="34" charset="0"/>
                <a:ea typeface="Times New Roman" panose="02020603050405020304" pitchFamily="18" charset="0"/>
                <a:cs typeface="Times New Roman" panose="02020603050405020304" pitchFamily="18" charset="0"/>
                <a:sym typeface="Symbol" panose="05050102010706020507" pitchFamily="18" charset="2"/>
              </a:rPr>
              <a:t></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En combinant les portes logiques, on obtient des circuits plus complexes.</a:t>
            </a:r>
            <a:endParaRPr lang="fr-FR" dirty="0"/>
          </a:p>
        </p:txBody>
      </p:sp>
      <p:sp>
        <p:nvSpPr>
          <p:cNvPr id="6" name="ZoneTexte 5">
            <a:extLst>
              <a:ext uri="{FF2B5EF4-FFF2-40B4-BE49-F238E27FC236}">
                <a16:creationId xmlns:a16="http://schemas.microsoft.com/office/drawing/2014/main" id="{CE471047-1B26-4443-8762-E103D0F39260}"/>
              </a:ext>
            </a:extLst>
          </p:cNvPr>
          <p:cNvSpPr txBox="1"/>
          <p:nvPr/>
        </p:nvSpPr>
        <p:spPr>
          <a:xfrm>
            <a:off x="153712" y="410377"/>
            <a:ext cx="3530005" cy="369332"/>
          </a:xfrm>
          <a:prstGeom prst="rect">
            <a:avLst/>
          </a:prstGeom>
          <a:noFill/>
        </p:spPr>
        <p:txBody>
          <a:bodyPr wrap="none">
            <a:spAutoFit/>
          </a:bodyPr>
          <a:lstStyle/>
          <a:p>
            <a:r>
              <a:rPr lang="fr-FR" dirty="0">
                <a:solidFill>
                  <a:srgbClr val="0070C0"/>
                </a:solidFill>
              </a:rPr>
              <a:t>1.2.1. </a:t>
            </a:r>
            <a:r>
              <a:rPr lang="fr-FR" u="sng" dirty="0">
                <a:solidFill>
                  <a:srgbClr val="0070C0"/>
                </a:solidFill>
                <a:uFill>
                  <a:solidFill>
                    <a:srgbClr val="FF0000"/>
                  </a:solidFill>
                </a:uFill>
              </a:rPr>
              <a:t>Composants et périphériques</a:t>
            </a:r>
          </a:p>
        </p:txBody>
      </p:sp>
      <p:pic>
        <p:nvPicPr>
          <p:cNvPr id="7" name="Image 6" descr="micro-ordinateur">
            <a:extLst>
              <a:ext uri="{FF2B5EF4-FFF2-40B4-BE49-F238E27FC236}">
                <a16:creationId xmlns:a16="http://schemas.microsoft.com/office/drawing/2014/main" id="{C8345F84-1C7A-443D-B1F1-274F26B80A2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96274" y="1052015"/>
            <a:ext cx="8399452" cy="5605548"/>
          </a:xfrm>
          <a:prstGeom prst="rect">
            <a:avLst/>
          </a:prstGeom>
          <a:noFill/>
          <a:ln>
            <a:noFill/>
          </a:ln>
        </p:spPr>
      </p:pic>
    </p:spTree>
    <p:extLst>
      <p:ext uri="{BB962C8B-B14F-4D97-AF65-F5344CB8AC3E}">
        <p14:creationId xmlns:p14="http://schemas.microsoft.com/office/powerpoint/2010/main" val="4012578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0"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800" decel="100000"/>
                                        <p:tgtEl>
                                          <p:spTgt spid="7"/>
                                        </p:tgtEl>
                                      </p:cBhvr>
                                    </p:animEffect>
                                    <p:anim calcmode="lin" valueType="num">
                                      <p:cBhvr>
                                        <p:cTn id="14" dur="800" decel="100000" fill="hold"/>
                                        <p:tgtEl>
                                          <p:spTgt spid="7"/>
                                        </p:tgtEl>
                                        <p:attrNameLst>
                                          <p:attrName>style.rotation</p:attrName>
                                        </p:attrNameLst>
                                      </p:cBhvr>
                                      <p:tavLst>
                                        <p:tav tm="0">
                                          <p:val>
                                            <p:fltVal val="-90"/>
                                          </p:val>
                                        </p:tav>
                                        <p:tav tm="100000">
                                          <p:val>
                                            <p:fltVal val="0"/>
                                          </p:val>
                                        </p:tav>
                                      </p:tavLst>
                                    </p:anim>
                                    <p:anim calcmode="lin" valueType="num">
                                      <p:cBhvr>
                                        <p:cTn id="15" dur="800" decel="100000" fill="hold"/>
                                        <p:tgtEl>
                                          <p:spTgt spid="7"/>
                                        </p:tgtEl>
                                        <p:attrNameLst>
                                          <p:attrName>ppt_x</p:attrName>
                                        </p:attrNameLst>
                                      </p:cBhvr>
                                      <p:tavLst>
                                        <p:tav tm="0">
                                          <p:val>
                                            <p:strVal val="#ppt_x+0.4"/>
                                          </p:val>
                                        </p:tav>
                                        <p:tav tm="100000">
                                          <p:val>
                                            <p:strVal val="#ppt_x-0.05"/>
                                          </p:val>
                                        </p:tav>
                                      </p:tavLst>
                                    </p:anim>
                                    <p:anim calcmode="lin" valueType="num">
                                      <p:cBhvr>
                                        <p:cTn id="16" dur="800" decel="100000" fill="hold"/>
                                        <p:tgtEl>
                                          <p:spTgt spid="7"/>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518AB5B-2A25-4613-ABBD-BCDC2621118F}"/>
              </a:ext>
            </a:extLst>
          </p:cNvPr>
          <p:cNvSpPr txBox="1"/>
          <p:nvPr/>
        </p:nvSpPr>
        <p:spPr>
          <a:xfrm>
            <a:off x="0" y="0"/>
            <a:ext cx="12192000" cy="646331"/>
          </a:xfrm>
          <a:prstGeom prst="rect">
            <a:avLst/>
          </a:prstGeom>
          <a:noFill/>
        </p:spPr>
        <p:txBody>
          <a:bodyPr wrap="square">
            <a:spAutoFit/>
          </a:bodyPr>
          <a:lstStyle/>
          <a:p>
            <a:pPr algn="just"/>
            <a:r>
              <a:rPr lang="fr-FR" sz="1800" dirty="0">
                <a:effectLst/>
                <a:latin typeface="Calibri" panose="020F0502020204030204" pitchFamily="34" charset="0"/>
                <a:ea typeface="Times New Roman" panose="02020603050405020304" pitchFamily="18" charset="0"/>
                <a:cs typeface="Times New Roman" panose="02020603050405020304" pitchFamily="18" charset="0"/>
                <a:sym typeface="Wingdings" panose="05000000000000000000" pitchFamily="2" charset="2"/>
              </a:rPr>
              <a:t> </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Le </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microprocesseur</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(ou </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processeur</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est le « cœur » d'un ordinateur : les instructions sont exécutées au niveau du </a:t>
            </a:r>
            <a:r>
              <a:rPr lang="fr-FR" sz="1800" dirty="0" err="1">
                <a:effectLst/>
                <a:latin typeface="Calibri" panose="020F0502020204030204" pitchFamily="34" charset="0"/>
                <a:ea typeface="Times New Roman" panose="02020603050405020304" pitchFamily="18" charset="0"/>
                <a:cs typeface="Times New Roman" panose="02020603050405020304" pitchFamily="18" charset="0"/>
              </a:rPr>
              <a:t>CPU</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a:t>
            </a:r>
            <a:r>
              <a:rPr lang="fr-FR" sz="1800" i="1" dirty="0">
                <a:effectLst/>
                <a:latin typeface="Calibri" panose="020F0502020204030204" pitchFamily="34" charset="0"/>
                <a:ea typeface="Times New Roman" panose="02020603050405020304" pitchFamily="18" charset="0"/>
                <a:cs typeface="Times New Roman" panose="02020603050405020304" pitchFamily="18" charset="0"/>
              </a:rPr>
              <a:t>Central </a:t>
            </a:r>
            <a:r>
              <a:rPr lang="fr-FR" sz="1800" i="1" dirty="0" err="1">
                <a:effectLst/>
                <a:latin typeface="Calibri" panose="020F0502020204030204" pitchFamily="34" charset="0"/>
                <a:ea typeface="Times New Roman" panose="02020603050405020304" pitchFamily="18" charset="0"/>
                <a:cs typeface="Times New Roman" panose="02020603050405020304" pitchFamily="18" charset="0"/>
              </a:rPr>
              <a:t>Processing</a:t>
            </a:r>
            <a:r>
              <a:rPr lang="fr-FR" sz="1800" i="1" dirty="0">
                <a:effectLst/>
                <a:latin typeface="Calibri" panose="020F0502020204030204" pitchFamily="34" charset="0"/>
                <a:ea typeface="Times New Roman" panose="02020603050405020304" pitchFamily="18" charset="0"/>
                <a:cs typeface="Times New Roman" panose="02020603050405020304" pitchFamily="18" charset="0"/>
              </a:rPr>
              <a:t> Unit</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Il est schématiquement constitué de 3 parties :</a:t>
            </a:r>
            <a:endParaRPr lang="fr-FR" dirty="0"/>
          </a:p>
        </p:txBody>
      </p:sp>
      <p:sp>
        <p:nvSpPr>
          <p:cNvPr id="7" name="ZoneTexte 6">
            <a:extLst>
              <a:ext uri="{FF2B5EF4-FFF2-40B4-BE49-F238E27FC236}">
                <a16:creationId xmlns:a16="http://schemas.microsoft.com/office/drawing/2014/main" id="{0C8C75B5-B7E1-4C0D-B803-50306CD190D1}"/>
              </a:ext>
            </a:extLst>
          </p:cNvPr>
          <p:cNvSpPr txBox="1"/>
          <p:nvPr/>
        </p:nvSpPr>
        <p:spPr>
          <a:xfrm>
            <a:off x="663114" y="646331"/>
            <a:ext cx="11528885" cy="1477328"/>
          </a:xfrm>
          <a:prstGeom prst="rect">
            <a:avLst/>
          </a:prstGeom>
          <a:noFill/>
        </p:spPr>
        <p:txBody>
          <a:bodyPr wrap="square">
            <a:spAutoFit/>
          </a:bodyPr>
          <a:lstStyle/>
          <a:p>
            <a:pPr marL="285750" indent="-285750">
              <a:buFontTx/>
              <a:buChar char="-"/>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Les </a:t>
            </a:r>
            <a:r>
              <a:rPr lang="fr-FR" sz="1800" b="1" i="1" dirty="0">
                <a:effectLst/>
                <a:latin typeface="Calibri" panose="020F0502020204030204" pitchFamily="34" charset="0"/>
                <a:ea typeface="Times New Roman" panose="02020603050405020304" pitchFamily="18" charset="0"/>
                <a:cs typeface="Times New Roman" panose="02020603050405020304" pitchFamily="18" charset="0"/>
              </a:rPr>
              <a:t>registres</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qui permettent de mémoriser (stocker) de l'information (donnée ou instruction) au sein même du </a:t>
            </a:r>
            <a:r>
              <a:rPr lang="fr-FR" sz="1800" dirty="0" err="1">
                <a:effectLst/>
                <a:latin typeface="Calibri" panose="020F0502020204030204" pitchFamily="34" charset="0"/>
                <a:ea typeface="Times New Roman" panose="02020603050405020304" pitchFamily="18" charset="0"/>
                <a:cs typeface="Times New Roman" panose="02020603050405020304" pitchFamily="18" charset="0"/>
              </a:rPr>
              <a:t>CPU</a:t>
            </a:r>
            <a:r>
              <a:rPr lang="fr-FR" dirty="0">
                <a:latin typeface="Calibri" panose="020F0502020204030204" pitchFamily="34" charset="0"/>
                <a:ea typeface="Times New Roman" panose="02020603050405020304" pitchFamily="18" charset="0"/>
                <a:cs typeface="Times New Roman" panose="02020603050405020304" pitchFamily="18" charset="0"/>
              </a:rPr>
              <a:t> ;</a:t>
            </a:r>
          </a:p>
          <a:p>
            <a:pPr marL="285750" indent="-285750">
              <a:buFontTx/>
              <a:buChar char="-"/>
            </a:pPr>
            <a:r>
              <a:rPr lang="fr-FR" sz="1800" b="1" i="1" dirty="0">
                <a:effectLst/>
                <a:latin typeface="Calibri" panose="020F0502020204030204" pitchFamily="34" charset="0"/>
                <a:ea typeface="Times New Roman" panose="02020603050405020304" pitchFamily="18" charset="0"/>
                <a:cs typeface="Times New Roman" panose="02020603050405020304" pitchFamily="18" charset="0"/>
              </a:rPr>
              <a:t>L'unité arithmétique et logique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(UAL ou ALU en anglais), c’est un circuit numérique combinatoire qui est chargée de l'exécution de tous les calculs que peut réaliser le microprocesseur ;</a:t>
            </a:r>
          </a:p>
          <a:p>
            <a:pPr marL="285750" indent="-285750" algn="just">
              <a:buFontTx/>
              <a:buChar char="-"/>
            </a:pPr>
            <a:r>
              <a:rPr lang="fr-FR" sz="1800" b="1" i="1" dirty="0">
                <a:effectLst/>
                <a:latin typeface="Calibri" panose="020F0502020204030204" pitchFamily="34" charset="0"/>
                <a:ea typeface="Times New Roman" panose="02020603050405020304" pitchFamily="18" charset="0"/>
                <a:cs typeface="Times New Roman" panose="02020603050405020304" pitchFamily="18" charset="0"/>
              </a:rPr>
              <a:t>L'unité de commande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elle dirige le fonctionnement du processeur et permet d'exécuter les instructions (les programmes).</a:t>
            </a:r>
            <a:endParaRPr lang="fr-FR" dirty="0"/>
          </a:p>
        </p:txBody>
      </p:sp>
      <p:sp>
        <p:nvSpPr>
          <p:cNvPr id="9" name="ZoneTexte 8">
            <a:extLst>
              <a:ext uri="{FF2B5EF4-FFF2-40B4-BE49-F238E27FC236}">
                <a16:creationId xmlns:a16="http://schemas.microsoft.com/office/drawing/2014/main" id="{6423F1BD-42AC-4B60-8E0D-4D6EFB19E843}"/>
              </a:ext>
            </a:extLst>
          </p:cNvPr>
          <p:cNvSpPr txBox="1"/>
          <p:nvPr/>
        </p:nvSpPr>
        <p:spPr>
          <a:xfrm>
            <a:off x="-50025" y="2123659"/>
            <a:ext cx="12242023" cy="646331"/>
          </a:xfrm>
          <a:prstGeom prst="rect">
            <a:avLst/>
          </a:prstGeom>
          <a:noFill/>
        </p:spPr>
        <p:txBody>
          <a:bodyPr wrap="square">
            <a:spAutoFit/>
          </a:bodyPr>
          <a:lstStyle/>
          <a:p>
            <a:r>
              <a:rPr lang="fr-FR" sz="1800" u="sng" dirty="0">
                <a:effectLst/>
                <a:latin typeface="Calibri" panose="020F0502020204030204" pitchFamily="34" charset="0"/>
                <a:ea typeface="Times New Roman" panose="02020603050405020304" pitchFamily="18" charset="0"/>
                <a:cs typeface="Times New Roman" panose="02020603050405020304" pitchFamily="18" charset="0"/>
              </a:rPr>
              <a:t>Remarque :</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les ordinateurs multiprocesseurs sont capables d’effectuer plusieurs tâches en parallèle, pour obtenir une plus grande puissance de calcul.</a:t>
            </a:r>
            <a:endParaRPr lang="fr-FR" dirty="0"/>
          </a:p>
        </p:txBody>
      </p:sp>
      <p:pic>
        <p:nvPicPr>
          <p:cNvPr id="10" name="Image 9">
            <a:extLst>
              <a:ext uri="{FF2B5EF4-FFF2-40B4-BE49-F238E27FC236}">
                <a16:creationId xmlns:a16="http://schemas.microsoft.com/office/drawing/2014/main" id="{A88B4B5C-8D33-461A-98A4-67CD266B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1558" y="2715278"/>
            <a:ext cx="6558856" cy="4142722"/>
          </a:xfrm>
          <a:prstGeom prst="rect">
            <a:avLst/>
          </a:prstGeom>
        </p:spPr>
      </p:pic>
    </p:spTree>
    <p:extLst>
      <p:ext uri="{BB962C8B-B14F-4D97-AF65-F5344CB8AC3E}">
        <p14:creationId xmlns:p14="http://schemas.microsoft.com/office/powerpoint/2010/main" val="207951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7">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7">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p:tgtEl>
                                          <p:spTgt spid="7">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0"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800" decel="100000"/>
                                        <p:tgtEl>
                                          <p:spTgt spid="10"/>
                                        </p:tgtEl>
                                      </p:cBhvr>
                                    </p:animEffect>
                                    <p:anim calcmode="lin" valueType="num">
                                      <p:cBhvr>
                                        <p:cTn id="32" dur="800" decel="100000" fill="hold"/>
                                        <p:tgtEl>
                                          <p:spTgt spid="10"/>
                                        </p:tgtEl>
                                        <p:attrNameLst>
                                          <p:attrName>style.rotation</p:attrName>
                                        </p:attrNameLst>
                                      </p:cBhvr>
                                      <p:tavLst>
                                        <p:tav tm="0">
                                          <p:val>
                                            <p:fltVal val="-90"/>
                                          </p:val>
                                        </p:tav>
                                        <p:tav tm="100000">
                                          <p:val>
                                            <p:fltVal val="0"/>
                                          </p:val>
                                        </p:tav>
                                      </p:tavLst>
                                    </p:anim>
                                    <p:anim calcmode="lin" valueType="num">
                                      <p:cBhvr>
                                        <p:cTn id="33" dur="800" decel="100000" fill="hold"/>
                                        <p:tgtEl>
                                          <p:spTgt spid="10"/>
                                        </p:tgtEl>
                                        <p:attrNameLst>
                                          <p:attrName>ppt_x</p:attrName>
                                        </p:attrNameLst>
                                      </p:cBhvr>
                                      <p:tavLst>
                                        <p:tav tm="0">
                                          <p:val>
                                            <p:strVal val="#ppt_x+0.4"/>
                                          </p:val>
                                        </p:tav>
                                        <p:tav tm="100000">
                                          <p:val>
                                            <p:strVal val="#ppt_x-0.05"/>
                                          </p:val>
                                        </p:tav>
                                      </p:tavLst>
                                    </p:anim>
                                    <p:anim calcmode="lin" valueType="num">
                                      <p:cBhvr>
                                        <p:cTn id="34" dur="800" decel="100000" fill="hold"/>
                                        <p:tgtEl>
                                          <p:spTgt spid="10"/>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1138534-1A94-4D44-8435-F9D30630BA29}"/>
              </a:ext>
            </a:extLst>
          </p:cNvPr>
          <p:cNvSpPr txBox="1"/>
          <p:nvPr/>
        </p:nvSpPr>
        <p:spPr>
          <a:xfrm>
            <a:off x="0" y="0"/>
            <a:ext cx="12192000" cy="646331"/>
          </a:xfrm>
          <a:prstGeom prst="rect">
            <a:avLst/>
          </a:prstGeom>
          <a:noFill/>
        </p:spPr>
        <p:txBody>
          <a:bodyPr wrap="square">
            <a:spAutoFit/>
          </a:bodyPr>
          <a:lstStyle/>
          <a:p>
            <a:pPr algn="just"/>
            <a:r>
              <a:rPr lang="fr-FR" sz="1800" dirty="0">
                <a:effectLst/>
                <a:latin typeface="Calibri" panose="020F0502020204030204" pitchFamily="34" charset="0"/>
                <a:ea typeface="Times New Roman" panose="02020603050405020304" pitchFamily="18" charset="0"/>
                <a:cs typeface="Times New Roman" panose="02020603050405020304" pitchFamily="18" charset="0"/>
                <a:sym typeface="Wingdings" panose="05000000000000000000" pitchFamily="2" charset="2"/>
              </a:rPr>
              <a:t> </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La </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mémoire vive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ou </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RAM</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a:t>
            </a:r>
            <a:r>
              <a:rPr lang="fr-FR" sz="1800" i="1" dirty="0" err="1">
                <a:effectLst/>
                <a:latin typeface="Calibri" panose="020F0502020204030204" pitchFamily="34" charset="0"/>
                <a:ea typeface="Times New Roman" panose="02020603050405020304" pitchFamily="18" charset="0"/>
                <a:cs typeface="Times New Roman" panose="02020603050405020304" pitchFamily="18" charset="0"/>
              </a:rPr>
              <a:t>Random</a:t>
            </a:r>
            <a:r>
              <a:rPr lang="fr-FR" sz="1800" i="1" dirty="0">
                <a:effectLst/>
                <a:latin typeface="Calibri" panose="020F0502020204030204" pitchFamily="34" charset="0"/>
                <a:ea typeface="Times New Roman" panose="02020603050405020304" pitchFamily="18" charset="0"/>
                <a:cs typeface="Times New Roman" panose="02020603050405020304" pitchFamily="18" charset="0"/>
              </a:rPr>
              <a:t> Access Memory</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est un espace de stockage temporaire des données traitées par le microprocesseur. Elle est volatile : son contenu disparait lorsqu’elle n’est plus alimentée en électricité.</a:t>
            </a:r>
            <a:endParaRPr lang="fr-FR" dirty="0"/>
          </a:p>
        </p:txBody>
      </p:sp>
      <p:sp>
        <p:nvSpPr>
          <p:cNvPr id="7" name="ZoneTexte 6">
            <a:extLst>
              <a:ext uri="{FF2B5EF4-FFF2-40B4-BE49-F238E27FC236}">
                <a16:creationId xmlns:a16="http://schemas.microsoft.com/office/drawing/2014/main" id="{F249C099-AF8C-4D6A-9BDF-94AE3C08888D}"/>
              </a:ext>
            </a:extLst>
          </p:cNvPr>
          <p:cNvSpPr txBox="1"/>
          <p:nvPr/>
        </p:nvSpPr>
        <p:spPr>
          <a:xfrm>
            <a:off x="-1" y="646331"/>
            <a:ext cx="12191999" cy="1200329"/>
          </a:xfrm>
          <a:prstGeom prst="rect">
            <a:avLst/>
          </a:prstGeom>
          <a:noFill/>
        </p:spPr>
        <p:txBody>
          <a:bodyPr wrap="square">
            <a:spAutoFit/>
          </a:bodyPr>
          <a:lstStyle/>
          <a:p>
            <a:pPr algn="just"/>
            <a:r>
              <a:rPr lang="fr-FR" sz="1800" dirty="0">
                <a:effectLst/>
                <a:latin typeface="Calibri" panose="020F0502020204030204" pitchFamily="34" charset="0"/>
                <a:ea typeface="Times New Roman" panose="02020603050405020304" pitchFamily="18" charset="0"/>
                <a:cs typeface="Times New Roman" panose="02020603050405020304" pitchFamily="18" charset="0"/>
                <a:sym typeface="Wingdings" panose="05000000000000000000" pitchFamily="2" charset="2"/>
              </a:rPr>
              <a:t> </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La </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mémoire morte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ou </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ROM</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a:t>
            </a:r>
            <a:r>
              <a:rPr lang="fr-FR" sz="1800" i="1" dirty="0">
                <a:effectLst/>
                <a:latin typeface="Calibri" panose="020F0502020204030204" pitchFamily="34" charset="0"/>
                <a:ea typeface="Times New Roman" panose="02020603050405020304" pitchFamily="18" charset="0"/>
                <a:cs typeface="Times New Roman" panose="02020603050405020304" pitchFamily="18" charset="0"/>
              </a:rPr>
              <a:t>Read-</a:t>
            </a:r>
            <a:r>
              <a:rPr lang="fr-FR" sz="1800" i="1" dirty="0" err="1">
                <a:effectLst/>
                <a:latin typeface="Calibri" panose="020F0502020204030204" pitchFamily="34" charset="0"/>
                <a:ea typeface="Times New Roman" panose="02020603050405020304" pitchFamily="18" charset="0"/>
                <a:cs typeface="Times New Roman" panose="02020603050405020304" pitchFamily="18" charset="0"/>
              </a:rPr>
              <a:t>Only</a:t>
            </a:r>
            <a:r>
              <a:rPr lang="fr-FR" sz="1800" i="1" dirty="0">
                <a:effectLst/>
                <a:latin typeface="Calibri" panose="020F0502020204030204" pitchFamily="34" charset="0"/>
                <a:ea typeface="Times New Roman" panose="02020603050405020304" pitchFamily="18" charset="0"/>
                <a:cs typeface="Times New Roman" panose="02020603050405020304" pitchFamily="18" charset="0"/>
              </a:rPr>
              <a:t> Memory</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est un espace de stockage (mémoire) non volatil, de faible capacité, dont le contenu est fixé lors de sa programmation. Ce contenu peut être lu mais n’est pas prévu pour être modifié. C’est l’exemple du BIOS (Basic Input Output System), qui contient des instructions permettant d'effectuer des opérations de base, lors de la mise sous tension de la machine.</a:t>
            </a:r>
            <a:endParaRPr lang="fr-FR" dirty="0"/>
          </a:p>
        </p:txBody>
      </p:sp>
      <p:sp>
        <p:nvSpPr>
          <p:cNvPr id="9" name="ZoneTexte 8">
            <a:extLst>
              <a:ext uri="{FF2B5EF4-FFF2-40B4-BE49-F238E27FC236}">
                <a16:creationId xmlns:a16="http://schemas.microsoft.com/office/drawing/2014/main" id="{66CF1450-D046-4EFC-93C5-C475CD551660}"/>
              </a:ext>
            </a:extLst>
          </p:cNvPr>
          <p:cNvSpPr txBox="1"/>
          <p:nvPr/>
        </p:nvSpPr>
        <p:spPr>
          <a:xfrm>
            <a:off x="0" y="1846660"/>
            <a:ext cx="12192000" cy="646331"/>
          </a:xfrm>
          <a:prstGeom prst="rect">
            <a:avLst/>
          </a:prstGeom>
          <a:noFill/>
        </p:spPr>
        <p:txBody>
          <a:bodyPr wrap="square">
            <a:spAutoFit/>
          </a:bodyPr>
          <a:lstStyle/>
          <a:p>
            <a:pPr algn="just"/>
            <a:r>
              <a:rPr lang="fr-FR" sz="1800" dirty="0">
                <a:effectLst/>
                <a:latin typeface="Calibri" panose="020F0502020204030204" pitchFamily="34" charset="0"/>
                <a:ea typeface="Times New Roman" panose="02020603050405020304" pitchFamily="18" charset="0"/>
                <a:cs typeface="Times New Roman" panose="02020603050405020304" pitchFamily="18" charset="0"/>
                <a:sym typeface="Wingdings" panose="05000000000000000000" pitchFamily="2" charset="2"/>
              </a:rPr>
              <a:t> </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La </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mémoire de masse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est l’autre nom donnée à la mémoire non volatile sur laquelle des données peuvent être lues et écrites. C’est l’exemple des disques durs, des SSD, des clés USB, des carte </a:t>
            </a:r>
            <a:r>
              <a:rPr lang="fr-FR" sz="1800" dirty="0" err="1">
                <a:effectLst/>
                <a:latin typeface="Calibri" panose="020F0502020204030204" pitchFamily="34" charset="0"/>
                <a:ea typeface="Times New Roman" panose="02020603050405020304" pitchFamily="18" charset="0"/>
                <a:cs typeface="Times New Roman" panose="02020603050405020304" pitchFamily="18" charset="0"/>
              </a:rPr>
              <a:t>SD</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a:t>
            </a:r>
            <a:r>
              <a:rPr lang="fr-FR" sz="1800" dirty="0" err="1">
                <a:effectLst/>
                <a:latin typeface="Calibri" panose="020F0502020204030204" pitchFamily="34" charset="0"/>
                <a:ea typeface="Times New Roman" panose="02020603050405020304" pitchFamily="18" charset="0"/>
                <a:cs typeface="Times New Roman" panose="02020603050405020304" pitchFamily="18" charset="0"/>
              </a:rPr>
              <a:t>microSD</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etc.</a:t>
            </a:r>
            <a:endParaRPr lang="fr-FR" dirty="0"/>
          </a:p>
        </p:txBody>
      </p:sp>
      <p:sp>
        <p:nvSpPr>
          <p:cNvPr id="11" name="ZoneTexte 10">
            <a:extLst>
              <a:ext uri="{FF2B5EF4-FFF2-40B4-BE49-F238E27FC236}">
                <a16:creationId xmlns:a16="http://schemas.microsoft.com/office/drawing/2014/main" id="{E3993761-5D80-4033-AB7F-7159793040C3}"/>
              </a:ext>
            </a:extLst>
          </p:cNvPr>
          <p:cNvSpPr txBox="1"/>
          <p:nvPr/>
        </p:nvSpPr>
        <p:spPr>
          <a:xfrm>
            <a:off x="-1" y="2492991"/>
            <a:ext cx="12191998" cy="646331"/>
          </a:xfrm>
          <a:prstGeom prst="rect">
            <a:avLst/>
          </a:prstGeom>
          <a:noFill/>
        </p:spPr>
        <p:txBody>
          <a:bodyPr wrap="square">
            <a:spAutoFit/>
          </a:bodyPr>
          <a:lstStyle/>
          <a:p>
            <a:pPr algn="just"/>
            <a:r>
              <a:rPr lang="fr-FR" sz="1800" dirty="0">
                <a:effectLst/>
                <a:latin typeface="Calibri" panose="020F0502020204030204" pitchFamily="34" charset="0"/>
                <a:ea typeface="Times New Roman" panose="02020603050405020304" pitchFamily="18" charset="0"/>
                <a:cs typeface="Times New Roman" panose="02020603050405020304" pitchFamily="18" charset="0"/>
                <a:sym typeface="Wingdings" panose="05000000000000000000" pitchFamily="2" charset="2"/>
              </a:rPr>
              <a:t> </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La </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mémoire cache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est un espace de stockage (mémoire) volatil permettant d’accélérer l’accès aux données contenues dans la mémoire vive ou la mémoire de masse.</a:t>
            </a:r>
            <a:endParaRPr lang="fr-FR" dirty="0"/>
          </a:p>
        </p:txBody>
      </p:sp>
      <p:sp>
        <p:nvSpPr>
          <p:cNvPr id="19" name="ZoneTexte 18">
            <a:extLst>
              <a:ext uri="{FF2B5EF4-FFF2-40B4-BE49-F238E27FC236}">
                <a16:creationId xmlns:a16="http://schemas.microsoft.com/office/drawing/2014/main" id="{3C8848BF-5E8D-41F3-A653-B15FFE71A56F}"/>
              </a:ext>
            </a:extLst>
          </p:cNvPr>
          <p:cNvSpPr txBox="1"/>
          <p:nvPr/>
        </p:nvSpPr>
        <p:spPr>
          <a:xfrm>
            <a:off x="-1165" y="3139322"/>
            <a:ext cx="12193162" cy="923330"/>
          </a:xfrm>
          <a:prstGeom prst="rect">
            <a:avLst/>
          </a:prstGeom>
          <a:noFill/>
        </p:spPr>
        <p:txBody>
          <a:bodyPr wrap="square">
            <a:spAutoFit/>
          </a:bodyPr>
          <a:lstStyle/>
          <a:p>
            <a:pPr algn="just"/>
            <a:r>
              <a:rPr lang="fr-FR" sz="1800" dirty="0">
                <a:effectLst/>
                <a:latin typeface="Calibri" panose="020F0502020204030204" pitchFamily="34" charset="0"/>
                <a:ea typeface="Times New Roman" panose="02020603050405020304" pitchFamily="18" charset="0"/>
                <a:cs typeface="Times New Roman" panose="02020603050405020304" pitchFamily="18" charset="0"/>
                <a:sym typeface="Wingdings" panose="05000000000000000000" pitchFamily="2" charset="2"/>
              </a:rPr>
              <a:t> </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La </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carte mère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est le circuit imprimé sur lequel sont rassemblés la plupart des composants électroniques et les ports de connexion (</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connecteurs</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permettant d’assurer la liaison entre les différents éléments (processeur, mémoire vive, chipsets, BIOS, …) et périphériques de l’ordinateur.</a:t>
            </a:r>
            <a:endParaRPr lang="fr-FR" dirty="0"/>
          </a:p>
        </p:txBody>
      </p:sp>
      <p:sp>
        <p:nvSpPr>
          <p:cNvPr id="21" name="ZoneTexte 20">
            <a:extLst>
              <a:ext uri="{FF2B5EF4-FFF2-40B4-BE49-F238E27FC236}">
                <a16:creationId xmlns:a16="http://schemas.microsoft.com/office/drawing/2014/main" id="{1C3D38E5-EBA7-4E0D-BE63-5A677EF5DEEC}"/>
              </a:ext>
            </a:extLst>
          </p:cNvPr>
          <p:cNvSpPr txBox="1"/>
          <p:nvPr/>
        </p:nvSpPr>
        <p:spPr>
          <a:xfrm>
            <a:off x="-1" y="4062652"/>
            <a:ext cx="12191997" cy="646331"/>
          </a:xfrm>
          <a:prstGeom prst="rect">
            <a:avLst/>
          </a:prstGeom>
          <a:noFill/>
        </p:spPr>
        <p:txBody>
          <a:bodyPr wrap="square">
            <a:spAutoFit/>
          </a:bodyPr>
          <a:lstStyle/>
          <a:p>
            <a:pPr algn="just"/>
            <a:r>
              <a:rPr lang="fr-FR" sz="1800" dirty="0">
                <a:effectLst/>
                <a:latin typeface="Calibri" panose="020F0502020204030204" pitchFamily="34" charset="0"/>
                <a:ea typeface="Times New Roman" panose="02020603050405020304" pitchFamily="18" charset="0"/>
                <a:cs typeface="Times New Roman" panose="02020603050405020304" pitchFamily="18" charset="0"/>
                <a:sym typeface="Wingdings" panose="05000000000000000000" pitchFamily="2" charset="2"/>
              </a:rPr>
              <a:t> </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Le </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bus informatique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est un câble de liaison ou un dispositif de transmission de données, partagé entre les différents composants de la machine.</a:t>
            </a:r>
            <a:endParaRPr lang="fr-FR" dirty="0"/>
          </a:p>
        </p:txBody>
      </p:sp>
      <p:pic>
        <p:nvPicPr>
          <p:cNvPr id="23" name="Image 22">
            <a:extLst>
              <a:ext uri="{FF2B5EF4-FFF2-40B4-BE49-F238E27FC236}">
                <a16:creationId xmlns:a16="http://schemas.microsoft.com/office/drawing/2014/main" id="{08F7A1C9-D9FD-4382-AC63-E271BE8391BF}"/>
              </a:ext>
            </a:extLst>
          </p:cNvPr>
          <p:cNvPicPr>
            <a:picLocks noChangeAspect="1"/>
          </p:cNvPicPr>
          <p:nvPr/>
        </p:nvPicPr>
        <p:blipFill>
          <a:blip r:embed="rId2"/>
          <a:stretch>
            <a:fillRect/>
          </a:stretch>
        </p:blipFill>
        <p:spPr>
          <a:xfrm>
            <a:off x="-1165" y="4793793"/>
            <a:ext cx="12192000" cy="1761850"/>
          </a:xfrm>
          <a:prstGeom prst="rect">
            <a:avLst/>
          </a:prstGeom>
        </p:spPr>
      </p:pic>
    </p:spTree>
    <p:extLst>
      <p:ext uri="{BB962C8B-B14F-4D97-AF65-F5344CB8AC3E}">
        <p14:creationId xmlns:p14="http://schemas.microsoft.com/office/powerpoint/2010/main" val="3017530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0-#ppt_w/2"/>
                                          </p:val>
                                        </p:tav>
                                        <p:tav tm="100000">
                                          <p:val>
                                            <p:strVal val="#ppt_x"/>
                                          </p:val>
                                        </p:tav>
                                      </p:tavLst>
                                    </p:anim>
                                    <p:anim calcmode="lin" valueType="num">
                                      <p:cBhvr additive="base">
                                        <p:cTn id="26"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0-#ppt_w/2"/>
                                          </p:val>
                                        </p:tav>
                                        <p:tav tm="100000">
                                          <p:val>
                                            <p:strVal val="#ppt_x"/>
                                          </p:val>
                                        </p:tav>
                                      </p:tavLst>
                                    </p:anim>
                                    <p:anim calcmode="lin" valueType="num">
                                      <p:cBhvr additive="base">
                                        <p:cTn id="32"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0" presetClass="entr" presetSubtype="0"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800" decel="100000"/>
                                        <p:tgtEl>
                                          <p:spTgt spid="23"/>
                                        </p:tgtEl>
                                      </p:cBhvr>
                                    </p:animEffect>
                                    <p:anim calcmode="lin" valueType="num">
                                      <p:cBhvr>
                                        <p:cTn id="38" dur="800" decel="100000" fill="hold"/>
                                        <p:tgtEl>
                                          <p:spTgt spid="23"/>
                                        </p:tgtEl>
                                        <p:attrNameLst>
                                          <p:attrName>style.rotation</p:attrName>
                                        </p:attrNameLst>
                                      </p:cBhvr>
                                      <p:tavLst>
                                        <p:tav tm="0">
                                          <p:val>
                                            <p:fltVal val="-90"/>
                                          </p:val>
                                        </p:tav>
                                        <p:tav tm="100000">
                                          <p:val>
                                            <p:fltVal val="0"/>
                                          </p:val>
                                        </p:tav>
                                      </p:tavLst>
                                    </p:anim>
                                    <p:anim calcmode="lin" valueType="num">
                                      <p:cBhvr>
                                        <p:cTn id="39" dur="800" decel="100000" fill="hold"/>
                                        <p:tgtEl>
                                          <p:spTgt spid="23"/>
                                        </p:tgtEl>
                                        <p:attrNameLst>
                                          <p:attrName>ppt_x</p:attrName>
                                        </p:attrNameLst>
                                      </p:cBhvr>
                                      <p:tavLst>
                                        <p:tav tm="0">
                                          <p:val>
                                            <p:strVal val="#ppt_x+0.4"/>
                                          </p:val>
                                        </p:tav>
                                        <p:tav tm="100000">
                                          <p:val>
                                            <p:strVal val="#ppt_x-0.05"/>
                                          </p:val>
                                        </p:tav>
                                      </p:tavLst>
                                    </p:anim>
                                    <p:anim calcmode="lin" valueType="num">
                                      <p:cBhvr>
                                        <p:cTn id="40" dur="800" decel="100000" fill="hold"/>
                                        <p:tgtEl>
                                          <p:spTgt spid="23"/>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23"/>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2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9"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5052040D-B97F-4F78-86AC-41C15377A276}"/>
              </a:ext>
            </a:extLst>
          </p:cNvPr>
          <p:cNvSpPr txBox="1"/>
          <p:nvPr/>
        </p:nvSpPr>
        <p:spPr>
          <a:xfrm>
            <a:off x="0" y="0"/>
            <a:ext cx="12191997" cy="369332"/>
          </a:xfrm>
          <a:prstGeom prst="rect">
            <a:avLst/>
          </a:prstGeom>
          <a:noFill/>
        </p:spPr>
        <p:txBody>
          <a:bodyPr wrap="square">
            <a:spAutoFit/>
          </a:bodyPr>
          <a:lstStyle/>
          <a:p>
            <a:r>
              <a:rPr lang="fr-FR" sz="1800" dirty="0">
                <a:effectLst/>
                <a:latin typeface="Calibri" panose="020F0502020204030204" pitchFamily="34" charset="0"/>
                <a:ea typeface="Times New Roman" panose="02020603050405020304" pitchFamily="18" charset="0"/>
                <a:cs typeface="Times New Roman" panose="02020603050405020304" pitchFamily="18" charset="0"/>
              </a:rPr>
              <a:t>Pour pouvoir utiliser un ordinateur, un utilisateur doit interagir avec le système d’exploitation grâce à des </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périphériques</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fr-FR" dirty="0"/>
          </a:p>
        </p:txBody>
      </p:sp>
      <p:sp>
        <p:nvSpPr>
          <p:cNvPr id="7" name="ZoneTexte 6">
            <a:extLst>
              <a:ext uri="{FF2B5EF4-FFF2-40B4-BE49-F238E27FC236}">
                <a16:creationId xmlns:a16="http://schemas.microsoft.com/office/drawing/2014/main" id="{7902A8FF-C311-45F6-B964-EBB75A29224C}"/>
              </a:ext>
            </a:extLst>
          </p:cNvPr>
          <p:cNvSpPr txBox="1"/>
          <p:nvPr/>
        </p:nvSpPr>
        <p:spPr>
          <a:xfrm>
            <a:off x="411826" y="284776"/>
            <a:ext cx="11780171" cy="923330"/>
          </a:xfrm>
          <a:prstGeom prst="rect">
            <a:avLst/>
          </a:prstGeom>
          <a:noFill/>
        </p:spPr>
        <p:txBody>
          <a:bodyPr wrap="square">
            <a:spAutoFit/>
          </a:bodyPr>
          <a:lstStyle/>
          <a:p>
            <a:pPr marL="285750" indent="-285750">
              <a:buFontTx/>
              <a:buChar char="-"/>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Les </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périphériques d’entrée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servent à donner des informations ou des données au système d’exploitation ;</a:t>
            </a:r>
          </a:p>
          <a:p>
            <a:pPr marL="285750" indent="-285750">
              <a:buFontTx/>
              <a:buChar char="-"/>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Les </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périphériques de sortie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servent à faire sortir des informations ou des données du système d’exploitation ;</a:t>
            </a:r>
            <a:endParaRPr lang="fr-FR" dirty="0">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Tx/>
              <a:buChar char="-"/>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Les </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périphériques d’entrée/sortie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permettent aussi bien de lire que d’écrire des données.</a:t>
            </a:r>
            <a:endParaRPr lang="fr-FR" dirty="0"/>
          </a:p>
        </p:txBody>
      </p:sp>
      <p:sp>
        <p:nvSpPr>
          <p:cNvPr id="8" name="ZoneTexte 7">
            <a:extLst>
              <a:ext uri="{FF2B5EF4-FFF2-40B4-BE49-F238E27FC236}">
                <a16:creationId xmlns:a16="http://schemas.microsoft.com/office/drawing/2014/main" id="{82CC05FF-1B32-42F4-8954-54D7085FBCB7}"/>
              </a:ext>
            </a:extLst>
          </p:cNvPr>
          <p:cNvSpPr txBox="1"/>
          <p:nvPr/>
        </p:nvSpPr>
        <p:spPr>
          <a:xfrm>
            <a:off x="5" y="1200329"/>
            <a:ext cx="1185261" cy="369332"/>
          </a:xfrm>
          <a:prstGeom prst="rect">
            <a:avLst/>
          </a:prstGeom>
          <a:noFill/>
        </p:spPr>
        <p:txBody>
          <a:bodyPr wrap="none">
            <a:spAutoFit/>
          </a:bodyPr>
          <a:lstStyle/>
          <a:p>
            <a:r>
              <a:rPr lang="fr-FR" sz="1800" u="sng" dirty="0">
                <a:effectLst/>
                <a:latin typeface="Calibri" panose="020F0502020204030204" pitchFamily="34" charset="0"/>
                <a:ea typeface="Times New Roman" panose="02020603050405020304" pitchFamily="18" charset="0"/>
                <a:cs typeface="Times New Roman" panose="02020603050405020304" pitchFamily="18" charset="0"/>
              </a:rPr>
              <a:t>Exemples :</a:t>
            </a:r>
            <a:endParaRPr lang="fr-FR" dirty="0"/>
          </a:p>
        </p:txBody>
      </p:sp>
      <p:pic>
        <p:nvPicPr>
          <p:cNvPr id="9" name="Image 8">
            <a:extLst>
              <a:ext uri="{FF2B5EF4-FFF2-40B4-BE49-F238E27FC236}">
                <a16:creationId xmlns:a16="http://schemas.microsoft.com/office/drawing/2014/main" id="{61B0E8BE-0403-4E82-B706-6A33CEC18F6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357" t="56107" r="721" b="1279"/>
          <a:stretch/>
        </p:blipFill>
        <p:spPr bwMode="auto">
          <a:xfrm>
            <a:off x="2142954" y="1569661"/>
            <a:ext cx="7906088" cy="2016052"/>
          </a:xfrm>
          <a:prstGeom prst="rect">
            <a:avLst/>
          </a:prstGeom>
          <a:ln>
            <a:noFill/>
          </a:ln>
          <a:extLst>
            <a:ext uri="{53640926-AAD7-44D8-BBD7-CCE9431645EC}">
              <a14:shadowObscured xmlns:a14="http://schemas.microsoft.com/office/drawing/2010/main"/>
            </a:ext>
          </a:extLst>
        </p:spPr>
      </p:pic>
      <p:sp>
        <p:nvSpPr>
          <p:cNvPr id="10" name="ZoneTexte 9">
            <a:extLst>
              <a:ext uri="{FF2B5EF4-FFF2-40B4-BE49-F238E27FC236}">
                <a16:creationId xmlns:a16="http://schemas.microsoft.com/office/drawing/2014/main" id="{F41341F6-4027-4239-8361-797B6BE4792E}"/>
              </a:ext>
            </a:extLst>
          </p:cNvPr>
          <p:cNvSpPr txBox="1"/>
          <p:nvPr/>
        </p:nvSpPr>
        <p:spPr>
          <a:xfrm>
            <a:off x="0" y="3762602"/>
            <a:ext cx="2459776" cy="369332"/>
          </a:xfrm>
          <a:prstGeom prst="rect">
            <a:avLst/>
          </a:prstGeom>
          <a:noFill/>
        </p:spPr>
        <p:txBody>
          <a:bodyPr wrap="none">
            <a:spAutoFit/>
          </a:bodyPr>
          <a:lstStyle/>
          <a:p>
            <a:r>
              <a:rPr lang="fr-FR" dirty="0">
                <a:solidFill>
                  <a:srgbClr val="0070C0"/>
                </a:solidFill>
              </a:rPr>
              <a:t>1.2.2. </a:t>
            </a:r>
            <a:r>
              <a:rPr lang="fr-FR" u="sng" dirty="0">
                <a:solidFill>
                  <a:srgbClr val="0070C0"/>
                </a:solidFill>
                <a:uFill>
                  <a:solidFill>
                    <a:srgbClr val="FF0000"/>
                  </a:solidFill>
                </a:uFill>
              </a:rPr>
              <a:t>L’élément binaire</a:t>
            </a:r>
          </a:p>
        </p:txBody>
      </p:sp>
      <p:sp>
        <p:nvSpPr>
          <p:cNvPr id="12" name="ZoneTexte 11">
            <a:extLst>
              <a:ext uri="{FF2B5EF4-FFF2-40B4-BE49-F238E27FC236}">
                <a16:creationId xmlns:a16="http://schemas.microsoft.com/office/drawing/2014/main" id="{3ABDC3B6-7FDC-47E6-9D48-610DE79F2C44}"/>
              </a:ext>
            </a:extLst>
          </p:cNvPr>
          <p:cNvSpPr txBox="1"/>
          <p:nvPr/>
        </p:nvSpPr>
        <p:spPr>
          <a:xfrm>
            <a:off x="0" y="4139711"/>
            <a:ext cx="12192000" cy="646331"/>
          </a:xfrm>
          <a:prstGeom prst="rect">
            <a:avLst/>
          </a:prstGeom>
          <a:solidFill>
            <a:schemeClr val="bg1">
              <a:lumMod val="85000"/>
            </a:schemeClr>
          </a:solidFill>
        </p:spPr>
        <p:txBody>
          <a:bodyPr wrap="square">
            <a:spAutoFit/>
          </a:bodyPr>
          <a:lstStyle/>
          <a:p>
            <a:pPr algn="just"/>
            <a:r>
              <a:rPr lang="fr-FR"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 « </a:t>
            </a:r>
            <a:r>
              <a:rPr lang="fr-FR"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Bit</a:t>
            </a:r>
            <a:r>
              <a:rPr lang="fr-FR"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 ou élément binaire, signifie « </a:t>
            </a:r>
            <a:r>
              <a:rPr lang="fr-FR" sz="1800"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binary</a:t>
            </a:r>
            <a:r>
              <a:rPr lang="fr-FR" sz="18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digit</a:t>
            </a:r>
            <a:r>
              <a:rPr lang="fr-FR"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 c’est-à-dire « 0 » ou « 1 » en numérotation binaire. C’est la plus petite unité d’information numérique manipulable par un ordinateur.</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ZoneTexte 13">
            <a:extLst>
              <a:ext uri="{FF2B5EF4-FFF2-40B4-BE49-F238E27FC236}">
                <a16:creationId xmlns:a16="http://schemas.microsoft.com/office/drawing/2014/main" id="{C8D24F04-E4BC-4187-8120-748D86F86007}"/>
              </a:ext>
            </a:extLst>
          </p:cNvPr>
          <p:cNvSpPr txBox="1"/>
          <p:nvPr/>
        </p:nvSpPr>
        <p:spPr>
          <a:xfrm>
            <a:off x="0" y="4786042"/>
            <a:ext cx="12191996" cy="646331"/>
          </a:xfrm>
          <a:prstGeom prst="rect">
            <a:avLst/>
          </a:prstGeom>
          <a:solidFill>
            <a:schemeClr val="bg1">
              <a:lumMod val="85000"/>
            </a:schemeClr>
          </a:solidFill>
        </p:spPr>
        <p:txBody>
          <a:bodyPr wrap="square">
            <a:spAutoFit/>
          </a:bodyPr>
          <a:lstStyle/>
          <a:p>
            <a:pPr algn="just"/>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a:t>
            </a:r>
            <a:r>
              <a:rPr lang="fr-FR" sz="18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octet</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est une unité d’information composée de </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8 bits</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Il permet de stocker une information, un caractère tel qu’une lettre, un chiffre …</a:t>
            </a:r>
            <a:endParaRPr lang="fr-FR" dirty="0"/>
          </a:p>
        </p:txBody>
      </p:sp>
      <p:sp>
        <p:nvSpPr>
          <p:cNvPr id="16" name="ZoneTexte 15">
            <a:extLst>
              <a:ext uri="{FF2B5EF4-FFF2-40B4-BE49-F238E27FC236}">
                <a16:creationId xmlns:a16="http://schemas.microsoft.com/office/drawing/2014/main" id="{C0338A97-DBB1-4F5D-9B28-7383875E4D8C}"/>
              </a:ext>
            </a:extLst>
          </p:cNvPr>
          <p:cNvSpPr txBox="1"/>
          <p:nvPr/>
        </p:nvSpPr>
        <p:spPr>
          <a:xfrm>
            <a:off x="5082836" y="5507648"/>
            <a:ext cx="2026324" cy="461665"/>
          </a:xfrm>
          <a:prstGeom prst="rect">
            <a:avLst/>
          </a:prstGeom>
          <a:noFill/>
        </p:spPr>
        <p:txBody>
          <a:bodyPr wrap="none">
            <a:spAutoFit/>
          </a:bodyPr>
          <a:lstStyle/>
          <a:p>
            <a:r>
              <a:rPr lang="fr-FR" sz="2400" dirty="0">
                <a:ln>
                  <a:noFill/>
                </a:ln>
                <a:solidFill>
                  <a:srgbClr val="4472C4"/>
                </a:solidFill>
                <a:effectLst>
                  <a:outerShdw blurRad="38100" dist="25400" dir="5400000" algn="ctr">
                    <a:srgbClr val="6E747A">
                      <a:alpha val="43000"/>
                    </a:srgbClr>
                  </a:outerShdw>
                </a:effectLst>
                <a:latin typeface="Calibri" panose="020F0502020204030204" pitchFamily="34" charset="0"/>
                <a:ea typeface="Times New Roman" panose="02020603050405020304" pitchFamily="18" charset="0"/>
                <a:cs typeface="Times New Roman" panose="02020603050405020304" pitchFamily="18" charset="0"/>
              </a:rPr>
              <a:t>1 octet = 8 bits</a:t>
            </a:r>
            <a:endParaRPr lang="fr-FR" sz="2400" dirty="0"/>
          </a:p>
        </p:txBody>
      </p:sp>
      <p:sp>
        <p:nvSpPr>
          <p:cNvPr id="18" name="ZoneTexte 17">
            <a:extLst>
              <a:ext uri="{FF2B5EF4-FFF2-40B4-BE49-F238E27FC236}">
                <a16:creationId xmlns:a16="http://schemas.microsoft.com/office/drawing/2014/main" id="{52E967DE-639A-450F-9FE6-F132698A6AA4}"/>
              </a:ext>
            </a:extLst>
          </p:cNvPr>
          <p:cNvSpPr txBox="1"/>
          <p:nvPr/>
        </p:nvSpPr>
        <p:spPr>
          <a:xfrm>
            <a:off x="-46536" y="6011193"/>
            <a:ext cx="12238532" cy="369332"/>
          </a:xfrm>
          <a:prstGeom prst="rect">
            <a:avLst/>
          </a:prstGeom>
          <a:noFill/>
        </p:spPr>
        <p:txBody>
          <a:bodyPr wrap="square">
            <a:spAutoFit/>
          </a:bodyPr>
          <a:lstStyle/>
          <a:p>
            <a:r>
              <a:rPr lang="fr-FR" sz="1800" dirty="0">
                <a:effectLst/>
                <a:latin typeface="Calibri" panose="020F0502020204030204" pitchFamily="34" charset="0"/>
                <a:ea typeface="Times New Roman" panose="02020603050405020304" pitchFamily="18" charset="0"/>
                <a:cs typeface="Times New Roman" panose="02020603050405020304" pitchFamily="18" charset="0"/>
              </a:rPr>
              <a:t>Avec </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8</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bits, il est possible d'obtenir </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2</a:t>
            </a:r>
            <a:r>
              <a:rPr lang="fr-FR" sz="1800" b="1" baseline="30000" dirty="0">
                <a:effectLst/>
                <a:latin typeface="Calibri" panose="020F0502020204030204" pitchFamily="34" charset="0"/>
                <a:ea typeface="Times New Roman" panose="02020603050405020304" pitchFamily="18" charset="0"/>
                <a:cs typeface="Times New Roman" panose="02020603050405020304" pitchFamily="18" charset="0"/>
              </a:rPr>
              <a:t>8</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 2 </a:t>
            </a:r>
            <a:r>
              <a:rPr lang="fr-FR" sz="1800" dirty="0">
                <a:effectLst/>
                <a:latin typeface="Calibri" panose="020F0502020204030204" pitchFamily="34" charset="0"/>
                <a:ea typeface="Times New Roman" panose="02020603050405020304" pitchFamily="18" charset="0"/>
                <a:cs typeface="Times New Roman" panose="02020603050405020304" pitchFamily="18" charset="0"/>
                <a:sym typeface="Symbol" panose="05050102010706020507" pitchFamily="18" charset="2"/>
              </a:rPr>
              <a:t></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2 </a:t>
            </a:r>
            <a:r>
              <a:rPr lang="fr-FR" sz="1800" dirty="0">
                <a:effectLst/>
                <a:latin typeface="Calibri" panose="020F0502020204030204" pitchFamily="34" charset="0"/>
                <a:ea typeface="Times New Roman" panose="02020603050405020304" pitchFamily="18" charset="0"/>
                <a:cs typeface="Times New Roman" panose="02020603050405020304" pitchFamily="18" charset="0"/>
                <a:sym typeface="Symbol" panose="05050102010706020507" pitchFamily="18" charset="2"/>
              </a:rPr>
              <a:t></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2 </a:t>
            </a:r>
            <a:r>
              <a:rPr lang="fr-FR" sz="1800" dirty="0">
                <a:effectLst/>
                <a:latin typeface="Calibri" panose="020F0502020204030204" pitchFamily="34" charset="0"/>
                <a:ea typeface="Times New Roman" panose="02020603050405020304" pitchFamily="18" charset="0"/>
                <a:cs typeface="Times New Roman" panose="02020603050405020304" pitchFamily="18" charset="0"/>
                <a:sym typeface="Symbol" panose="05050102010706020507" pitchFamily="18" charset="2"/>
              </a:rPr>
              <a:t></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2 </a:t>
            </a:r>
            <a:r>
              <a:rPr lang="fr-FR" sz="1800" dirty="0">
                <a:effectLst/>
                <a:latin typeface="Calibri" panose="020F0502020204030204" pitchFamily="34" charset="0"/>
                <a:ea typeface="Times New Roman" panose="02020603050405020304" pitchFamily="18" charset="0"/>
                <a:cs typeface="Times New Roman" panose="02020603050405020304" pitchFamily="18" charset="0"/>
                <a:sym typeface="Symbol" panose="05050102010706020507" pitchFamily="18" charset="2"/>
              </a:rPr>
              <a:t></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2 </a:t>
            </a:r>
            <a:r>
              <a:rPr lang="fr-FR" sz="1800" dirty="0">
                <a:effectLst/>
                <a:latin typeface="Calibri" panose="020F0502020204030204" pitchFamily="34" charset="0"/>
                <a:ea typeface="Times New Roman" panose="02020603050405020304" pitchFamily="18" charset="0"/>
                <a:cs typeface="Times New Roman" panose="02020603050405020304" pitchFamily="18" charset="0"/>
                <a:sym typeface="Symbol" panose="05050102010706020507" pitchFamily="18" charset="2"/>
              </a:rPr>
              <a:t></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2 </a:t>
            </a:r>
            <a:r>
              <a:rPr lang="fr-FR" sz="1800" dirty="0">
                <a:effectLst/>
                <a:latin typeface="Calibri" panose="020F0502020204030204" pitchFamily="34" charset="0"/>
                <a:ea typeface="Times New Roman" panose="02020603050405020304" pitchFamily="18" charset="0"/>
                <a:cs typeface="Times New Roman" panose="02020603050405020304" pitchFamily="18" charset="0"/>
                <a:sym typeface="Symbol" panose="05050102010706020507" pitchFamily="18" charset="2"/>
              </a:rPr>
              <a:t></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2 </a:t>
            </a:r>
            <a:r>
              <a:rPr lang="fr-FR" sz="1800" dirty="0">
                <a:effectLst/>
                <a:latin typeface="Calibri" panose="020F0502020204030204" pitchFamily="34" charset="0"/>
                <a:ea typeface="Times New Roman" panose="02020603050405020304" pitchFamily="18" charset="0"/>
                <a:cs typeface="Times New Roman" panose="02020603050405020304" pitchFamily="18" charset="0"/>
                <a:sym typeface="Symbol" panose="05050102010706020507" pitchFamily="18" charset="2"/>
              </a:rPr>
              <a:t></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2), soit 256 états différents :</a:t>
            </a:r>
            <a:endParaRPr lang="fr-FR" dirty="0"/>
          </a:p>
        </p:txBody>
      </p:sp>
      <p:sp>
        <p:nvSpPr>
          <p:cNvPr id="20" name="ZoneTexte 19">
            <a:extLst>
              <a:ext uri="{FF2B5EF4-FFF2-40B4-BE49-F238E27FC236}">
                <a16:creationId xmlns:a16="http://schemas.microsoft.com/office/drawing/2014/main" id="{915172E8-8BDC-4076-B5AB-AC7629C0F3AE}"/>
              </a:ext>
            </a:extLst>
          </p:cNvPr>
          <p:cNvSpPr txBox="1"/>
          <p:nvPr/>
        </p:nvSpPr>
        <p:spPr>
          <a:xfrm>
            <a:off x="2121920" y="6421849"/>
            <a:ext cx="8359981" cy="369332"/>
          </a:xfrm>
          <a:prstGeom prst="rect">
            <a:avLst/>
          </a:prstGeom>
          <a:noFill/>
        </p:spPr>
        <p:txBody>
          <a:bodyPr wrap="none">
            <a:spAutoFit/>
          </a:bodyPr>
          <a:lstStyle/>
          <a:p>
            <a:r>
              <a:rPr lang="fr-FR" sz="1800" b="1" dirty="0">
                <a:solidFill>
                  <a:srgbClr val="0000FF"/>
                </a:solidFill>
                <a:effectLst/>
                <a:latin typeface="Calibri" panose="020F0502020204030204" pitchFamily="34" charset="0"/>
                <a:ea typeface="Times New Roman" panose="02020603050405020304" pitchFamily="18" charset="0"/>
                <a:cs typeface="Courier New" panose="02070309020205020404" pitchFamily="49" charset="0"/>
              </a:rPr>
              <a:t>00000000</a:t>
            </a:r>
            <a:r>
              <a:rPr lang="fr-FR" sz="1800" dirty="0">
                <a:effectLst/>
                <a:latin typeface="Calibri" panose="020F0502020204030204" pitchFamily="34" charset="0"/>
                <a:ea typeface="Times New Roman" panose="02020603050405020304" pitchFamily="18" charset="0"/>
                <a:cs typeface="Courier New" panose="02070309020205020404" pitchFamily="49" charset="0"/>
              </a:rPr>
              <a:t>,</a:t>
            </a:r>
            <a:r>
              <a:rPr lang="fr-FR" sz="1800" b="1" dirty="0">
                <a:solidFill>
                  <a:srgbClr val="0000FF"/>
                </a:solidFill>
                <a:effectLst/>
                <a:latin typeface="Calibri" panose="020F0502020204030204" pitchFamily="34" charset="0"/>
                <a:ea typeface="Times New Roman" panose="02020603050405020304" pitchFamily="18" charset="0"/>
                <a:cs typeface="Courier New" panose="02070309020205020404" pitchFamily="49" charset="0"/>
              </a:rPr>
              <a:t> 00000001</a:t>
            </a:r>
            <a:r>
              <a:rPr lang="fr-FR" sz="1800" dirty="0">
                <a:effectLst/>
                <a:latin typeface="Calibri" panose="020F0502020204030204" pitchFamily="34" charset="0"/>
                <a:ea typeface="Times New Roman" panose="02020603050405020304" pitchFamily="18" charset="0"/>
                <a:cs typeface="Courier New" panose="02070309020205020404" pitchFamily="49" charset="0"/>
              </a:rPr>
              <a:t>,</a:t>
            </a:r>
            <a:r>
              <a:rPr lang="fr-FR" sz="1800" b="1" dirty="0">
                <a:solidFill>
                  <a:srgbClr val="0000FF"/>
                </a:solidFill>
                <a:effectLst/>
                <a:latin typeface="Calibri" panose="020F0502020204030204" pitchFamily="34" charset="0"/>
                <a:ea typeface="Times New Roman" panose="02020603050405020304" pitchFamily="18" charset="0"/>
                <a:cs typeface="Courier New" panose="02070309020205020404" pitchFamily="49" charset="0"/>
              </a:rPr>
              <a:t> 00000010</a:t>
            </a:r>
            <a:r>
              <a:rPr lang="fr-FR" sz="1800" dirty="0">
                <a:effectLst/>
                <a:latin typeface="Calibri" panose="020F0502020204030204" pitchFamily="34" charset="0"/>
                <a:ea typeface="Times New Roman" panose="02020603050405020304" pitchFamily="18" charset="0"/>
                <a:cs typeface="Courier New" panose="02070309020205020404" pitchFamily="49" charset="0"/>
              </a:rPr>
              <a:t>,</a:t>
            </a:r>
            <a:r>
              <a:rPr lang="fr-FR" sz="1800" b="1" dirty="0">
                <a:solidFill>
                  <a:srgbClr val="0000FF"/>
                </a:solidFill>
                <a:effectLst/>
                <a:latin typeface="Calibri" panose="020F0502020204030204" pitchFamily="34" charset="0"/>
                <a:ea typeface="Times New Roman" panose="02020603050405020304" pitchFamily="18" charset="0"/>
                <a:cs typeface="Courier New" panose="02070309020205020404" pitchFamily="49" charset="0"/>
              </a:rPr>
              <a:t> 00000011</a:t>
            </a:r>
            <a:r>
              <a:rPr lang="fr-FR" sz="1800" dirty="0">
                <a:effectLst/>
                <a:latin typeface="Calibri" panose="020F0502020204030204" pitchFamily="34" charset="0"/>
                <a:ea typeface="Times New Roman" panose="02020603050405020304" pitchFamily="18" charset="0"/>
                <a:cs typeface="Courier New" panose="02070309020205020404" pitchFamily="49" charset="0"/>
              </a:rPr>
              <a:t>,</a:t>
            </a:r>
            <a:r>
              <a:rPr lang="fr-FR" sz="1800" b="1" dirty="0">
                <a:solidFill>
                  <a:srgbClr val="0000FF"/>
                </a:solidFill>
                <a:effectLst/>
                <a:latin typeface="Calibri" panose="020F0502020204030204" pitchFamily="34" charset="0"/>
                <a:ea typeface="Times New Roman" panose="02020603050405020304" pitchFamily="18" charset="0"/>
                <a:cs typeface="Courier New" panose="02070309020205020404" pitchFamily="49" charset="0"/>
              </a:rPr>
              <a:t> 00000100</a:t>
            </a:r>
            <a:r>
              <a:rPr lang="fr-FR" sz="1800" dirty="0">
                <a:effectLst/>
                <a:latin typeface="Calibri" panose="020F0502020204030204" pitchFamily="34" charset="0"/>
                <a:ea typeface="Times New Roman" panose="02020603050405020304" pitchFamily="18" charset="0"/>
                <a:cs typeface="Courier New" panose="02070309020205020404" pitchFamily="49" charset="0"/>
              </a:rPr>
              <a:t>,</a:t>
            </a:r>
            <a:r>
              <a:rPr lang="fr-FR" sz="1800" b="1" dirty="0">
                <a:solidFill>
                  <a:srgbClr val="0000FF"/>
                </a:solidFill>
                <a:effectLst/>
                <a:latin typeface="Calibri" panose="020F0502020204030204" pitchFamily="34" charset="0"/>
                <a:ea typeface="Times New Roman" panose="02020603050405020304" pitchFamily="18" charset="0"/>
                <a:cs typeface="Courier New" panose="02070309020205020404" pitchFamily="49" charset="0"/>
              </a:rPr>
              <a:t> 0101</a:t>
            </a:r>
            <a:r>
              <a:rPr lang="fr-FR" sz="1800" dirty="0">
                <a:effectLst/>
                <a:latin typeface="Calibri" panose="020F0502020204030204" pitchFamily="34" charset="0"/>
                <a:ea typeface="Times New Roman" panose="02020603050405020304" pitchFamily="18" charset="0"/>
                <a:cs typeface="Courier New" panose="02070309020205020404" pitchFamily="49" charset="0"/>
              </a:rPr>
              <a:t>,</a:t>
            </a:r>
            <a:r>
              <a:rPr lang="fr-FR" sz="1800" b="1" dirty="0">
                <a:solidFill>
                  <a:srgbClr val="0000FF"/>
                </a:solidFill>
                <a:effectLst/>
                <a:latin typeface="Calibri" panose="020F0502020204030204" pitchFamily="34" charset="0"/>
                <a:ea typeface="Times New Roman" panose="02020603050405020304" pitchFamily="18" charset="0"/>
                <a:cs typeface="Courier New" panose="02070309020205020404" pitchFamily="49" charset="0"/>
              </a:rPr>
              <a:t> 0110</a:t>
            </a:r>
            <a:r>
              <a:rPr lang="fr-FR" sz="1800" dirty="0">
                <a:effectLst/>
                <a:latin typeface="Calibri" panose="020F0502020204030204" pitchFamily="34" charset="0"/>
                <a:ea typeface="Times New Roman" panose="02020603050405020304" pitchFamily="18" charset="0"/>
                <a:cs typeface="Courier New" panose="02070309020205020404" pitchFamily="49" charset="0"/>
              </a:rPr>
              <a:t>,</a:t>
            </a:r>
            <a:r>
              <a:rPr lang="fr-FR" sz="1800" b="1" dirty="0">
                <a:solidFill>
                  <a:srgbClr val="0000FF"/>
                </a:solidFill>
                <a:effectLst/>
                <a:latin typeface="Calibri" panose="020F0502020204030204" pitchFamily="34" charset="0"/>
                <a:ea typeface="Times New Roman" panose="02020603050405020304" pitchFamily="18" charset="0"/>
                <a:cs typeface="Courier New" panose="02070309020205020404" pitchFamily="49" charset="0"/>
              </a:rPr>
              <a:t> 0111</a:t>
            </a:r>
            <a:r>
              <a:rPr lang="fr-FR" sz="1800" dirty="0">
                <a:effectLst/>
                <a:latin typeface="Calibri" panose="020F0502020204030204" pitchFamily="34" charset="0"/>
                <a:ea typeface="Times New Roman" panose="02020603050405020304" pitchFamily="18" charset="0"/>
                <a:cs typeface="Courier New" panose="02070309020205020404" pitchFamily="49" charset="0"/>
              </a:rPr>
              <a:t>, …, </a:t>
            </a:r>
            <a:r>
              <a:rPr lang="fr-FR" sz="1800" b="1" dirty="0">
                <a:solidFill>
                  <a:srgbClr val="0000FF"/>
                </a:solidFill>
                <a:effectLst/>
                <a:latin typeface="Calibri" panose="020F0502020204030204" pitchFamily="34" charset="0"/>
                <a:ea typeface="Times New Roman" panose="02020603050405020304" pitchFamily="18" charset="0"/>
                <a:cs typeface="Courier New" panose="02070309020205020404" pitchFamily="49" charset="0"/>
              </a:rPr>
              <a:t>11111111</a:t>
            </a:r>
            <a:endParaRPr lang="fr-FR" dirty="0"/>
          </a:p>
        </p:txBody>
      </p:sp>
    </p:spTree>
    <p:extLst>
      <p:ext uri="{BB962C8B-B14F-4D97-AF65-F5344CB8AC3E}">
        <p14:creationId xmlns:p14="http://schemas.microsoft.com/office/powerpoint/2010/main" val="2527015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7">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7">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p:tgtEl>
                                          <p:spTgt spid="7">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0"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800" decel="100000"/>
                                        <p:tgtEl>
                                          <p:spTgt spid="9"/>
                                        </p:tgtEl>
                                      </p:cBhvr>
                                    </p:animEffect>
                                    <p:anim calcmode="lin" valueType="num">
                                      <p:cBhvr>
                                        <p:cTn id="32" dur="800" decel="100000" fill="hold"/>
                                        <p:tgtEl>
                                          <p:spTgt spid="9"/>
                                        </p:tgtEl>
                                        <p:attrNameLst>
                                          <p:attrName>style.rotation</p:attrName>
                                        </p:attrNameLst>
                                      </p:cBhvr>
                                      <p:tavLst>
                                        <p:tav tm="0">
                                          <p:val>
                                            <p:fltVal val="-90"/>
                                          </p:val>
                                        </p:tav>
                                        <p:tav tm="100000">
                                          <p:val>
                                            <p:fltVal val="0"/>
                                          </p:val>
                                        </p:tav>
                                      </p:tavLst>
                                    </p:anim>
                                    <p:anim calcmode="lin" valueType="num">
                                      <p:cBhvr>
                                        <p:cTn id="33" dur="800" decel="100000" fill="hold"/>
                                        <p:tgtEl>
                                          <p:spTgt spid="9"/>
                                        </p:tgtEl>
                                        <p:attrNameLst>
                                          <p:attrName>ppt_x</p:attrName>
                                        </p:attrNameLst>
                                      </p:cBhvr>
                                      <p:tavLst>
                                        <p:tav tm="0">
                                          <p:val>
                                            <p:strVal val="#ppt_x+0.4"/>
                                          </p:val>
                                        </p:tav>
                                        <p:tav tm="100000">
                                          <p:val>
                                            <p:strVal val="#ppt_x-0.05"/>
                                          </p:val>
                                        </p:tav>
                                      </p:tavLst>
                                    </p:anim>
                                    <p:anim calcmode="lin" valueType="num">
                                      <p:cBhvr>
                                        <p:cTn id="34" dur="800" decel="100000" fill="hold"/>
                                        <p:tgtEl>
                                          <p:spTgt spid="9"/>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0-#ppt_w/2"/>
                                          </p:val>
                                        </p:tav>
                                        <p:tav tm="100000">
                                          <p:val>
                                            <p:strVal val="#ppt_x"/>
                                          </p:val>
                                        </p:tav>
                                      </p:tavLst>
                                    </p:anim>
                                    <p:anim calcmode="lin" valueType="num">
                                      <p:cBhvr additive="base">
                                        <p:cTn id="4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0-#ppt_w/2"/>
                                          </p:val>
                                        </p:tav>
                                        <p:tav tm="100000">
                                          <p:val>
                                            <p:strVal val="#ppt_x"/>
                                          </p:val>
                                        </p:tav>
                                      </p:tavLst>
                                    </p:anim>
                                    <p:anim calcmode="lin" valueType="num">
                                      <p:cBhvr additive="base">
                                        <p:cTn id="4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0-#ppt_w/2"/>
                                          </p:val>
                                        </p:tav>
                                        <p:tav tm="100000">
                                          <p:val>
                                            <p:strVal val="#ppt_x"/>
                                          </p:val>
                                        </p:tav>
                                      </p:tavLst>
                                    </p:anim>
                                    <p:anim calcmode="lin" valueType="num">
                                      <p:cBhvr additive="base">
                                        <p:cTn id="54" dur="500" fill="hold"/>
                                        <p:tgtEl>
                                          <p:spTgt spid="14"/>
                                        </p:tgtEl>
                                        <p:attrNameLst>
                                          <p:attrName>ppt_y</p:attrName>
                                        </p:attrNameLst>
                                      </p:cBhvr>
                                      <p:tavLst>
                                        <p:tav tm="0">
                                          <p:val>
                                            <p:strVal val="#ppt_y"/>
                                          </p:val>
                                        </p:tav>
                                        <p:tav tm="100000">
                                          <p:val>
                                            <p:strVal val="#ppt_y"/>
                                          </p:val>
                                        </p:tav>
                                      </p:tavLst>
                                    </p:anim>
                                  </p:childTnLst>
                                </p:cTn>
                              </p:par>
                            </p:childTnLst>
                          </p:cTn>
                        </p:par>
                        <p:par>
                          <p:cTn id="55" fill="hold">
                            <p:stCondLst>
                              <p:cond delay="500"/>
                            </p:stCondLst>
                            <p:childTnLst>
                              <p:par>
                                <p:cTn id="56" presetID="12" presetClass="entr" presetSubtype="4"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p:tgtEl>
                                          <p:spTgt spid="16"/>
                                        </p:tgtEl>
                                        <p:attrNameLst>
                                          <p:attrName>ppt_y</p:attrName>
                                        </p:attrNameLst>
                                      </p:cBhvr>
                                      <p:tavLst>
                                        <p:tav tm="0">
                                          <p:val>
                                            <p:strVal val="#ppt_y+#ppt_h*1.125000"/>
                                          </p:val>
                                        </p:tav>
                                        <p:tav tm="100000">
                                          <p:val>
                                            <p:strVal val="#ppt_y"/>
                                          </p:val>
                                        </p:tav>
                                      </p:tavLst>
                                    </p:anim>
                                    <p:animEffect transition="in" filter="wipe(up)">
                                      <p:cBhvr>
                                        <p:cTn id="59" dur="500"/>
                                        <p:tgtEl>
                                          <p:spTgt spid="16"/>
                                        </p:tgtEl>
                                      </p:cBhvr>
                                    </p:animEffect>
                                  </p:childTnLst>
                                </p:cTn>
                              </p:par>
                            </p:childTnLst>
                          </p:cTn>
                        </p:par>
                        <p:par>
                          <p:cTn id="60" fill="hold">
                            <p:stCondLst>
                              <p:cond delay="1000"/>
                            </p:stCondLst>
                            <p:childTnLst>
                              <p:par>
                                <p:cTn id="61" presetID="12" presetClass="entr" presetSubtype="4"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p:tgtEl>
                                          <p:spTgt spid="18"/>
                                        </p:tgtEl>
                                        <p:attrNameLst>
                                          <p:attrName>ppt_y</p:attrName>
                                        </p:attrNameLst>
                                      </p:cBhvr>
                                      <p:tavLst>
                                        <p:tav tm="0">
                                          <p:val>
                                            <p:strVal val="#ppt_y+#ppt_h*1.125000"/>
                                          </p:val>
                                        </p:tav>
                                        <p:tav tm="100000">
                                          <p:val>
                                            <p:strVal val="#ppt_y"/>
                                          </p:val>
                                        </p:tav>
                                      </p:tavLst>
                                    </p:anim>
                                    <p:animEffect transition="in" filter="wipe(up)">
                                      <p:cBhvr>
                                        <p:cTn id="64" dur="500"/>
                                        <p:tgtEl>
                                          <p:spTgt spid="18"/>
                                        </p:tgtEl>
                                      </p:cBhvr>
                                    </p:animEffect>
                                  </p:childTnLst>
                                </p:cTn>
                              </p:par>
                            </p:childTnLst>
                          </p:cTn>
                        </p:par>
                        <p:par>
                          <p:cTn id="65" fill="hold">
                            <p:stCondLst>
                              <p:cond delay="1500"/>
                            </p:stCondLst>
                            <p:childTnLst>
                              <p:par>
                                <p:cTn id="66" presetID="12" presetClass="entr" presetSubtype="4" fill="hold" grpId="0" nodeType="afterEffect">
                                  <p:stCondLst>
                                    <p:cond delay="0"/>
                                  </p:stCondLst>
                                  <p:childTnLst>
                                    <p:set>
                                      <p:cBhvr>
                                        <p:cTn id="67" dur="1" fill="hold">
                                          <p:stCondLst>
                                            <p:cond delay="0"/>
                                          </p:stCondLst>
                                        </p:cTn>
                                        <p:tgtEl>
                                          <p:spTgt spid="20"/>
                                        </p:tgtEl>
                                        <p:attrNameLst>
                                          <p:attrName>style.visibility</p:attrName>
                                        </p:attrNameLst>
                                      </p:cBhvr>
                                      <p:to>
                                        <p:strVal val="visible"/>
                                      </p:to>
                                    </p:set>
                                    <p:anim calcmode="lin" valueType="num">
                                      <p:cBhvr additive="base">
                                        <p:cTn id="68" dur="500"/>
                                        <p:tgtEl>
                                          <p:spTgt spid="20"/>
                                        </p:tgtEl>
                                        <p:attrNameLst>
                                          <p:attrName>ppt_y</p:attrName>
                                        </p:attrNameLst>
                                      </p:cBhvr>
                                      <p:tavLst>
                                        <p:tav tm="0">
                                          <p:val>
                                            <p:strVal val="#ppt_y+#ppt_h*1.125000"/>
                                          </p:val>
                                        </p:tav>
                                        <p:tav tm="100000">
                                          <p:val>
                                            <p:strVal val="#ppt_y"/>
                                          </p:val>
                                        </p:tav>
                                      </p:tavLst>
                                    </p:anim>
                                    <p:animEffect transition="in" filter="wipe(up)">
                                      <p:cBhvr>
                                        <p:cTn id="6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p:bldP spid="10" grpId="0"/>
      <p:bldP spid="12" grpId="0" animBg="1"/>
      <p:bldP spid="14" grpId="0" animBg="1"/>
      <p:bldP spid="16" grpId="0"/>
      <p:bldP spid="18"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CE52BA10-1862-4795-BECA-7882FBEFF91E}"/>
              </a:ext>
            </a:extLst>
          </p:cNvPr>
          <p:cNvSpPr txBox="1"/>
          <p:nvPr/>
        </p:nvSpPr>
        <p:spPr>
          <a:xfrm>
            <a:off x="0" y="0"/>
            <a:ext cx="3767122" cy="369332"/>
          </a:xfrm>
          <a:prstGeom prst="rect">
            <a:avLst/>
          </a:prstGeom>
          <a:noFill/>
        </p:spPr>
        <p:txBody>
          <a:bodyPr wrap="none">
            <a:spAutoFit/>
          </a:bodyPr>
          <a:lstStyle/>
          <a:p>
            <a:r>
              <a:rPr lang="fr-FR" dirty="0">
                <a:solidFill>
                  <a:srgbClr val="0070C0"/>
                </a:solidFill>
              </a:rPr>
              <a:t>1.2.2.1. </a:t>
            </a:r>
            <a:r>
              <a:rPr lang="fr-FR" u="sng" dirty="0">
                <a:solidFill>
                  <a:srgbClr val="0070C0"/>
                </a:solidFill>
                <a:uFill>
                  <a:solidFill>
                    <a:srgbClr val="FF0000"/>
                  </a:solidFill>
                </a:uFill>
              </a:rPr>
              <a:t>Conversion binaire </a:t>
            </a:r>
            <a:r>
              <a:rPr lang="fr-FR" u="sng" dirty="0">
                <a:solidFill>
                  <a:srgbClr val="0070C0"/>
                </a:solidFill>
                <a:uFill>
                  <a:solidFill>
                    <a:srgbClr val="FF0000"/>
                  </a:solidFill>
                </a:uFill>
                <a:sym typeface="Symbol" panose="05050102010706020507" pitchFamily="18" charset="2"/>
              </a:rPr>
              <a:t> </a:t>
            </a:r>
            <a:r>
              <a:rPr lang="fr-FR" u="sng" dirty="0">
                <a:solidFill>
                  <a:srgbClr val="0070C0"/>
                </a:solidFill>
                <a:uFill>
                  <a:solidFill>
                    <a:srgbClr val="FF0000"/>
                  </a:solidFill>
                </a:uFill>
              </a:rPr>
              <a:t>décimal</a:t>
            </a:r>
          </a:p>
        </p:txBody>
      </p:sp>
      <p:sp>
        <p:nvSpPr>
          <p:cNvPr id="10" name="ZoneTexte 9">
            <a:extLst>
              <a:ext uri="{FF2B5EF4-FFF2-40B4-BE49-F238E27FC236}">
                <a16:creationId xmlns:a16="http://schemas.microsoft.com/office/drawing/2014/main" id="{3A2BD242-E50A-4D02-B3A6-A9EC5F546A53}"/>
              </a:ext>
            </a:extLst>
          </p:cNvPr>
          <p:cNvSpPr txBox="1"/>
          <p:nvPr/>
        </p:nvSpPr>
        <p:spPr>
          <a:xfrm>
            <a:off x="0" y="402335"/>
            <a:ext cx="4726166" cy="369332"/>
          </a:xfrm>
          <a:prstGeom prst="rect">
            <a:avLst/>
          </a:prstGeom>
          <a:noFill/>
        </p:spPr>
        <p:txBody>
          <a:bodyPr wrap="square">
            <a:spAutoFit/>
          </a:bodyPr>
          <a:lstStyle/>
          <a:p>
            <a:r>
              <a:rPr lang="fr-FR" sz="1800" dirty="0">
                <a:effectLst/>
                <a:latin typeface="Calibri" panose="020F0502020204030204" pitchFamily="34" charset="0"/>
                <a:ea typeface="Times New Roman" panose="02020603050405020304" pitchFamily="18" charset="0"/>
                <a:cs typeface="Times New Roman" panose="02020603050405020304" pitchFamily="18" charset="0"/>
                <a:sym typeface="Wingdings" panose="05000000000000000000" pitchFamily="2" charset="2"/>
              </a:rPr>
              <a:t> </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Que vaut le nombre décimal </a:t>
            </a:r>
            <a:r>
              <a:rPr lang="fr-FR" sz="1800" b="1" dirty="0">
                <a:solidFill>
                  <a:srgbClr val="0000FF"/>
                </a:solidFill>
                <a:effectLst/>
                <a:latin typeface="Courier New" panose="02070309020205020404" pitchFamily="49" charset="0"/>
                <a:ea typeface="Times New Roman" panose="02020603050405020304" pitchFamily="18" charset="0"/>
              </a:rPr>
              <a:t>164</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en binaire ?</a:t>
            </a:r>
            <a:endParaRPr lang="fr-FR" dirty="0"/>
          </a:p>
        </p:txBody>
      </p:sp>
      <p:pic>
        <p:nvPicPr>
          <p:cNvPr id="3" name="Image 2">
            <a:extLst>
              <a:ext uri="{FF2B5EF4-FFF2-40B4-BE49-F238E27FC236}">
                <a16:creationId xmlns:a16="http://schemas.microsoft.com/office/drawing/2014/main" id="{610CD916-A503-496A-8B89-277F96EE452B}"/>
              </a:ext>
            </a:extLst>
          </p:cNvPr>
          <p:cNvPicPr>
            <a:picLocks noChangeAspect="1"/>
          </p:cNvPicPr>
          <p:nvPr/>
        </p:nvPicPr>
        <p:blipFill>
          <a:blip r:embed="rId2"/>
          <a:stretch>
            <a:fillRect/>
          </a:stretch>
        </p:blipFill>
        <p:spPr>
          <a:xfrm>
            <a:off x="0" y="902566"/>
            <a:ext cx="12192000" cy="3458144"/>
          </a:xfrm>
          <a:prstGeom prst="rect">
            <a:avLst/>
          </a:prstGeom>
        </p:spPr>
      </p:pic>
      <p:sp>
        <p:nvSpPr>
          <p:cNvPr id="5" name="Rectangle 4">
            <a:extLst>
              <a:ext uri="{FF2B5EF4-FFF2-40B4-BE49-F238E27FC236}">
                <a16:creationId xmlns:a16="http://schemas.microsoft.com/office/drawing/2014/main" id="{2CAF56D4-4C45-49B9-809F-FB46CAC678F3}"/>
              </a:ext>
            </a:extLst>
          </p:cNvPr>
          <p:cNvSpPr/>
          <p:nvPr/>
        </p:nvSpPr>
        <p:spPr>
          <a:xfrm>
            <a:off x="9213734" y="2040941"/>
            <a:ext cx="2960218" cy="11704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hlinkClick r:id="rId3"/>
            <a:extLst>
              <a:ext uri="{FF2B5EF4-FFF2-40B4-BE49-F238E27FC236}">
                <a16:creationId xmlns:a16="http://schemas.microsoft.com/office/drawing/2014/main" id="{B070EC3D-2D1E-40AA-9DD3-91161B3C995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767122" y="48886"/>
            <a:ext cx="288000" cy="288000"/>
          </a:xfrm>
          <a:prstGeom prst="rect">
            <a:avLst/>
          </a:prstGeom>
        </p:spPr>
      </p:pic>
    </p:spTree>
    <p:extLst>
      <p:ext uri="{BB962C8B-B14F-4D97-AF65-F5344CB8AC3E}">
        <p14:creationId xmlns:p14="http://schemas.microsoft.com/office/powerpoint/2010/main" val="3096600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0"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800" decel="100000"/>
                                        <p:tgtEl>
                                          <p:spTgt spid="3"/>
                                        </p:tgtEl>
                                      </p:cBhvr>
                                    </p:animEffect>
                                    <p:anim calcmode="lin" valueType="num">
                                      <p:cBhvr>
                                        <p:cTn id="14" dur="800" decel="100000" fill="hold"/>
                                        <p:tgtEl>
                                          <p:spTgt spid="3"/>
                                        </p:tgtEl>
                                        <p:attrNameLst>
                                          <p:attrName>style.rotation</p:attrName>
                                        </p:attrNameLst>
                                      </p:cBhvr>
                                      <p:tavLst>
                                        <p:tav tm="0">
                                          <p:val>
                                            <p:fltVal val="-90"/>
                                          </p:val>
                                        </p:tav>
                                        <p:tav tm="100000">
                                          <p:val>
                                            <p:fltVal val="0"/>
                                          </p:val>
                                        </p:tav>
                                      </p:tavLst>
                                    </p:anim>
                                    <p:anim calcmode="lin" valueType="num">
                                      <p:cBhvr>
                                        <p:cTn id="15" dur="800" decel="100000" fill="hold"/>
                                        <p:tgtEl>
                                          <p:spTgt spid="3"/>
                                        </p:tgtEl>
                                        <p:attrNameLst>
                                          <p:attrName>ppt_x</p:attrName>
                                        </p:attrNameLst>
                                      </p:cBhvr>
                                      <p:tavLst>
                                        <p:tav tm="0">
                                          <p:val>
                                            <p:strVal val="#ppt_x+0.4"/>
                                          </p:val>
                                        </p:tav>
                                        <p:tav tm="100000">
                                          <p:val>
                                            <p:strVal val="#ppt_x-0.05"/>
                                          </p:val>
                                        </p:tav>
                                      </p:tavLst>
                                    </p:anim>
                                    <p:anim calcmode="lin" valueType="num">
                                      <p:cBhvr>
                                        <p:cTn id="16" dur="800" decel="100000" fill="hold"/>
                                        <p:tgtEl>
                                          <p:spTgt spid="3"/>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D4A2FC52-4A88-4F5A-B9A9-C1370BF513AB}"/>
              </a:ext>
            </a:extLst>
          </p:cNvPr>
          <p:cNvSpPr txBox="1"/>
          <p:nvPr/>
        </p:nvSpPr>
        <p:spPr>
          <a:xfrm>
            <a:off x="0" y="0"/>
            <a:ext cx="6313138" cy="369332"/>
          </a:xfrm>
          <a:prstGeom prst="rect">
            <a:avLst/>
          </a:prstGeom>
          <a:noFill/>
        </p:spPr>
        <p:txBody>
          <a:bodyPr wrap="square">
            <a:spAutoFit/>
          </a:bodyPr>
          <a:lstStyle/>
          <a:p>
            <a:r>
              <a:rPr lang="fr-FR" sz="1800" dirty="0">
                <a:effectLst/>
                <a:latin typeface="Calibri" panose="020F0502020204030204" pitchFamily="34" charset="0"/>
                <a:ea typeface="Times New Roman" panose="02020603050405020304" pitchFamily="18" charset="0"/>
                <a:cs typeface="Times New Roman" panose="02020603050405020304" pitchFamily="18" charset="0"/>
                <a:sym typeface="Wingdings" panose="05000000000000000000" pitchFamily="2" charset="2"/>
              </a:rPr>
              <a:t> </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Que vaut l’</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octet</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(ensemble de 8 bits) </a:t>
            </a:r>
            <a:r>
              <a:rPr lang="fr-FR" sz="1800" b="1" dirty="0">
                <a:solidFill>
                  <a:srgbClr val="0000FF"/>
                </a:solidFill>
                <a:effectLst/>
                <a:latin typeface="Courier New" panose="02070309020205020404" pitchFamily="49" charset="0"/>
                <a:ea typeface="Times New Roman" panose="02020603050405020304" pitchFamily="18" charset="0"/>
              </a:rPr>
              <a:t>11011010</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en décimal ?</a:t>
            </a:r>
            <a:endParaRPr lang="fr-FR" dirty="0"/>
          </a:p>
        </p:txBody>
      </p:sp>
      <p:pic>
        <p:nvPicPr>
          <p:cNvPr id="5" name="Image 4">
            <a:extLst>
              <a:ext uri="{FF2B5EF4-FFF2-40B4-BE49-F238E27FC236}">
                <a16:creationId xmlns:a16="http://schemas.microsoft.com/office/drawing/2014/main" id="{9BB58177-114F-41E2-AD6C-4D0EEA78E0CC}"/>
              </a:ext>
            </a:extLst>
          </p:cNvPr>
          <p:cNvPicPr>
            <a:picLocks noChangeAspect="1"/>
          </p:cNvPicPr>
          <p:nvPr/>
        </p:nvPicPr>
        <p:blipFill>
          <a:blip r:embed="rId2"/>
          <a:stretch>
            <a:fillRect/>
          </a:stretch>
        </p:blipFill>
        <p:spPr>
          <a:xfrm>
            <a:off x="40799" y="469282"/>
            <a:ext cx="12110401" cy="2484000"/>
          </a:xfrm>
          <a:prstGeom prst="rect">
            <a:avLst/>
          </a:prstGeom>
        </p:spPr>
      </p:pic>
      <p:sp>
        <p:nvSpPr>
          <p:cNvPr id="6" name="ZoneTexte 5">
            <a:extLst>
              <a:ext uri="{FF2B5EF4-FFF2-40B4-BE49-F238E27FC236}">
                <a16:creationId xmlns:a16="http://schemas.microsoft.com/office/drawing/2014/main" id="{F4635E04-EE34-46C4-872B-3102EF192F41}"/>
              </a:ext>
            </a:extLst>
          </p:cNvPr>
          <p:cNvSpPr txBox="1"/>
          <p:nvPr/>
        </p:nvSpPr>
        <p:spPr>
          <a:xfrm>
            <a:off x="0" y="3232714"/>
            <a:ext cx="5341655" cy="369332"/>
          </a:xfrm>
          <a:prstGeom prst="rect">
            <a:avLst/>
          </a:prstGeom>
          <a:noFill/>
        </p:spPr>
        <p:txBody>
          <a:bodyPr wrap="none">
            <a:spAutoFit/>
          </a:bodyPr>
          <a:lstStyle/>
          <a:p>
            <a:r>
              <a:rPr lang="fr-FR" dirty="0">
                <a:solidFill>
                  <a:srgbClr val="0070C0"/>
                </a:solidFill>
              </a:rPr>
              <a:t>1.2.2.2. </a:t>
            </a:r>
            <a:r>
              <a:rPr lang="fr-FR" u="sng" dirty="0">
                <a:solidFill>
                  <a:srgbClr val="0070C0"/>
                </a:solidFill>
                <a:uFill>
                  <a:solidFill>
                    <a:srgbClr val="FF0000"/>
                  </a:solidFill>
                </a:uFill>
              </a:rPr>
              <a:t>Conversion binaire </a:t>
            </a:r>
            <a:r>
              <a:rPr lang="fr-FR" u="sng" dirty="0">
                <a:solidFill>
                  <a:srgbClr val="0070C0"/>
                </a:solidFill>
                <a:uFill>
                  <a:solidFill>
                    <a:srgbClr val="FF0000"/>
                  </a:solidFill>
                </a:uFill>
                <a:sym typeface="Symbol" panose="05050102010706020507" pitchFamily="18" charset="2"/>
              </a:rPr>
              <a:t> hexa</a:t>
            </a:r>
            <a:r>
              <a:rPr lang="fr-FR" u="sng" dirty="0">
                <a:solidFill>
                  <a:srgbClr val="0070C0"/>
                </a:solidFill>
                <a:uFill>
                  <a:solidFill>
                    <a:srgbClr val="FF0000"/>
                  </a:solidFill>
                </a:uFill>
              </a:rPr>
              <a:t>décimal</a:t>
            </a:r>
            <a:r>
              <a:rPr lang="fr-FR" u="sng" dirty="0">
                <a:solidFill>
                  <a:srgbClr val="0070C0"/>
                </a:solidFill>
                <a:uFill>
                  <a:solidFill>
                    <a:srgbClr val="FF0000"/>
                  </a:solidFill>
                </a:uFill>
                <a:sym typeface="Symbol" panose="05050102010706020507" pitchFamily="18" charset="2"/>
              </a:rPr>
              <a:t>  décimal</a:t>
            </a:r>
            <a:r>
              <a:rPr lang="fr-FR" u="sng" dirty="0">
                <a:solidFill>
                  <a:srgbClr val="0070C0"/>
                </a:solidFill>
                <a:uFill>
                  <a:solidFill>
                    <a:srgbClr val="FF0000"/>
                  </a:solidFill>
                </a:uFill>
              </a:rPr>
              <a:t> </a:t>
            </a:r>
          </a:p>
        </p:txBody>
      </p:sp>
      <p:sp>
        <p:nvSpPr>
          <p:cNvPr id="7" name="ZoneTexte 6">
            <a:extLst>
              <a:ext uri="{FF2B5EF4-FFF2-40B4-BE49-F238E27FC236}">
                <a16:creationId xmlns:a16="http://schemas.microsoft.com/office/drawing/2014/main" id="{CE24D4DB-3966-470E-9D38-57FC18EC2CFF}"/>
              </a:ext>
            </a:extLst>
          </p:cNvPr>
          <p:cNvSpPr txBox="1"/>
          <p:nvPr/>
        </p:nvSpPr>
        <p:spPr>
          <a:xfrm>
            <a:off x="0" y="3660566"/>
            <a:ext cx="12192000" cy="923330"/>
          </a:xfrm>
          <a:prstGeom prst="rect">
            <a:avLst/>
          </a:prstGeom>
          <a:solidFill>
            <a:schemeClr val="bg1">
              <a:lumMod val="85000"/>
            </a:schemeClr>
          </a:solidFill>
        </p:spPr>
        <p:txBody>
          <a:bodyPr wrap="square">
            <a:spAutoFit/>
          </a:bodyPr>
          <a:lstStyle/>
          <a:p>
            <a:pPr algn="just"/>
            <a:r>
              <a:rPr lang="fr-FR"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 </a:t>
            </a:r>
            <a:r>
              <a:rPr lang="fr-FR"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système hexadécimal</a:t>
            </a:r>
            <a:r>
              <a:rPr lang="fr-FR"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est un système de numération positionnel en </a:t>
            </a:r>
            <a:r>
              <a:rPr lang="fr-FR"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base 16</a:t>
            </a:r>
            <a:r>
              <a:rPr lang="fr-FR"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et utilise 16 symboles appelés chiffres hexadécimaux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0, 1, 2, 3, 4, 5, 6, 7, 8, 9, A, B, C, D, E et F</a:t>
            </a:r>
            <a:endParaRPr lang="fr-FR" dirty="0"/>
          </a:p>
        </p:txBody>
      </p:sp>
    </p:spTree>
    <p:extLst>
      <p:ext uri="{BB962C8B-B14F-4D97-AF65-F5344CB8AC3E}">
        <p14:creationId xmlns:p14="http://schemas.microsoft.com/office/powerpoint/2010/main" val="2552826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0-#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2A6D9056-3F7B-4314-8AD6-98398F3ACC9B}"/>
              </a:ext>
            </a:extLst>
          </p:cNvPr>
          <p:cNvPicPr>
            <a:picLocks noChangeAspect="1"/>
          </p:cNvPicPr>
          <p:nvPr/>
        </p:nvPicPr>
        <p:blipFill>
          <a:blip r:embed="rId2"/>
          <a:stretch>
            <a:fillRect/>
          </a:stretch>
        </p:blipFill>
        <p:spPr>
          <a:xfrm>
            <a:off x="460690" y="529391"/>
            <a:ext cx="11270619" cy="2412000"/>
          </a:xfrm>
          <a:prstGeom prst="rect">
            <a:avLst/>
          </a:prstGeom>
        </p:spPr>
      </p:pic>
      <p:sp>
        <p:nvSpPr>
          <p:cNvPr id="9" name="ZoneTexte 8">
            <a:extLst>
              <a:ext uri="{FF2B5EF4-FFF2-40B4-BE49-F238E27FC236}">
                <a16:creationId xmlns:a16="http://schemas.microsoft.com/office/drawing/2014/main" id="{0AED7D63-C0F5-4219-A7FC-55CA50F2AFCB}"/>
              </a:ext>
            </a:extLst>
          </p:cNvPr>
          <p:cNvSpPr txBox="1"/>
          <p:nvPr/>
        </p:nvSpPr>
        <p:spPr>
          <a:xfrm>
            <a:off x="-10470" y="0"/>
            <a:ext cx="5386796" cy="369332"/>
          </a:xfrm>
          <a:prstGeom prst="rect">
            <a:avLst/>
          </a:prstGeom>
          <a:noFill/>
        </p:spPr>
        <p:txBody>
          <a:bodyPr wrap="square">
            <a:spAutoFit/>
          </a:bodyPr>
          <a:lstStyle/>
          <a:p>
            <a:r>
              <a:rPr lang="fr-FR" dirty="0">
                <a:latin typeface="Calibri" panose="020F0502020204030204" pitchFamily="34" charset="0"/>
                <a:ea typeface="Times New Roman" panose="02020603050405020304" pitchFamily="18" charset="0"/>
                <a:cs typeface="Times New Roman" panose="02020603050405020304" pitchFamily="18" charset="0"/>
                <a:sym typeface="Wingdings" panose="05000000000000000000" pitchFamily="2" charset="2"/>
              </a:rPr>
              <a:t> </a:t>
            </a:r>
            <a:r>
              <a:rPr lang="fr-FR" dirty="0">
                <a:latin typeface="Calibri" panose="020F0502020204030204" pitchFamily="34" charset="0"/>
                <a:ea typeface="Times New Roman" panose="02020603050405020304" pitchFamily="18" charset="0"/>
                <a:cs typeface="Times New Roman" panose="02020603050405020304" pitchFamily="18" charset="0"/>
              </a:rPr>
              <a:t>Q</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ue vaut le nombre hexadécimal </a:t>
            </a:r>
            <a:r>
              <a:rPr lang="fr-FR" sz="1800" b="1" dirty="0">
                <a:solidFill>
                  <a:srgbClr val="0000FF"/>
                </a:solidFill>
                <a:effectLst/>
                <a:latin typeface="Courier New" panose="02070309020205020404" pitchFamily="49" charset="0"/>
                <a:ea typeface="Times New Roman" panose="02020603050405020304" pitchFamily="18" charset="0"/>
              </a:rPr>
              <a:t>04D5</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en décimal ?</a:t>
            </a:r>
            <a:endParaRPr lang="fr-FR" dirty="0"/>
          </a:p>
        </p:txBody>
      </p:sp>
      <p:sp>
        <p:nvSpPr>
          <p:cNvPr id="11" name="ZoneTexte 10">
            <a:extLst>
              <a:ext uri="{FF2B5EF4-FFF2-40B4-BE49-F238E27FC236}">
                <a16:creationId xmlns:a16="http://schemas.microsoft.com/office/drawing/2014/main" id="{AE5007A7-73FB-4165-8C1A-03950F3FD358}"/>
              </a:ext>
            </a:extLst>
          </p:cNvPr>
          <p:cNvSpPr txBox="1"/>
          <p:nvPr/>
        </p:nvSpPr>
        <p:spPr>
          <a:xfrm>
            <a:off x="-10470" y="3059668"/>
            <a:ext cx="5662512" cy="369332"/>
          </a:xfrm>
          <a:prstGeom prst="rect">
            <a:avLst/>
          </a:prstGeom>
          <a:noFill/>
        </p:spPr>
        <p:txBody>
          <a:bodyPr wrap="square">
            <a:spAutoFit/>
          </a:bodyPr>
          <a:lstStyle/>
          <a:p>
            <a:r>
              <a:rPr lang="fr-FR" dirty="0">
                <a:latin typeface="Calibri" panose="020F0502020204030204" pitchFamily="34" charset="0"/>
                <a:ea typeface="Times New Roman" panose="02020603050405020304" pitchFamily="18" charset="0"/>
                <a:cs typeface="Times New Roman" panose="02020603050405020304" pitchFamily="18" charset="0"/>
                <a:sym typeface="Wingdings" panose="05000000000000000000" pitchFamily="2" charset="2"/>
              </a:rPr>
              <a:t> </a:t>
            </a:r>
            <a:r>
              <a:rPr lang="fr-FR" dirty="0">
                <a:latin typeface="Calibri" panose="020F0502020204030204" pitchFamily="34" charset="0"/>
                <a:ea typeface="Times New Roman" panose="02020603050405020304" pitchFamily="18" charset="0"/>
                <a:cs typeface="Times New Roman" panose="02020603050405020304" pitchFamily="18" charset="0"/>
              </a:rPr>
              <a:t>Q</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ue vaut le nombre décimal </a:t>
            </a:r>
            <a:r>
              <a:rPr lang="fr-FR" sz="1800" b="1" dirty="0">
                <a:solidFill>
                  <a:srgbClr val="0000FF"/>
                </a:solidFill>
                <a:effectLst/>
                <a:latin typeface="Courier New" panose="02070309020205020404" pitchFamily="49" charset="0"/>
                <a:ea typeface="Times New Roman" panose="02020603050405020304" pitchFamily="18" charset="0"/>
              </a:rPr>
              <a:t>482164</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en hexadécimal ?</a:t>
            </a:r>
            <a:endParaRPr lang="fr-FR" dirty="0"/>
          </a:p>
        </p:txBody>
      </p:sp>
      <p:pic>
        <p:nvPicPr>
          <p:cNvPr id="3" name="Image 2">
            <a:extLst>
              <a:ext uri="{FF2B5EF4-FFF2-40B4-BE49-F238E27FC236}">
                <a16:creationId xmlns:a16="http://schemas.microsoft.com/office/drawing/2014/main" id="{3A48D4B1-1DCE-49E0-A557-75E1FA304B65}"/>
              </a:ext>
            </a:extLst>
          </p:cNvPr>
          <p:cNvPicPr>
            <a:picLocks noChangeAspect="1"/>
          </p:cNvPicPr>
          <p:nvPr/>
        </p:nvPicPr>
        <p:blipFill>
          <a:blip r:embed="rId3"/>
          <a:stretch>
            <a:fillRect/>
          </a:stretch>
        </p:blipFill>
        <p:spPr>
          <a:xfrm>
            <a:off x="749555" y="3605368"/>
            <a:ext cx="10692890" cy="2160000"/>
          </a:xfrm>
          <a:prstGeom prst="rect">
            <a:avLst/>
          </a:prstGeom>
        </p:spPr>
      </p:pic>
    </p:spTree>
    <p:extLst>
      <p:ext uri="{BB962C8B-B14F-4D97-AF65-F5344CB8AC3E}">
        <p14:creationId xmlns:p14="http://schemas.microsoft.com/office/powerpoint/2010/main" val="2218592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0"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800" decel="100000"/>
                                        <p:tgtEl>
                                          <p:spTgt spid="3"/>
                                        </p:tgtEl>
                                      </p:cBhvr>
                                    </p:animEffect>
                                    <p:anim calcmode="lin" valueType="num">
                                      <p:cBhvr>
                                        <p:cTn id="24" dur="800" decel="100000" fill="hold"/>
                                        <p:tgtEl>
                                          <p:spTgt spid="3"/>
                                        </p:tgtEl>
                                        <p:attrNameLst>
                                          <p:attrName>style.rotation</p:attrName>
                                        </p:attrNameLst>
                                      </p:cBhvr>
                                      <p:tavLst>
                                        <p:tav tm="0">
                                          <p:val>
                                            <p:fltVal val="-90"/>
                                          </p:val>
                                        </p:tav>
                                        <p:tav tm="100000">
                                          <p:val>
                                            <p:fltVal val="0"/>
                                          </p:val>
                                        </p:tav>
                                      </p:tavLst>
                                    </p:anim>
                                    <p:anim calcmode="lin" valueType="num">
                                      <p:cBhvr>
                                        <p:cTn id="25" dur="800" decel="100000" fill="hold"/>
                                        <p:tgtEl>
                                          <p:spTgt spid="3"/>
                                        </p:tgtEl>
                                        <p:attrNameLst>
                                          <p:attrName>ppt_x</p:attrName>
                                        </p:attrNameLst>
                                      </p:cBhvr>
                                      <p:tavLst>
                                        <p:tav tm="0">
                                          <p:val>
                                            <p:strVal val="#ppt_x+0.4"/>
                                          </p:val>
                                        </p:tav>
                                        <p:tav tm="100000">
                                          <p:val>
                                            <p:strVal val="#ppt_x-0.05"/>
                                          </p:val>
                                        </p:tav>
                                      </p:tavLst>
                                    </p:anim>
                                    <p:anim calcmode="lin" valueType="num">
                                      <p:cBhvr>
                                        <p:cTn id="26" dur="800" decel="100000" fill="hold"/>
                                        <p:tgtEl>
                                          <p:spTgt spid="3"/>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DA31A1DD-C673-446E-B50A-BAD011208236}"/>
              </a:ext>
            </a:extLst>
          </p:cNvPr>
          <p:cNvSpPr txBox="1"/>
          <p:nvPr/>
        </p:nvSpPr>
        <p:spPr>
          <a:xfrm>
            <a:off x="0" y="0"/>
            <a:ext cx="8198655" cy="369332"/>
          </a:xfrm>
          <a:prstGeom prst="rect">
            <a:avLst/>
          </a:prstGeom>
          <a:noFill/>
        </p:spPr>
        <p:txBody>
          <a:bodyPr wrap="square">
            <a:spAutoFit/>
          </a:bodyPr>
          <a:lstStyle/>
          <a:p>
            <a:r>
              <a:rPr lang="fr-FR" sz="1800" dirty="0">
                <a:effectLst/>
                <a:latin typeface="Calibri" panose="020F0502020204030204" pitchFamily="34" charset="0"/>
                <a:ea typeface="Times New Roman" panose="02020603050405020304" pitchFamily="18" charset="0"/>
                <a:cs typeface="Times New Roman" panose="02020603050405020304" pitchFamily="18" charset="0"/>
                <a:sym typeface="Wingdings" panose="05000000000000000000" pitchFamily="2" charset="2"/>
              </a:rPr>
              <a:t> </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Que vaut le nombre binaire </a:t>
            </a:r>
            <a:r>
              <a:rPr lang="fr-FR" b="1" dirty="0">
                <a:solidFill>
                  <a:srgbClr val="0000FF"/>
                </a:solidFill>
                <a:latin typeface="Courier New" panose="02070309020205020404" pitchFamily="49" charset="0"/>
              </a:rPr>
              <a:t>1010111101010010011110111</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en hexadécimal ?</a:t>
            </a:r>
            <a:endParaRPr lang="fr-FR" dirty="0"/>
          </a:p>
        </p:txBody>
      </p:sp>
      <p:sp>
        <p:nvSpPr>
          <p:cNvPr id="5" name="ZoneTexte 4">
            <a:extLst>
              <a:ext uri="{FF2B5EF4-FFF2-40B4-BE49-F238E27FC236}">
                <a16:creationId xmlns:a16="http://schemas.microsoft.com/office/drawing/2014/main" id="{0AEA62E2-23AB-428C-9D31-4840AB80EE7F}"/>
              </a:ext>
            </a:extLst>
          </p:cNvPr>
          <p:cNvSpPr txBox="1"/>
          <p:nvPr/>
        </p:nvSpPr>
        <p:spPr>
          <a:xfrm>
            <a:off x="-1164" y="400138"/>
            <a:ext cx="12193163" cy="646331"/>
          </a:xfrm>
          <a:prstGeom prst="rect">
            <a:avLst/>
          </a:prstGeom>
          <a:noFill/>
        </p:spPr>
        <p:txBody>
          <a:bodyPr wrap="square">
            <a:spAutoFit/>
          </a:bodyPr>
          <a:lstStyle/>
          <a:p>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La conversion de binaire </a:t>
            </a:r>
            <a:r>
              <a:rPr lang="fr-FR" sz="1800" dirty="0">
                <a:effectLst/>
                <a:latin typeface="Calibri" panose="020F0502020204030204" pitchFamily="34" charset="0"/>
                <a:ea typeface="Times New Roman" panose="02020603050405020304" pitchFamily="18" charset="0"/>
                <a:cs typeface="Times New Roman" panose="02020603050405020304" pitchFamily="18" charset="0"/>
                <a:sym typeface="Symbol" panose="05050102010706020507" pitchFamily="18" charset="2"/>
              </a:rPr>
              <a:t></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hexadécimal se fait en regroupant les chiffres (les bits) quatre par quatre, ou inversement en remplaçant chaque chiffre hexadécimal par 4 chiffres binaires :</a:t>
            </a:r>
            <a:endParaRPr lang="fr-FR" dirty="0"/>
          </a:p>
        </p:txBody>
      </p:sp>
      <p:graphicFrame>
        <p:nvGraphicFramePr>
          <p:cNvPr id="6" name="Tableau 5">
            <a:extLst>
              <a:ext uri="{FF2B5EF4-FFF2-40B4-BE49-F238E27FC236}">
                <a16:creationId xmlns:a16="http://schemas.microsoft.com/office/drawing/2014/main" id="{D9DCDD59-3A24-490C-8A55-473B459BE7A4}"/>
              </a:ext>
            </a:extLst>
          </p:cNvPr>
          <p:cNvGraphicFramePr>
            <a:graphicFrameLocks noGrp="1"/>
          </p:cNvGraphicFramePr>
          <p:nvPr>
            <p:extLst>
              <p:ext uri="{D42A27DB-BD31-4B8C-83A1-F6EECF244321}">
                <p14:modId xmlns:p14="http://schemas.microsoft.com/office/powerpoint/2010/main" val="1654599277"/>
              </p:ext>
            </p:extLst>
          </p:nvPr>
        </p:nvGraphicFramePr>
        <p:xfrm>
          <a:off x="187875" y="1188988"/>
          <a:ext cx="11815083" cy="822960"/>
        </p:xfrm>
        <a:graphic>
          <a:graphicData uri="http://schemas.openxmlformats.org/drawingml/2006/table">
            <a:tbl>
              <a:tblPr firstRow="1" firstCol="1" bandRow="1">
                <a:tableStyleId>{5C22544A-7EE6-4342-B048-85BDC9FD1C3A}</a:tableStyleId>
              </a:tblPr>
              <a:tblGrid>
                <a:gridCol w="1400048">
                  <a:extLst>
                    <a:ext uri="{9D8B030D-6E8A-4147-A177-3AD203B41FA5}">
                      <a16:colId xmlns:a16="http://schemas.microsoft.com/office/drawing/2014/main" val="2300918885"/>
                    </a:ext>
                  </a:extLst>
                </a:gridCol>
                <a:gridCol w="653098">
                  <a:extLst>
                    <a:ext uri="{9D8B030D-6E8A-4147-A177-3AD203B41FA5}">
                      <a16:colId xmlns:a16="http://schemas.microsoft.com/office/drawing/2014/main" val="4124762276"/>
                    </a:ext>
                  </a:extLst>
                </a:gridCol>
                <a:gridCol w="653098">
                  <a:extLst>
                    <a:ext uri="{9D8B030D-6E8A-4147-A177-3AD203B41FA5}">
                      <a16:colId xmlns:a16="http://schemas.microsoft.com/office/drawing/2014/main" val="579325722"/>
                    </a:ext>
                  </a:extLst>
                </a:gridCol>
                <a:gridCol w="653098">
                  <a:extLst>
                    <a:ext uri="{9D8B030D-6E8A-4147-A177-3AD203B41FA5}">
                      <a16:colId xmlns:a16="http://schemas.microsoft.com/office/drawing/2014/main" val="2787744329"/>
                    </a:ext>
                  </a:extLst>
                </a:gridCol>
                <a:gridCol w="653098">
                  <a:extLst>
                    <a:ext uri="{9D8B030D-6E8A-4147-A177-3AD203B41FA5}">
                      <a16:colId xmlns:a16="http://schemas.microsoft.com/office/drawing/2014/main" val="515875751"/>
                    </a:ext>
                  </a:extLst>
                </a:gridCol>
                <a:gridCol w="653098">
                  <a:extLst>
                    <a:ext uri="{9D8B030D-6E8A-4147-A177-3AD203B41FA5}">
                      <a16:colId xmlns:a16="http://schemas.microsoft.com/office/drawing/2014/main" val="2133382589"/>
                    </a:ext>
                  </a:extLst>
                </a:gridCol>
                <a:gridCol w="653098">
                  <a:extLst>
                    <a:ext uri="{9D8B030D-6E8A-4147-A177-3AD203B41FA5}">
                      <a16:colId xmlns:a16="http://schemas.microsoft.com/office/drawing/2014/main" val="536367332"/>
                    </a:ext>
                  </a:extLst>
                </a:gridCol>
                <a:gridCol w="653098">
                  <a:extLst>
                    <a:ext uri="{9D8B030D-6E8A-4147-A177-3AD203B41FA5}">
                      <a16:colId xmlns:a16="http://schemas.microsoft.com/office/drawing/2014/main" val="1048950382"/>
                    </a:ext>
                  </a:extLst>
                </a:gridCol>
                <a:gridCol w="653098">
                  <a:extLst>
                    <a:ext uri="{9D8B030D-6E8A-4147-A177-3AD203B41FA5}">
                      <a16:colId xmlns:a16="http://schemas.microsoft.com/office/drawing/2014/main" val="1097105331"/>
                    </a:ext>
                  </a:extLst>
                </a:gridCol>
                <a:gridCol w="653098">
                  <a:extLst>
                    <a:ext uri="{9D8B030D-6E8A-4147-A177-3AD203B41FA5}">
                      <a16:colId xmlns:a16="http://schemas.microsoft.com/office/drawing/2014/main" val="5396893"/>
                    </a:ext>
                  </a:extLst>
                </a:gridCol>
                <a:gridCol w="653098">
                  <a:extLst>
                    <a:ext uri="{9D8B030D-6E8A-4147-A177-3AD203B41FA5}">
                      <a16:colId xmlns:a16="http://schemas.microsoft.com/office/drawing/2014/main" val="4228238729"/>
                    </a:ext>
                  </a:extLst>
                </a:gridCol>
                <a:gridCol w="653098">
                  <a:extLst>
                    <a:ext uri="{9D8B030D-6E8A-4147-A177-3AD203B41FA5}">
                      <a16:colId xmlns:a16="http://schemas.microsoft.com/office/drawing/2014/main" val="3258468566"/>
                    </a:ext>
                  </a:extLst>
                </a:gridCol>
                <a:gridCol w="653098">
                  <a:extLst>
                    <a:ext uri="{9D8B030D-6E8A-4147-A177-3AD203B41FA5}">
                      <a16:colId xmlns:a16="http://schemas.microsoft.com/office/drawing/2014/main" val="603821208"/>
                    </a:ext>
                  </a:extLst>
                </a:gridCol>
                <a:gridCol w="653098">
                  <a:extLst>
                    <a:ext uri="{9D8B030D-6E8A-4147-A177-3AD203B41FA5}">
                      <a16:colId xmlns:a16="http://schemas.microsoft.com/office/drawing/2014/main" val="600785868"/>
                    </a:ext>
                  </a:extLst>
                </a:gridCol>
                <a:gridCol w="653098">
                  <a:extLst>
                    <a:ext uri="{9D8B030D-6E8A-4147-A177-3AD203B41FA5}">
                      <a16:colId xmlns:a16="http://schemas.microsoft.com/office/drawing/2014/main" val="3841284207"/>
                    </a:ext>
                  </a:extLst>
                </a:gridCol>
                <a:gridCol w="653098">
                  <a:extLst>
                    <a:ext uri="{9D8B030D-6E8A-4147-A177-3AD203B41FA5}">
                      <a16:colId xmlns:a16="http://schemas.microsoft.com/office/drawing/2014/main" val="2298584382"/>
                    </a:ext>
                  </a:extLst>
                </a:gridCol>
                <a:gridCol w="618565">
                  <a:extLst>
                    <a:ext uri="{9D8B030D-6E8A-4147-A177-3AD203B41FA5}">
                      <a16:colId xmlns:a16="http://schemas.microsoft.com/office/drawing/2014/main" val="1036796992"/>
                    </a:ext>
                  </a:extLst>
                </a:gridCol>
              </a:tblGrid>
              <a:tr h="137160">
                <a:tc>
                  <a:txBody>
                    <a:bodyPr/>
                    <a:lstStyle/>
                    <a:p>
                      <a:r>
                        <a:rPr lang="fr-FR" sz="1800" dirty="0">
                          <a:effectLst/>
                        </a:rPr>
                        <a:t>Binaire</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0000</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0001</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0010</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0011</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0100</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0101</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0110</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0111</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1000</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1001</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1010</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1011</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1100</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1101</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1110</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1111</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45503515"/>
                  </a:ext>
                </a:extLst>
              </a:tr>
              <a:tr h="274320">
                <a:tc>
                  <a:txBody>
                    <a:bodyPr/>
                    <a:lstStyle/>
                    <a:p>
                      <a:r>
                        <a:rPr lang="fr-FR" sz="1800">
                          <a:effectLst/>
                        </a:rPr>
                        <a:t>Hexadécimal</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0</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1</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2</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3</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4</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5</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dirty="0">
                          <a:effectLst/>
                        </a:rPr>
                        <a:t>6</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7</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8</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9</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A</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B</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C</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D</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E</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dirty="0">
                          <a:effectLst/>
                        </a:rPr>
                        <a:t>F</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74944282"/>
                  </a:ext>
                </a:extLst>
              </a:tr>
              <a:tr h="137160">
                <a:tc>
                  <a:txBody>
                    <a:bodyPr/>
                    <a:lstStyle/>
                    <a:p>
                      <a:r>
                        <a:rPr lang="fr-FR" sz="1800">
                          <a:effectLst/>
                        </a:rPr>
                        <a:t>Décimal</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0</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1</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2</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3</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4</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5</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6</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7</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8</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9</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10</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11</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12</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13</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a:effectLst/>
                        </a:rPr>
                        <a:t>14</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fr-FR" sz="1800" dirty="0">
                          <a:effectLst/>
                        </a:rPr>
                        <a:t>15</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13970458"/>
                  </a:ext>
                </a:extLst>
              </a:tr>
            </a:tbl>
          </a:graphicData>
        </a:graphic>
      </p:graphicFrame>
      <p:pic>
        <p:nvPicPr>
          <p:cNvPr id="7" name="Image 6">
            <a:extLst>
              <a:ext uri="{FF2B5EF4-FFF2-40B4-BE49-F238E27FC236}">
                <a16:creationId xmlns:a16="http://schemas.microsoft.com/office/drawing/2014/main" id="{3E33D9F6-2C6D-4C2A-B786-780242321D1B}"/>
              </a:ext>
            </a:extLst>
          </p:cNvPr>
          <p:cNvPicPr>
            <a:picLocks noChangeAspect="1"/>
          </p:cNvPicPr>
          <p:nvPr/>
        </p:nvPicPr>
        <p:blipFill rotWithShape="1">
          <a:blip r:embed="rId2"/>
          <a:srcRect b="51225"/>
          <a:stretch/>
        </p:blipFill>
        <p:spPr>
          <a:xfrm>
            <a:off x="241940" y="2148959"/>
            <a:ext cx="11708119" cy="1545188"/>
          </a:xfrm>
          <a:prstGeom prst="rect">
            <a:avLst/>
          </a:prstGeom>
        </p:spPr>
      </p:pic>
      <p:sp>
        <p:nvSpPr>
          <p:cNvPr id="9" name="ZoneTexte 8">
            <a:extLst>
              <a:ext uri="{FF2B5EF4-FFF2-40B4-BE49-F238E27FC236}">
                <a16:creationId xmlns:a16="http://schemas.microsoft.com/office/drawing/2014/main" id="{743AFBC3-B57F-4BD8-853E-4C16BA10878B}"/>
              </a:ext>
            </a:extLst>
          </p:cNvPr>
          <p:cNvSpPr txBox="1"/>
          <p:nvPr/>
        </p:nvSpPr>
        <p:spPr>
          <a:xfrm>
            <a:off x="0" y="3783932"/>
            <a:ext cx="5194435" cy="369332"/>
          </a:xfrm>
          <a:prstGeom prst="rect">
            <a:avLst/>
          </a:prstGeom>
          <a:noFill/>
        </p:spPr>
        <p:txBody>
          <a:bodyPr wrap="square">
            <a:spAutoFit/>
          </a:bodyPr>
          <a:lstStyle/>
          <a:p>
            <a:r>
              <a:rPr lang="fr-FR" sz="1800" dirty="0">
                <a:effectLst/>
                <a:latin typeface="Calibri" panose="020F0502020204030204" pitchFamily="34" charset="0"/>
                <a:ea typeface="Times New Roman" panose="02020603050405020304" pitchFamily="18" charset="0"/>
                <a:cs typeface="Times New Roman" panose="02020603050405020304" pitchFamily="18" charset="0"/>
                <a:sym typeface="Wingdings" panose="05000000000000000000" pitchFamily="2" charset="2"/>
              </a:rPr>
              <a:t> </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Que vaut le nombre binaire </a:t>
            </a:r>
            <a:r>
              <a:rPr lang="fr-FR" sz="1800" b="1" dirty="0">
                <a:solidFill>
                  <a:srgbClr val="0000FF"/>
                </a:solidFill>
                <a:effectLst/>
                <a:latin typeface="Courier New" panose="02070309020205020404" pitchFamily="49" charset="0"/>
                <a:ea typeface="Times New Roman" panose="02020603050405020304" pitchFamily="18" charset="0"/>
              </a:rPr>
              <a:t>18FD3E0</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en binaire ?</a:t>
            </a:r>
            <a:endParaRPr lang="fr-FR" dirty="0"/>
          </a:p>
        </p:txBody>
      </p:sp>
      <p:pic>
        <p:nvPicPr>
          <p:cNvPr id="13" name="Image 12">
            <a:extLst>
              <a:ext uri="{FF2B5EF4-FFF2-40B4-BE49-F238E27FC236}">
                <a16:creationId xmlns:a16="http://schemas.microsoft.com/office/drawing/2014/main" id="{F06633B5-6744-4392-89F0-C37EF50AACA8}"/>
              </a:ext>
            </a:extLst>
          </p:cNvPr>
          <p:cNvPicPr>
            <a:picLocks noChangeAspect="1"/>
          </p:cNvPicPr>
          <p:nvPr/>
        </p:nvPicPr>
        <p:blipFill>
          <a:blip r:embed="rId3"/>
          <a:stretch>
            <a:fillRect/>
          </a:stretch>
        </p:blipFill>
        <p:spPr>
          <a:xfrm>
            <a:off x="213914" y="4287755"/>
            <a:ext cx="11764173" cy="1872000"/>
          </a:xfrm>
          <a:prstGeom prst="rect">
            <a:avLst/>
          </a:prstGeom>
        </p:spPr>
      </p:pic>
    </p:spTree>
    <p:extLst>
      <p:ext uri="{BB962C8B-B14F-4D97-AF65-F5344CB8AC3E}">
        <p14:creationId xmlns:p14="http://schemas.microsoft.com/office/powerpoint/2010/main" val="2195536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800" decel="100000"/>
                                        <p:tgtEl>
                                          <p:spTgt spid="6"/>
                                        </p:tgtEl>
                                      </p:cBhvr>
                                    </p:animEffect>
                                    <p:anim calcmode="lin" valueType="num">
                                      <p:cBhvr>
                                        <p:cTn id="14" dur="800" decel="100000" fill="hold"/>
                                        <p:tgtEl>
                                          <p:spTgt spid="6"/>
                                        </p:tgtEl>
                                        <p:attrNameLst>
                                          <p:attrName>style.rotation</p:attrName>
                                        </p:attrNameLst>
                                      </p:cBhvr>
                                      <p:tavLst>
                                        <p:tav tm="0">
                                          <p:val>
                                            <p:fltVal val="-90"/>
                                          </p:val>
                                        </p:tav>
                                        <p:tav tm="100000">
                                          <p:val>
                                            <p:fltVal val="0"/>
                                          </p:val>
                                        </p:tav>
                                      </p:tavLst>
                                    </p:anim>
                                    <p:anim calcmode="lin" valueType="num">
                                      <p:cBhvr>
                                        <p:cTn id="15" dur="800" decel="100000" fill="hold"/>
                                        <p:tgtEl>
                                          <p:spTgt spid="6"/>
                                        </p:tgtEl>
                                        <p:attrNameLst>
                                          <p:attrName>ppt_x</p:attrName>
                                        </p:attrNameLst>
                                      </p:cBhvr>
                                      <p:tavLst>
                                        <p:tav tm="0">
                                          <p:val>
                                            <p:strVal val="#ppt_x+0.4"/>
                                          </p:val>
                                        </p:tav>
                                        <p:tav tm="100000">
                                          <p:val>
                                            <p:strVal val="#ppt_x-0.05"/>
                                          </p:val>
                                        </p:tav>
                                      </p:tavLst>
                                    </p:anim>
                                    <p:anim calcmode="lin" valueType="num">
                                      <p:cBhvr>
                                        <p:cTn id="16" dur="800" decel="100000" fill="hold"/>
                                        <p:tgtEl>
                                          <p:spTgt spid="6"/>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9" fill="hold">
                            <p:stCondLst>
                              <p:cond delay="1000"/>
                            </p:stCondLst>
                            <p:childTnLst>
                              <p:par>
                                <p:cTn id="20" presetID="30"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800" decel="100000"/>
                                        <p:tgtEl>
                                          <p:spTgt spid="7"/>
                                        </p:tgtEl>
                                      </p:cBhvr>
                                    </p:animEffect>
                                    <p:anim calcmode="lin" valueType="num">
                                      <p:cBhvr>
                                        <p:cTn id="23" dur="800" decel="100000" fill="hold"/>
                                        <p:tgtEl>
                                          <p:spTgt spid="7"/>
                                        </p:tgtEl>
                                        <p:attrNameLst>
                                          <p:attrName>style.rotation</p:attrName>
                                        </p:attrNameLst>
                                      </p:cBhvr>
                                      <p:tavLst>
                                        <p:tav tm="0">
                                          <p:val>
                                            <p:fltVal val="-90"/>
                                          </p:val>
                                        </p:tav>
                                        <p:tav tm="100000">
                                          <p:val>
                                            <p:fltVal val="0"/>
                                          </p:val>
                                        </p:tav>
                                      </p:tavLst>
                                    </p:anim>
                                    <p:anim calcmode="lin" valueType="num">
                                      <p:cBhvr>
                                        <p:cTn id="24" dur="800" decel="100000" fill="hold"/>
                                        <p:tgtEl>
                                          <p:spTgt spid="7"/>
                                        </p:tgtEl>
                                        <p:attrNameLst>
                                          <p:attrName>ppt_x</p:attrName>
                                        </p:attrNameLst>
                                      </p:cBhvr>
                                      <p:tavLst>
                                        <p:tav tm="0">
                                          <p:val>
                                            <p:strVal val="#ppt_x+0.4"/>
                                          </p:val>
                                        </p:tav>
                                        <p:tav tm="100000">
                                          <p:val>
                                            <p:strVal val="#ppt_x-0.05"/>
                                          </p:val>
                                        </p:tav>
                                      </p:tavLst>
                                    </p:anim>
                                    <p:anim calcmode="lin" valueType="num">
                                      <p:cBhvr>
                                        <p:cTn id="25" dur="800" decel="100000" fill="hold"/>
                                        <p:tgtEl>
                                          <p:spTgt spid="7"/>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0-#ppt_w/2"/>
                                          </p:val>
                                        </p:tav>
                                        <p:tav tm="100000">
                                          <p:val>
                                            <p:strVal val="#ppt_x"/>
                                          </p:val>
                                        </p:tav>
                                      </p:tavLst>
                                    </p:anim>
                                    <p:anim calcmode="lin" valueType="num">
                                      <p:cBhvr additive="base">
                                        <p:cTn id="3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0" presetClass="entr" presetSubtype="0"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800" decel="100000"/>
                                        <p:tgtEl>
                                          <p:spTgt spid="13"/>
                                        </p:tgtEl>
                                      </p:cBhvr>
                                    </p:animEffect>
                                    <p:anim calcmode="lin" valueType="num">
                                      <p:cBhvr>
                                        <p:cTn id="39" dur="800" decel="100000" fill="hold"/>
                                        <p:tgtEl>
                                          <p:spTgt spid="13"/>
                                        </p:tgtEl>
                                        <p:attrNameLst>
                                          <p:attrName>style.rotation</p:attrName>
                                        </p:attrNameLst>
                                      </p:cBhvr>
                                      <p:tavLst>
                                        <p:tav tm="0">
                                          <p:val>
                                            <p:fltVal val="-90"/>
                                          </p:val>
                                        </p:tav>
                                        <p:tav tm="100000">
                                          <p:val>
                                            <p:fltVal val="0"/>
                                          </p:val>
                                        </p:tav>
                                      </p:tavLst>
                                    </p:anim>
                                    <p:anim calcmode="lin" valueType="num">
                                      <p:cBhvr>
                                        <p:cTn id="40" dur="800" decel="100000" fill="hold"/>
                                        <p:tgtEl>
                                          <p:spTgt spid="13"/>
                                        </p:tgtEl>
                                        <p:attrNameLst>
                                          <p:attrName>ppt_x</p:attrName>
                                        </p:attrNameLst>
                                      </p:cBhvr>
                                      <p:tavLst>
                                        <p:tav tm="0">
                                          <p:val>
                                            <p:strVal val="#ppt_x+0.4"/>
                                          </p:val>
                                        </p:tav>
                                        <p:tav tm="100000">
                                          <p:val>
                                            <p:strVal val="#ppt_x-0.05"/>
                                          </p:val>
                                        </p:tav>
                                      </p:tavLst>
                                    </p:anim>
                                    <p:anim calcmode="lin" valueType="num">
                                      <p:cBhvr>
                                        <p:cTn id="41" dur="800" decel="100000" fill="hold"/>
                                        <p:tgtEl>
                                          <p:spTgt spid="13"/>
                                        </p:tgtEl>
                                        <p:attrNameLst>
                                          <p:attrName>ppt_y</p:attrName>
                                        </p:attrNameLst>
                                      </p:cBhvr>
                                      <p:tavLst>
                                        <p:tav tm="0">
                                          <p:val>
                                            <p:strVal val="#ppt_y-0.4"/>
                                          </p:val>
                                        </p:tav>
                                        <p:tav tm="100000">
                                          <p:val>
                                            <p:strVal val="#ppt_y+0.1"/>
                                          </p:val>
                                        </p:tav>
                                      </p:tavLst>
                                    </p:anim>
                                    <p:anim calcmode="lin" valueType="num">
                                      <p:cBhvr>
                                        <p:cTn id="42"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43"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2848A5A4-DED4-40A6-BDBD-24DA004012BB}"/>
              </a:ext>
            </a:extLst>
          </p:cNvPr>
          <p:cNvSpPr txBox="1"/>
          <p:nvPr/>
        </p:nvSpPr>
        <p:spPr>
          <a:xfrm>
            <a:off x="0" y="5024"/>
            <a:ext cx="2885726" cy="646331"/>
          </a:xfrm>
          <a:prstGeom prst="rect">
            <a:avLst/>
          </a:prstGeom>
          <a:noFill/>
        </p:spPr>
        <p:txBody>
          <a:bodyPr wrap="square">
            <a:spAutoFit/>
          </a:bodyPr>
          <a:lstStyle/>
          <a:p>
            <a:r>
              <a:rPr lang="fr-FR" dirty="0">
                <a:solidFill>
                  <a:srgbClr val="0070C0"/>
                </a:solidFill>
                <a:uFill>
                  <a:solidFill>
                    <a:srgbClr val="FF0000"/>
                  </a:solidFill>
                </a:uFill>
              </a:rPr>
              <a:t>2.  </a:t>
            </a:r>
            <a:r>
              <a:rPr lang="fr-FR" u="sng" dirty="0">
                <a:solidFill>
                  <a:srgbClr val="0070C0"/>
                </a:solidFill>
                <a:uFill>
                  <a:solidFill>
                    <a:srgbClr val="FF0000"/>
                  </a:solidFill>
                </a:uFill>
              </a:rPr>
              <a:t>Initiation à l’assembleur</a:t>
            </a:r>
          </a:p>
          <a:p>
            <a:r>
              <a:rPr lang="fr-FR" dirty="0">
                <a:solidFill>
                  <a:srgbClr val="0070C0"/>
                </a:solidFill>
                <a:uFill>
                  <a:solidFill>
                    <a:srgbClr val="FF0000"/>
                  </a:solidFill>
                </a:uFill>
              </a:rPr>
              <a:t>2.1. </a:t>
            </a:r>
            <a:r>
              <a:rPr lang="fr-FR" u="sng" dirty="0">
                <a:solidFill>
                  <a:srgbClr val="0070C0"/>
                </a:solidFill>
                <a:uFill>
                  <a:solidFill>
                    <a:srgbClr val="FF0000"/>
                  </a:solidFill>
                </a:uFill>
              </a:rPr>
              <a:t>Le langage machine</a:t>
            </a:r>
          </a:p>
        </p:txBody>
      </p:sp>
      <p:sp>
        <p:nvSpPr>
          <p:cNvPr id="8" name="ZoneTexte 7">
            <a:extLst>
              <a:ext uri="{FF2B5EF4-FFF2-40B4-BE49-F238E27FC236}">
                <a16:creationId xmlns:a16="http://schemas.microsoft.com/office/drawing/2014/main" id="{E17E63ED-B04D-4679-A1BE-1EB285A72730}"/>
              </a:ext>
            </a:extLst>
          </p:cNvPr>
          <p:cNvSpPr txBox="1"/>
          <p:nvPr/>
        </p:nvSpPr>
        <p:spPr>
          <a:xfrm>
            <a:off x="0" y="651355"/>
            <a:ext cx="12192000" cy="1200329"/>
          </a:xfrm>
          <a:prstGeom prst="rect">
            <a:avLst/>
          </a:prstGeom>
          <a:noFill/>
        </p:spPr>
        <p:txBody>
          <a:bodyPr wrap="square">
            <a:spAutoFit/>
          </a:bodyPr>
          <a:lstStyle/>
          <a:p>
            <a:pPr algn="just"/>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L'unité de commande du microprocesseur exécute des « instructions machines » (suites d'instructions définies dans des programmes). Ces instructions sont donc, pour cela, codées en binaire puisque le </a:t>
            </a:r>
            <a:r>
              <a:rPr lang="fr-FR" sz="1800" dirty="0" err="1">
                <a:effectLst/>
                <a:latin typeface="Calibri" panose="020F0502020204030204" pitchFamily="34" charset="0"/>
                <a:ea typeface="Times New Roman" panose="02020603050405020304" pitchFamily="18" charset="0"/>
                <a:cs typeface="Times New Roman" panose="02020603050405020304" pitchFamily="18" charset="0"/>
              </a:rPr>
              <a:t>CPU</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ne gère uniquement que 2 états (symbolisés par un « 0 » et un « 1 ») et constituent ce que l'on appelle le « langage machine » : le processeur est uniquement capable d'interpréter le langage machine.</a:t>
            </a:r>
            <a:endParaRPr lang="fr-FR" dirty="0"/>
          </a:p>
        </p:txBody>
      </p:sp>
      <p:sp>
        <p:nvSpPr>
          <p:cNvPr id="9" name="ZoneTexte 8">
            <a:extLst>
              <a:ext uri="{FF2B5EF4-FFF2-40B4-BE49-F238E27FC236}">
                <a16:creationId xmlns:a16="http://schemas.microsoft.com/office/drawing/2014/main" id="{AFA90E2B-3DB1-45B4-800B-C5D99316B011}"/>
              </a:ext>
            </a:extLst>
          </p:cNvPr>
          <p:cNvSpPr txBox="1"/>
          <p:nvPr/>
        </p:nvSpPr>
        <p:spPr>
          <a:xfrm>
            <a:off x="78547" y="1851684"/>
            <a:ext cx="4321952" cy="369332"/>
          </a:xfrm>
          <a:prstGeom prst="rect">
            <a:avLst/>
          </a:prstGeom>
          <a:noFill/>
        </p:spPr>
        <p:txBody>
          <a:bodyPr wrap="none">
            <a:spAutoFit/>
          </a:bodyPr>
          <a:lstStyle/>
          <a:p>
            <a:pPr algn="just"/>
            <a:r>
              <a:rPr lang="fr-FR" sz="1800" dirty="0">
                <a:solidFill>
                  <a:schemeClr val="bg1">
                    <a:lumMod val="65000"/>
                  </a:schemeClr>
                </a:solidFill>
                <a:effectLst/>
                <a:latin typeface="Calibri" panose="020F0502020204030204" pitchFamily="34" charset="0"/>
                <a:ea typeface="Times New Roman" panose="02020603050405020304" pitchFamily="18" charset="0"/>
                <a:cs typeface="Times New Roman" panose="02020603050405020304" pitchFamily="18" charset="0"/>
                <a:sym typeface="Symbol" panose="05050102010706020507" pitchFamily="18" charset="2"/>
              </a:rPr>
              <a:t> Voir activité « Architectures matérielles »</a:t>
            </a:r>
            <a:endParaRPr lang="fr-FR" dirty="0">
              <a:solidFill>
                <a:schemeClr val="bg1">
                  <a:lumMod val="65000"/>
                </a:schemeClr>
              </a:solidFill>
            </a:endParaRPr>
          </a:p>
        </p:txBody>
      </p:sp>
      <p:sp>
        <p:nvSpPr>
          <p:cNvPr id="10" name="ZoneTexte 9">
            <a:extLst>
              <a:ext uri="{FF2B5EF4-FFF2-40B4-BE49-F238E27FC236}">
                <a16:creationId xmlns:a16="http://schemas.microsoft.com/office/drawing/2014/main" id="{B9946D43-5DCD-4EBA-9CCA-1CE643FC221C}"/>
              </a:ext>
            </a:extLst>
          </p:cNvPr>
          <p:cNvSpPr txBox="1"/>
          <p:nvPr/>
        </p:nvSpPr>
        <p:spPr>
          <a:xfrm>
            <a:off x="0" y="2288852"/>
            <a:ext cx="2992166" cy="369332"/>
          </a:xfrm>
          <a:prstGeom prst="rect">
            <a:avLst/>
          </a:prstGeom>
          <a:noFill/>
        </p:spPr>
        <p:txBody>
          <a:bodyPr wrap="none">
            <a:spAutoFit/>
          </a:bodyPr>
          <a:lstStyle/>
          <a:p>
            <a:r>
              <a:rPr lang="fr-FR" dirty="0">
                <a:solidFill>
                  <a:srgbClr val="0070C0"/>
                </a:solidFill>
                <a:uFill>
                  <a:solidFill>
                    <a:srgbClr val="FF0000"/>
                  </a:solidFill>
                </a:uFill>
              </a:rPr>
              <a:t>2.2. </a:t>
            </a:r>
            <a:r>
              <a:rPr lang="fr-FR" u="sng" dirty="0">
                <a:solidFill>
                  <a:srgbClr val="0070C0"/>
                </a:solidFill>
                <a:uFill>
                  <a:solidFill>
                    <a:srgbClr val="FF0000"/>
                  </a:solidFill>
                </a:uFill>
              </a:rPr>
              <a:t>Les instructions machines</a:t>
            </a:r>
          </a:p>
        </p:txBody>
      </p:sp>
      <p:sp>
        <p:nvSpPr>
          <p:cNvPr id="12" name="ZoneTexte 11">
            <a:extLst>
              <a:ext uri="{FF2B5EF4-FFF2-40B4-BE49-F238E27FC236}">
                <a16:creationId xmlns:a16="http://schemas.microsoft.com/office/drawing/2014/main" id="{F2BF232F-F4C4-445B-A312-24439C848FB9}"/>
              </a:ext>
            </a:extLst>
          </p:cNvPr>
          <p:cNvSpPr txBox="1"/>
          <p:nvPr/>
        </p:nvSpPr>
        <p:spPr>
          <a:xfrm>
            <a:off x="0" y="2708019"/>
            <a:ext cx="6870407" cy="369332"/>
          </a:xfrm>
          <a:prstGeom prst="rect">
            <a:avLst/>
          </a:prstGeom>
          <a:noFill/>
        </p:spPr>
        <p:txBody>
          <a:bodyPr wrap="none">
            <a:spAutoFit/>
          </a:bodyPr>
          <a:lstStyle/>
          <a:p>
            <a:r>
              <a:rPr lang="fr-FR" sz="1800" dirty="0">
                <a:effectLst/>
                <a:latin typeface="Calibri" panose="020F0502020204030204" pitchFamily="34" charset="0"/>
                <a:ea typeface="Times New Roman" panose="02020603050405020304" pitchFamily="18" charset="0"/>
                <a:cs typeface="Times New Roman" panose="02020603050405020304" pitchFamily="18" charset="0"/>
              </a:rPr>
              <a:t>Elles sont relativement basiques : on parle d'instructions de bas niveau.</a:t>
            </a:r>
            <a:endParaRPr lang="fr-FR" dirty="0"/>
          </a:p>
        </p:txBody>
      </p:sp>
      <p:sp>
        <p:nvSpPr>
          <p:cNvPr id="14" name="ZoneTexte 13">
            <a:extLst>
              <a:ext uri="{FF2B5EF4-FFF2-40B4-BE49-F238E27FC236}">
                <a16:creationId xmlns:a16="http://schemas.microsoft.com/office/drawing/2014/main" id="{EE4714A5-EBA2-479C-A7C8-3F917666B8C3}"/>
              </a:ext>
            </a:extLst>
          </p:cNvPr>
          <p:cNvSpPr txBox="1"/>
          <p:nvPr/>
        </p:nvSpPr>
        <p:spPr>
          <a:xfrm>
            <a:off x="0" y="3119004"/>
            <a:ext cx="12192000" cy="646331"/>
          </a:xfrm>
          <a:prstGeom prst="rect">
            <a:avLst/>
          </a:prstGeom>
          <a:noFill/>
        </p:spPr>
        <p:txBody>
          <a:bodyPr wrap="square">
            <a:spAutoFit/>
          </a:bodyPr>
          <a:lstStyle/>
          <a:p>
            <a:r>
              <a:rPr lang="fr-FR" sz="1800" u="sng" dirty="0">
                <a:effectLst/>
                <a:latin typeface="Calibri" panose="020F0502020204030204" pitchFamily="34" charset="0"/>
                <a:ea typeface="Times New Roman" panose="02020603050405020304" pitchFamily="18" charset="0"/>
                <a:cs typeface="Times New Roman" panose="02020603050405020304" pitchFamily="18" charset="0"/>
              </a:rPr>
              <a:t>Exemples :</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Instructions arithmétiques (addition, soustraction, multiplication...), instructions de transfert de données (donnée d'un registre du </a:t>
            </a:r>
            <a:r>
              <a:rPr lang="fr-FR" sz="1800" dirty="0" err="1">
                <a:effectLst/>
                <a:latin typeface="Calibri" panose="020F0502020204030204" pitchFamily="34" charset="0"/>
                <a:ea typeface="Times New Roman" panose="02020603050405020304" pitchFamily="18" charset="0"/>
                <a:cs typeface="Times New Roman" panose="02020603050405020304" pitchFamily="18" charset="0"/>
              </a:rPr>
              <a:t>CPU</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vers la mémoire vive et vice versa), instructions de rupture de séquence.</a:t>
            </a:r>
            <a:endParaRPr lang="fr-FR" dirty="0"/>
          </a:p>
        </p:txBody>
      </p:sp>
      <p:sp>
        <p:nvSpPr>
          <p:cNvPr id="15" name="ZoneTexte 14">
            <a:extLst>
              <a:ext uri="{FF2B5EF4-FFF2-40B4-BE49-F238E27FC236}">
                <a16:creationId xmlns:a16="http://schemas.microsoft.com/office/drawing/2014/main" id="{9FC04FD3-5C9B-425B-9E37-65787B472E68}"/>
              </a:ext>
            </a:extLst>
          </p:cNvPr>
          <p:cNvSpPr txBox="1"/>
          <p:nvPr/>
        </p:nvSpPr>
        <p:spPr>
          <a:xfrm>
            <a:off x="0" y="3802785"/>
            <a:ext cx="1791196" cy="369332"/>
          </a:xfrm>
          <a:prstGeom prst="rect">
            <a:avLst/>
          </a:prstGeom>
          <a:noFill/>
        </p:spPr>
        <p:txBody>
          <a:bodyPr wrap="none">
            <a:spAutoFit/>
          </a:bodyPr>
          <a:lstStyle/>
          <a:p>
            <a:r>
              <a:rPr lang="fr-FR" dirty="0">
                <a:solidFill>
                  <a:srgbClr val="0070C0"/>
                </a:solidFill>
                <a:uFill>
                  <a:solidFill>
                    <a:srgbClr val="FF0000"/>
                  </a:solidFill>
                </a:uFill>
              </a:rPr>
              <a:t>2.3. </a:t>
            </a:r>
            <a:r>
              <a:rPr lang="fr-FR" u="sng" dirty="0">
                <a:solidFill>
                  <a:srgbClr val="0070C0"/>
                </a:solidFill>
                <a:uFill>
                  <a:solidFill>
                    <a:srgbClr val="FF0000"/>
                  </a:solidFill>
                </a:uFill>
              </a:rPr>
              <a:t>L’assembleur</a:t>
            </a:r>
          </a:p>
        </p:txBody>
      </p:sp>
      <p:sp>
        <p:nvSpPr>
          <p:cNvPr id="17" name="ZoneTexte 16">
            <a:extLst>
              <a:ext uri="{FF2B5EF4-FFF2-40B4-BE49-F238E27FC236}">
                <a16:creationId xmlns:a16="http://schemas.microsoft.com/office/drawing/2014/main" id="{BCF853C1-1C66-4E0F-840C-AE4E4EFE56F3}"/>
              </a:ext>
            </a:extLst>
          </p:cNvPr>
          <p:cNvSpPr txBox="1"/>
          <p:nvPr/>
        </p:nvSpPr>
        <p:spPr>
          <a:xfrm>
            <a:off x="0" y="4209567"/>
            <a:ext cx="12192000" cy="923330"/>
          </a:xfrm>
          <a:prstGeom prst="rect">
            <a:avLst/>
          </a:prstGeom>
          <a:noFill/>
        </p:spPr>
        <p:txBody>
          <a:bodyPr wrap="square">
            <a:spAutoFit/>
          </a:bodyPr>
          <a:lstStyle/>
          <a:p>
            <a:pPr algn="just"/>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Les instructions machines sont codées sous forme binaire (suite très </a:t>
            </a:r>
            <a:r>
              <a:rPr lang="fr-FR" sz="1800" dirty="0" err="1">
                <a:effectLst/>
                <a:latin typeface="Calibri" panose="020F0502020204030204" pitchFamily="34" charset="0"/>
                <a:ea typeface="Times New Roman" panose="02020603050405020304" pitchFamily="18" charset="0"/>
                <a:cs typeface="Times New Roman" panose="02020603050405020304" pitchFamily="18" charset="0"/>
              </a:rPr>
              <a:t>très</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longue de « 0 » et de « 1 »). Pour éviter de programmer en binaire, les informaticiens utilisent des symboles mnémoniques </a:t>
            </a:r>
            <a:r>
              <a:rPr lang="fr-FR" dirty="0">
                <a:latin typeface="Calibri" panose="020F0502020204030204" pitchFamily="34" charset="0"/>
                <a:ea typeface="Times New Roman" panose="02020603050405020304" pitchFamily="18" charset="0"/>
                <a:cs typeface="Times New Roman" panose="02020603050405020304" pitchFamily="18" charset="0"/>
              </a:rPr>
              <a:t>dans le code du programme, qui </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sont convertis ensuite en langage machine par le </a:t>
            </a:r>
            <a:r>
              <a:rPr lang="fr-FR" sz="1800" b="1" dirty="0">
                <a:effectLst/>
                <a:latin typeface="Calibri" panose="020F0502020204030204" pitchFamily="34" charset="0"/>
                <a:ea typeface="Times New Roman" panose="02020603050405020304" pitchFamily="18" charset="0"/>
                <a:cs typeface="Times New Roman" panose="02020603050405020304" pitchFamily="18" charset="0"/>
              </a:rPr>
              <a:t>programme assembleur</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a:t>
            </a:r>
            <a:endParaRPr lang="fr-FR" dirty="0"/>
          </a:p>
        </p:txBody>
      </p:sp>
    </p:spTree>
    <p:extLst>
      <p:ext uri="{BB962C8B-B14F-4D97-AF65-F5344CB8AC3E}">
        <p14:creationId xmlns:p14="http://schemas.microsoft.com/office/powerpoint/2010/main" val="376981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0-#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p:tgtEl>
                                          <p:spTgt spid="12"/>
                                        </p:tgtEl>
                                        <p:attrNameLst>
                                          <p:attrName>ppt_y</p:attrName>
                                        </p:attrNameLst>
                                      </p:cBhvr>
                                      <p:tavLst>
                                        <p:tav tm="0">
                                          <p:val>
                                            <p:strVal val="#ppt_y+#ppt_h*1.125000"/>
                                          </p:val>
                                        </p:tav>
                                        <p:tav tm="100000">
                                          <p:val>
                                            <p:strVal val="#ppt_y"/>
                                          </p:val>
                                        </p:tav>
                                      </p:tavLst>
                                    </p:anim>
                                    <p:animEffect transition="in" filter="wipe(up)">
                                      <p:cBhvr>
                                        <p:cTn id="25" dur="500"/>
                                        <p:tgtEl>
                                          <p:spTgt spid="12"/>
                                        </p:tgtEl>
                                      </p:cBhvr>
                                    </p:animEffect>
                                  </p:childTnLst>
                                </p:cTn>
                              </p:par>
                            </p:childTnLst>
                          </p:cTn>
                        </p:par>
                        <p:par>
                          <p:cTn id="26" fill="hold">
                            <p:stCondLst>
                              <p:cond delay="500"/>
                            </p:stCondLst>
                            <p:childTnLst>
                              <p:par>
                                <p:cTn id="27" presetID="12" presetClass="entr" presetSubtype="4"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p:tgtEl>
                                          <p:spTgt spid="14"/>
                                        </p:tgtEl>
                                        <p:attrNameLst>
                                          <p:attrName>ppt_y</p:attrName>
                                        </p:attrNameLst>
                                      </p:cBhvr>
                                      <p:tavLst>
                                        <p:tav tm="0">
                                          <p:val>
                                            <p:strVal val="#ppt_y+#ppt_h*1.125000"/>
                                          </p:val>
                                        </p:tav>
                                        <p:tav tm="100000">
                                          <p:val>
                                            <p:strVal val="#ppt_y"/>
                                          </p:val>
                                        </p:tav>
                                      </p:tavLst>
                                    </p:anim>
                                    <p:animEffect transition="in" filter="wipe(up)">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0-#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p:tgtEl>
                                          <p:spTgt spid="17"/>
                                        </p:tgtEl>
                                        <p:attrNameLst>
                                          <p:attrName>ppt_y</p:attrName>
                                        </p:attrNameLst>
                                      </p:cBhvr>
                                      <p:tavLst>
                                        <p:tav tm="0">
                                          <p:val>
                                            <p:strVal val="#ppt_y+#ppt_h*1.125000"/>
                                          </p:val>
                                        </p:tav>
                                        <p:tav tm="100000">
                                          <p:val>
                                            <p:strVal val="#ppt_y"/>
                                          </p:val>
                                        </p:tav>
                                      </p:tavLst>
                                    </p:anim>
                                    <p:animEffect transition="in" filter="wipe(up)">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2" grpId="0"/>
      <p:bldP spid="14" grpId="0"/>
      <p:bldP spid="15" grpId="0"/>
      <p:bldP spid="17" grpId="0"/>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À bandes">
  <a:themeElements>
    <a:clrScheme name="À bandes">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À bande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À bandes">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docProps/app.xml><?xml version="1.0" encoding="utf-8"?>
<Properties xmlns="http://schemas.openxmlformats.org/officeDocument/2006/extended-properties" xmlns:vt="http://schemas.openxmlformats.org/officeDocument/2006/docPropsVTypes">
  <TotalTime>196</TotalTime>
  <Words>1487</Words>
  <Application>Microsoft Office PowerPoint</Application>
  <PresentationFormat>Grand écran</PresentationFormat>
  <Paragraphs>112</Paragraphs>
  <Slides>16</Slides>
  <Notes>0</Notes>
  <HiddenSlides>1</HiddenSlides>
  <MMClips>1</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16</vt:i4>
      </vt:variant>
    </vt:vector>
  </HeadingPairs>
  <TitlesOfParts>
    <vt:vector size="24" baseType="lpstr">
      <vt:lpstr>Arial</vt:lpstr>
      <vt:lpstr>Calibri</vt:lpstr>
      <vt:lpstr>Calibri Light</vt:lpstr>
      <vt:lpstr>Corbel</vt:lpstr>
      <vt:lpstr>Courier New</vt:lpstr>
      <vt:lpstr>Wingdings</vt:lpstr>
      <vt:lpstr>Thème Office</vt:lpstr>
      <vt:lpstr>À bandes</vt:lpstr>
      <vt:lpstr>Chapitre 1</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Toph</dc:creator>
  <cp:lastModifiedBy>Toph</cp:lastModifiedBy>
  <cp:revision>29</cp:revision>
  <dcterms:created xsi:type="dcterms:W3CDTF">2021-08-05T18:22:53Z</dcterms:created>
  <dcterms:modified xsi:type="dcterms:W3CDTF">2022-09-08T16:42:13Z</dcterms:modified>
</cp:coreProperties>
</file>