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1" r:id="rId3"/>
    <p:sldId id="257" r:id="rId4"/>
    <p:sldId id="262" r:id="rId5"/>
    <p:sldId id="263" r:id="rId6"/>
    <p:sldId id="264" r:id="rId7"/>
    <p:sldId id="265" r:id="rId8"/>
    <p:sldId id="269" r:id="rId9"/>
    <p:sldId id="266" r:id="rId10"/>
    <p:sldId id="267"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05" autoAdjust="0"/>
    <p:restoredTop sz="94660"/>
  </p:normalViewPr>
  <p:slideViewPr>
    <p:cSldViewPr snapToGrid="0">
      <p:cViewPr varScale="1">
        <p:scale>
          <a:sx n="113" d="100"/>
          <a:sy n="113" d="100"/>
        </p:scale>
        <p:origin x="43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5D56D9-E77B-4A40-9007-969E7EED221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21EA4EC-5DA7-4B2B-AC0E-95D8A54EAD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58D29CC-1DE5-4FEE-8D6C-EA7529148CE8}"/>
              </a:ext>
            </a:extLst>
          </p:cNvPr>
          <p:cNvSpPr>
            <a:spLocks noGrp="1"/>
          </p:cNvSpPr>
          <p:nvPr>
            <p:ph type="dt" sz="half" idx="10"/>
          </p:nvPr>
        </p:nvSpPr>
        <p:spPr/>
        <p:txBody>
          <a:bodyPr/>
          <a:lstStyle/>
          <a:p>
            <a:fld id="{E55274EE-7B19-4F05-90F5-AAC97BD27193}" type="datetimeFigureOut">
              <a:rPr lang="fr-FR" smtClean="0"/>
              <a:t>24/09/2022</a:t>
            </a:fld>
            <a:endParaRPr lang="fr-FR"/>
          </a:p>
        </p:txBody>
      </p:sp>
      <p:sp>
        <p:nvSpPr>
          <p:cNvPr id="5" name="Espace réservé du pied de page 4">
            <a:extLst>
              <a:ext uri="{FF2B5EF4-FFF2-40B4-BE49-F238E27FC236}">
                <a16:creationId xmlns:a16="http://schemas.microsoft.com/office/drawing/2014/main" id="{293E2B08-55BC-45CC-A011-2B98FEBDFE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C367DC1-C743-4245-9944-89FD16F63B6E}"/>
              </a:ext>
            </a:extLst>
          </p:cNvPr>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2612243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6192D8-4F8C-4269-A46A-AA149CC896D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B96FE97-5DA6-4647-AE2D-58E836EFC31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FCFFB95-01FD-4656-906D-FB3C8E3002D7}"/>
              </a:ext>
            </a:extLst>
          </p:cNvPr>
          <p:cNvSpPr>
            <a:spLocks noGrp="1"/>
          </p:cNvSpPr>
          <p:nvPr>
            <p:ph type="dt" sz="half" idx="10"/>
          </p:nvPr>
        </p:nvSpPr>
        <p:spPr/>
        <p:txBody>
          <a:bodyPr/>
          <a:lstStyle/>
          <a:p>
            <a:fld id="{E55274EE-7B19-4F05-90F5-AAC97BD27193}" type="datetimeFigureOut">
              <a:rPr lang="fr-FR" smtClean="0"/>
              <a:t>24/09/2022</a:t>
            </a:fld>
            <a:endParaRPr lang="fr-FR"/>
          </a:p>
        </p:txBody>
      </p:sp>
      <p:sp>
        <p:nvSpPr>
          <p:cNvPr id="5" name="Espace réservé du pied de page 4">
            <a:extLst>
              <a:ext uri="{FF2B5EF4-FFF2-40B4-BE49-F238E27FC236}">
                <a16:creationId xmlns:a16="http://schemas.microsoft.com/office/drawing/2014/main" id="{6215877C-3636-4AB3-8F64-BE360EFFD9F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BB93427-B0E5-468D-A8F9-09469435D53D}"/>
              </a:ext>
            </a:extLst>
          </p:cNvPr>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2899850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3F79A4-8C65-4182-B76F-A0CDDD2A130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8DDC372-1D10-479A-AF1B-CB1459FF27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6EF122E-2B04-4A44-98CB-C0B291386590}"/>
              </a:ext>
            </a:extLst>
          </p:cNvPr>
          <p:cNvSpPr>
            <a:spLocks noGrp="1"/>
          </p:cNvSpPr>
          <p:nvPr>
            <p:ph type="dt" sz="half" idx="10"/>
          </p:nvPr>
        </p:nvSpPr>
        <p:spPr/>
        <p:txBody>
          <a:bodyPr/>
          <a:lstStyle/>
          <a:p>
            <a:fld id="{E55274EE-7B19-4F05-90F5-AAC97BD27193}" type="datetimeFigureOut">
              <a:rPr lang="fr-FR" smtClean="0"/>
              <a:t>24/09/2022</a:t>
            </a:fld>
            <a:endParaRPr lang="fr-FR"/>
          </a:p>
        </p:txBody>
      </p:sp>
      <p:sp>
        <p:nvSpPr>
          <p:cNvPr id="5" name="Espace réservé du pied de page 4">
            <a:extLst>
              <a:ext uri="{FF2B5EF4-FFF2-40B4-BE49-F238E27FC236}">
                <a16:creationId xmlns:a16="http://schemas.microsoft.com/office/drawing/2014/main" id="{4BD6DEF6-DE36-4300-8B92-5C6E833D479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36276E5-08D0-4181-B64F-46B5DA6CC766}"/>
              </a:ext>
            </a:extLst>
          </p:cNvPr>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3602540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90AC49-47D3-4C7D-9A30-3D177339E70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D12F2DF-28F5-4625-BF53-09DB6C6FFC3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E92ACBC-3695-466E-88C5-35EA71F7FE7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5D2EAC1-3700-4AD0-B3A2-210909A5B356}"/>
              </a:ext>
            </a:extLst>
          </p:cNvPr>
          <p:cNvSpPr>
            <a:spLocks noGrp="1"/>
          </p:cNvSpPr>
          <p:nvPr>
            <p:ph type="dt" sz="half" idx="10"/>
          </p:nvPr>
        </p:nvSpPr>
        <p:spPr/>
        <p:txBody>
          <a:bodyPr/>
          <a:lstStyle/>
          <a:p>
            <a:fld id="{E55274EE-7B19-4F05-90F5-AAC97BD27193}" type="datetimeFigureOut">
              <a:rPr lang="fr-FR" smtClean="0"/>
              <a:t>24/09/2022</a:t>
            </a:fld>
            <a:endParaRPr lang="fr-FR"/>
          </a:p>
        </p:txBody>
      </p:sp>
      <p:sp>
        <p:nvSpPr>
          <p:cNvPr id="6" name="Espace réservé du pied de page 5">
            <a:extLst>
              <a:ext uri="{FF2B5EF4-FFF2-40B4-BE49-F238E27FC236}">
                <a16:creationId xmlns:a16="http://schemas.microsoft.com/office/drawing/2014/main" id="{E241B89A-F4F9-4D2B-BFF3-C95912FA0B0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DC14764-7780-446E-AEEB-A9A2A15466D9}"/>
              </a:ext>
            </a:extLst>
          </p:cNvPr>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1691535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E9B254-8FC4-4DFF-9A70-AD4CB2A605F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45C5A25-3AC8-49FC-948E-3F045EA59B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C9C278B-7077-4966-B15E-F4B2412958D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45D5448-6FD3-4FE6-817C-3BF0B6A10E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4632CE0-BAF1-4E6B-B652-F6AB1ADF191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4481F67-7AB6-404A-ACE5-A1F70D1DC65A}"/>
              </a:ext>
            </a:extLst>
          </p:cNvPr>
          <p:cNvSpPr>
            <a:spLocks noGrp="1"/>
          </p:cNvSpPr>
          <p:nvPr>
            <p:ph type="dt" sz="half" idx="10"/>
          </p:nvPr>
        </p:nvSpPr>
        <p:spPr/>
        <p:txBody>
          <a:bodyPr/>
          <a:lstStyle/>
          <a:p>
            <a:fld id="{E55274EE-7B19-4F05-90F5-AAC97BD27193}" type="datetimeFigureOut">
              <a:rPr lang="fr-FR" smtClean="0"/>
              <a:t>24/09/2022</a:t>
            </a:fld>
            <a:endParaRPr lang="fr-FR"/>
          </a:p>
        </p:txBody>
      </p:sp>
      <p:sp>
        <p:nvSpPr>
          <p:cNvPr id="8" name="Espace réservé du pied de page 7">
            <a:extLst>
              <a:ext uri="{FF2B5EF4-FFF2-40B4-BE49-F238E27FC236}">
                <a16:creationId xmlns:a16="http://schemas.microsoft.com/office/drawing/2014/main" id="{A9FEB25F-BC53-4656-8F70-A472CD336FB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CF6C02F-1523-4B72-9B06-951A19554D8C}"/>
              </a:ext>
            </a:extLst>
          </p:cNvPr>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1756778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2B2CCD-012D-4EE2-A6C3-03DE077BDC9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1FE9FA3-7F25-4F96-9F17-075E7E41D63E}"/>
              </a:ext>
            </a:extLst>
          </p:cNvPr>
          <p:cNvSpPr>
            <a:spLocks noGrp="1"/>
          </p:cNvSpPr>
          <p:nvPr>
            <p:ph type="dt" sz="half" idx="10"/>
          </p:nvPr>
        </p:nvSpPr>
        <p:spPr/>
        <p:txBody>
          <a:bodyPr/>
          <a:lstStyle/>
          <a:p>
            <a:fld id="{E55274EE-7B19-4F05-90F5-AAC97BD27193}" type="datetimeFigureOut">
              <a:rPr lang="fr-FR" smtClean="0"/>
              <a:t>24/09/2022</a:t>
            </a:fld>
            <a:endParaRPr lang="fr-FR"/>
          </a:p>
        </p:txBody>
      </p:sp>
      <p:sp>
        <p:nvSpPr>
          <p:cNvPr id="4" name="Espace réservé du pied de page 3">
            <a:extLst>
              <a:ext uri="{FF2B5EF4-FFF2-40B4-BE49-F238E27FC236}">
                <a16:creationId xmlns:a16="http://schemas.microsoft.com/office/drawing/2014/main" id="{3E6F02DF-7978-45F5-9741-29ABC74383E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0CBE2A6-D916-405C-9370-867E6B8A9090}"/>
              </a:ext>
            </a:extLst>
          </p:cNvPr>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2268792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54857DA-48A4-4C44-9850-6CE3AB05843E}"/>
              </a:ext>
            </a:extLst>
          </p:cNvPr>
          <p:cNvSpPr>
            <a:spLocks noGrp="1"/>
          </p:cNvSpPr>
          <p:nvPr>
            <p:ph type="dt" sz="half" idx="10"/>
          </p:nvPr>
        </p:nvSpPr>
        <p:spPr/>
        <p:txBody>
          <a:bodyPr/>
          <a:lstStyle/>
          <a:p>
            <a:fld id="{E55274EE-7B19-4F05-90F5-AAC97BD27193}" type="datetimeFigureOut">
              <a:rPr lang="fr-FR" smtClean="0"/>
              <a:t>24/09/2022</a:t>
            </a:fld>
            <a:endParaRPr lang="fr-FR"/>
          </a:p>
        </p:txBody>
      </p:sp>
      <p:sp>
        <p:nvSpPr>
          <p:cNvPr id="3" name="Espace réservé du pied de page 2">
            <a:extLst>
              <a:ext uri="{FF2B5EF4-FFF2-40B4-BE49-F238E27FC236}">
                <a16:creationId xmlns:a16="http://schemas.microsoft.com/office/drawing/2014/main" id="{9F67F33A-FDF0-4D34-BA22-0DB52332A50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AE87820-9954-4C2D-941E-68B29F8843E9}"/>
              </a:ext>
            </a:extLst>
          </p:cNvPr>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3139093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A83EC0-F800-47EB-91D7-B1D6FD0A0A8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7DAB52A-670B-416D-B279-41BFA15640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718F67D-7C68-44B6-BF17-2549669B63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441E164-5FFB-466A-AC72-B8501B45BD8A}"/>
              </a:ext>
            </a:extLst>
          </p:cNvPr>
          <p:cNvSpPr>
            <a:spLocks noGrp="1"/>
          </p:cNvSpPr>
          <p:nvPr>
            <p:ph type="dt" sz="half" idx="10"/>
          </p:nvPr>
        </p:nvSpPr>
        <p:spPr/>
        <p:txBody>
          <a:bodyPr/>
          <a:lstStyle/>
          <a:p>
            <a:fld id="{E55274EE-7B19-4F05-90F5-AAC97BD27193}" type="datetimeFigureOut">
              <a:rPr lang="fr-FR" smtClean="0"/>
              <a:t>24/09/2022</a:t>
            </a:fld>
            <a:endParaRPr lang="fr-FR"/>
          </a:p>
        </p:txBody>
      </p:sp>
      <p:sp>
        <p:nvSpPr>
          <p:cNvPr id="6" name="Espace réservé du pied de page 5">
            <a:extLst>
              <a:ext uri="{FF2B5EF4-FFF2-40B4-BE49-F238E27FC236}">
                <a16:creationId xmlns:a16="http://schemas.microsoft.com/office/drawing/2014/main" id="{A49BB9D3-DB1B-44C0-8CF2-BA660959AC0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11879A4-E778-4E60-AF19-A4DBC9FA68E7}"/>
              </a:ext>
            </a:extLst>
          </p:cNvPr>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2788516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E04E06-53BC-4A61-A67B-0D1A73B13F5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9DEFDB4-CAED-4D90-8948-5B475891F2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D37B262-EF32-4CCF-890F-54D03EDEE9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124FB90-9C43-48D5-9B9D-AD26FFB4D0EE}"/>
              </a:ext>
            </a:extLst>
          </p:cNvPr>
          <p:cNvSpPr>
            <a:spLocks noGrp="1"/>
          </p:cNvSpPr>
          <p:nvPr>
            <p:ph type="dt" sz="half" idx="10"/>
          </p:nvPr>
        </p:nvSpPr>
        <p:spPr/>
        <p:txBody>
          <a:bodyPr/>
          <a:lstStyle/>
          <a:p>
            <a:fld id="{E55274EE-7B19-4F05-90F5-AAC97BD27193}" type="datetimeFigureOut">
              <a:rPr lang="fr-FR" smtClean="0"/>
              <a:t>24/09/2022</a:t>
            </a:fld>
            <a:endParaRPr lang="fr-FR"/>
          </a:p>
        </p:txBody>
      </p:sp>
      <p:sp>
        <p:nvSpPr>
          <p:cNvPr id="6" name="Espace réservé du pied de page 5">
            <a:extLst>
              <a:ext uri="{FF2B5EF4-FFF2-40B4-BE49-F238E27FC236}">
                <a16:creationId xmlns:a16="http://schemas.microsoft.com/office/drawing/2014/main" id="{62195646-E992-435C-8391-8CE5C35B5F1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E7196F-2A05-4B98-9F84-924762089EB4}"/>
              </a:ext>
            </a:extLst>
          </p:cNvPr>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2557390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68FADB-5C86-4DF3-A550-4F23472B1FF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93AF58D-0031-470C-A3E4-225D176F5AA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9F1934A-C034-4F83-BCE9-F148E135124D}"/>
              </a:ext>
            </a:extLst>
          </p:cNvPr>
          <p:cNvSpPr>
            <a:spLocks noGrp="1"/>
          </p:cNvSpPr>
          <p:nvPr>
            <p:ph type="dt" sz="half" idx="10"/>
          </p:nvPr>
        </p:nvSpPr>
        <p:spPr/>
        <p:txBody>
          <a:bodyPr/>
          <a:lstStyle/>
          <a:p>
            <a:fld id="{E55274EE-7B19-4F05-90F5-AAC97BD27193}" type="datetimeFigureOut">
              <a:rPr lang="fr-FR" smtClean="0"/>
              <a:t>24/09/2022</a:t>
            </a:fld>
            <a:endParaRPr lang="fr-FR"/>
          </a:p>
        </p:txBody>
      </p:sp>
      <p:sp>
        <p:nvSpPr>
          <p:cNvPr id="5" name="Espace réservé du pied de page 4">
            <a:extLst>
              <a:ext uri="{FF2B5EF4-FFF2-40B4-BE49-F238E27FC236}">
                <a16:creationId xmlns:a16="http://schemas.microsoft.com/office/drawing/2014/main" id="{5F6AE786-44CD-4875-9DFB-197740CBC6D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1F801BE-3328-4AD8-8DF6-AD9B411C216B}"/>
              </a:ext>
            </a:extLst>
          </p:cNvPr>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2175785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4D24349-4A78-4CAC-A219-4FAB9E2606D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D2DA3D6-FA40-49C2-89B3-0F1C357B5B7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D3B7851-CA9D-42E0-9ED4-B59DB1D30CD7}"/>
              </a:ext>
            </a:extLst>
          </p:cNvPr>
          <p:cNvSpPr>
            <a:spLocks noGrp="1"/>
          </p:cNvSpPr>
          <p:nvPr>
            <p:ph type="dt" sz="half" idx="10"/>
          </p:nvPr>
        </p:nvSpPr>
        <p:spPr/>
        <p:txBody>
          <a:bodyPr/>
          <a:lstStyle/>
          <a:p>
            <a:fld id="{E55274EE-7B19-4F05-90F5-AAC97BD27193}" type="datetimeFigureOut">
              <a:rPr lang="fr-FR" smtClean="0"/>
              <a:t>24/09/2022</a:t>
            </a:fld>
            <a:endParaRPr lang="fr-FR"/>
          </a:p>
        </p:txBody>
      </p:sp>
      <p:sp>
        <p:nvSpPr>
          <p:cNvPr id="5" name="Espace réservé du pied de page 4">
            <a:extLst>
              <a:ext uri="{FF2B5EF4-FFF2-40B4-BE49-F238E27FC236}">
                <a16:creationId xmlns:a16="http://schemas.microsoft.com/office/drawing/2014/main" id="{D0777D5E-DF8F-4301-9577-A606D12FDBE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21E3749-D47B-450B-AC58-DEF6BC7B9743}"/>
              </a:ext>
            </a:extLst>
          </p:cNvPr>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2095015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fr-FR"/>
              <a:t>Modifiez le style du titre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E55274EE-7B19-4F05-90F5-AAC97BD27193}" type="datetimeFigureOut">
              <a:rPr lang="fr-FR" smtClean="0"/>
              <a:t>24/09/2022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1583580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55274EE-7B19-4F05-90F5-AAC97BD27193}" type="datetimeFigureOut">
              <a:rPr lang="fr-FR" smtClean="0"/>
              <a:t>24/09/2022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473118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fr-FR"/>
              <a:t>Modifiez le style du titre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solidFill>
                  <a:schemeClr val="tx2"/>
                </a:solidFill>
              </a:defRPr>
            </a:lvl1pPr>
          </a:lstStyle>
          <a:p>
            <a:fld id="{E55274EE-7B19-4F05-90F5-AAC97BD27193}" type="datetimeFigureOut">
              <a:rPr lang="fr-FR" smtClean="0"/>
              <a:t>24/09/2022</a:t>
            </a:fld>
            <a:endParaRPr lang="fr-F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fr-F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662128B-EC0C-4670-82D0-36F3B66FB5A8}" type="slidenum">
              <a:rPr lang="fr-FR" smtClean="0"/>
              <a:t>‹N°›</a:t>
            </a:fld>
            <a:endParaRPr lang="fr-FR"/>
          </a:p>
        </p:txBody>
      </p:sp>
    </p:spTree>
    <p:extLst>
      <p:ext uri="{BB962C8B-B14F-4D97-AF65-F5344CB8AC3E}">
        <p14:creationId xmlns:p14="http://schemas.microsoft.com/office/powerpoint/2010/main" val="29387678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55274EE-7B19-4F05-90F5-AAC97BD27193}" type="datetimeFigureOut">
              <a:rPr lang="fr-FR" smtClean="0"/>
              <a:t>24/09/2022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38259732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55274EE-7B19-4F05-90F5-AAC97BD27193}" type="datetimeFigureOut">
              <a:rPr lang="fr-FR" smtClean="0"/>
              <a:t>24/09/2022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3500944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55274EE-7B19-4F05-90F5-AAC97BD27193}" type="datetimeFigureOut">
              <a:rPr lang="fr-FR" smtClean="0"/>
              <a:t>24/09/2022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348085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5274EE-7B19-4F05-90F5-AAC97BD27193}" type="datetimeFigureOut">
              <a:rPr lang="fr-FR" smtClean="0"/>
              <a:t>24/09/2022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704890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55274EE-7B19-4F05-90F5-AAC97BD27193}" type="datetimeFigureOut">
              <a:rPr lang="fr-FR" smtClean="0"/>
              <a:t>24/09/2022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4274030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55274EE-7B19-4F05-90F5-AAC97BD27193}" type="datetimeFigureOut">
              <a:rPr lang="fr-FR" smtClean="0"/>
              <a:t>24/09/2022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27465493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55274EE-7B19-4F05-90F5-AAC97BD27193}" type="datetimeFigureOut">
              <a:rPr lang="fr-FR" smtClean="0"/>
              <a:t>24/09/2022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1949976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38200" y="6422854"/>
            <a:ext cx="2743196" cy="365125"/>
          </a:xfrm>
        </p:spPr>
        <p:txBody>
          <a:bodyPr/>
          <a:lstStyle/>
          <a:p>
            <a:fld id="{E55274EE-7B19-4F05-90F5-AAC97BD27193}" type="datetimeFigureOut">
              <a:rPr lang="fr-FR" smtClean="0"/>
              <a:t>24/09/2022</a:t>
            </a:fld>
            <a:endParaRPr lang="fr-FR"/>
          </a:p>
        </p:txBody>
      </p:sp>
      <p:sp>
        <p:nvSpPr>
          <p:cNvPr id="5" name="Footer Placeholder 4"/>
          <p:cNvSpPr>
            <a:spLocks noGrp="1"/>
          </p:cNvSpPr>
          <p:nvPr>
            <p:ph type="ftr" sz="quarter" idx="11"/>
          </p:nvPr>
        </p:nvSpPr>
        <p:spPr>
          <a:xfrm>
            <a:off x="3776135" y="6422854"/>
            <a:ext cx="4279669" cy="365125"/>
          </a:xfrm>
        </p:spPr>
        <p:txBody>
          <a:bodyPr/>
          <a:lstStyle/>
          <a:p>
            <a:endParaRPr lang="fr-FR"/>
          </a:p>
        </p:txBody>
      </p:sp>
      <p:sp>
        <p:nvSpPr>
          <p:cNvPr id="6" name="Slide Number Placeholder 5"/>
          <p:cNvSpPr>
            <a:spLocks noGrp="1"/>
          </p:cNvSpPr>
          <p:nvPr>
            <p:ph type="sldNum" sz="quarter" idx="12"/>
          </p:nvPr>
        </p:nvSpPr>
        <p:spPr>
          <a:xfrm>
            <a:off x="8073048" y="6422854"/>
            <a:ext cx="879759" cy="365125"/>
          </a:xfrm>
        </p:spPr>
        <p:txBody>
          <a:bodyPr/>
          <a:lstStyle/>
          <a:p>
            <a:fld id="{A662128B-EC0C-4670-82D0-36F3B66FB5A8}" type="slidenum">
              <a:rPr lang="fr-FR" smtClean="0"/>
              <a:t>‹N°›</a:t>
            </a:fld>
            <a:endParaRPr lang="fr-FR"/>
          </a:p>
        </p:txBody>
      </p:sp>
    </p:spTree>
    <p:extLst>
      <p:ext uri="{BB962C8B-B14F-4D97-AF65-F5344CB8AC3E}">
        <p14:creationId xmlns:p14="http://schemas.microsoft.com/office/powerpoint/2010/main" val="795319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9023730-7F99-4A45-951E-E3C6B526FA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84FEE61-4BC7-43EC-8F87-2562000193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8A5B67F-1F39-4EFA-81B1-9C4314B0AE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5274EE-7B19-4F05-90F5-AAC97BD27193}" type="datetimeFigureOut">
              <a:rPr lang="fr-FR" smtClean="0"/>
              <a:t>24/09/2022</a:t>
            </a:fld>
            <a:endParaRPr lang="fr-FR"/>
          </a:p>
        </p:txBody>
      </p:sp>
      <p:sp>
        <p:nvSpPr>
          <p:cNvPr id="5" name="Espace réservé du pied de page 4">
            <a:extLst>
              <a:ext uri="{FF2B5EF4-FFF2-40B4-BE49-F238E27FC236}">
                <a16:creationId xmlns:a16="http://schemas.microsoft.com/office/drawing/2014/main" id="{12AB48D5-8C97-4C65-ABDE-D72A32E72D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A2C8A53-397F-4D8E-96A7-042B41964A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62128B-EC0C-4670-82D0-36F3B66FB5A8}" type="slidenum">
              <a:rPr lang="fr-FR" smtClean="0"/>
              <a:t>‹N°›</a:t>
            </a:fld>
            <a:endParaRPr lang="fr-FR"/>
          </a:p>
        </p:txBody>
      </p:sp>
    </p:spTree>
    <p:extLst>
      <p:ext uri="{BB962C8B-B14F-4D97-AF65-F5344CB8AC3E}">
        <p14:creationId xmlns:p14="http://schemas.microsoft.com/office/powerpoint/2010/main" val="1389538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E55274EE-7B19-4F05-90F5-AAC97BD27193}" type="datetimeFigureOut">
              <a:rPr lang="fr-FR" smtClean="0"/>
              <a:t>24/09/2022</a:t>
            </a:fld>
            <a:endParaRPr lang="fr-FR"/>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fr-FR"/>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A662128B-EC0C-4670-82D0-36F3B66FB5A8}" type="slidenum">
              <a:rPr lang="fr-FR" smtClean="0"/>
              <a:t>‹N°›</a:t>
            </a:fld>
            <a:endParaRPr lang="fr-FR"/>
          </a:p>
        </p:txBody>
      </p:sp>
    </p:spTree>
    <p:extLst>
      <p:ext uri="{BB962C8B-B14F-4D97-AF65-F5344CB8AC3E}">
        <p14:creationId xmlns:p14="http://schemas.microsoft.com/office/powerpoint/2010/main" val="142546556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B6B15B-D4DE-4A48-9AFF-BEA78DA1AB90}"/>
              </a:ext>
            </a:extLst>
          </p:cNvPr>
          <p:cNvSpPr>
            <a:spLocks noGrp="1"/>
          </p:cNvSpPr>
          <p:nvPr>
            <p:ph type="ctrTitle"/>
          </p:nvPr>
        </p:nvSpPr>
        <p:spPr/>
        <p:txBody>
          <a:bodyPr>
            <a:normAutofit/>
          </a:bodyPr>
          <a:lstStyle/>
          <a:p>
            <a:r>
              <a:rPr lang="fr-FR" sz="8800" b="1" dirty="0">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Times New Roman" panose="02020603050405020304" pitchFamily="18" charset="0"/>
              </a:rPr>
              <a:t>Chapitre 2</a:t>
            </a:r>
            <a:endParaRPr lang="fr-FR" sz="49600" dirty="0">
              <a:effectLst>
                <a:outerShdw blurRad="50800" dist="38100" dir="2700000" algn="tl" rotWithShape="0">
                  <a:prstClr val="black">
                    <a:alpha val="40000"/>
                  </a:prstClr>
                </a:outerShdw>
              </a:effectLst>
            </a:endParaRPr>
          </a:p>
        </p:txBody>
      </p:sp>
      <p:sp>
        <p:nvSpPr>
          <p:cNvPr id="3" name="Sous-titre 2">
            <a:extLst>
              <a:ext uri="{FF2B5EF4-FFF2-40B4-BE49-F238E27FC236}">
                <a16:creationId xmlns:a16="http://schemas.microsoft.com/office/drawing/2014/main" id="{159F5E4B-8975-442C-800F-7A6B8EAB54E6}"/>
              </a:ext>
            </a:extLst>
          </p:cNvPr>
          <p:cNvSpPr>
            <a:spLocks noGrp="1"/>
          </p:cNvSpPr>
          <p:nvPr>
            <p:ph type="subTitle" idx="1"/>
          </p:nvPr>
        </p:nvSpPr>
        <p:spPr/>
        <p:txBody>
          <a:bodyPr>
            <a:normAutofit/>
          </a:bodyPr>
          <a:lstStyle/>
          <a:p>
            <a:r>
              <a:rPr lang="fr-FR" sz="6600" dirty="0">
                <a:solidFill>
                  <a:srgbClr val="FFFF00"/>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Times New Roman" panose="02020603050405020304" pitchFamily="18" charset="0"/>
              </a:rPr>
              <a:t>Les réseaux</a:t>
            </a:r>
            <a:endParaRPr lang="fr-FR" sz="6600" dirty="0">
              <a:solidFill>
                <a:srgbClr val="FFFF00"/>
              </a:solidFill>
              <a:effectLst>
                <a:outerShdw blurRad="50800" dist="38100" dir="5400000" algn="t" rotWithShape="0">
                  <a:prstClr val="black">
                    <a:alpha val="40000"/>
                  </a:prstClr>
                </a:outerShdw>
              </a:effectLst>
            </a:endParaRPr>
          </a:p>
        </p:txBody>
      </p:sp>
    </p:spTree>
    <p:extLst>
      <p:ext uri="{BB962C8B-B14F-4D97-AF65-F5344CB8AC3E}">
        <p14:creationId xmlns:p14="http://schemas.microsoft.com/office/powerpoint/2010/main" val="2989220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C61853D-F3DE-CA5D-AD0D-EEC206FC920A}"/>
              </a:ext>
            </a:extLst>
          </p:cNvPr>
          <p:cNvSpPr txBox="1">
            <a:spLocks/>
          </p:cNvSpPr>
          <p:nvPr/>
        </p:nvSpPr>
        <p:spPr>
          <a:xfrm>
            <a:off x="-5250" y="0"/>
            <a:ext cx="1548373" cy="369332"/>
          </a:xfrm>
          <a:prstGeom prst="rect">
            <a:avLst/>
          </a:prstGeom>
          <a:noFill/>
        </p:spPr>
        <p:txBody>
          <a:bodyPr wrap="square">
            <a:spAutoFit/>
          </a:bodyPr>
          <a:lstStyle/>
          <a:p>
            <a:r>
              <a:rPr lang="fr-FR" dirty="0">
                <a:solidFill>
                  <a:srgbClr val="0070C0"/>
                </a:solidFill>
                <a:uFill>
                  <a:solidFill>
                    <a:srgbClr val="FF0000"/>
                  </a:solidFill>
                </a:uFill>
              </a:rPr>
              <a:t>1. </a:t>
            </a:r>
            <a:r>
              <a:rPr lang="fr-FR" u="sng" dirty="0">
                <a:solidFill>
                  <a:srgbClr val="0070C0"/>
                </a:solidFill>
                <a:uFill>
                  <a:solidFill>
                    <a:srgbClr val="FF0000"/>
                  </a:solidFill>
                </a:uFill>
              </a:rPr>
              <a:t>Définitions</a:t>
            </a:r>
          </a:p>
        </p:txBody>
      </p:sp>
      <p:pic>
        <p:nvPicPr>
          <p:cNvPr id="5" name="Image 4">
            <a:extLst>
              <a:ext uri="{FF2B5EF4-FFF2-40B4-BE49-F238E27FC236}">
                <a16:creationId xmlns:a16="http://schemas.microsoft.com/office/drawing/2014/main" id="{7F061B23-FEFD-EC67-373D-B20CB4ECC1C4}"/>
              </a:ext>
            </a:extLst>
          </p:cNvPr>
          <p:cNvPicPr>
            <a:picLocks noChangeAspect="1"/>
          </p:cNvPicPr>
          <p:nvPr/>
        </p:nvPicPr>
        <p:blipFill rotWithShape="1">
          <a:blip r:embed="rId2">
            <a:extLst>
              <a:ext uri="{28A0092B-C50C-407E-A947-70E740481C1C}">
                <a14:useLocalDpi xmlns:a14="http://schemas.microsoft.com/office/drawing/2010/main" val="0"/>
              </a:ext>
            </a:extLst>
          </a:blip>
          <a:srcRect l="2054" t="3460" r="2018" b="2870"/>
          <a:stretch/>
        </p:blipFill>
        <p:spPr bwMode="auto">
          <a:xfrm>
            <a:off x="1384017" y="369331"/>
            <a:ext cx="9423967" cy="4428000"/>
          </a:xfrm>
          <a:prstGeom prst="rect">
            <a:avLst/>
          </a:prstGeom>
          <a:ln>
            <a:noFill/>
          </a:ln>
          <a:extLst>
            <a:ext uri="{53640926-AAD7-44D8-BBD7-CCE9431645EC}">
              <a14:shadowObscured xmlns:a14="http://schemas.microsoft.com/office/drawing/2010/main"/>
            </a:ext>
          </a:extLst>
        </p:spPr>
      </p:pic>
      <p:sp>
        <p:nvSpPr>
          <p:cNvPr id="7" name="ZoneTexte 6">
            <a:extLst>
              <a:ext uri="{FF2B5EF4-FFF2-40B4-BE49-F238E27FC236}">
                <a16:creationId xmlns:a16="http://schemas.microsoft.com/office/drawing/2014/main" id="{D5D841C5-42BA-00AC-A22B-0584F45F2550}"/>
              </a:ext>
            </a:extLst>
          </p:cNvPr>
          <p:cNvSpPr txBox="1"/>
          <p:nvPr/>
        </p:nvSpPr>
        <p:spPr>
          <a:xfrm>
            <a:off x="309419" y="4821382"/>
            <a:ext cx="11596254" cy="2000548"/>
          </a:xfrm>
          <a:prstGeom prst="rect">
            <a:avLst/>
          </a:prstGeom>
          <a:noFill/>
        </p:spPr>
        <p:txBody>
          <a:bodyPr wrap="square">
            <a:spAutoFit/>
          </a:bodyPr>
          <a:lstStyle/>
          <a:p>
            <a:pPr marL="285750" indent="-285750" algn="just">
              <a:buFont typeface="Wingdings" panose="05000000000000000000" pitchFamily="2" charset="2"/>
              <a:buChar char="§"/>
            </a:pPr>
            <a:r>
              <a:rPr lang="fr-FR" sz="1800" b="1" dirty="0">
                <a:effectLst/>
                <a:latin typeface="Calibri" panose="020F0502020204030204" pitchFamily="34" charset="0"/>
                <a:ea typeface="Calibri" panose="020F0502020204030204" pitchFamily="34" charset="0"/>
                <a:cs typeface="Times New Roman" panose="02020603050405020304" pitchFamily="18" charset="0"/>
              </a:rPr>
              <a:t>Réseau informatique</a:t>
            </a:r>
            <a:r>
              <a:rPr lang="fr-FR" sz="1800" dirty="0">
                <a:effectLst/>
                <a:latin typeface="Calibri" panose="020F0502020204030204" pitchFamily="34" charset="0"/>
                <a:ea typeface="Calibri" panose="020F0502020204030204" pitchFamily="34" charset="0"/>
                <a:cs typeface="Times New Roman" panose="02020603050405020304" pitchFamily="18" charset="0"/>
              </a:rPr>
              <a:t> : ensemble de machines reliées entre elles par des liaisons filaires (câble Ethernet, fibre optique, …) ou sans fil (Wi-Fi, Bluetooth, 4G/5G, …), grâce à des équipements informatiques, pour échanger des données ;</a:t>
            </a:r>
          </a:p>
          <a:p>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
            </a:pPr>
            <a:r>
              <a:rPr lang="fr-FR" sz="1800" b="1" dirty="0">
                <a:effectLst/>
                <a:latin typeface="Calibri" panose="020F0502020204030204" pitchFamily="34" charset="0"/>
                <a:ea typeface="Calibri" panose="020F0502020204030204" pitchFamily="34" charset="0"/>
                <a:cs typeface="Times New Roman" panose="02020603050405020304" pitchFamily="18" charset="0"/>
              </a:rPr>
              <a:t>Réseau local</a:t>
            </a:r>
            <a:r>
              <a:rPr lang="fr-FR" sz="1800" dirty="0">
                <a:effectLst/>
                <a:latin typeface="Calibri" panose="020F0502020204030204" pitchFamily="34" charset="0"/>
                <a:ea typeface="Calibri" panose="020F0502020204030204" pitchFamily="34" charset="0"/>
                <a:cs typeface="Times New Roman" panose="02020603050405020304" pitchFamily="18" charset="0"/>
              </a:rPr>
              <a:t> : aussi appelé LAN (de l’anglais </a:t>
            </a:r>
            <a:r>
              <a:rPr lang="fr-FR" sz="1800" b="1" i="1" dirty="0">
                <a:effectLst/>
                <a:latin typeface="Calibri" panose="020F0502020204030204" pitchFamily="34" charset="0"/>
                <a:ea typeface="Calibri" panose="020F0502020204030204" pitchFamily="34" charset="0"/>
                <a:cs typeface="Times New Roman" panose="02020603050405020304" pitchFamily="18" charset="0"/>
              </a:rPr>
              <a:t>L</a:t>
            </a:r>
            <a:r>
              <a:rPr lang="fr-FR" sz="1800" i="1" dirty="0">
                <a:effectLst/>
                <a:latin typeface="Calibri" panose="020F0502020204030204" pitchFamily="34" charset="0"/>
                <a:ea typeface="Calibri" panose="020F0502020204030204" pitchFamily="34" charset="0"/>
                <a:cs typeface="Times New Roman" panose="02020603050405020304" pitchFamily="18" charset="0"/>
              </a:rPr>
              <a:t>ocal </a:t>
            </a:r>
            <a:r>
              <a:rPr lang="fr-FR" sz="1800" b="1" i="1" dirty="0">
                <a:effectLst/>
                <a:latin typeface="Calibri" panose="020F0502020204030204" pitchFamily="34" charset="0"/>
                <a:ea typeface="Calibri" panose="020F0502020204030204" pitchFamily="34" charset="0"/>
                <a:cs typeface="Times New Roman" panose="02020603050405020304" pitchFamily="18" charset="0"/>
              </a:rPr>
              <a:t>A</a:t>
            </a:r>
            <a:r>
              <a:rPr lang="fr-FR" sz="1800" i="1" dirty="0">
                <a:effectLst/>
                <a:latin typeface="Calibri" panose="020F0502020204030204" pitchFamily="34" charset="0"/>
                <a:ea typeface="Calibri" panose="020F0502020204030204" pitchFamily="34" charset="0"/>
                <a:cs typeface="Times New Roman" panose="02020603050405020304" pitchFamily="18" charset="0"/>
              </a:rPr>
              <a:t>rea </a:t>
            </a:r>
            <a:r>
              <a:rPr lang="fr-FR" sz="1800" b="1" i="1" dirty="0">
                <a:effectLst/>
                <a:latin typeface="Calibri" panose="020F0502020204030204" pitchFamily="34" charset="0"/>
                <a:ea typeface="Calibri" panose="020F0502020204030204" pitchFamily="34" charset="0"/>
                <a:cs typeface="Times New Roman" panose="02020603050405020304" pitchFamily="18" charset="0"/>
              </a:rPr>
              <a:t>N</a:t>
            </a:r>
            <a:r>
              <a:rPr lang="fr-FR" sz="1800" i="1" dirty="0">
                <a:effectLst/>
                <a:latin typeface="Calibri" panose="020F0502020204030204" pitchFamily="34" charset="0"/>
                <a:ea typeface="Calibri" panose="020F0502020204030204" pitchFamily="34" charset="0"/>
                <a:cs typeface="Times New Roman" panose="02020603050405020304" pitchFamily="18" charset="0"/>
              </a:rPr>
              <a:t>etwork</a:t>
            </a:r>
            <a:r>
              <a:rPr lang="fr-FR" sz="1800" dirty="0">
                <a:effectLst/>
                <a:latin typeface="Calibri" panose="020F0502020204030204" pitchFamily="34" charset="0"/>
                <a:ea typeface="Calibri" panose="020F0502020204030204" pitchFamily="34" charset="0"/>
                <a:cs typeface="Times New Roman" panose="02020603050405020304" pitchFamily="18" charset="0"/>
              </a:rPr>
              <a:t>), c’est un réseau informatique dans lequel les machines échangent des données sans forcément être connectées au réseau Internet ;</a:t>
            </a:r>
          </a:p>
          <a:p>
            <a:endParaRPr lang="fr-FR" sz="800" dirty="0">
              <a:latin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
            </a:pPr>
            <a:r>
              <a:rPr lang="fr-FR" sz="1800" b="1" dirty="0">
                <a:effectLst/>
                <a:latin typeface="Calibri" panose="020F0502020204030204" pitchFamily="34" charset="0"/>
                <a:ea typeface="Calibri" panose="020F0502020204030204" pitchFamily="34" charset="0"/>
                <a:cs typeface="Times New Roman" panose="02020603050405020304" pitchFamily="18" charset="0"/>
              </a:rPr>
              <a:t>Internet</a:t>
            </a:r>
            <a:r>
              <a:rPr lang="fr-FR" sz="1800" dirty="0">
                <a:effectLst/>
                <a:latin typeface="Calibri" panose="020F0502020204030204" pitchFamily="34" charset="0"/>
                <a:ea typeface="Calibri" panose="020F0502020204030204" pitchFamily="34" charset="0"/>
                <a:cs typeface="Times New Roman" panose="02020603050405020304" pitchFamily="18" charset="0"/>
              </a:rPr>
              <a:t> : réseau informatique mondial accessible à tout le monde. Ce terme est la contraction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d’</a:t>
            </a:r>
            <a:r>
              <a:rPr lang="fr-FR" sz="1800" b="1" i="1" dirty="0" err="1">
                <a:effectLst/>
                <a:latin typeface="Calibri" panose="020F0502020204030204" pitchFamily="34" charset="0"/>
                <a:ea typeface="Calibri" panose="020F0502020204030204" pitchFamily="34" charset="0"/>
                <a:cs typeface="Times New Roman" panose="02020603050405020304" pitchFamily="18" charset="0"/>
              </a:rPr>
              <a:t>Inter</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connected</a:t>
            </a:r>
            <a:r>
              <a:rPr lang="fr-FR" sz="1800" i="1" dirty="0">
                <a:effectLst/>
                <a:latin typeface="Calibri" panose="020F0502020204030204" pitchFamily="34" charset="0"/>
                <a:ea typeface="Calibri" panose="020F0502020204030204" pitchFamily="34" charset="0"/>
                <a:cs typeface="Times New Roman" panose="02020603050405020304" pitchFamily="18" charset="0"/>
              </a:rPr>
              <a:t> </a:t>
            </a:r>
            <a:r>
              <a:rPr lang="fr-FR" sz="1800" b="1" i="1" dirty="0">
                <a:effectLst/>
                <a:latin typeface="Calibri" panose="020F0502020204030204" pitchFamily="34" charset="0"/>
                <a:ea typeface="Calibri" panose="020F0502020204030204" pitchFamily="34" charset="0"/>
                <a:cs typeface="Times New Roman" panose="02020603050405020304" pitchFamily="18" charset="0"/>
              </a:rPr>
              <a:t>Net</a:t>
            </a:r>
            <a:r>
              <a:rPr lang="fr-FR" sz="1800" i="1" dirty="0">
                <a:effectLst/>
                <a:latin typeface="Calibri" panose="020F0502020204030204" pitchFamily="34" charset="0"/>
                <a:ea typeface="Calibri" panose="020F0502020204030204" pitchFamily="34" charset="0"/>
                <a:cs typeface="Times New Roman" panose="02020603050405020304" pitchFamily="18" charset="0"/>
              </a:rPr>
              <a:t>work</a:t>
            </a:r>
            <a:r>
              <a:rPr lang="fr-FR" sz="1800" dirty="0">
                <a:effectLst/>
                <a:latin typeface="Calibri" panose="020F0502020204030204" pitchFamily="34" charset="0"/>
                <a:ea typeface="Calibri" panose="020F0502020204030204" pitchFamily="34" charset="0"/>
                <a:cs typeface="Times New Roman" panose="02020603050405020304" pitchFamily="18" charset="0"/>
              </a:rPr>
              <a:t> (« réseau interconnecté ») ;</a:t>
            </a:r>
          </a:p>
        </p:txBody>
      </p:sp>
    </p:spTree>
    <p:extLst>
      <p:ext uri="{BB962C8B-B14F-4D97-AF65-F5344CB8AC3E}">
        <p14:creationId xmlns:p14="http://schemas.microsoft.com/office/powerpoint/2010/main" val="379484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7">
                                            <p:txEl>
                                              <p:pRg st="0" end="0"/>
                                            </p:txEl>
                                          </p:spTgt>
                                        </p:tgtEl>
                                        <p:attrNameLst>
                                          <p:attrName>style.visibility</p:attrName>
                                        </p:attrNameLst>
                                      </p:cBhvr>
                                      <p:to>
                                        <p:strVal val="visible"/>
                                      </p:to>
                                    </p:set>
                                    <p:anim calcmode="lin" valueType="num">
                                      <p:cBhvr>
                                        <p:cTn id="17"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19"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7">
                                            <p:txEl>
                                              <p:pRg st="2" end="2"/>
                                            </p:txEl>
                                          </p:spTgt>
                                        </p:tgtEl>
                                        <p:attrNameLst>
                                          <p:attrName>style.visibility</p:attrName>
                                        </p:attrNameLst>
                                      </p:cBhvr>
                                      <p:to>
                                        <p:strVal val="visible"/>
                                      </p:to>
                                    </p:set>
                                    <p:anim calcmode="lin" valueType="num">
                                      <p:cBhvr>
                                        <p:cTn id="26" dur="500" fill="hold"/>
                                        <p:tgtEl>
                                          <p:spTgt spid="7">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7">
                                            <p:txEl>
                                              <p:pRg st="2" end="2"/>
                                            </p:txEl>
                                          </p:spTgt>
                                        </p:tgtEl>
                                        <p:attrNameLst>
                                          <p:attrName>ppt_y</p:attrName>
                                        </p:attrNameLst>
                                      </p:cBhvr>
                                      <p:tavLst>
                                        <p:tav tm="0">
                                          <p:val>
                                            <p:strVal val="#ppt_y"/>
                                          </p:val>
                                        </p:tav>
                                        <p:tav tm="100000">
                                          <p:val>
                                            <p:strVal val="#ppt_y"/>
                                          </p:val>
                                        </p:tav>
                                      </p:tavLst>
                                    </p:anim>
                                    <p:anim calcmode="lin" valueType="num">
                                      <p:cBhvr>
                                        <p:cTn id="28" dur="500" fill="hold"/>
                                        <p:tgtEl>
                                          <p:spTgt spid="7">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7">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7">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1" presetClass="entr" presetSubtype="0" fill="hold" grpId="0" nodeType="clickEffect">
                                  <p:stCondLst>
                                    <p:cond delay="0"/>
                                  </p:stCondLst>
                                  <p:iterate type="lt">
                                    <p:tmPct val="10000"/>
                                  </p:iterate>
                                  <p:childTnLst>
                                    <p:set>
                                      <p:cBhvr>
                                        <p:cTn id="34" dur="1" fill="hold">
                                          <p:stCondLst>
                                            <p:cond delay="0"/>
                                          </p:stCondLst>
                                        </p:cTn>
                                        <p:tgtEl>
                                          <p:spTgt spid="7">
                                            <p:txEl>
                                              <p:pRg st="4" end="4"/>
                                            </p:txEl>
                                          </p:spTgt>
                                        </p:tgtEl>
                                        <p:attrNameLst>
                                          <p:attrName>style.visibility</p:attrName>
                                        </p:attrNameLst>
                                      </p:cBhvr>
                                      <p:to>
                                        <p:strVal val="visible"/>
                                      </p:to>
                                    </p:set>
                                    <p:anim calcmode="lin" valueType="num">
                                      <p:cBhvr>
                                        <p:cTn id="35" dur="500" fill="hold"/>
                                        <p:tgtEl>
                                          <p:spTgt spid="7">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xEl>
                                              <p:pRg st="4" end="4"/>
                                            </p:txEl>
                                          </p:spTgt>
                                        </p:tgtEl>
                                        <p:attrNameLst>
                                          <p:attrName>ppt_y</p:attrName>
                                        </p:attrNameLst>
                                      </p:cBhvr>
                                      <p:tavLst>
                                        <p:tav tm="0">
                                          <p:val>
                                            <p:strVal val="#ppt_y"/>
                                          </p:val>
                                        </p:tav>
                                        <p:tav tm="100000">
                                          <p:val>
                                            <p:strVal val="#ppt_y"/>
                                          </p:val>
                                        </p:tav>
                                      </p:tavLst>
                                    </p:anim>
                                    <p:anim calcmode="lin" valueType="num">
                                      <p:cBhvr>
                                        <p:cTn id="37" dur="500" fill="hold"/>
                                        <p:tgtEl>
                                          <p:spTgt spid="7">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B5FE5E2-A9F6-BF26-E726-485CB0E1818E}"/>
              </a:ext>
            </a:extLst>
          </p:cNvPr>
          <p:cNvSpPr txBox="1"/>
          <p:nvPr/>
        </p:nvSpPr>
        <p:spPr>
          <a:xfrm>
            <a:off x="309419" y="66495"/>
            <a:ext cx="11596254" cy="2000548"/>
          </a:xfrm>
          <a:prstGeom prst="rect">
            <a:avLst/>
          </a:prstGeom>
          <a:noFill/>
        </p:spPr>
        <p:txBody>
          <a:bodyPr wrap="square">
            <a:spAutoFit/>
          </a:bodyPr>
          <a:lstStyle/>
          <a:p>
            <a:pPr marL="285750" indent="-285750" algn="just">
              <a:buFont typeface="Wingdings" panose="05000000000000000000" pitchFamily="2" charset="2"/>
              <a:buChar char="§"/>
            </a:pPr>
            <a:r>
              <a:rPr lang="fr-FR" b="1" dirty="0"/>
              <a:t>Routeur</a:t>
            </a:r>
            <a:r>
              <a:rPr lang="fr-FR" dirty="0"/>
              <a:t> : équipement informatique servant à interconnecter des réseaux locaux. Il assure le transit des données sous forme de paquets de l’émetteur vers le récepteur ;</a:t>
            </a:r>
          </a:p>
          <a:p>
            <a:pPr algn="just"/>
            <a:endParaRPr lang="fr-FR" sz="800" dirty="0"/>
          </a:p>
          <a:p>
            <a:pPr marL="285750" indent="-285750" algn="just">
              <a:buFont typeface="Wingdings" panose="05000000000000000000" pitchFamily="2" charset="2"/>
              <a:buChar char="§"/>
            </a:pPr>
            <a:r>
              <a:rPr lang="fr-FR" b="1" dirty="0"/>
              <a:t>Commutateur réseau</a:t>
            </a:r>
            <a:r>
              <a:rPr lang="fr-FR" dirty="0"/>
              <a:t> (</a:t>
            </a:r>
            <a:r>
              <a:rPr lang="fr-FR" i="1" dirty="0"/>
              <a:t>switch</a:t>
            </a:r>
            <a:r>
              <a:rPr lang="fr-FR" dirty="0"/>
              <a:t> en anglais) : équipement informatique servant à connecter des machines et des routeurs entre eux au sein d’un même réseau physique ;</a:t>
            </a:r>
          </a:p>
          <a:p>
            <a:pPr algn="just"/>
            <a:endParaRPr lang="fr-FR" sz="800" dirty="0"/>
          </a:p>
          <a:p>
            <a:pPr marL="285750" indent="-285750" algn="just">
              <a:buFont typeface="Wingdings" panose="05000000000000000000" pitchFamily="2" charset="2"/>
              <a:buChar char="§"/>
            </a:pPr>
            <a:r>
              <a:rPr lang="fr-FR" b="1" dirty="0">
                <a:solidFill>
                  <a:schemeClr val="bg1">
                    <a:lumMod val="85000"/>
                  </a:schemeClr>
                </a:solidFill>
              </a:rPr>
              <a:t>Architecture réseau</a:t>
            </a:r>
            <a:r>
              <a:rPr lang="fr-FR" dirty="0">
                <a:solidFill>
                  <a:schemeClr val="bg1">
                    <a:lumMod val="85000"/>
                  </a:schemeClr>
                </a:solidFill>
              </a:rPr>
              <a:t> : organisation des équipements, des infrastructures (filaire ou sans fil) permettant la transmission des données entre les différents composants grâce à des logiciels et des protocoles de communication.</a:t>
            </a:r>
          </a:p>
        </p:txBody>
      </p:sp>
      <p:sp>
        <p:nvSpPr>
          <p:cNvPr id="7" name="ZoneTexte 6">
            <a:extLst>
              <a:ext uri="{FF2B5EF4-FFF2-40B4-BE49-F238E27FC236}">
                <a16:creationId xmlns:a16="http://schemas.microsoft.com/office/drawing/2014/main" id="{F0C08F03-638D-99CA-6113-1E2827365F5B}"/>
              </a:ext>
            </a:extLst>
          </p:cNvPr>
          <p:cNvSpPr txBox="1"/>
          <p:nvPr/>
        </p:nvSpPr>
        <p:spPr>
          <a:xfrm>
            <a:off x="122721" y="2161296"/>
            <a:ext cx="11782951" cy="646331"/>
          </a:xfrm>
          <a:prstGeom prst="rect">
            <a:avLst/>
          </a:prstGeom>
          <a:noFill/>
        </p:spPr>
        <p:txBody>
          <a:bodyPr wrap="square">
            <a:spAutoFit/>
          </a:bodyPr>
          <a:lstStyle/>
          <a:p>
            <a:pPr algn="just"/>
            <a:r>
              <a:rPr lang="fr-FR" sz="1800" dirty="0">
                <a:effectLst/>
                <a:latin typeface="Calibri" panose="020F0502020204030204" pitchFamily="34" charset="0"/>
                <a:ea typeface="Calibri" panose="020F0502020204030204" pitchFamily="34" charset="0"/>
                <a:cs typeface="Times New Roman" panose="02020603050405020304" pitchFamily="18" charset="0"/>
              </a:rPr>
              <a:t>La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topologie d’un réseau </a:t>
            </a:r>
            <a:r>
              <a:rPr lang="fr-FR" sz="1800" dirty="0">
                <a:effectLst/>
                <a:latin typeface="Calibri" panose="020F0502020204030204" pitchFamily="34" charset="0"/>
                <a:ea typeface="Calibri" panose="020F0502020204030204" pitchFamily="34" charset="0"/>
                <a:cs typeface="Times New Roman" panose="02020603050405020304" pitchFamily="18" charset="0"/>
              </a:rPr>
              <a:t>informatique correspond à son architecture : elle définit les liaisons entre les équipements du réseau et une hiérarchie éventuelle entre eux.</a:t>
            </a:r>
            <a:endParaRPr lang="fr-FR" dirty="0"/>
          </a:p>
        </p:txBody>
      </p:sp>
      <p:pic>
        <p:nvPicPr>
          <p:cNvPr id="8" name="Picture 2">
            <a:extLst>
              <a:ext uri="{FF2B5EF4-FFF2-40B4-BE49-F238E27FC236}">
                <a16:creationId xmlns:a16="http://schemas.microsoft.com/office/drawing/2014/main" id="{379289A2-A071-01C1-1971-7FA8ADACED64}"/>
              </a:ext>
            </a:extLst>
          </p:cNvPr>
          <p:cNvPicPr>
            <a:picLocks noChangeAspect="1" noChangeArrowheads="1"/>
          </p:cNvPicPr>
          <p:nvPr/>
        </p:nvPicPr>
        <p:blipFill>
          <a:blip r:embed="rId2" cstate="print"/>
          <a:srcRect/>
          <a:stretch>
            <a:fillRect/>
          </a:stretch>
        </p:blipFill>
        <p:spPr bwMode="auto">
          <a:xfrm>
            <a:off x="2240515" y="2928894"/>
            <a:ext cx="7710970" cy="3862611"/>
          </a:xfrm>
          <a:prstGeom prst="rect">
            <a:avLst/>
          </a:prstGeom>
          <a:noFill/>
          <a:ln w="9525">
            <a:noFill/>
            <a:miter lim="800000"/>
            <a:headEnd/>
            <a:tailEnd/>
          </a:ln>
        </p:spPr>
      </p:pic>
    </p:spTree>
    <p:extLst>
      <p:ext uri="{BB962C8B-B14F-4D97-AF65-F5344CB8AC3E}">
        <p14:creationId xmlns:p14="http://schemas.microsoft.com/office/powerpoint/2010/main" val="390311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p:cTn id="7" dur="500" fill="hold"/>
                                        <p:tgtEl>
                                          <p:spTgt spid="5">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xEl>
                                              <p:pRg st="2" end="2"/>
                                            </p:txEl>
                                          </p:spTgt>
                                        </p:tgtEl>
                                        <p:attrNameLst>
                                          <p:attrName>ppt_y</p:attrName>
                                        </p:attrNameLst>
                                      </p:cBhvr>
                                      <p:tavLst>
                                        <p:tav tm="0">
                                          <p:val>
                                            <p:strVal val="#ppt_y"/>
                                          </p:val>
                                        </p:tav>
                                        <p:tav tm="100000">
                                          <p:val>
                                            <p:strVal val="#ppt_y"/>
                                          </p:val>
                                        </p:tav>
                                      </p:tavLst>
                                    </p:anim>
                                    <p:anim calcmode="lin" valueType="num">
                                      <p:cBhvr>
                                        <p:cTn id="9" dur="500" fill="hold"/>
                                        <p:tgtEl>
                                          <p:spTgt spid="5">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5">
                                            <p:txEl>
                                              <p:pRg st="4" end="4"/>
                                            </p:txEl>
                                          </p:spTgt>
                                        </p:tgtEl>
                                        <p:attrNameLst>
                                          <p:attrName>style.visibility</p:attrName>
                                        </p:attrNameLst>
                                      </p:cBhvr>
                                      <p:to>
                                        <p:strVal val="visible"/>
                                      </p:to>
                                    </p:set>
                                    <p:anim calcmode="lin" valueType="num">
                                      <p:cBhvr>
                                        <p:cTn id="16" dur="500" fill="hold"/>
                                        <p:tgtEl>
                                          <p:spTgt spid="5">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xEl>
                                              <p:pRg st="4" end="4"/>
                                            </p:txEl>
                                          </p:spTgt>
                                        </p:tgtEl>
                                        <p:attrNameLst>
                                          <p:attrName>ppt_y</p:attrName>
                                        </p:attrNameLst>
                                      </p:cBhvr>
                                      <p:tavLst>
                                        <p:tav tm="0">
                                          <p:val>
                                            <p:strVal val="#ppt_y"/>
                                          </p:val>
                                        </p:tav>
                                        <p:tav tm="100000">
                                          <p:val>
                                            <p:strVal val="#ppt_y"/>
                                          </p:val>
                                        </p:tav>
                                      </p:tavLst>
                                    </p:anim>
                                    <p:anim calcmode="lin" valueType="num">
                                      <p:cBhvr>
                                        <p:cTn id="18" dur="500" fill="hold"/>
                                        <p:tgtEl>
                                          <p:spTgt spid="5">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3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800" decel="100000"/>
                                        <p:tgtEl>
                                          <p:spTgt spid="8"/>
                                        </p:tgtEl>
                                      </p:cBhvr>
                                    </p:animEffect>
                                    <p:anim calcmode="lin" valueType="num">
                                      <p:cBhvr>
                                        <p:cTn id="32" dur="800" decel="100000" fill="hold"/>
                                        <p:tgtEl>
                                          <p:spTgt spid="8"/>
                                        </p:tgtEl>
                                        <p:attrNameLst>
                                          <p:attrName>style.rotation</p:attrName>
                                        </p:attrNameLst>
                                      </p:cBhvr>
                                      <p:tavLst>
                                        <p:tav tm="0">
                                          <p:val>
                                            <p:fltVal val="-90"/>
                                          </p:val>
                                        </p:tav>
                                        <p:tav tm="100000">
                                          <p:val>
                                            <p:fltVal val="0"/>
                                          </p:val>
                                        </p:tav>
                                      </p:tavLst>
                                    </p:anim>
                                    <p:anim calcmode="lin" valueType="num">
                                      <p:cBhvr>
                                        <p:cTn id="33" dur="800" decel="100000" fill="hold"/>
                                        <p:tgtEl>
                                          <p:spTgt spid="8"/>
                                        </p:tgtEl>
                                        <p:attrNameLst>
                                          <p:attrName>ppt_x</p:attrName>
                                        </p:attrNameLst>
                                      </p:cBhvr>
                                      <p:tavLst>
                                        <p:tav tm="0">
                                          <p:val>
                                            <p:strVal val="#ppt_x+0.4"/>
                                          </p:val>
                                        </p:tav>
                                        <p:tav tm="100000">
                                          <p:val>
                                            <p:strVal val="#ppt_x-0.05"/>
                                          </p:val>
                                        </p:tav>
                                      </p:tavLst>
                                    </p:anim>
                                    <p:anim calcmode="lin" valueType="num">
                                      <p:cBhvr>
                                        <p:cTn id="34" dur="800" decel="100000" fill="hold"/>
                                        <p:tgtEl>
                                          <p:spTgt spid="8"/>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A655C085-C7B3-248B-8EA6-686579932313}"/>
              </a:ext>
            </a:extLst>
          </p:cNvPr>
          <p:cNvSpPr txBox="1"/>
          <p:nvPr/>
        </p:nvSpPr>
        <p:spPr>
          <a:xfrm>
            <a:off x="-5250" y="0"/>
            <a:ext cx="2885726" cy="646331"/>
          </a:xfrm>
          <a:prstGeom prst="rect">
            <a:avLst/>
          </a:prstGeom>
          <a:noFill/>
        </p:spPr>
        <p:txBody>
          <a:bodyPr wrap="square">
            <a:spAutoFit/>
          </a:bodyPr>
          <a:lstStyle/>
          <a:p>
            <a:r>
              <a:rPr lang="fr-FR" dirty="0">
                <a:solidFill>
                  <a:srgbClr val="0070C0"/>
                </a:solidFill>
                <a:uFill>
                  <a:solidFill>
                    <a:srgbClr val="FF0000"/>
                  </a:solidFill>
                </a:uFill>
              </a:rPr>
              <a:t>2. </a:t>
            </a:r>
            <a:r>
              <a:rPr lang="fr-FR" u="sng" dirty="0">
                <a:solidFill>
                  <a:srgbClr val="0070C0"/>
                </a:solidFill>
                <a:uFill>
                  <a:solidFill>
                    <a:srgbClr val="FF0000"/>
                  </a:solidFill>
                </a:uFill>
              </a:rPr>
              <a:t>Les adresses sur un réseau</a:t>
            </a:r>
          </a:p>
          <a:p>
            <a:r>
              <a:rPr lang="fr-FR" dirty="0">
                <a:solidFill>
                  <a:srgbClr val="0070C0"/>
                </a:solidFill>
                <a:uFill>
                  <a:solidFill>
                    <a:srgbClr val="FF0000"/>
                  </a:solidFill>
                </a:uFill>
              </a:rPr>
              <a:t>2.1. </a:t>
            </a:r>
            <a:r>
              <a:rPr lang="fr-FR" u="sng" dirty="0">
                <a:solidFill>
                  <a:srgbClr val="0070C0"/>
                </a:solidFill>
                <a:uFill>
                  <a:solidFill>
                    <a:srgbClr val="FF0000"/>
                  </a:solidFill>
                </a:uFill>
              </a:rPr>
              <a:t>L’ adresse IP</a:t>
            </a:r>
          </a:p>
        </p:txBody>
      </p:sp>
      <p:sp>
        <p:nvSpPr>
          <p:cNvPr id="6" name="ZoneTexte 5">
            <a:extLst>
              <a:ext uri="{FF2B5EF4-FFF2-40B4-BE49-F238E27FC236}">
                <a16:creationId xmlns:a16="http://schemas.microsoft.com/office/drawing/2014/main" id="{C01805E8-BEE0-7D07-AACB-742F32351939}"/>
              </a:ext>
            </a:extLst>
          </p:cNvPr>
          <p:cNvSpPr txBox="1"/>
          <p:nvPr/>
        </p:nvSpPr>
        <p:spPr>
          <a:xfrm>
            <a:off x="175683" y="646331"/>
            <a:ext cx="11840634"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fr-F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Chaque composant d’un réseau (machine, imprimante, routeur, …) est identifié par un numéro unique : l’</a:t>
            </a:r>
            <a:r>
              <a:rPr lang="fr-FR"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adresse IP</a:t>
            </a:r>
            <a:r>
              <a:rPr lang="fr-F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qui est une suite de chiffres et/ou de lettres qui est attribuée de façon permanente ou provisoire à chaque périphérique relié au réseau informatique.</a:t>
            </a:r>
            <a:endParaRPr lang="fr-FR" dirty="0">
              <a:solidFill>
                <a:srgbClr val="FF0000"/>
              </a:solidFill>
            </a:endParaRPr>
          </a:p>
        </p:txBody>
      </p:sp>
      <p:sp>
        <p:nvSpPr>
          <p:cNvPr id="8" name="ZoneTexte 7">
            <a:extLst>
              <a:ext uri="{FF2B5EF4-FFF2-40B4-BE49-F238E27FC236}">
                <a16:creationId xmlns:a16="http://schemas.microsoft.com/office/drawing/2014/main" id="{8E8920EF-7670-B724-9005-55917AEDC4A7}"/>
              </a:ext>
            </a:extLst>
          </p:cNvPr>
          <p:cNvSpPr txBox="1"/>
          <p:nvPr/>
        </p:nvSpPr>
        <p:spPr>
          <a:xfrm>
            <a:off x="122766" y="1690701"/>
            <a:ext cx="3331874" cy="369332"/>
          </a:xfrm>
          <a:prstGeom prst="rect">
            <a:avLst/>
          </a:prstGeom>
          <a:noFill/>
        </p:spPr>
        <p:txBody>
          <a:bodyPr wrap="square">
            <a:spAutoFit/>
          </a:bodyPr>
          <a:lstStyle/>
          <a:p>
            <a:r>
              <a:rPr lang="fr-FR" sz="1800" dirty="0">
                <a:effectLst/>
                <a:latin typeface="Calibri" panose="020F0502020204030204" pitchFamily="34" charset="0"/>
                <a:ea typeface="Calibri" panose="020F0502020204030204" pitchFamily="34" charset="0"/>
                <a:cs typeface="Times New Roman" panose="02020603050405020304" pitchFamily="18" charset="0"/>
              </a:rPr>
              <a:t>Il existe deux types d’adresses IP :</a:t>
            </a:r>
            <a:endParaRPr lang="fr-FR" dirty="0"/>
          </a:p>
        </p:txBody>
      </p:sp>
      <p:sp>
        <p:nvSpPr>
          <p:cNvPr id="10" name="ZoneTexte 9">
            <a:extLst>
              <a:ext uri="{FF2B5EF4-FFF2-40B4-BE49-F238E27FC236}">
                <a16:creationId xmlns:a16="http://schemas.microsoft.com/office/drawing/2014/main" id="{5F887299-826C-DD61-FE2F-2C21F5204C34}"/>
              </a:ext>
            </a:extLst>
          </p:cNvPr>
          <p:cNvSpPr txBox="1"/>
          <p:nvPr/>
        </p:nvSpPr>
        <p:spPr>
          <a:xfrm>
            <a:off x="327890" y="2060033"/>
            <a:ext cx="11635509" cy="2123658"/>
          </a:xfrm>
          <a:prstGeom prst="rect">
            <a:avLst/>
          </a:prstGeom>
          <a:noFill/>
        </p:spPr>
        <p:txBody>
          <a:bodyPr wrap="square">
            <a:spAutoFit/>
          </a:bodyPr>
          <a:lstStyle/>
          <a:p>
            <a:pPr marL="285750" indent="-285750" algn="just">
              <a:buFontTx/>
              <a:buChar char="-"/>
            </a:pPr>
            <a:r>
              <a:rPr lang="fr-FR" sz="1800" dirty="0">
                <a:effectLst/>
                <a:latin typeface="Calibri" panose="020F0502020204030204" pitchFamily="34" charset="0"/>
                <a:ea typeface="Calibri" panose="020F0502020204030204" pitchFamily="34" charset="0"/>
                <a:cs typeface="Times New Roman" panose="02020603050405020304" pitchFamily="18" charset="0"/>
              </a:rPr>
              <a:t>Des adresses IP de version 4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IPv4</a:t>
            </a:r>
            <a:r>
              <a:rPr lang="fr-FR" sz="1800" dirty="0">
                <a:effectLst/>
                <a:latin typeface="Calibri" panose="020F0502020204030204" pitchFamily="34" charset="0"/>
                <a:ea typeface="Calibri" panose="020F0502020204030204" pitchFamily="34" charset="0"/>
                <a:cs typeface="Times New Roman" panose="02020603050405020304" pitchFamily="18" charset="0"/>
              </a:rPr>
              <a:t>) sur 32 bits (4 </a:t>
            </a:r>
            <a:r>
              <a:rPr lang="fr-FR" sz="18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Calibri" panose="020F0502020204030204" pitchFamily="34" charset="0"/>
                <a:cs typeface="Times New Roman" panose="02020603050405020304" pitchFamily="18" charset="0"/>
              </a:rPr>
              <a:t> 8 bits) </a:t>
            </a:r>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 actuellement la plus utilisée, elle est généralement représentée en notation décimale avec 4 nombres compris entre 0 et 255, séparés par des points « . » </a:t>
            </a:r>
            <a:r>
              <a:rPr lang="fr-FR"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fr-FR" sz="800" dirty="0">
              <a:latin typeface="Calibri" panose="020F0502020204030204" pitchFamily="34" charset="0"/>
              <a:ea typeface="Calibri" panose="020F0502020204030204" pitchFamily="34" charset="0"/>
              <a:cs typeface="Times New Roman" panose="02020603050405020304" pitchFamily="18" charset="0"/>
            </a:endParaRPr>
          </a:p>
          <a:p>
            <a:r>
              <a:rPr lang="fr-FR" sz="1800" u="sng" dirty="0">
                <a:effectLst/>
                <a:latin typeface="Calibri" panose="020F0502020204030204" pitchFamily="34" charset="0"/>
                <a:ea typeface="Calibri" panose="020F0502020204030204" pitchFamily="34" charset="0"/>
                <a:cs typeface="Times New Roman" panose="02020603050405020304" pitchFamily="18" charset="0"/>
              </a:rPr>
              <a:t>Exemple :</a:t>
            </a:r>
            <a:r>
              <a:rPr lang="fr-FR" sz="1800" dirty="0">
                <a:effectLst/>
                <a:latin typeface="Calibri" panose="020F0502020204030204" pitchFamily="34" charset="0"/>
                <a:ea typeface="Calibri" panose="020F0502020204030204" pitchFamily="34" charset="0"/>
                <a:cs typeface="Times New Roman" panose="02020603050405020304" pitchFamily="18" charset="0"/>
              </a:rPr>
              <a:t> « 192.168.254.1 »</a:t>
            </a:r>
          </a:p>
          <a:p>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Tx/>
              <a:buChar char="-"/>
            </a:pPr>
            <a:r>
              <a:rPr lang="fr-FR" sz="1800" dirty="0">
                <a:effectLst/>
                <a:latin typeface="Calibri" panose="020F0502020204030204" pitchFamily="34" charset="0"/>
                <a:ea typeface="Calibri" panose="020F0502020204030204" pitchFamily="34" charset="0"/>
                <a:cs typeface="Times New Roman" panose="02020603050405020304" pitchFamily="18" charset="0"/>
              </a:rPr>
              <a:t>Des adresses IP de version 6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IPv6</a:t>
            </a:r>
            <a:r>
              <a:rPr lang="fr-FR" sz="1800" dirty="0">
                <a:effectLst/>
                <a:latin typeface="Calibri" panose="020F0502020204030204" pitchFamily="34" charset="0"/>
                <a:ea typeface="Calibri" panose="020F0502020204030204" pitchFamily="34" charset="0"/>
                <a:cs typeface="Times New Roman" panose="02020603050405020304" pitchFamily="18" charset="0"/>
              </a:rPr>
              <a:t>) sur 128 bits (8 </a:t>
            </a:r>
            <a:r>
              <a:rPr lang="fr-FR" sz="18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fr-FR" sz="1800" dirty="0">
                <a:effectLst/>
                <a:latin typeface="Calibri" panose="020F0502020204030204" pitchFamily="34" charset="0"/>
                <a:ea typeface="Calibri" panose="020F0502020204030204" pitchFamily="34" charset="0"/>
                <a:cs typeface="Times New Roman" panose="02020603050405020304" pitchFamily="18" charset="0"/>
              </a:rPr>
              <a:t> 16 bits) </a:t>
            </a:r>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 elle est composée de 8 nombres hexadécimaux de 16 bits, séparés par des double-points « : »</a:t>
            </a:r>
            <a:r>
              <a:rPr lang="fr-FR" sz="1800" dirty="0">
                <a:effectLst/>
                <a:latin typeface="Calibri" panose="020F0502020204030204" pitchFamily="34" charset="0"/>
                <a:ea typeface="Calibri" panose="020F0502020204030204" pitchFamily="34" charset="0"/>
                <a:cs typeface="Times New Roman" panose="02020603050405020304" pitchFamily="18" charset="0"/>
              </a:rPr>
              <a:t>.</a:t>
            </a:r>
          </a:p>
          <a:p>
            <a:pPr algn="just"/>
            <a:endParaRPr lang="fr-FR" sz="800" dirty="0">
              <a:latin typeface="Calibri" panose="020F0502020204030204" pitchFamily="34" charset="0"/>
              <a:cs typeface="Times New Roman" panose="02020603050405020304" pitchFamily="18" charset="0"/>
            </a:endParaRPr>
          </a:p>
          <a:p>
            <a:pPr algn="just"/>
            <a:r>
              <a:rPr lang="fr-FR" sz="1800" u="sng" dirty="0">
                <a:effectLst/>
                <a:latin typeface="Calibri" panose="020F0502020204030204" pitchFamily="34" charset="0"/>
                <a:ea typeface="Calibri" panose="020F0502020204030204" pitchFamily="34" charset="0"/>
                <a:cs typeface="Times New Roman" panose="02020603050405020304" pitchFamily="18" charset="0"/>
              </a:rPr>
              <a:t>Exemple :</a:t>
            </a:r>
            <a:r>
              <a:rPr lang="fr-FR" sz="1800" dirty="0">
                <a:effectLst/>
                <a:latin typeface="Calibri" panose="020F0502020204030204" pitchFamily="34" charset="0"/>
                <a:ea typeface="Calibri" panose="020F0502020204030204" pitchFamily="34" charset="0"/>
                <a:cs typeface="Times New Roman" panose="02020603050405020304" pitchFamily="18" charset="0"/>
              </a:rPr>
              <a:t> « 2001:0db8:0000:85a3:0000:0000:ac1f:8001 »</a:t>
            </a:r>
            <a:endParaRPr lang="fr-FR" dirty="0"/>
          </a:p>
        </p:txBody>
      </p:sp>
      <p:pic>
        <p:nvPicPr>
          <p:cNvPr id="12" name="Image 11">
            <a:extLst>
              <a:ext uri="{FF2B5EF4-FFF2-40B4-BE49-F238E27FC236}">
                <a16:creationId xmlns:a16="http://schemas.microsoft.com/office/drawing/2014/main" id="{9D8236EF-F827-EF83-4A88-9CF14F700E1B}"/>
              </a:ext>
            </a:extLst>
          </p:cNvPr>
          <p:cNvPicPr>
            <a:picLocks noChangeAspect="1"/>
          </p:cNvPicPr>
          <p:nvPr/>
        </p:nvPicPr>
        <p:blipFill>
          <a:blip r:embed="rId2"/>
          <a:stretch>
            <a:fillRect/>
          </a:stretch>
        </p:blipFill>
        <p:spPr>
          <a:xfrm>
            <a:off x="2787265" y="4263089"/>
            <a:ext cx="6511636" cy="2415821"/>
          </a:xfrm>
          <a:prstGeom prst="rect">
            <a:avLst/>
          </a:prstGeom>
        </p:spPr>
      </p:pic>
      <p:pic>
        <p:nvPicPr>
          <p:cNvPr id="14" name="Image 13">
            <a:extLst>
              <a:ext uri="{FF2B5EF4-FFF2-40B4-BE49-F238E27FC236}">
                <a16:creationId xmlns:a16="http://schemas.microsoft.com/office/drawing/2014/main" id="{DADE2CEA-5501-37E9-B565-A1BE810AAC85}"/>
              </a:ext>
            </a:extLst>
          </p:cNvPr>
          <p:cNvPicPr>
            <a:picLocks noChangeAspect="1"/>
          </p:cNvPicPr>
          <p:nvPr/>
        </p:nvPicPr>
        <p:blipFill>
          <a:blip r:embed="rId2"/>
          <a:stretch>
            <a:fillRect/>
          </a:stretch>
        </p:blipFill>
        <p:spPr>
          <a:xfrm>
            <a:off x="0" y="2334760"/>
            <a:ext cx="12192000" cy="4523240"/>
          </a:xfrm>
          <a:prstGeom prst="rect">
            <a:avLst/>
          </a:prstGeom>
        </p:spPr>
      </p:pic>
    </p:spTree>
    <p:extLst>
      <p:ext uri="{BB962C8B-B14F-4D97-AF65-F5344CB8AC3E}">
        <p14:creationId xmlns:p14="http://schemas.microsoft.com/office/powerpoint/2010/main" val="349771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p:tgtEl>
                                          <p:spTgt spid="8"/>
                                        </p:tgtEl>
                                        <p:attrNameLst>
                                          <p:attrName>ppt_y</p:attrName>
                                        </p:attrNameLst>
                                      </p:cBhvr>
                                      <p:tavLst>
                                        <p:tav tm="0">
                                          <p:val>
                                            <p:strVal val="#ppt_y+#ppt_h*1.125000"/>
                                          </p:val>
                                        </p:tav>
                                        <p:tav tm="100000">
                                          <p:val>
                                            <p:strVal val="#ppt_y"/>
                                          </p:val>
                                        </p:tav>
                                      </p:tavLst>
                                    </p:anim>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10">
                                            <p:txEl>
                                              <p:pRg st="0" end="0"/>
                                            </p:txEl>
                                          </p:spTgt>
                                        </p:tgtEl>
                                        <p:attrNameLst>
                                          <p:attrName>style.visibility</p:attrName>
                                        </p:attrNameLst>
                                      </p:cBhvr>
                                      <p:to>
                                        <p:strVal val="visible"/>
                                      </p:to>
                                    </p:set>
                                    <p:anim calcmode="lin" valueType="num">
                                      <p:cBhvr>
                                        <p:cTn id="20" dur="5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2" dur="5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0">
                                            <p:txEl>
                                              <p:pRg st="0" end="0"/>
                                            </p:txEl>
                                          </p:spTgt>
                                        </p:tgtEl>
                                      </p:cBhvr>
                                    </p:animEffect>
                                  </p:childTnLst>
                                </p:cTn>
                              </p:par>
                            </p:childTnLst>
                          </p:cTn>
                        </p:par>
                        <p:par>
                          <p:cTn id="25" fill="hold">
                            <p:stCondLst>
                              <p:cond delay="93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xEl>
                                              <p:pRg st="2" end="2"/>
                                            </p:txEl>
                                          </p:spTgt>
                                        </p:tgtEl>
                                        <p:attrNameLst>
                                          <p:attrName>style.visibility</p:attrName>
                                        </p:attrNameLst>
                                      </p:cBhvr>
                                      <p:to>
                                        <p:strVal val="visible"/>
                                      </p:to>
                                    </p:set>
                                    <p:anim calcmode="lin" valueType="num">
                                      <p:cBhvr>
                                        <p:cTn id="28" dur="500" fill="hold"/>
                                        <p:tgtEl>
                                          <p:spTgt spid="10">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xEl>
                                              <p:pRg st="2" end="2"/>
                                            </p:txEl>
                                          </p:spTgt>
                                        </p:tgtEl>
                                        <p:attrNameLst>
                                          <p:attrName>ppt_y</p:attrName>
                                        </p:attrNameLst>
                                      </p:cBhvr>
                                      <p:tavLst>
                                        <p:tav tm="0">
                                          <p:val>
                                            <p:strVal val="#ppt_y"/>
                                          </p:val>
                                        </p:tav>
                                        <p:tav tm="100000">
                                          <p:val>
                                            <p:strVal val="#ppt_y"/>
                                          </p:val>
                                        </p:tav>
                                      </p:tavLst>
                                    </p:anim>
                                    <p:anim calcmode="lin" valueType="num">
                                      <p:cBhvr>
                                        <p:cTn id="30" dur="500" fill="hold"/>
                                        <p:tgtEl>
                                          <p:spTgt spid="10">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1" presetClass="entr" presetSubtype="0" fill="hold" grpId="0" nodeType="clickEffect">
                                  <p:stCondLst>
                                    <p:cond delay="0"/>
                                  </p:stCondLst>
                                  <p:iterate type="lt">
                                    <p:tmPct val="10000"/>
                                  </p:iterate>
                                  <p:childTnLst>
                                    <p:set>
                                      <p:cBhvr>
                                        <p:cTn id="36" dur="1" fill="hold">
                                          <p:stCondLst>
                                            <p:cond delay="0"/>
                                          </p:stCondLst>
                                        </p:cTn>
                                        <p:tgtEl>
                                          <p:spTgt spid="10">
                                            <p:txEl>
                                              <p:pRg st="4" end="4"/>
                                            </p:txEl>
                                          </p:spTgt>
                                        </p:tgtEl>
                                        <p:attrNameLst>
                                          <p:attrName>style.visibility</p:attrName>
                                        </p:attrNameLst>
                                      </p:cBhvr>
                                      <p:to>
                                        <p:strVal val="visible"/>
                                      </p:to>
                                    </p:set>
                                    <p:anim calcmode="lin" valueType="num">
                                      <p:cBhvr>
                                        <p:cTn id="37" dur="500" fill="hold"/>
                                        <p:tgtEl>
                                          <p:spTgt spid="10">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0">
                                            <p:txEl>
                                              <p:pRg st="4" end="4"/>
                                            </p:txEl>
                                          </p:spTgt>
                                        </p:tgtEl>
                                        <p:attrNameLst>
                                          <p:attrName>ppt_y</p:attrName>
                                        </p:attrNameLst>
                                      </p:cBhvr>
                                      <p:tavLst>
                                        <p:tav tm="0">
                                          <p:val>
                                            <p:strVal val="#ppt_y"/>
                                          </p:val>
                                        </p:tav>
                                        <p:tav tm="100000">
                                          <p:val>
                                            <p:strVal val="#ppt_y"/>
                                          </p:val>
                                        </p:tav>
                                      </p:tavLst>
                                    </p:anim>
                                    <p:anim calcmode="lin" valueType="num">
                                      <p:cBhvr>
                                        <p:cTn id="39" dur="500" fill="hold"/>
                                        <p:tgtEl>
                                          <p:spTgt spid="10">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0">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0">
                                            <p:txEl>
                                              <p:pRg st="4" end="4"/>
                                            </p:txEl>
                                          </p:spTgt>
                                        </p:tgtEl>
                                      </p:cBhvr>
                                    </p:animEffect>
                                  </p:childTnLst>
                                </p:cTn>
                              </p:par>
                            </p:childTnLst>
                          </p:cTn>
                        </p:par>
                        <p:par>
                          <p:cTn id="42" fill="hold">
                            <p:stCondLst>
                              <p:cond delay="675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10">
                                            <p:txEl>
                                              <p:pRg st="6" end="6"/>
                                            </p:txEl>
                                          </p:spTgt>
                                        </p:tgtEl>
                                        <p:attrNameLst>
                                          <p:attrName>style.visibility</p:attrName>
                                        </p:attrNameLst>
                                      </p:cBhvr>
                                      <p:to>
                                        <p:strVal val="visible"/>
                                      </p:to>
                                    </p:set>
                                    <p:anim calcmode="lin" valueType="num">
                                      <p:cBhvr>
                                        <p:cTn id="45" dur="500" fill="hold"/>
                                        <p:tgtEl>
                                          <p:spTgt spid="10">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0">
                                            <p:txEl>
                                              <p:pRg st="6" end="6"/>
                                            </p:txEl>
                                          </p:spTgt>
                                        </p:tgtEl>
                                        <p:attrNameLst>
                                          <p:attrName>ppt_y</p:attrName>
                                        </p:attrNameLst>
                                      </p:cBhvr>
                                      <p:tavLst>
                                        <p:tav tm="0">
                                          <p:val>
                                            <p:strVal val="#ppt_y"/>
                                          </p:val>
                                        </p:tav>
                                        <p:tav tm="100000">
                                          <p:val>
                                            <p:strVal val="#ppt_y"/>
                                          </p:val>
                                        </p:tav>
                                      </p:tavLst>
                                    </p:anim>
                                    <p:anim calcmode="lin" valueType="num">
                                      <p:cBhvr>
                                        <p:cTn id="47" dur="500" fill="hold"/>
                                        <p:tgtEl>
                                          <p:spTgt spid="10">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0">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0">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30" presetClass="entr" presetSubtype="0"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800" decel="100000"/>
                                        <p:tgtEl>
                                          <p:spTgt spid="12"/>
                                        </p:tgtEl>
                                      </p:cBhvr>
                                    </p:animEffect>
                                    <p:anim calcmode="lin" valueType="num">
                                      <p:cBhvr>
                                        <p:cTn id="55" dur="800" decel="100000" fill="hold"/>
                                        <p:tgtEl>
                                          <p:spTgt spid="12"/>
                                        </p:tgtEl>
                                        <p:attrNameLst>
                                          <p:attrName>style.rotation</p:attrName>
                                        </p:attrNameLst>
                                      </p:cBhvr>
                                      <p:tavLst>
                                        <p:tav tm="0">
                                          <p:val>
                                            <p:fltVal val="-90"/>
                                          </p:val>
                                        </p:tav>
                                        <p:tav tm="100000">
                                          <p:val>
                                            <p:fltVal val="0"/>
                                          </p:val>
                                        </p:tav>
                                      </p:tavLst>
                                    </p:anim>
                                    <p:anim calcmode="lin" valueType="num">
                                      <p:cBhvr>
                                        <p:cTn id="56" dur="800" decel="100000" fill="hold"/>
                                        <p:tgtEl>
                                          <p:spTgt spid="12"/>
                                        </p:tgtEl>
                                        <p:attrNameLst>
                                          <p:attrName>ppt_x</p:attrName>
                                        </p:attrNameLst>
                                      </p:cBhvr>
                                      <p:tavLst>
                                        <p:tav tm="0">
                                          <p:val>
                                            <p:strVal val="#ppt_x+0.4"/>
                                          </p:val>
                                        </p:tav>
                                        <p:tav tm="100000">
                                          <p:val>
                                            <p:strVal val="#ppt_x-0.05"/>
                                          </p:val>
                                        </p:tav>
                                      </p:tavLst>
                                    </p:anim>
                                    <p:anim calcmode="lin" valueType="num">
                                      <p:cBhvr>
                                        <p:cTn id="57" dur="800" decel="100000" fill="hold"/>
                                        <p:tgtEl>
                                          <p:spTgt spid="12"/>
                                        </p:tgtEl>
                                        <p:attrNameLst>
                                          <p:attrName>ppt_y</p:attrName>
                                        </p:attrNameLst>
                                      </p:cBhvr>
                                      <p:tavLst>
                                        <p:tav tm="0">
                                          <p:val>
                                            <p:strVal val="#ppt_y-0.4"/>
                                          </p:val>
                                        </p:tav>
                                        <p:tav tm="100000">
                                          <p:val>
                                            <p:strVal val="#ppt_y+0.1"/>
                                          </p:val>
                                        </p:tav>
                                      </p:tavLst>
                                    </p:anim>
                                    <p:anim calcmode="lin" valueType="num">
                                      <p:cBhvr>
                                        <p:cTn id="5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5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60" restart="whenNotActive" fill="hold" evtFilter="cancelBubble" nodeType="interactiveSeq">
                <p:stCondLst>
                  <p:cond evt="onClick" delay="0">
                    <p:tgtEl>
                      <p:spTgt spid="12"/>
                    </p:tgtEl>
                  </p:cond>
                </p:stCondLst>
                <p:endSync evt="end" delay="0">
                  <p:rtn val="all"/>
                </p:endSync>
                <p:childTnLst>
                  <p:par>
                    <p:cTn id="61" fill="hold">
                      <p:stCondLst>
                        <p:cond delay="0"/>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childTnLst>
                          </p:cTn>
                        </p:par>
                      </p:childTnLst>
                    </p:cTn>
                  </p:par>
                </p:childTnLst>
              </p:cTn>
              <p:nextCondLst>
                <p:cond evt="onClick" delay="0">
                  <p:tgtEl>
                    <p:spTgt spid="12"/>
                  </p:tgtEl>
                </p:cond>
              </p:nextCondLst>
            </p:seq>
            <p:seq concurrent="1" nextAc="seek">
              <p:cTn id="68" restart="whenNotActive" fill="hold" evtFilter="cancelBubble" nodeType="interactiveSeq">
                <p:stCondLst>
                  <p:cond evt="onClick" delay="0">
                    <p:tgtEl>
                      <p:spTgt spid="14"/>
                    </p:tgtEl>
                  </p:cond>
                </p:stCondLst>
                <p:endSync evt="end" delay="0">
                  <p:rtn val="all"/>
                </p:endSync>
                <p:childTnLst>
                  <p:par>
                    <p:cTn id="69" fill="hold">
                      <p:stCondLst>
                        <p:cond delay="0"/>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6" grpId="0" animBg="1"/>
      <p:bldP spid="8" grpId="0"/>
      <p:bldP spid="10"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A6E06F63-FEBC-BA3F-3ED0-D65BA01C3F83}"/>
              </a:ext>
            </a:extLst>
          </p:cNvPr>
          <p:cNvSpPr txBox="1"/>
          <p:nvPr/>
        </p:nvSpPr>
        <p:spPr>
          <a:xfrm>
            <a:off x="-5250" y="0"/>
            <a:ext cx="2885726" cy="369332"/>
          </a:xfrm>
          <a:prstGeom prst="rect">
            <a:avLst/>
          </a:prstGeom>
          <a:noFill/>
        </p:spPr>
        <p:txBody>
          <a:bodyPr wrap="square">
            <a:spAutoFit/>
          </a:bodyPr>
          <a:lstStyle/>
          <a:p>
            <a:r>
              <a:rPr lang="fr-FR" dirty="0">
                <a:solidFill>
                  <a:srgbClr val="0070C0"/>
                </a:solidFill>
                <a:uFill>
                  <a:solidFill>
                    <a:srgbClr val="FF0000"/>
                  </a:solidFill>
                </a:uFill>
              </a:rPr>
              <a:t>2.2. </a:t>
            </a:r>
            <a:r>
              <a:rPr lang="fr-FR" u="sng" dirty="0">
                <a:solidFill>
                  <a:srgbClr val="0070C0"/>
                </a:solidFill>
                <a:uFill>
                  <a:solidFill>
                    <a:srgbClr val="FF0000"/>
                  </a:solidFill>
                </a:uFill>
              </a:rPr>
              <a:t>Masque de sous-réseau</a:t>
            </a:r>
          </a:p>
        </p:txBody>
      </p:sp>
      <p:sp>
        <p:nvSpPr>
          <p:cNvPr id="5" name="ZoneTexte 4">
            <a:extLst>
              <a:ext uri="{FF2B5EF4-FFF2-40B4-BE49-F238E27FC236}">
                <a16:creationId xmlns:a16="http://schemas.microsoft.com/office/drawing/2014/main" id="{43DFF1BA-4EF4-74B9-AB64-C0FDB1B5724A}"/>
              </a:ext>
            </a:extLst>
          </p:cNvPr>
          <p:cNvSpPr txBox="1"/>
          <p:nvPr/>
        </p:nvSpPr>
        <p:spPr>
          <a:xfrm>
            <a:off x="175683" y="409258"/>
            <a:ext cx="11840634"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fr-FR" dirty="0">
                <a:solidFill>
                  <a:srgbClr val="FF0000"/>
                </a:solidFill>
              </a:rPr>
              <a:t>Le </a:t>
            </a:r>
            <a:r>
              <a:rPr lang="fr-FR" b="1" dirty="0">
                <a:solidFill>
                  <a:srgbClr val="FF0000"/>
                </a:solidFill>
              </a:rPr>
              <a:t>masque de sous-réseau</a:t>
            </a:r>
            <a:r>
              <a:rPr lang="fr-FR" dirty="0">
                <a:solidFill>
                  <a:srgbClr val="FF0000"/>
                </a:solidFill>
              </a:rPr>
              <a:t> </a:t>
            </a:r>
            <a:r>
              <a:rPr lang="fr-FR" dirty="0">
                <a:solidFill>
                  <a:schemeClr val="bg1">
                    <a:lumMod val="85000"/>
                  </a:schemeClr>
                </a:solidFill>
              </a:rPr>
              <a:t>(désigné par </a:t>
            </a:r>
            <a:r>
              <a:rPr lang="fr-FR" i="1" dirty="0" err="1">
                <a:solidFill>
                  <a:schemeClr val="bg1">
                    <a:lumMod val="85000"/>
                  </a:schemeClr>
                </a:solidFill>
              </a:rPr>
              <a:t>subnet</a:t>
            </a:r>
            <a:r>
              <a:rPr lang="fr-FR" i="1" dirty="0">
                <a:solidFill>
                  <a:schemeClr val="bg1">
                    <a:lumMod val="85000"/>
                  </a:schemeClr>
                </a:solidFill>
              </a:rPr>
              <a:t> </a:t>
            </a:r>
            <a:r>
              <a:rPr lang="fr-FR" i="1" dirty="0" err="1">
                <a:solidFill>
                  <a:schemeClr val="bg1">
                    <a:lumMod val="85000"/>
                  </a:schemeClr>
                </a:solidFill>
              </a:rPr>
              <a:t>mask</a:t>
            </a:r>
            <a:r>
              <a:rPr lang="fr-FR" dirty="0">
                <a:solidFill>
                  <a:schemeClr val="bg1">
                    <a:lumMod val="85000"/>
                  </a:schemeClr>
                </a:solidFill>
              </a:rPr>
              <a:t>, </a:t>
            </a:r>
            <a:r>
              <a:rPr lang="fr-FR" i="1" dirty="0" err="1">
                <a:solidFill>
                  <a:schemeClr val="bg1">
                    <a:lumMod val="85000"/>
                  </a:schemeClr>
                </a:solidFill>
              </a:rPr>
              <a:t>netmask</a:t>
            </a:r>
            <a:r>
              <a:rPr lang="fr-FR" dirty="0">
                <a:solidFill>
                  <a:schemeClr val="bg1">
                    <a:lumMod val="85000"/>
                  </a:schemeClr>
                </a:solidFill>
              </a:rPr>
              <a:t> ou </a:t>
            </a:r>
            <a:r>
              <a:rPr lang="fr-FR" i="1" dirty="0" err="1">
                <a:solidFill>
                  <a:schemeClr val="bg1">
                    <a:lumMod val="85000"/>
                  </a:schemeClr>
                </a:solidFill>
              </a:rPr>
              <a:t>address</a:t>
            </a:r>
            <a:r>
              <a:rPr lang="fr-FR" i="1" dirty="0">
                <a:solidFill>
                  <a:schemeClr val="bg1">
                    <a:lumMod val="85000"/>
                  </a:schemeClr>
                </a:solidFill>
              </a:rPr>
              <a:t> </a:t>
            </a:r>
            <a:r>
              <a:rPr lang="fr-FR" i="1" dirty="0" err="1">
                <a:solidFill>
                  <a:schemeClr val="bg1">
                    <a:lumMod val="85000"/>
                  </a:schemeClr>
                </a:solidFill>
              </a:rPr>
              <a:t>mask</a:t>
            </a:r>
            <a:r>
              <a:rPr lang="fr-FR" dirty="0">
                <a:solidFill>
                  <a:schemeClr val="bg1">
                    <a:lumMod val="85000"/>
                  </a:schemeClr>
                </a:solidFill>
              </a:rPr>
              <a:t> en anglais) </a:t>
            </a:r>
            <a:r>
              <a:rPr lang="fr-FR" dirty="0">
                <a:solidFill>
                  <a:srgbClr val="FF0000"/>
                </a:solidFill>
              </a:rPr>
              <a:t>permet de distinguer la partie de l'adresse commune à tous les appareils d’un sous-réseau et celle qui varie d'un appareil à l'autre.</a:t>
            </a:r>
            <a:r>
              <a:rPr lang="fr-FR" dirty="0">
                <a:solidFill>
                  <a:schemeClr val="bg1">
                    <a:lumMod val="85000"/>
                  </a:schemeClr>
                </a:solidFill>
              </a:rPr>
              <a:t> On considérait autrefois que l'adresse du réseau était définie par sa classe mais cette notion de classe est considérée comme désuète depuis l'avènement du routage sans classe.</a:t>
            </a:r>
          </a:p>
        </p:txBody>
      </p:sp>
      <p:sp>
        <p:nvSpPr>
          <p:cNvPr id="6" name="ZoneTexte 5">
            <a:extLst>
              <a:ext uri="{FF2B5EF4-FFF2-40B4-BE49-F238E27FC236}">
                <a16:creationId xmlns:a16="http://schemas.microsoft.com/office/drawing/2014/main" id="{DE4D0C82-404B-D936-107C-C22F271CB7DC}"/>
              </a:ext>
            </a:extLst>
          </p:cNvPr>
          <p:cNvSpPr txBox="1"/>
          <p:nvPr/>
        </p:nvSpPr>
        <p:spPr>
          <a:xfrm>
            <a:off x="-5250" y="1684867"/>
            <a:ext cx="2885726" cy="369332"/>
          </a:xfrm>
          <a:prstGeom prst="rect">
            <a:avLst/>
          </a:prstGeom>
          <a:noFill/>
        </p:spPr>
        <p:txBody>
          <a:bodyPr wrap="square">
            <a:spAutoFit/>
          </a:bodyPr>
          <a:lstStyle/>
          <a:p>
            <a:r>
              <a:rPr lang="fr-FR" dirty="0">
                <a:solidFill>
                  <a:srgbClr val="0070C0"/>
                </a:solidFill>
                <a:uFill>
                  <a:solidFill>
                    <a:srgbClr val="FF0000"/>
                  </a:solidFill>
                </a:uFill>
              </a:rPr>
              <a:t>2.3. </a:t>
            </a:r>
            <a:r>
              <a:rPr lang="fr-FR" u="sng" dirty="0">
                <a:solidFill>
                  <a:srgbClr val="0070C0"/>
                </a:solidFill>
                <a:uFill>
                  <a:solidFill>
                    <a:srgbClr val="FF0000"/>
                  </a:solidFill>
                </a:uFill>
              </a:rPr>
              <a:t>Masque de sous-réseau</a:t>
            </a:r>
          </a:p>
        </p:txBody>
      </p:sp>
      <p:sp>
        <p:nvSpPr>
          <p:cNvPr id="7" name="ZoneTexte 6">
            <a:extLst>
              <a:ext uri="{FF2B5EF4-FFF2-40B4-BE49-F238E27FC236}">
                <a16:creationId xmlns:a16="http://schemas.microsoft.com/office/drawing/2014/main" id="{72EFEA83-095D-1008-1FE5-B67CE07A94EE}"/>
              </a:ext>
            </a:extLst>
          </p:cNvPr>
          <p:cNvSpPr txBox="1"/>
          <p:nvPr/>
        </p:nvSpPr>
        <p:spPr>
          <a:xfrm>
            <a:off x="175683" y="2080519"/>
            <a:ext cx="11840634"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fr-FR" dirty="0">
                <a:solidFill>
                  <a:srgbClr val="FF0000"/>
                </a:solidFill>
              </a:rPr>
              <a:t>Une </a:t>
            </a:r>
            <a:r>
              <a:rPr lang="fr-FR" b="1" dirty="0">
                <a:solidFill>
                  <a:srgbClr val="FF0000"/>
                </a:solidFill>
              </a:rPr>
              <a:t>adresse MAC</a:t>
            </a:r>
            <a:r>
              <a:rPr lang="fr-FR" dirty="0">
                <a:solidFill>
                  <a:srgbClr val="FF0000"/>
                </a:solidFill>
              </a:rPr>
              <a:t> </a:t>
            </a:r>
            <a:r>
              <a:rPr lang="fr-FR" dirty="0">
                <a:solidFill>
                  <a:schemeClr val="bg1">
                    <a:lumMod val="85000"/>
                  </a:schemeClr>
                </a:solidFill>
              </a:rPr>
              <a:t>(de l'anglais Media Access Control1)</a:t>
            </a:r>
            <a:r>
              <a:rPr lang="fr-FR" dirty="0">
                <a:solidFill>
                  <a:srgbClr val="FF0000"/>
                </a:solidFill>
              </a:rPr>
              <a:t>, parfois nommée adresse Ethernet ou adresse physique, est un identifiant physique stocké dans une carte réseau ou une interface réseau (Wi-Fi, …). À moins qu'elle n'ait été modifiée par l'utilisateur, elle est </a:t>
            </a:r>
            <a:r>
              <a:rPr lang="fr-FR" u="sng" dirty="0">
                <a:solidFill>
                  <a:srgbClr val="FF0000"/>
                </a:solidFill>
              </a:rPr>
              <a:t>unique au monde</a:t>
            </a:r>
            <a:r>
              <a:rPr lang="fr-FR" dirty="0">
                <a:solidFill>
                  <a:srgbClr val="FF0000"/>
                </a:solidFill>
              </a:rPr>
              <a:t> et paramétrée par le fabricant.</a:t>
            </a:r>
          </a:p>
        </p:txBody>
      </p:sp>
      <p:sp>
        <p:nvSpPr>
          <p:cNvPr id="9" name="ZoneTexte 8">
            <a:extLst>
              <a:ext uri="{FF2B5EF4-FFF2-40B4-BE49-F238E27FC236}">
                <a16:creationId xmlns:a16="http://schemas.microsoft.com/office/drawing/2014/main" id="{DEE94967-2203-EA41-62F0-69CA76C6F553}"/>
              </a:ext>
            </a:extLst>
          </p:cNvPr>
          <p:cNvSpPr txBox="1"/>
          <p:nvPr/>
        </p:nvSpPr>
        <p:spPr>
          <a:xfrm>
            <a:off x="175683" y="3117040"/>
            <a:ext cx="11840634" cy="646331"/>
          </a:xfrm>
          <a:prstGeom prst="rect">
            <a:avLst/>
          </a:prstGeom>
          <a:noFill/>
        </p:spPr>
        <p:txBody>
          <a:bodyPr wrap="square">
            <a:spAutoFit/>
          </a:bodyPr>
          <a:lstStyle/>
          <a:p>
            <a:pPr algn="just"/>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 Une adresse MAC est constituée de 48 bits (6 octets) et est généralement représentée sous la forme hexadécimale en séparant les octets par un double point.</a:t>
            </a:r>
            <a:endParaRPr lang="fr-FR" dirty="0">
              <a:solidFill>
                <a:schemeClr val="bg1">
                  <a:lumMod val="85000"/>
                </a:schemeClr>
              </a:solidFill>
            </a:endParaRPr>
          </a:p>
        </p:txBody>
      </p:sp>
      <p:sp>
        <p:nvSpPr>
          <p:cNvPr id="11" name="ZoneTexte 10">
            <a:extLst>
              <a:ext uri="{FF2B5EF4-FFF2-40B4-BE49-F238E27FC236}">
                <a16:creationId xmlns:a16="http://schemas.microsoft.com/office/drawing/2014/main" id="{FBF41630-3554-1F42-CD5E-42138D5EC97B}"/>
              </a:ext>
            </a:extLst>
          </p:cNvPr>
          <p:cNvSpPr txBox="1"/>
          <p:nvPr/>
        </p:nvSpPr>
        <p:spPr>
          <a:xfrm>
            <a:off x="175683" y="3793438"/>
            <a:ext cx="2858796" cy="369332"/>
          </a:xfrm>
          <a:prstGeom prst="rect">
            <a:avLst/>
          </a:prstGeom>
          <a:noFill/>
        </p:spPr>
        <p:txBody>
          <a:bodyPr wrap="square">
            <a:spAutoFit/>
          </a:bodyPr>
          <a:lstStyle/>
          <a:p>
            <a:r>
              <a:rPr lang="fr-FR" sz="1800" u="sng" dirty="0">
                <a:effectLst/>
                <a:latin typeface="Calibri" panose="020F0502020204030204" pitchFamily="34" charset="0"/>
                <a:ea typeface="Calibri" panose="020F0502020204030204" pitchFamily="34" charset="0"/>
                <a:cs typeface="Times New Roman" panose="02020603050405020304" pitchFamily="18" charset="0"/>
              </a:rPr>
              <a:t>Exemple :</a:t>
            </a:r>
            <a:r>
              <a:rPr lang="fr-FR" sz="1800" dirty="0">
                <a:effectLst/>
                <a:latin typeface="Calibri" panose="020F0502020204030204" pitchFamily="34" charset="0"/>
                <a:ea typeface="Calibri" panose="020F0502020204030204" pitchFamily="34" charset="0"/>
                <a:cs typeface="Times New Roman" panose="02020603050405020304" pitchFamily="18" charset="0"/>
              </a:rPr>
              <a:t> 5E:FF:56:A2:AF:15</a:t>
            </a:r>
            <a:endParaRPr lang="fr-FR" dirty="0"/>
          </a:p>
        </p:txBody>
      </p:sp>
      <p:sp>
        <p:nvSpPr>
          <p:cNvPr id="12" name="ZoneTexte 11">
            <a:extLst>
              <a:ext uri="{FF2B5EF4-FFF2-40B4-BE49-F238E27FC236}">
                <a16:creationId xmlns:a16="http://schemas.microsoft.com/office/drawing/2014/main" id="{0A340AD2-4C3E-9935-8DE4-D71D17627A42}"/>
              </a:ext>
            </a:extLst>
          </p:cNvPr>
          <p:cNvSpPr txBox="1"/>
          <p:nvPr/>
        </p:nvSpPr>
        <p:spPr>
          <a:xfrm>
            <a:off x="-5250" y="4215644"/>
            <a:ext cx="1405706" cy="369332"/>
          </a:xfrm>
          <a:prstGeom prst="rect">
            <a:avLst/>
          </a:prstGeom>
          <a:noFill/>
        </p:spPr>
        <p:txBody>
          <a:bodyPr wrap="square">
            <a:spAutoFit/>
          </a:bodyPr>
          <a:lstStyle/>
          <a:p>
            <a:r>
              <a:rPr lang="fr-FR" dirty="0">
                <a:solidFill>
                  <a:srgbClr val="0070C0"/>
                </a:solidFill>
                <a:uFill>
                  <a:solidFill>
                    <a:srgbClr val="FF0000"/>
                  </a:solidFill>
                </a:uFill>
              </a:rPr>
              <a:t>3. </a:t>
            </a:r>
            <a:r>
              <a:rPr lang="fr-FR" u="sng" dirty="0">
                <a:solidFill>
                  <a:srgbClr val="0070C0"/>
                </a:solidFill>
                <a:uFill>
                  <a:solidFill>
                    <a:srgbClr val="FF0000"/>
                  </a:solidFill>
                </a:uFill>
              </a:rPr>
              <a:t>Le routage</a:t>
            </a:r>
          </a:p>
        </p:txBody>
      </p:sp>
      <p:sp>
        <p:nvSpPr>
          <p:cNvPr id="13" name="ZoneTexte 12">
            <a:extLst>
              <a:ext uri="{FF2B5EF4-FFF2-40B4-BE49-F238E27FC236}">
                <a16:creationId xmlns:a16="http://schemas.microsoft.com/office/drawing/2014/main" id="{F6E50C38-A39B-A32E-484E-FF6A91D44829}"/>
              </a:ext>
            </a:extLst>
          </p:cNvPr>
          <p:cNvSpPr txBox="1"/>
          <p:nvPr/>
        </p:nvSpPr>
        <p:spPr>
          <a:xfrm>
            <a:off x="175683" y="4637580"/>
            <a:ext cx="11840634"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fr-FR" dirty="0">
                <a:solidFill>
                  <a:srgbClr val="FF0000"/>
                </a:solidFill>
              </a:rPr>
              <a:t>Le </a:t>
            </a:r>
            <a:r>
              <a:rPr lang="fr-FR" b="1" dirty="0">
                <a:solidFill>
                  <a:srgbClr val="FF0000"/>
                </a:solidFill>
              </a:rPr>
              <a:t>routage IP</a:t>
            </a:r>
            <a:r>
              <a:rPr lang="fr-FR" dirty="0">
                <a:solidFill>
                  <a:srgbClr val="FF0000"/>
                </a:solidFill>
              </a:rPr>
              <a:t> désigne l'ensemble des méthodes mises en œuvre dans un routeur par l'Internet Protocol (IP) afin de transmettre un paquet à travers un réseau par un chemin raisonnablement court, si possible optimal. Il s'agit également de permettre à deux machines sur deux réseaux différents, connectés via des passerelles, de communiquer entre elles.</a:t>
            </a:r>
          </a:p>
        </p:txBody>
      </p:sp>
      <p:sp>
        <p:nvSpPr>
          <p:cNvPr id="15" name="ZoneTexte 14">
            <a:extLst>
              <a:ext uri="{FF2B5EF4-FFF2-40B4-BE49-F238E27FC236}">
                <a16:creationId xmlns:a16="http://schemas.microsoft.com/office/drawing/2014/main" id="{E539ED89-4080-9D34-6A8A-10F7A31716F4}"/>
              </a:ext>
            </a:extLst>
          </p:cNvPr>
          <p:cNvSpPr txBox="1"/>
          <p:nvPr/>
        </p:nvSpPr>
        <p:spPr>
          <a:xfrm>
            <a:off x="175682" y="5657671"/>
            <a:ext cx="11840633" cy="1200329"/>
          </a:xfrm>
          <a:prstGeom prst="rect">
            <a:avLst/>
          </a:prstGeom>
          <a:noFill/>
        </p:spPr>
        <p:txBody>
          <a:bodyPr wrap="square">
            <a:spAutoFit/>
          </a:bodyPr>
          <a:lstStyle/>
          <a:p>
            <a:pPr algn="just"/>
            <a:r>
              <a:rPr lang="fr-FR" sz="1800" b="1" u="sng"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Principe :</a:t>
            </a:r>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 chaque nœud (routeur) du réseau possède une </a:t>
            </a:r>
            <a:r>
              <a:rPr lang="fr-FR" sz="1800" b="1"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table de routage</a:t>
            </a:r>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 comportant l'adresse IP des autres nœuds auxquels il est directement connecté et éventuellement d'autres adresses (définies par l'administrateur, apprises par des protocoles de routage, etc.). Cette table permet à un routeur, à partir de l'en-tête IP, de savoir sur quel port (et donc quel sous-réseau) rediriger un paquet.</a:t>
            </a:r>
            <a:endParaRPr lang="fr-FR" dirty="0">
              <a:solidFill>
                <a:schemeClr val="bg1">
                  <a:lumMod val="85000"/>
                </a:schemeClr>
              </a:solidFill>
            </a:endParaRPr>
          </a:p>
        </p:txBody>
      </p:sp>
    </p:spTree>
    <p:extLst>
      <p:ext uri="{BB962C8B-B14F-4D97-AF65-F5344CB8AC3E}">
        <p14:creationId xmlns:p14="http://schemas.microsoft.com/office/powerpoint/2010/main" val="412980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strVal val="#ppt_w*0.70"/>
                                          </p:val>
                                        </p:tav>
                                        <p:tav tm="100000">
                                          <p:val>
                                            <p:strVal val="#ppt_w"/>
                                          </p:val>
                                        </p:tav>
                                      </p:tavLst>
                                    </p:anim>
                                    <p:anim calcmode="lin" valueType="num">
                                      <p:cBhvr>
                                        <p:cTn id="21" dur="1000" fill="hold"/>
                                        <p:tgtEl>
                                          <p:spTgt spid="7"/>
                                        </p:tgtEl>
                                        <p:attrNameLst>
                                          <p:attrName>ppt_h</p:attrName>
                                        </p:attrNameLst>
                                      </p:cBhvr>
                                      <p:tavLst>
                                        <p:tav tm="0">
                                          <p:val>
                                            <p:strVal val="#ppt_h"/>
                                          </p:val>
                                        </p:tav>
                                        <p:tav tm="100000">
                                          <p:val>
                                            <p:strVal val="#ppt_h"/>
                                          </p:val>
                                        </p:tav>
                                      </p:tavLst>
                                    </p:anim>
                                    <p:animEffect transition="in" filter="fade">
                                      <p:cBhvr>
                                        <p:cTn id="22" dur="1000"/>
                                        <p:tgtEl>
                                          <p:spTgt spid="7"/>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9"/>
                                        </p:tgtEl>
                                        <p:attrNameLst>
                                          <p:attrName>ppt_y</p:attrName>
                                        </p:attrNameLst>
                                      </p:cBhvr>
                                      <p:tavLst>
                                        <p:tav tm="0">
                                          <p:val>
                                            <p:strVal val="#ppt_y"/>
                                          </p:val>
                                        </p:tav>
                                        <p:tav tm="100000">
                                          <p:val>
                                            <p:strVal val="#ppt_y"/>
                                          </p:val>
                                        </p:tav>
                                      </p:tavLst>
                                    </p:anim>
                                    <p:anim calcmode="lin" valueType="num">
                                      <p:cBhvr>
                                        <p:cTn id="2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9"/>
                                        </p:tgtEl>
                                      </p:cBhvr>
                                    </p:animEffect>
                                  </p:childTnLst>
                                </p:cTn>
                              </p:par>
                            </p:childTnLst>
                          </p:cTn>
                        </p:par>
                        <p:par>
                          <p:cTn id="31" fill="hold">
                            <p:stCondLst>
                              <p:cond delay="8000"/>
                            </p:stCondLst>
                            <p:childTnLst>
                              <p:par>
                                <p:cTn id="32" presetID="1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ppt_y</p:attrName>
                                        </p:attrNameLst>
                                      </p:cBhvr>
                                      <p:tavLst>
                                        <p:tav tm="0">
                                          <p:val>
                                            <p:strVal val="#ppt_y+#ppt_h*1.125000"/>
                                          </p:val>
                                        </p:tav>
                                        <p:tav tm="100000">
                                          <p:val>
                                            <p:strVal val="#ppt_y"/>
                                          </p:val>
                                        </p:tav>
                                      </p:tavLst>
                                    </p:anim>
                                    <p:animEffect transition="in" filter="wipe(up)">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0-#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1000" fill="hold"/>
                                        <p:tgtEl>
                                          <p:spTgt spid="13"/>
                                        </p:tgtEl>
                                        <p:attrNameLst>
                                          <p:attrName>ppt_w</p:attrName>
                                        </p:attrNameLst>
                                      </p:cBhvr>
                                      <p:tavLst>
                                        <p:tav tm="0">
                                          <p:val>
                                            <p:strVal val="#ppt_w*0.70"/>
                                          </p:val>
                                        </p:tav>
                                        <p:tav tm="100000">
                                          <p:val>
                                            <p:strVal val="#ppt_w"/>
                                          </p:val>
                                        </p:tav>
                                      </p:tavLst>
                                    </p:anim>
                                    <p:anim calcmode="lin" valueType="num">
                                      <p:cBhvr>
                                        <p:cTn id="47" dur="1000" fill="hold"/>
                                        <p:tgtEl>
                                          <p:spTgt spid="13"/>
                                        </p:tgtEl>
                                        <p:attrNameLst>
                                          <p:attrName>ppt_h</p:attrName>
                                        </p:attrNameLst>
                                      </p:cBhvr>
                                      <p:tavLst>
                                        <p:tav tm="0">
                                          <p:val>
                                            <p:strVal val="#ppt_h"/>
                                          </p:val>
                                        </p:tav>
                                        <p:tav tm="100000">
                                          <p:val>
                                            <p:strVal val="#ppt_h"/>
                                          </p:val>
                                        </p:tav>
                                      </p:tavLst>
                                    </p:anim>
                                    <p:animEffect transition="in" filter="fade">
                                      <p:cBhvr>
                                        <p:cTn id="48" dur="10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41" presetClass="entr" presetSubtype="0" fill="hold" grpId="0" nodeType="clickEffect">
                                  <p:stCondLst>
                                    <p:cond delay="0"/>
                                  </p:stCondLst>
                                  <p:iterate type="lt">
                                    <p:tmPct val="10000"/>
                                  </p:iterate>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5"/>
                                        </p:tgtEl>
                                        <p:attrNameLst>
                                          <p:attrName>ppt_y</p:attrName>
                                        </p:attrNameLst>
                                      </p:cBhvr>
                                      <p:tavLst>
                                        <p:tav tm="0">
                                          <p:val>
                                            <p:strVal val="#ppt_y"/>
                                          </p:val>
                                        </p:tav>
                                        <p:tav tm="100000">
                                          <p:val>
                                            <p:strVal val="#ppt_y"/>
                                          </p:val>
                                        </p:tav>
                                      </p:tavLst>
                                    </p:anim>
                                    <p:anim calcmode="lin" valueType="num">
                                      <p:cBhvr>
                                        <p:cTn id="5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1" grpId="0"/>
      <p:bldP spid="12" grpId="0"/>
      <p:bldP spid="13"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2E535D28-5164-C2A8-D07F-BF9EDA16C2C0}"/>
              </a:ext>
            </a:extLst>
          </p:cNvPr>
          <p:cNvSpPr txBox="1"/>
          <p:nvPr/>
        </p:nvSpPr>
        <p:spPr>
          <a:xfrm>
            <a:off x="0" y="0"/>
            <a:ext cx="4119910" cy="369332"/>
          </a:xfrm>
          <a:prstGeom prst="rect">
            <a:avLst/>
          </a:prstGeom>
          <a:noFill/>
        </p:spPr>
        <p:txBody>
          <a:bodyPr wrap="square">
            <a:spAutoFit/>
          </a:bodyPr>
          <a:lstStyle/>
          <a:p>
            <a:r>
              <a:rPr lang="fr-FR" sz="1800" u="sng" dirty="0">
                <a:effectLst/>
                <a:latin typeface="Calibri" panose="020F0502020204030204" pitchFamily="34" charset="0"/>
                <a:ea typeface="Calibri" panose="020F0502020204030204" pitchFamily="34" charset="0"/>
                <a:cs typeface="Times New Roman" panose="02020603050405020304" pitchFamily="18" charset="0"/>
              </a:rPr>
              <a:t>Quelques commandes réseau dans Linux :</a:t>
            </a:r>
            <a:endParaRPr lang="fr-FR" dirty="0"/>
          </a:p>
        </p:txBody>
      </p:sp>
      <p:pic>
        <p:nvPicPr>
          <p:cNvPr id="7" name="Image 6">
            <a:extLst>
              <a:ext uri="{FF2B5EF4-FFF2-40B4-BE49-F238E27FC236}">
                <a16:creationId xmlns:a16="http://schemas.microsoft.com/office/drawing/2014/main" id="{AC0AFCB3-0DDD-7FDA-DAAA-C2DBA56EC706}"/>
              </a:ext>
            </a:extLst>
          </p:cNvPr>
          <p:cNvPicPr>
            <a:picLocks noChangeAspect="1"/>
          </p:cNvPicPr>
          <p:nvPr/>
        </p:nvPicPr>
        <p:blipFill>
          <a:blip r:embed="rId2"/>
          <a:stretch>
            <a:fillRect/>
          </a:stretch>
        </p:blipFill>
        <p:spPr>
          <a:xfrm>
            <a:off x="1396999" y="463032"/>
            <a:ext cx="9398002" cy="2705868"/>
          </a:xfrm>
          <a:prstGeom prst="rect">
            <a:avLst/>
          </a:prstGeom>
        </p:spPr>
      </p:pic>
      <p:sp>
        <p:nvSpPr>
          <p:cNvPr id="8" name="ZoneTexte 7">
            <a:extLst>
              <a:ext uri="{FF2B5EF4-FFF2-40B4-BE49-F238E27FC236}">
                <a16:creationId xmlns:a16="http://schemas.microsoft.com/office/drawing/2014/main" id="{A49F64D1-DDD9-4C4B-2C8C-3B9817A045DC}"/>
              </a:ext>
            </a:extLst>
          </p:cNvPr>
          <p:cNvSpPr txBox="1"/>
          <p:nvPr/>
        </p:nvSpPr>
        <p:spPr>
          <a:xfrm>
            <a:off x="-5250" y="3275841"/>
            <a:ext cx="1760547" cy="369332"/>
          </a:xfrm>
          <a:prstGeom prst="rect">
            <a:avLst/>
          </a:prstGeom>
          <a:noFill/>
        </p:spPr>
        <p:txBody>
          <a:bodyPr wrap="square">
            <a:spAutoFit/>
          </a:bodyPr>
          <a:lstStyle/>
          <a:p>
            <a:r>
              <a:rPr lang="fr-FR" dirty="0">
                <a:solidFill>
                  <a:srgbClr val="0070C0"/>
                </a:solidFill>
                <a:uFill>
                  <a:solidFill>
                    <a:srgbClr val="FF0000"/>
                  </a:solidFill>
                </a:uFill>
              </a:rPr>
              <a:t>4. </a:t>
            </a:r>
            <a:r>
              <a:rPr lang="fr-FR" u="sng" dirty="0">
                <a:solidFill>
                  <a:srgbClr val="0070C0"/>
                </a:solidFill>
                <a:uFill>
                  <a:solidFill>
                    <a:srgbClr val="FF0000"/>
                  </a:solidFill>
                </a:uFill>
              </a:rPr>
              <a:t>Les protocoles</a:t>
            </a:r>
          </a:p>
        </p:txBody>
      </p:sp>
      <p:sp>
        <p:nvSpPr>
          <p:cNvPr id="9" name="ZoneTexte 8">
            <a:extLst>
              <a:ext uri="{FF2B5EF4-FFF2-40B4-BE49-F238E27FC236}">
                <a16:creationId xmlns:a16="http://schemas.microsoft.com/office/drawing/2014/main" id="{C2C1816C-43F1-8C6D-AAEF-3DE8C1CC3BF9}"/>
              </a:ext>
            </a:extLst>
          </p:cNvPr>
          <p:cNvSpPr txBox="1"/>
          <p:nvPr/>
        </p:nvSpPr>
        <p:spPr>
          <a:xfrm>
            <a:off x="175683" y="3712149"/>
            <a:ext cx="11840634"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fr-FR" dirty="0">
                <a:solidFill>
                  <a:srgbClr val="FF0000"/>
                </a:solidFill>
              </a:rPr>
              <a:t>Un </a:t>
            </a:r>
            <a:r>
              <a:rPr lang="fr-FR" b="1" dirty="0">
                <a:solidFill>
                  <a:srgbClr val="FF0000"/>
                </a:solidFill>
              </a:rPr>
              <a:t>protocole de communication</a:t>
            </a:r>
            <a:r>
              <a:rPr lang="fr-FR" dirty="0">
                <a:solidFill>
                  <a:srgbClr val="FF0000"/>
                </a:solidFill>
              </a:rPr>
              <a:t> est un ensemble de normes qui définissent la manière dont sont échangées les données entre des machines.</a:t>
            </a:r>
          </a:p>
        </p:txBody>
      </p:sp>
      <p:sp>
        <p:nvSpPr>
          <p:cNvPr id="11" name="ZoneTexte 10">
            <a:extLst>
              <a:ext uri="{FF2B5EF4-FFF2-40B4-BE49-F238E27FC236}">
                <a16:creationId xmlns:a16="http://schemas.microsoft.com/office/drawing/2014/main" id="{026DFA97-F2F9-7845-28F3-FC7A8A7ACB22}"/>
              </a:ext>
            </a:extLst>
          </p:cNvPr>
          <p:cNvSpPr txBox="1"/>
          <p:nvPr/>
        </p:nvSpPr>
        <p:spPr>
          <a:xfrm>
            <a:off x="175683" y="4839117"/>
            <a:ext cx="11840634" cy="646331"/>
          </a:xfrm>
          <a:prstGeom prst="rect">
            <a:avLst/>
          </a:prstGeom>
          <a:noFill/>
        </p:spPr>
        <p:txBody>
          <a:bodyPr wrap="square">
            <a:spAutoFit/>
          </a:bodyPr>
          <a:lstStyle/>
          <a:p>
            <a:pPr algn="just"/>
            <a:r>
              <a:rPr lang="fr-FR" sz="1800" dirty="0">
                <a:effectLst/>
                <a:latin typeface="Calibri" panose="020F0502020204030204" pitchFamily="34" charset="0"/>
                <a:ea typeface="Calibri" panose="020F0502020204030204" pitchFamily="34" charset="0"/>
                <a:cs typeface="Times New Roman" panose="02020603050405020304" pitchFamily="18" charset="0"/>
              </a:rPr>
              <a:t>L’acronyme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TCP/IP</a:t>
            </a:r>
            <a:r>
              <a:rPr lang="fr-FR" sz="1800" dirty="0">
                <a:effectLst/>
                <a:latin typeface="Calibri" panose="020F0502020204030204" pitchFamily="34" charset="0"/>
                <a:ea typeface="Calibri" panose="020F0502020204030204" pitchFamily="34" charset="0"/>
                <a:cs typeface="Times New Roman" panose="02020603050405020304" pitchFamily="18" charset="0"/>
              </a:rPr>
              <a:t> désigne deux protocoles étroitement liés : un protocole de transport, TCP (</a:t>
            </a:r>
            <a:r>
              <a:rPr lang="fr-FR" sz="1800" u="sng" dirty="0">
                <a:effectLst/>
                <a:latin typeface="Calibri" panose="020F0502020204030204" pitchFamily="34" charset="0"/>
                <a:ea typeface="Calibri" panose="020F0502020204030204" pitchFamily="34" charset="0"/>
                <a:cs typeface="Times New Roman" panose="02020603050405020304" pitchFamily="18" charset="0"/>
              </a:rPr>
              <a:t>T</a:t>
            </a:r>
            <a:r>
              <a:rPr lang="fr-FR" sz="1800" dirty="0">
                <a:effectLst/>
                <a:latin typeface="Calibri" panose="020F0502020204030204" pitchFamily="34" charset="0"/>
                <a:ea typeface="Calibri" panose="020F0502020204030204" pitchFamily="34" charset="0"/>
                <a:cs typeface="Times New Roman" panose="02020603050405020304" pitchFamily="18" charset="0"/>
              </a:rPr>
              <a:t>ransmission </a:t>
            </a:r>
            <a:r>
              <a:rPr lang="fr-FR" sz="1800" u="sng" dirty="0">
                <a:effectLst/>
                <a:latin typeface="Calibri" panose="020F0502020204030204" pitchFamily="34" charset="0"/>
                <a:ea typeface="Calibri" panose="020F0502020204030204" pitchFamily="34" charset="0"/>
                <a:cs typeface="Times New Roman" panose="02020603050405020304" pitchFamily="18" charset="0"/>
              </a:rPr>
              <a:t>C</a:t>
            </a:r>
            <a:r>
              <a:rPr lang="fr-FR" sz="1800" dirty="0">
                <a:effectLst/>
                <a:latin typeface="Calibri" panose="020F0502020204030204" pitchFamily="34" charset="0"/>
                <a:ea typeface="Calibri" panose="020F0502020204030204" pitchFamily="34" charset="0"/>
                <a:cs typeface="Times New Roman" panose="02020603050405020304" pitchFamily="18" charset="0"/>
              </a:rPr>
              <a:t>ontrol </a:t>
            </a:r>
            <a:r>
              <a:rPr lang="fr-FR" sz="1800" u="sng" dirty="0">
                <a:effectLst/>
                <a:latin typeface="Calibri" panose="020F0502020204030204" pitchFamily="34" charset="0"/>
                <a:ea typeface="Calibri" panose="020F0502020204030204" pitchFamily="34" charset="0"/>
                <a:cs typeface="Times New Roman" panose="02020603050405020304" pitchFamily="18" charset="0"/>
              </a:rPr>
              <a:t>P</a:t>
            </a:r>
            <a:r>
              <a:rPr lang="fr-FR" sz="1800" dirty="0">
                <a:effectLst/>
                <a:latin typeface="Calibri" panose="020F0502020204030204" pitchFamily="34" charset="0"/>
                <a:ea typeface="Calibri" panose="020F0502020204030204" pitchFamily="34" charset="0"/>
                <a:cs typeface="Times New Roman" panose="02020603050405020304" pitchFamily="18" charset="0"/>
              </a:rPr>
              <a:t>rotocol) qu’on utilise « par-dessus » un protocole réseau, IP (</a:t>
            </a:r>
            <a:r>
              <a:rPr lang="fr-FR" sz="1800" u="sng" dirty="0">
                <a:effectLst/>
                <a:latin typeface="Calibri" panose="020F0502020204030204" pitchFamily="34" charset="0"/>
                <a:ea typeface="Calibri" panose="020F0502020204030204" pitchFamily="34" charset="0"/>
                <a:cs typeface="Times New Roman" panose="02020603050405020304" pitchFamily="18" charset="0"/>
              </a:rPr>
              <a:t>I</a:t>
            </a:r>
            <a:r>
              <a:rPr lang="fr-FR" sz="1800" dirty="0">
                <a:effectLst/>
                <a:latin typeface="Calibri" panose="020F0502020204030204" pitchFamily="34" charset="0"/>
                <a:ea typeface="Calibri" panose="020F0502020204030204" pitchFamily="34" charset="0"/>
                <a:cs typeface="Times New Roman" panose="02020603050405020304" pitchFamily="18" charset="0"/>
              </a:rPr>
              <a:t>nternet </a:t>
            </a:r>
            <a:r>
              <a:rPr lang="fr-FR" sz="1800" u="sng" dirty="0">
                <a:effectLst/>
                <a:latin typeface="Calibri" panose="020F0502020204030204" pitchFamily="34" charset="0"/>
                <a:ea typeface="Calibri" panose="020F0502020204030204" pitchFamily="34" charset="0"/>
                <a:cs typeface="Times New Roman" panose="02020603050405020304" pitchFamily="18" charset="0"/>
              </a:rPr>
              <a:t>P</a:t>
            </a:r>
            <a:r>
              <a:rPr lang="fr-FR" sz="1800" dirty="0">
                <a:effectLst/>
                <a:latin typeface="Calibri" panose="020F0502020204030204" pitchFamily="34" charset="0"/>
                <a:ea typeface="Calibri" panose="020F0502020204030204" pitchFamily="34" charset="0"/>
                <a:cs typeface="Times New Roman" panose="02020603050405020304" pitchFamily="18" charset="0"/>
              </a:rPr>
              <a:t>rotocol).</a:t>
            </a:r>
            <a:endParaRPr lang="fr-FR" dirty="0"/>
          </a:p>
        </p:txBody>
      </p:sp>
      <p:sp>
        <p:nvSpPr>
          <p:cNvPr id="14" name="ZoneTexte 13">
            <a:extLst>
              <a:ext uri="{FF2B5EF4-FFF2-40B4-BE49-F238E27FC236}">
                <a16:creationId xmlns:a16="http://schemas.microsoft.com/office/drawing/2014/main" id="{ACE88948-A346-F13C-9535-72A51A59A49B}"/>
              </a:ext>
            </a:extLst>
          </p:cNvPr>
          <p:cNvSpPr txBox="1"/>
          <p:nvPr/>
        </p:nvSpPr>
        <p:spPr>
          <a:xfrm>
            <a:off x="-5250" y="4469785"/>
            <a:ext cx="2412071" cy="369332"/>
          </a:xfrm>
          <a:prstGeom prst="rect">
            <a:avLst/>
          </a:prstGeom>
          <a:noFill/>
        </p:spPr>
        <p:txBody>
          <a:bodyPr wrap="square">
            <a:spAutoFit/>
          </a:bodyPr>
          <a:lstStyle/>
          <a:p>
            <a:r>
              <a:rPr lang="fr-FR" dirty="0">
                <a:solidFill>
                  <a:srgbClr val="0070C0"/>
                </a:solidFill>
                <a:uFill>
                  <a:solidFill>
                    <a:srgbClr val="FF0000"/>
                  </a:solidFill>
                </a:uFill>
              </a:rPr>
              <a:t>4.1. </a:t>
            </a:r>
            <a:r>
              <a:rPr lang="fr-FR" u="sng" dirty="0">
                <a:solidFill>
                  <a:srgbClr val="0070C0"/>
                </a:solidFill>
                <a:uFill>
                  <a:solidFill>
                    <a:srgbClr val="FF0000"/>
                  </a:solidFill>
                </a:uFill>
              </a:rPr>
              <a:t>Le protocole TCP/IP</a:t>
            </a:r>
          </a:p>
        </p:txBody>
      </p:sp>
      <p:sp>
        <p:nvSpPr>
          <p:cNvPr id="15" name="ZoneTexte 14">
            <a:extLst>
              <a:ext uri="{FF2B5EF4-FFF2-40B4-BE49-F238E27FC236}">
                <a16:creationId xmlns:a16="http://schemas.microsoft.com/office/drawing/2014/main" id="{DB26399A-42EC-11AC-3791-9F7BD4485B7A}"/>
              </a:ext>
            </a:extLst>
          </p:cNvPr>
          <p:cNvSpPr txBox="1"/>
          <p:nvPr/>
        </p:nvSpPr>
        <p:spPr>
          <a:xfrm>
            <a:off x="604981" y="5509160"/>
            <a:ext cx="11411335" cy="1323439"/>
          </a:xfrm>
          <a:prstGeom prst="rect">
            <a:avLst/>
          </a:prstGeom>
          <a:noFill/>
        </p:spPr>
        <p:txBody>
          <a:bodyPr wrap="square">
            <a:spAutoFit/>
          </a:bodyPr>
          <a:lstStyle/>
          <a:p>
            <a:pPr marL="285750" indent="-285750" algn="just">
              <a:buFont typeface="Wingdings" panose="05000000000000000000" pitchFamily="2" charset="2"/>
              <a:buChar char="§"/>
            </a:pPr>
            <a:r>
              <a:rPr lang="fr-FR" dirty="0">
                <a:latin typeface="Calibri" panose="020F0502020204030204" pitchFamily="34" charset="0"/>
                <a:ea typeface="Calibri" panose="020F0502020204030204" pitchFamily="34" charset="0"/>
                <a:cs typeface="Times New Roman" panose="02020603050405020304" pitchFamily="18" charset="0"/>
              </a:rPr>
              <a:t>Le protocole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IP</a:t>
            </a:r>
            <a:r>
              <a:rPr lang="fr-FR" sz="1800" dirty="0">
                <a:effectLst/>
                <a:latin typeface="Calibri" panose="020F0502020204030204" pitchFamily="34" charset="0"/>
                <a:ea typeface="Calibri" panose="020F0502020204030204" pitchFamily="34" charset="0"/>
                <a:cs typeface="Times New Roman" panose="02020603050405020304" pitchFamily="18" charset="0"/>
              </a:rPr>
              <a:t> permet de découper en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paquets</a:t>
            </a:r>
            <a:r>
              <a:rPr lang="fr-FR" sz="1800" dirty="0">
                <a:effectLst/>
                <a:latin typeface="Calibri" panose="020F0502020204030204" pitchFamily="34" charset="0"/>
                <a:ea typeface="Calibri" panose="020F0502020204030204" pitchFamily="34" charset="0"/>
                <a:cs typeface="Times New Roman" panose="02020603050405020304" pitchFamily="18" charset="0"/>
              </a:rPr>
              <a:t> l’information à transmettre, de les adresser, de les transporter indépendamment les uns des autres et de recomposer le message initial à l’arrivée ;</a:t>
            </a:r>
          </a:p>
          <a:p>
            <a:pPr algn="just"/>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
            </a:pPr>
            <a:r>
              <a:rPr lang="fr-FR" dirty="0"/>
              <a:t>Le protocole </a:t>
            </a:r>
            <a:r>
              <a:rPr lang="fr-FR" b="1" dirty="0"/>
              <a:t>TCP</a:t>
            </a:r>
            <a:r>
              <a:rPr lang="fr-FR" dirty="0"/>
              <a:t> est un protocole de transmission de données qui ouvre une session et effectue lui-même le control d’erreur.</a:t>
            </a:r>
          </a:p>
        </p:txBody>
      </p:sp>
    </p:spTree>
    <p:extLst>
      <p:ext uri="{BB962C8B-B14F-4D97-AF65-F5344CB8AC3E}">
        <p14:creationId xmlns:p14="http://schemas.microsoft.com/office/powerpoint/2010/main" val="2627402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0.70"/>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1"/>
                                        </p:tgtEl>
                                        <p:attrNameLst>
                                          <p:attrName>ppt_y</p:attrName>
                                        </p:attrNameLst>
                                      </p:cBhvr>
                                      <p:tavLst>
                                        <p:tav tm="0">
                                          <p:val>
                                            <p:strVal val="#ppt_y"/>
                                          </p:val>
                                        </p:tav>
                                        <p:tav tm="100000">
                                          <p:val>
                                            <p:strVal val="#ppt_y"/>
                                          </p:val>
                                        </p:tav>
                                      </p:tavLst>
                                    </p:anim>
                                    <p:anim calcmode="lin" valueType="num">
                                      <p:cBhvr>
                                        <p:cTn id="3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41" presetClass="entr" presetSubtype="0" fill="hold" grpId="0" nodeType="clickEffect">
                                  <p:stCondLst>
                                    <p:cond delay="0"/>
                                  </p:stCondLst>
                                  <p:iterate type="lt">
                                    <p:tmPct val="10000"/>
                                  </p:iterate>
                                  <p:childTnLst>
                                    <p:set>
                                      <p:cBhvr>
                                        <p:cTn id="44" dur="1" fill="hold">
                                          <p:stCondLst>
                                            <p:cond delay="0"/>
                                          </p:stCondLst>
                                        </p:cTn>
                                        <p:tgtEl>
                                          <p:spTgt spid="15">
                                            <p:txEl>
                                              <p:pRg st="0" end="0"/>
                                            </p:txEl>
                                          </p:spTgt>
                                        </p:tgtEl>
                                        <p:attrNameLst>
                                          <p:attrName>style.visibility</p:attrName>
                                        </p:attrNameLst>
                                      </p:cBhvr>
                                      <p:to>
                                        <p:strVal val="visible"/>
                                      </p:to>
                                    </p:set>
                                    <p:anim calcmode="lin" valueType="num">
                                      <p:cBhvr>
                                        <p:cTn id="45" dur="500" fill="hold"/>
                                        <p:tgtEl>
                                          <p:spTgt spid="1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5">
                                            <p:txEl>
                                              <p:pRg st="0" end="0"/>
                                            </p:txEl>
                                          </p:spTgt>
                                        </p:tgtEl>
                                        <p:attrNameLst>
                                          <p:attrName>ppt_y</p:attrName>
                                        </p:attrNameLst>
                                      </p:cBhvr>
                                      <p:tavLst>
                                        <p:tav tm="0">
                                          <p:val>
                                            <p:strVal val="#ppt_y"/>
                                          </p:val>
                                        </p:tav>
                                        <p:tav tm="100000">
                                          <p:val>
                                            <p:strVal val="#ppt_y"/>
                                          </p:val>
                                        </p:tav>
                                      </p:tavLst>
                                    </p:anim>
                                    <p:anim calcmode="lin" valueType="num">
                                      <p:cBhvr>
                                        <p:cTn id="47" dur="500" fill="hold"/>
                                        <p:tgtEl>
                                          <p:spTgt spid="1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5">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41" presetClass="entr" presetSubtype="0" fill="hold" grpId="0" nodeType="clickEffect">
                                  <p:stCondLst>
                                    <p:cond delay="0"/>
                                  </p:stCondLst>
                                  <p:iterate type="lt">
                                    <p:tmPct val="10000"/>
                                  </p:iterate>
                                  <p:childTnLst>
                                    <p:set>
                                      <p:cBhvr>
                                        <p:cTn id="53" dur="1" fill="hold">
                                          <p:stCondLst>
                                            <p:cond delay="0"/>
                                          </p:stCondLst>
                                        </p:cTn>
                                        <p:tgtEl>
                                          <p:spTgt spid="15">
                                            <p:txEl>
                                              <p:pRg st="2" end="2"/>
                                            </p:txEl>
                                          </p:spTgt>
                                        </p:tgtEl>
                                        <p:attrNameLst>
                                          <p:attrName>style.visibility</p:attrName>
                                        </p:attrNameLst>
                                      </p:cBhvr>
                                      <p:to>
                                        <p:strVal val="visible"/>
                                      </p:to>
                                    </p:set>
                                    <p:anim calcmode="lin" valueType="num">
                                      <p:cBhvr>
                                        <p:cTn id="54" dur="500" fill="hold"/>
                                        <p:tgtEl>
                                          <p:spTgt spid="15">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5">
                                            <p:txEl>
                                              <p:pRg st="2" end="2"/>
                                            </p:txEl>
                                          </p:spTgt>
                                        </p:tgtEl>
                                        <p:attrNameLst>
                                          <p:attrName>ppt_y</p:attrName>
                                        </p:attrNameLst>
                                      </p:cBhvr>
                                      <p:tavLst>
                                        <p:tav tm="0">
                                          <p:val>
                                            <p:strVal val="#ppt_y"/>
                                          </p:val>
                                        </p:tav>
                                        <p:tav tm="100000">
                                          <p:val>
                                            <p:strVal val="#ppt_y"/>
                                          </p:val>
                                        </p:tav>
                                      </p:tavLst>
                                    </p:anim>
                                    <p:anim calcmode="lin" valueType="num">
                                      <p:cBhvr>
                                        <p:cTn id="56" dur="500" fill="hold"/>
                                        <p:tgtEl>
                                          <p:spTgt spid="15">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5">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1" grpId="0"/>
      <p:bldP spid="14" grpId="0"/>
      <p:bldP spid="1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8ADDD0E-34B2-4230-A6F0-DA997FECADF9}"/>
              </a:ext>
            </a:extLst>
          </p:cNvPr>
          <p:cNvSpPr txBox="1"/>
          <p:nvPr/>
        </p:nvSpPr>
        <p:spPr>
          <a:xfrm>
            <a:off x="-5250" y="401831"/>
            <a:ext cx="3080523" cy="369332"/>
          </a:xfrm>
          <a:prstGeom prst="rect">
            <a:avLst/>
          </a:prstGeom>
          <a:noFill/>
        </p:spPr>
        <p:txBody>
          <a:bodyPr wrap="square">
            <a:spAutoFit/>
          </a:bodyPr>
          <a:lstStyle/>
          <a:p>
            <a:r>
              <a:rPr lang="fr-FR" dirty="0">
                <a:solidFill>
                  <a:srgbClr val="0070C0"/>
                </a:solidFill>
                <a:uFill>
                  <a:solidFill>
                    <a:srgbClr val="FF0000"/>
                  </a:solidFill>
                </a:uFill>
              </a:rPr>
              <a:t>4.2. </a:t>
            </a:r>
            <a:r>
              <a:rPr lang="fr-FR" u="sng" dirty="0">
                <a:solidFill>
                  <a:srgbClr val="0070C0"/>
                </a:solidFill>
                <a:uFill>
                  <a:solidFill>
                    <a:srgbClr val="FF0000"/>
                  </a:solidFill>
                </a:uFill>
              </a:rPr>
              <a:t>Le protocole du bit alterné</a:t>
            </a:r>
          </a:p>
        </p:txBody>
      </p:sp>
      <p:sp>
        <p:nvSpPr>
          <p:cNvPr id="7" name="ZoneTexte 6">
            <a:extLst>
              <a:ext uri="{FF2B5EF4-FFF2-40B4-BE49-F238E27FC236}">
                <a16:creationId xmlns:a16="http://schemas.microsoft.com/office/drawing/2014/main" id="{097A265C-0703-BEFA-89EB-E785EBC94D47}"/>
              </a:ext>
            </a:extLst>
          </p:cNvPr>
          <p:cNvSpPr txBox="1"/>
          <p:nvPr/>
        </p:nvSpPr>
        <p:spPr>
          <a:xfrm>
            <a:off x="214008" y="829531"/>
            <a:ext cx="11802307"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fr-FR" sz="1800" dirty="0">
                <a:effectLst/>
                <a:latin typeface="Calibri" panose="020F0502020204030204" pitchFamily="34" charset="0"/>
                <a:ea typeface="Calibri" panose="020F0502020204030204" pitchFamily="34" charset="0"/>
                <a:cs typeface="Times New Roman" panose="02020603050405020304" pitchFamily="18" charset="0"/>
              </a:rPr>
              <a:t>Le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protocole du bit alterné</a:t>
            </a: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Alternating</a:t>
            </a:r>
            <a:r>
              <a:rPr lang="fr-FR" sz="1800" i="1" dirty="0">
                <a:effectLst/>
                <a:latin typeface="Calibri" panose="020F0502020204030204" pitchFamily="34" charset="0"/>
                <a:ea typeface="Calibri" panose="020F0502020204030204" pitchFamily="34" charset="0"/>
                <a:cs typeface="Times New Roman" panose="02020603050405020304" pitchFamily="18" charset="0"/>
              </a:rPr>
              <a:t> Bit Protocol</a:t>
            </a:r>
            <a:r>
              <a:rPr lang="fr-FR" sz="1800" dirty="0">
                <a:effectLst/>
                <a:latin typeface="Calibri" panose="020F0502020204030204" pitchFamily="34" charset="0"/>
                <a:ea typeface="Calibri" panose="020F0502020204030204" pitchFamily="34" charset="0"/>
                <a:cs typeface="Times New Roman" panose="02020603050405020304" pitchFamily="18" charset="0"/>
              </a:rPr>
              <a:t> en anglais) permet de retransmettre les données (trames) perdues ou corrompus avec un système de numérotation de séquence (drapeau ou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flag</a:t>
            </a:r>
            <a:r>
              <a:rPr lang="fr-FR" sz="1800" dirty="0">
                <a:effectLst/>
                <a:latin typeface="Calibri" panose="020F0502020204030204" pitchFamily="34" charset="0"/>
                <a:ea typeface="Calibri" panose="020F0502020204030204" pitchFamily="34" charset="0"/>
                <a:cs typeface="Times New Roman" panose="02020603050405020304" pitchFamily="18" charset="0"/>
              </a:rPr>
              <a:t>) sur 1 bit (0 ou 1) et d’acquittements (ACK0 et ACK1).</a:t>
            </a:r>
            <a:endParaRPr lang="fr-FR" dirty="0"/>
          </a:p>
        </p:txBody>
      </p:sp>
      <p:sp>
        <p:nvSpPr>
          <p:cNvPr id="8" name="ZoneTexte 7">
            <a:extLst>
              <a:ext uri="{FF2B5EF4-FFF2-40B4-BE49-F238E27FC236}">
                <a16:creationId xmlns:a16="http://schemas.microsoft.com/office/drawing/2014/main" id="{E769CA40-9667-B7B9-B42B-9C2B540B2E46}"/>
              </a:ext>
            </a:extLst>
          </p:cNvPr>
          <p:cNvSpPr txBox="1"/>
          <p:nvPr/>
        </p:nvSpPr>
        <p:spPr>
          <a:xfrm>
            <a:off x="0" y="0"/>
            <a:ext cx="11385489" cy="369332"/>
          </a:xfrm>
          <a:prstGeom prst="rect">
            <a:avLst/>
          </a:prstGeom>
          <a:noFill/>
        </p:spPr>
        <p:txBody>
          <a:bodyPr wrap="square">
            <a:spAutoFit/>
          </a:bodyPr>
          <a:lstStyle/>
          <a:p>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 Ces deux protocoles sont souvent associés pour former le </a:t>
            </a:r>
            <a:r>
              <a:rPr lang="fr-FR" sz="1800" b="1"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protocole TCP/IP</a:t>
            </a:r>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 qui regroupe un ensemble de protocoles.</a:t>
            </a:r>
            <a:endParaRPr lang="fr-FR" dirty="0">
              <a:solidFill>
                <a:schemeClr val="bg1">
                  <a:lumMod val="85000"/>
                </a:schemeClr>
              </a:solidFill>
            </a:endParaRPr>
          </a:p>
        </p:txBody>
      </p:sp>
      <p:sp>
        <p:nvSpPr>
          <p:cNvPr id="10" name="ZoneTexte 9">
            <a:extLst>
              <a:ext uri="{FF2B5EF4-FFF2-40B4-BE49-F238E27FC236}">
                <a16:creationId xmlns:a16="http://schemas.microsoft.com/office/drawing/2014/main" id="{E6C74A1B-48B3-0A0D-6688-E8EDC0297DB9}"/>
              </a:ext>
            </a:extLst>
          </p:cNvPr>
          <p:cNvSpPr txBox="1"/>
          <p:nvPr/>
        </p:nvSpPr>
        <p:spPr>
          <a:xfrm>
            <a:off x="214008" y="1895222"/>
            <a:ext cx="11802306" cy="1200329"/>
          </a:xfrm>
          <a:prstGeom prst="rect">
            <a:avLst/>
          </a:prstGeom>
          <a:noFill/>
        </p:spPr>
        <p:txBody>
          <a:bodyPr wrap="square">
            <a:spAutoFit/>
          </a:bodyPr>
          <a:lstStyle/>
          <a:p>
            <a:r>
              <a:rPr lang="fr-FR" sz="1800" b="1" u="sng"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Principe :</a:t>
            </a:r>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 la première trame envoyée par l’expéditeur aura pour drapeau (flag) 0, dès cette trame reçue par le destinataire, ce dernier va envoyer un accusé de réception avec le drapeau 1. Ainsi, la prochaine trame que A doit envoyer devra avoir son drapeau à 1. Dès que l’expéditeur reçoit l'accusé de réception avec le drapeau à 1, il envoie la 2</a:t>
            </a:r>
            <a:r>
              <a:rPr lang="fr-FR" sz="1800" baseline="300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ème</a:t>
            </a:r>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 trame avec un drapeau à 1, et ainsi de suite...</a:t>
            </a:r>
            <a:endParaRPr lang="fr-FR" dirty="0">
              <a:solidFill>
                <a:schemeClr val="bg1">
                  <a:lumMod val="85000"/>
                </a:schemeClr>
              </a:solidFill>
            </a:endParaRPr>
          </a:p>
        </p:txBody>
      </p:sp>
      <p:pic>
        <p:nvPicPr>
          <p:cNvPr id="14" name="Image 13">
            <a:extLst>
              <a:ext uri="{FF2B5EF4-FFF2-40B4-BE49-F238E27FC236}">
                <a16:creationId xmlns:a16="http://schemas.microsoft.com/office/drawing/2014/main" id="{74FC588C-5571-5D8C-2773-6AD3D5CC9A92}"/>
              </a:ext>
            </a:extLst>
          </p:cNvPr>
          <p:cNvPicPr>
            <a:picLocks noChangeAspect="1"/>
          </p:cNvPicPr>
          <p:nvPr/>
        </p:nvPicPr>
        <p:blipFill rotWithShape="1">
          <a:blip r:embed="rId2">
            <a:extLst>
              <a:ext uri="{28A0092B-C50C-407E-A947-70E740481C1C}">
                <a14:useLocalDpi xmlns:a14="http://schemas.microsoft.com/office/drawing/2010/main" val="0"/>
              </a:ext>
            </a:extLst>
          </a:blip>
          <a:srcRect l="1645" t="5882" r="5764"/>
          <a:stretch/>
        </p:blipFill>
        <p:spPr>
          <a:xfrm>
            <a:off x="3739736" y="3153919"/>
            <a:ext cx="4712528" cy="3580955"/>
          </a:xfrm>
          <a:prstGeom prst="rect">
            <a:avLst/>
          </a:prstGeom>
        </p:spPr>
      </p:pic>
    </p:spTree>
    <p:extLst>
      <p:ext uri="{BB962C8B-B14F-4D97-AF65-F5344CB8AC3E}">
        <p14:creationId xmlns:p14="http://schemas.microsoft.com/office/powerpoint/2010/main" val="198842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0"/>
                                        </p:tgtEl>
                                        <p:attrNameLst>
                                          <p:attrName>ppt_y</p:attrName>
                                        </p:attrNameLst>
                                      </p:cBhvr>
                                      <p:tavLst>
                                        <p:tav tm="0">
                                          <p:val>
                                            <p:strVal val="#ppt_y"/>
                                          </p:val>
                                        </p:tav>
                                        <p:tav tm="100000">
                                          <p:val>
                                            <p:strVal val="#ppt_y"/>
                                          </p:val>
                                        </p:tav>
                                      </p:tavLst>
                                    </p:anim>
                                    <p:anim calcmode="lin" valueType="num">
                                      <p:cBhvr>
                                        <p:cTn id="24"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0"/>
                                        </p:tgtEl>
                                      </p:cBhvr>
                                    </p:animEffect>
                                  </p:childTnLst>
                                </p:cTn>
                              </p:par>
                            </p:childTnLst>
                          </p:cTn>
                        </p:par>
                        <p:par>
                          <p:cTn id="27" fill="hold">
                            <p:stCondLst>
                              <p:cond delay="16850"/>
                            </p:stCondLst>
                            <p:childTnLst>
                              <p:par>
                                <p:cTn id="28" presetID="30"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800" decel="100000"/>
                                        <p:tgtEl>
                                          <p:spTgt spid="14"/>
                                        </p:tgtEl>
                                      </p:cBhvr>
                                    </p:animEffect>
                                    <p:anim calcmode="lin" valueType="num">
                                      <p:cBhvr>
                                        <p:cTn id="31" dur="800" decel="100000" fill="hold"/>
                                        <p:tgtEl>
                                          <p:spTgt spid="14"/>
                                        </p:tgtEl>
                                        <p:attrNameLst>
                                          <p:attrName>style.rotation</p:attrName>
                                        </p:attrNameLst>
                                      </p:cBhvr>
                                      <p:tavLst>
                                        <p:tav tm="0">
                                          <p:val>
                                            <p:fltVal val="-90"/>
                                          </p:val>
                                        </p:tav>
                                        <p:tav tm="100000">
                                          <p:val>
                                            <p:fltVal val="0"/>
                                          </p:val>
                                        </p:tav>
                                      </p:tavLst>
                                    </p:anim>
                                    <p:anim calcmode="lin" valueType="num">
                                      <p:cBhvr>
                                        <p:cTn id="32" dur="800" decel="100000" fill="hold"/>
                                        <p:tgtEl>
                                          <p:spTgt spid="14"/>
                                        </p:tgtEl>
                                        <p:attrNameLst>
                                          <p:attrName>ppt_x</p:attrName>
                                        </p:attrNameLst>
                                      </p:cBhvr>
                                      <p:tavLst>
                                        <p:tav tm="0">
                                          <p:val>
                                            <p:strVal val="#ppt_x+0.4"/>
                                          </p:val>
                                        </p:tav>
                                        <p:tav tm="100000">
                                          <p:val>
                                            <p:strVal val="#ppt_x-0.05"/>
                                          </p:val>
                                        </p:tav>
                                      </p:tavLst>
                                    </p:anim>
                                    <p:anim calcmode="lin" valueType="num">
                                      <p:cBhvr>
                                        <p:cTn id="33" dur="800" decel="100000" fill="hold"/>
                                        <p:tgtEl>
                                          <p:spTgt spid="14"/>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77867EE0-45CF-E84F-7B1A-5B717AAE0741}"/>
              </a:ext>
            </a:extLst>
          </p:cNvPr>
          <p:cNvSpPr txBox="1"/>
          <p:nvPr/>
        </p:nvSpPr>
        <p:spPr>
          <a:xfrm>
            <a:off x="-5250" y="-323"/>
            <a:ext cx="2587247" cy="646331"/>
          </a:xfrm>
          <a:prstGeom prst="rect">
            <a:avLst/>
          </a:prstGeom>
          <a:noFill/>
        </p:spPr>
        <p:txBody>
          <a:bodyPr wrap="square">
            <a:spAutoFit/>
          </a:bodyPr>
          <a:lstStyle/>
          <a:p>
            <a:r>
              <a:rPr lang="fr-FR" dirty="0">
                <a:solidFill>
                  <a:srgbClr val="0070C0"/>
                </a:solidFill>
                <a:uFill>
                  <a:solidFill>
                    <a:srgbClr val="FF0000"/>
                  </a:solidFill>
                </a:uFill>
              </a:rPr>
              <a:t>5. </a:t>
            </a:r>
            <a:r>
              <a:rPr lang="fr-FR" u="sng" dirty="0">
                <a:solidFill>
                  <a:srgbClr val="0070C0"/>
                </a:solidFill>
                <a:uFill>
                  <a:solidFill>
                    <a:srgbClr val="FF0000"/>
                  </a:solidFill>
                </a:uFill>
              </a:rPr>
              <a:t>Les modèles en couche</a:t>
            </a:r>
          </a:p>
          <a:p>
            <a:r>
              <a:rPr lang="fr-FR" dirty="0">
                <a:solidFill>
                  <a:srgbClr val="0070C0"/>
                </a:solidFill>
                <a:uFill>
                  <a:solidFill>
                    <a:srgbClr val="FF0000"/>
                  </a:solidFill>
                </a:uFill>
              </a:rPr>
              <a:t>5.1. </a:t>
            </a:r>
            <a:r>
              <a:rPr lang="fr-FR" u="sng" dirty="0">
                <a:solidFill>
                  <a:srgbClr val="0070C0"/>
                </a:solidFill>
                <a:uFill>
                  <a:solidFill>
                    <a:srgbClr val="FF0000"/>
                  </a:solidFill>
                </a:uFill>
              </a:rPr>
              <a:t>Le modèle OSI</a:t>
            </a:r>
          </a:p>
        </p:txBody>
      </p:sp>
      <p:pic>
        <p:nvPicPr>
          <p:cNvPr id="8" name="Image 7">
            <a:extLst>
              <a:ext uri="{FF2B5EF4-FFF2-40B4-BE49-F238E27FC236}">
                <a16:creationId xmlns:a16="http://schemas.microsoft.com/office/drawing/2014/main" id="{E8005F05-F5EC-01B1-A4F0-CABA8CBF204F}"/>
              </a:ext>
            </a:extLst>
          </p:cNvPr>
          <p:cNvPicPr>
            <a:picLocks noChangeAspect="1"/>
          </p:cNvPicPr>
          <p:nvPr/>
        </p:nvPicPr>
        <p:blipFill>
          <a:blip r:embed="rId2"/>
          <a:stretch>
            <a:fillRect/>
          </a:stretch>
        </p:blipFill>
        <p:spPr>
          <a:xfrm>
            <a:off x="2337675" y="729574"/>
            <a:ext cx="7516650" cy="3810982"/>
          </a:xfrm>
          <a:prstGeom prst="rect">
            <a:avLst/>
          </a:prstGeom>
        </p:spPr>
      </p:pic>
      <p:sp>
        <p:nvSpPr>
          <p:cNvPr id="10" name="ZoneTexte 9">
            <a:extLst>
              <a:ext uri="{FF2B5EF4-FFF2-40B4-BE49-F238E27FC236}">
                <a16:creationId xmlns:a16="http://schemas.microsoft.com/office/drawing/2014/main" id="{49DC2DFC-A760-F82B-199D-238C93BB24C9}"/>
              </a:ext>
            </a:extLst>
          </p:cNvPr>
          <p:cNvSpPr txBox="1"/>
          <p:nvPr/>
        </p:nvSpPr>
        <p:spPr>
          <a:xfrm>
            <a:off x="-5250" y="4589199"/>
            <a:ext cx="12197250" cy="2185214"/>
          </a:xfrm>
          <a:prstGeom prst="rect">
            <a:avLst/>
          </a:prstGeom>
          <a:noFill/>
        </p:spPr>
        <p:txBody>
          <a:bodyPr wrap="square">
            <a:spAutoFit/>
          </a:bodyPr>
          <a:lstStyle/>
          <a:p>
            <a:pPr marL="285750" indent="-285750" algn="just">
              <a:buFont typeface="Wingdings" panose="05000000000000000000" pitchFamily="2" charset="2"/>
              <a:buChar char="§"/>
            </a:pPr>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Lorsque la couche application envoie les données aux couches inférieures, elle y ajoute des métadonnées appelées « en-tête » destinées à la couche application de la machine destinataire. Chaque couche ajoute ensuite ses propres en-têtes à l'émission lorsque les données de l'application « descendent » les couches. Et ainsi </a:t>
            </a:r>
            <a:r>
              <a:rPr lang="fr-FR" sz="1800" b="1"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la trame</a:t>
            </a:r>
            <a:r>
              <a:rPr lang="fr-FR" sz="18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 d'informations circulant sur la couche liaison est « surchargée des métadonnées » de chacune des couches supérieures : c’est le processus d’</a:t>
            </a:r>
            <a:r>
              <a:rPr lang="fr-FR" sz="1800" b="1"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encapsulation des données </a:t>
            </a:r>
            <a:r>
              <a:rPr lang="fr-FR"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rPr>
              <a:t>;</a:t>
            </a:r>
          </a:p>
          <a:p>
            <a:pPr algn="just"/>
            <a:endParaRPr lang="fr-FR" sz="1000"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
            </a:pPr>
            <a:r>
              <a:rPr lang="fr-FR"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rPr>
              <a:t>À la réception (chez le destinataire), chaque couche récupère et « détache » les métadonnées qui lui sont destinées puis transmet le message, sans ces métadonnées, à la couche supérieure : c’est la </a:t>
            </a:r>
            <a:r>
              <a:rPr lang="fr-FR" b="1"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rPr>
              <a:t>décapsulation</a:t>
            </a:r>
            <a:r>
              <a:rPr lang="fr-FR"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rPr>
              <a:t>.</a:t>
            </a:r>
            <a:endParaRPr lang="fr-FR" dirty="0">
              <a:solidFill>
                <a:schemeClr val="bg1">
                  <a:lumMod val="85000"/>
                </a:schemeClr>
              </a:solidFill>
            </a:endParaRPr>
          </a:p>
        </p:txBody>
      </p:sp>
    </p:spTree>
    <p:extLst>
      <p:ext uri="{BB962C8B-B14F-4D97-AF65-F5344CB8AC3E}">
        <p14:creationId xmlns:p14="http://schemas.microsoft.com/office/powerpoint/2010/main" val="1960375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0"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800" decel="100000"/>
                                        <p:tgtEl>
                                          <p:spTgt spid="8"/>
                                        </p:tgtEl>
                                      </p:cBhvr>
                                    </p:animEffect>
                                    <p:anim calcmode="lin" valueType="num">
                                      <p:cBhvr>
                                        <p:cTn id="14" dur="800" decel="100000" fill="hold"/>
                                        <p:tgtEl>
                                          <p:spTgt spid="8"/>
                                        </p:tgtEl>
                                        <p:attrNameLst>
                                          <p:attrName>style.rotation</p:attrName>
                                        </p:attrNameLst>
                                      </p:cBhvr>
                                      <p:tavLst>
                                        <p:tav tm="0">
                                          <p:val>
                                            <p:fltVal val="-90"/>
                                          </p:val>
                                        </p:tav>
                                        <p:tav tm="100000">
                                          <p:val>
                                            <p:fltVal val="0"/>
                                          </p:val>
                                        </p:tav>
                                      </p:tavLst>
                                    </p:anim>
                                    <p:anim calcmode="lin" valueType="num">
                                      <p:cBhvr>
                                        <p:cTn id="15" dur="800" decel="100000" fill="hold"/>
                                        <p:tgtEl>
                                          <p:spTgt spid="8"/>
                                        </p:tgtEl>
                                        <p:attrNameLst>
                                          <p:attrName>ppt_x</p:attrName>
                                        </p:attrNameLst>
                                      </p:cBhvr>
                                      <p:tavLst>
                                        <p:tav tm="0">
                                          <p:val>
                                            <p:strVal val="#ppt_x+0.4"/>
                                          </p:val>
                                        </p:tav>
                                        <p:tav tm="100000">
                                          <p:val>
                                            <p:strVal val="#ppt_x-0.05"/>
                                          </p:val>
                                        </p:tav>
                                      </p:tavLst>
                                    </p:anim>
                                    <p:anim calcmode="lin" valueType="num">
                                      <p:cBhvr>
                                        <p:cTn id="16" dur="800" decel="100000" fill="hold"/>
                                        <p:tgtEl>
                                          <p:spTgt spid="8"/>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A0C433EC-8342-E636-04CA-6243DE727AAB}"/>
              </a:ext>
            </a:extLst>
          </p:cNvPr>
          <p:cNvPicPr>
            <a:picLocks noChangeAspect="1"/>
          </p:cNvPicPr>
          <p:nvPr/>
        </p:nvPicPr>
        <p:blipFill>
          <a:blip r:embed="rId2"/>
          <a:stretch>
            <a:fillRect/>
          </a:stretch>
        </p:blipFill>
        <p:spPr>
          <a:xfrm>
            <a:off x="1837268" y="396828"/>
            <a:ext cx="8517464" cy="2849876"/>
          </a:xfrm>
          <a:prstGeom prst="rect">
            <a:avLst/>
          </a:prstGeom>
        </p:spPr>
      </p:pic>
      <p:sp>
        <p:nvSpPr>
          <p:cNvPr id="8" name="ZoneTexte 7">
            <a:extLst>
              <a:ext uri="{FF2B5EF4-FFF2-40B4-BE49-F238E27FC236}">
                <a16:creationId xmlns:a16="http://schemas.microsoft.com/office/drawing/2014/main" id="{6F92E9C6-1F2C-54C5-5B4A-85E3533F0529}"/>
              </a:ext>
            </a:extLst>
          </p:cNvPr>
          <p:cNvSpPr txBox="1"/>
          <p:nvPr/>
        </p:nvSpPr>
        <p:spPr>
          <a:xfrm>
            <a:off x="2018384" y="2098197"/>
            <a:ext cx="1165512" cy="307777"/>
          </a:xfrm>
          <a:prstGeom prst="rect">
            <a:avLst/>
          </a:prstGeom>
          <a:noFill/>
        </p:spPr>
        <p:txBody>
          <a:bodyPr wrap="none" rtlCol="0">
            <a:spAutoFit/>
          </a:bodyPr>
          <a:lstStyle/>
          <a:p>
            <a:r>
              <a:rPr lang="fr-FR" sz="1400" dirty="0"/>
              <a:t>(destinataire)</a:t>
            </a:r>
          </a:p>
        </p:txBody>
      </p:sp>
      <p:sp>
        <p:nvSpPr>
          <p:cNvPr id="9" name="ZoneTexte 8">
            <a:extLst>
              <a:ext uri="{FF2B5EF4-FFF2-40B4-BE49-F238E27FC236}">
                <a16:creationId xmlns:a16="http://schemas.microsoft.com/office/drawing/2014/main" id="{1BE55005-DE57-2597-BF82-05FAEAF5EEF2}"/>
              </a:ext>
            </a:extLst>
          </p:cNvPr>
          <p:cNvSpPr txBox="1"/>
          <p:nvPr/>
        </p:nvSpPr>
        <p:spPr>
          <a:xfrm>
            <a:off x="9088698" y="2098197"/>
            <a:ext cx="1085746" cy="307777"/>
          </a:xfrm>
          <a:prstGeom prst="rect">
            <a:avLst/>
          </a:prstGeom>
          <a:noFill/>
        </p:spPr>
        <p:txBody>
          <a:bodyPr wrap="none" rtlCol="0">
            <a:spAutoFit/>
          </a:bodyPr>
          <a:lstStyle/>
          <a:p>
            <a:r>
              <a:rPr lang="fr-FR" sz="1400" dirty="0"/>
              <a:t>(expéditeur)</a:t>
            </a:r>
          </a:p>
        </p:txBody>
      </p:sp>
      <p:sp>
        <p:nvSpPr>
          <p:cNvPr id="12" name="ZoneTexte 11">
            <a:extLst>
              <a:ext uri="{FF2B5EF4-FFF2-40B4-BE49-F238E27FC236}">
                <a16:creationId xmlns:a16="http://schemas.microsoft.com/office/drawing/2014/main" id="{C639F504-6160-F6C6-26FE-79B38BDACD02}"/>
              </a:ext>
            </a:extLst>
          </p:cNvPr>
          <p:cNvSpPr txBox="1"/>
          <p:nvPr/>
        </p:nvSpPr>
        <p:spPr>
          <a:xfrm>
            <a:off x="0" y="3349157"/>
            <a:ext cx="3238772" cy="369332"/>
          </a:xfrm>
          <a:prstGeom prst="rect">
            <a:avLst/>
          </a:prstGeom>
          <a:noFill/>
        </p:spPr>
        <p:txBody>
          <a:bodyPr wrap="square">
            <a:spAutoFit/>
          </a:bodyPr>
          <a:lstStyle/>
          <a:p>
            <a:r>
              <a:rPr lang="fr-FR" dirty="0">
                <a:solidFill>
                  <a:srgbClr val="0070C0"/>
                </a:solidFill>
                <a:uFill>
                  <a:solidFill>
                    <a:srgbClr val="FF0000"/>
                  </a:solidFill>
                </a:uFill>
              </a:rPr>
              <a:t>5.2. </a:t>
            </a:r>
            <a:r>
              <a:rPr lang="fr-FR" u="sng" dirty="0">
                <a:solidFill>
                  <a:srgbClr val="0070C0"/>
                </a:solidFill>
                <a:uFill>
                  <a:solidFill>
                    <a:srgbClr val="FF0000"/>
                  </a:solidFill>
                </a:uFill>
              </a:rPr>
              <a:t>Le modèle en couche TCP/IP</a:t>
            </a:r>
          </a:p>
        </p:txBody>
      </p:sp>
      <p:pic>
        <p:nvPicPr>
          <p:cNvPr id="13" name="Image 12" descr="modele-osi-vs-tcp">
            <a:extLst>
              <a:ext uri="{FF2B5EF4-FFF2-40B4-BE49-F238E27FC236}">
                <a16:creationId xmlns:a16="http://schemas.microsoft.com/office/drawing/2014/main" id="{5798E652-6B1C-2D1B-18A3-597C32CAE03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6066" y="4140200"/>
            <a:ext cx="4919868" cy="2600096"/>
          </a:xfrm>
          <a:prstGeom prst="rect">
            <a:avLst/>
          </a:prstGeom>
          <a:noFill/>
          <a:ln>
            <a:noFill/>
          </a:ln>
        </p:spPr>
      </p:pic>
      <p:sp>
        <p:nvSpPr>
          <p:cNvPr id="15" name="ZoneTexte 14">
            <a:extLst>
              <a:ext uri="{FF2B5EF4-FFF2-40B4-BE49-F238E27FC236}">
                <a16:creationId xmlns:a16="http://schemas.microsoft.com/office/drawing/2014/main" id="{90B314BA-3AEE-BE74-FD6B-C36174E7D2B1}"/>
              </a:ext>
            </a:extLst>
          </p:cNvPr>
          <p:cNvSpPr txBox="1"/>
          <p:nvPr/>
        </p:nvSpPr>
        <p:spPr>
          <a:xfrm>
            <a:off x="65073" y="3695564"/>
            <a:ext cx="8656409" cy="369332"/>
          </a:xfrm>
          <a:prstGeom prst="rect">
            <a:avLst/>
          </a:prstGeom>
          <a:noFill/>
        </p:spPr>
        <p:txBody>
          <a:bodyPr wrap="square">
            <a:spAutoFit/>
          </a:bodyPr>
          <a:lstStyle/>
          <a:p>
            <a:pPr algn="just"/>
            <a:r>
              <a:rPr lang="fr-FR" sz="1800" dirty="0">
                <a:effectLst/>
                <a:latin typeface="Calibri" panose="020F0502020204030204" pitchFamily="34" charset="0"/>
                <a:ea typeface="Calibri" panose="020F0502020204030204" pitchFamily="34" charset="0"/>
                <a:cs typeface="Times New Roman" panose="02020603050405020304" pitchFamily="18" charset="0"/>
              </a:rPr>
              <a:t>Le modèle TCP/IP présente aussi une approche en couches mais n’en contient que quatre :</a:t>
            </a:r>
            <a:endParaRPr lang="fr-FR" dirty="0"/>
          </a:p>
        </p:txBody>
      </p:sp>
    </p:spTree>
    <p:extLst>
      <p:ext uri="{BB962C8B-B14F-4D97-AF65-F5344CB8AC3E}">
        <p14:creationId xmlns:p14="http://schemas.microsoft.com/office/powerpoint/2010/main" val="2372864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0"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800" decel="100000"/>
                                        <p:tgtEl>
                                          <p:spTgt spid="13"/>
                                        </p:tgtEl>
                                      </p:cBhvr>
                                    </p:animEffect>
                                    <p:anim calcmode="lin" valueType="num">
                                      <p:cBhvr>
                                        <p:cTn id="14" dur="800" decel="100000" fill="hold"/>
                                        <p:tgtEl>
                                          <p:spTgt spid="13"/>
                                        </p:tgtEl>
                                        <p:attrNameLst>
                                          <p:attrName>style.rotation</p:attrName>
                                        </p:attrNameLst>
                                      </p:cBhvr>
                                      <p:tavLst>
                                        <p:tav tm="0">
                                          <p:val>
                                            <p:fltVal val="-90"/>
                                          </p:val>
                                        </p:tav>
                                        <p:tav tm="100000">
                                          <p:val>
                                            <p:fltVal val="0"/>
                                          </p:val>
                                        </p:tav>
                                      </p:tavLst>
                                    </p:anim>
                                    <p:anim calcmode="lin" valueType="num">
                                      <p:cBhvr>
                                        <p:cTn id="15" dur="800" decel="100000" fill="hold"/>
                                        <p:tgtEl>
                                          <p:spTgt spid="13"/>
                                        </p:tgtEl>
                                        <p:attrNameLst>
                                          <p:attrName>ppt_x</p:attrName>
                                        </p:attrNameLst>
                                      </p:cBhvr>
                                      <p:tavLst>
                                        <p:tav tm="0">
                                          <p:val>
                                            <p:strVal val="#ppt_x+0.4"/>
                                          </p:val>
                                        </p:tav>
                                        <p:tav tm="100000">
                                          <p:val>
                                            <p:strVal val="#ppt_x-0.05"/>
                                          </p:val>
                                        </p:tav>
                                      </p:tavLst>
                                    </p:anim>
                                    <p:anim calcmode="lin" valueType="num">
                                      <p:cBhvr>
                                        <p:cTn id="16" dur="800" decel="100000" fill="hold"/>
                                        <p:tgtEl>
                                          <p:spTgt spid="13"/>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À bandes">
  <a:themeElements>
    <a:clrScheme name="À bandes">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À bande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À bandes">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emplate>TM03090430[[fn=À bandes]]</Template>
  <TotalTime>99</TotalTime>
  <Words>1150</Words>
  <Application>Microsoft Office PowerPoint</Application>
  <PresentationFormat>Grand écran</PresentationFormat>
  <Paragraphs>55</Paragraphs>
  <Slides>9</Slides>
  <Notes>0</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9</vt:i4>
      </vt:variant>
    </vt:vector>
  </HeadingPairs>
  <TitlesOfParts>
    <vt:vector size="16" baseType="lpstr">
      <vt:lpstr>Arial</vt:lpstr>
      <vt:lpstr>Calibri</vt:lpstr>
      <vt:lpstr>Calibri Light</vt:lpstr>
      <vt:lpstr>Corbel</vt:lpstr>
      <vt:lpstr>Wingdings</vt:lpstr>
      <vt:lpstr>Thème Office</vt:lpstr>
      <vt:lpstr>À bandes</vt:lpstr>
      <vt:lpstr>Chapitre 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Toph</dc:creator>
  <cp:lastModifiedBy>Toph</cp:lastModifiedBy>
  <cp:revision>21</cp:revision>
  <dcterms:created xsi:type="dcterms:W3CDTF">2021-10-03T20:51:16Z</dcterms:created>
  <dcterms:modified xsi:type="dcterms:W3CDTF">2022-09-24T16:46:18Z</dcterms:modified>
</cp:coreProperties>
</file>