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61" r:id="rId3"/>
    <p:sldId id="257" r:id="rId4"/>
    <p:sldId id="259" r:id="rId5"/>
    <p:sldId id="258" r:id="rId6"/>
    <p:sldId id="262" r:id="rId7"/>
    <p:sldId id="263" r:id="rId8"/>
    <p:sldId id="264" r:id="rId9"/>
    <p:sldId id="265" r:id="rId1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498" autoAdjust="0"/>
  </p:normalViewPr>
  <p:slideViewPr>
    <p:cSldViewPr snapToGrid="0">
      <p:cViewPr varScale="1">
        <p:scale>
          <a:sx n="113" d="100"/>
          <a:sy n="113" d="100"/>
        </p:scale>
        <p:origin x="47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482C29-BAF9-4EF6-A56B-1A1423ACA70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6CE2C76-55DE-41B3-B75D-100DCA4C8C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8B410E5-CF93-422B-8713-DBD6FE4590E8}"/>
              </a:ext>
            </a:extLst>
          </p:cNvPr>
          <p:cNvSpPr>
            <a:spLocks noGrp="1"/>
          </p:cNvSpPr>
          <p:nvPr>
            <p:ph type="dt" sz="half" idx="10"/>
          </p:nvPr>
        </p:nvSpPr>
        <p:spPr/>
        <p:txBody>
          <a:bodyPr/>
          <a:lstStyle/>
          <a:p>
            <a:fld id="{4CF7C740-B764-4F7E-A17C-97BFF96D3796}" type="datetimeFigureOut">
              <a:rPr lang="fr-FR" smtClean="0"/>
              <a:t>06/10/2022</a:t>
            </a:fld>
            <a:endParaRPr lang="fr-FR"/>
          </a:p>
        </p:txBody>
      </p:sp>
      <p:sp>
        <p:nvSpPr>
          <p:cNvPr id="5" name="Espace réservé du pied de page 4">
            <a:extLst>
              <a:ext uri="{FF2B5EF4-FFF2-40B4-BE49-F238E27FC236}">
                <a16:creationId xmlns:a16="http://schemas.microsoft.com/office/drawing/2014/main" id="{DC1EB4A5-5F6E-4EFB-8930-2447EC24E11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B288548-5422-4429-A38F-E9EDD52A1141}"/>
              </a:ext>
            </a:extLst>
          </p:cNvPr>
          <p:cNvSpPr>
            <a:spLocks noGrp="1"/>
          </p:cNvSpPr>
          <p:nvPr>
            <p:ph type="sldNum" sz="quarter" idx="12"/>
          </p:nvPr>
        </p:nvSpPr>
        <p:spPr/>
        <p:txBody>
          <a:bodyPr/>
          <a:lstStyle/>
          <a:p>
            <a:fld id="{483CBF7B-F375-45D0-928E-7D3600D288B1}" type="slidenum">
              <a:rPr lang="fr-FR" smtClean="0"/>
              <a:t>‹N°›</a:t>
            </a:fld>
            <a:endParaRPr lang="fr-FR"/>
          </a:p>
        </p:txBody>
      </p:sp>
    </p:spTree>
    <p:extLst>
      <p:ext uri="{BB962C8B-B14F-4D97-AF65-F5344CB8AC3E}">
        <p14:creationId xmlns:p14="http://schemas.microsoft.com/office/powerpoint/2010/main" val="3238120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6F67E5-A25D-4E9F-AAE1-0BEC973192D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5E0DCA0-215A-4141-9A59-D486642BF39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04F180C-1678-4A18-ABE4-55E257CBAFBD}"/>
              </a:ext>
            </a:extLst>
          </p:cNvPr>
          <p:cNvSpPr>
            <a:spLocks noGrp="1"/>
          </p:cNvSpPr>
          <p:nvPr>
            <p:ph type="dt" sz="half" idx="10"/>
          </p:nvPr>
        </p:nvSpPr>
        <p:spPr/>
        <p:txBody>
          <a:bodyPr/>
          <a:lstStyle/>
          <a:p>
            <a:fld id="{4CF7C740-B764-4F7E-A17C-97BFF96D3796}" type="datetimeFigureOut">
              <a:rPr lang="fr-FR" smtClean="0"/>
              <a:t>06/10/2022</a:t>
            </a:fld>
            <a:endParaRPr lang="fr-FR"/>
          </a:p>
        </p:txBody>
      </p:sp>
      <p:sp>
        <p:nvSpPr>
          <p:cNvPr id="5" name="Espace réservé du pied de page 4">
            <a:extLst>
              <a:ext uri="{FF2B5EF4-FFF2-40B4-BE49-F238E27FC236}">
                <a16:creationId xmlns:a16="http://schemas.microsoft.com/office/drawing/2014/main" id="{0E07F39B-7F00-42C0-9178-B602BECCA76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8EC79D5-4AEA-4F44-A38D-A6A52797712F}"/>
              </a:ext>
            </a:extLst>
          </p:cNvPr>
          <p:cNvSpPr>
            <a:spLocks noGrp="1"/>
          </p:cNvSpPr>
          <p:nvPr>
            <p:ph type="sldNum" sz="quarter" idx="12"/>
          </p:nvPr>
        </p:nvSpPr>
        <p:spPr/>
        <p:txBody>
          <a:bodyPr/>
          <a:lstStyle/>
          <a:p>
            <a:fld id="{483CBF7B-F375-45D0-928E-7D3600D288B1}" type="slidenum">
              <a:rPr lang="fr-FR" smtClean="0"/>
              <a:t>‹N°›</a:t>
            </a:fld>
            <a:endParaRPr lang="fr-FR"/>
          </a:p>
        </p:txBody>
      </p:sp>
    </p:spTree>
    <p:extLst>
      <p:ext uri="{BB962C8B-B14F-4D97-AF65-F5344CB8AC3E}">
        <p14:creationId xmlns:p14="http://schemas.microsoft.com/office/powerpoint/2010/main" val="2089320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50DACA-3716-4BC4-AC26-7D13599C2EF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204D7559-B06B-4A9C-A79A-2C644DE407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EBDAF4D-5908-4E6B-880D-A6119F6FDAE9}"/>
              </a:ext>
            </a:extLst>
          </p:cNvPr>
          <p:cNvSpPr>
            <a:spLocks noGrp="1"/>
          </p:cNvSpPr>
          <p:nvPr>
            <p:ph type="dt" sz="half" idx="10"/>
          </p:nvPr>
        </p:nvSpPr>
        <p:spPr/>
        <p:txBody>
          <a:bodyPr/>
          <a:lstStyle/>
          <a:p>
            <a:fld id="{4CF7C740-B764-4F7E-A17C-97BFF96D3796}" type="datetimeFigureOut">
              <a:rPr lang="fr-FR" smtClean="0"/>
              <a:t>06/10/2022</a:t>
            </a:fld>
            <a:endParaRPr lang="fr-FR"/>
          </a:p>
        </p:txBody>
      </p:sp>
      <p:sp>
        <p:nvSpPr>
          <p:cNvPr id="5" name="Espace réservé du pied de page 4">
            <a:extLst>
              <a:ext uri="{FF2B5EF4-FFF2-40B4-BE49-F238E27FC236}">
                <a16:creationId xmlns:a16="http://schemas.microsoft.com/office/drawing/2014/main" id="{E1D2607E-5EDF-40C0-8FC4-7CA326F09E5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CDDE310-5676-4B8B-8C2E-201B682A88A4}"/>
              </a:ext>
            </a:extLst>
          </p:cNvPr>
          <p:cNvSpPr>
            <a:spLocks noGrp="1"/>
          </p:cNvSpPr>
          <p:nvPr>
            <p:ph type="sldNum" sz="quarter" idx="12"/>
          </p:nvPr>
        </p:nvSpPr>
        <p:spPr/>
        <p:txBody>
          <a:bodyPr/>
          <a:lstStyle/>
          <a:p>
            <a:fld id="{483CBF7B-F375-45D0-928E-7D3600D288B1}" type="slidenum">
              <a:rPr lang="fr-FR" smtClean="0"/>
              <a:t>‹N°›</a:t>
            </a:fld>
            <a:endParaRPr lang="fr-FR"/>
          </a:p>
        </p:txBody>
      </p:sp>
    </p:spTree>
    <p:extLst>
      <p:ext uri="{BB962C8B-B14F-4D97-AF65-F5344CB8AC3E}">
        <p14:creationId xmlns:p14="http://schemas.microsoft.com/office/powerpoint/2010/main" val="1161162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A13D4A-D054-4EA5-873D-068159C8D2A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0196CC3-EDDB-4550-8292-E1828E5292E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ED83B18-08B0-414C-913E-F5C3381A5AD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C033FEE-C4C2-462E-B2DB-8EEE48130C47}"/>
              </a:ext>
            </a:extLst>
          </p:cNvPr>
          <p:cNvSpPr>
            <a:spLocks noGrp="1"/>
          </p:cNvSpPr>
          <p:nvPr>
            <p:ph type="dt" sz="half" idx="10"/>
          </p:nvPr>
        </p:nvSpPr>
        <p:spPr/>
        <p:txBody>
          <a:bodyPr/>
          <a:lstStyle/>
          <a:p>
            <a:fld id="{4CF7C740-B764-4F7E-A17C-97BFF96D3796}" type="datetimeFigureOut">
              <a:rPr lang="fr-FR" smtClean="0"/>
              <a:t>06/10/2022</a:t>
            </a:fld>
            <a:endParaRPr lang="fr-FR"/>
          </a:p>
        </p:txBody>
      </p:sp>
      <p:sp>
        <p:nvSpPr>
          <p:cNvPr id="6" name="Espace réservé du pied de page 5">
            <a:extLst>
              <a:ext uri="{FF2B5EF4-FFF2-40B4-BE49-F238E27FC236}">
                <a16:creationId xmlns:a16="http://schemas.microsoft.com/office/drawing/2014/main" id="{87CF8725-DA18-4EA1-BA8D-F7014C981CC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415C1F6-2274-42E2-A8D6-A72D7DF647DB}"/>
              </a:ext>
            </a:extLst>
          </p:cNvPr>
          <p:cNvSpPr>
            <a:spLocks noGrp="1"/>
          </p:cNvSpPr>
          <p:nvPr>
            <p:ph type="sldNum" sz="quarter" idx="12"/>
          </p:nvPr>
        </p:nvSpPr>
        <p:spPr/>
        <p:txBody>
          <a:bodyPr/>
          <a:lstStyle/>
          <a:p>
            <a:fld id="{483CBF7B-F375-45D0-928E-7D3600D288B1}" type="slidenum">
              <a:rPr lang="fr-FR" smtClean="0"/>
              <a:t>‹N°›</a:t>
            </a:fld>
            <a:endParaRPr lang="fr-FR"/>
          </a:p>
        </p:txBody>
      </p:sp>
    </p:spTree>
    <p:extLst>
      <p:ext uri="{BB962C8B-B14F-4D97-AF65-F5344CB8AC3E}">
        <p14:creationId xmlns:p14="http://schemas.microsoft.com/office/powerpoint/2010/main" val="3232348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90876D-1B92-4CD3-9D8C-D57817AF83D1}"/>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FF21AF0-9853-48D9-8B92-321E3C6322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A6A903C-1B33-4D75-A29B-7F216E938CA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FD55429-546E-49D0-8D9F-C9D6990214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79225B0-6A75-46B0-A885-E0D0FF6D8E71}"/>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E7A3C59-038C-46C9-A32C-D0D08CBD3DE1}"/>
              </a:ext>
            </a:extLst>
          </p:cNvPr>
          <p:cNvSpPr>
            <a:spLocks noGrp="1"/>
          </p:cNvSpPr>
          <p:nvPr>
            <p:ph type="dt" sz="half" idx="10"/>
          </p:nvPr>
        </p:nvSpPr>
        <p:spPr/>
        <p:txBody>
          <a:bodyPr/>
          <a:lstStyle/>
          <a:p>
            <a:fld id="{4CF7C740-B764-4F7E-A17C-97BFF96D3796}" type="datetimeFigureOut">
              <a:rPr lang="fr-FR" smtClean="0"/>
              <a:t>06/10/2022</a:t>
            </a:fld>
            <a:endParaRPr lang="fr-FR"/>
          </a:p>
        </p:txBody>
      </p:sp>
      <p:sp>
        <p:nvSpPr>
          <p:cNvPr id="8" name="Espace réservé du pied de page 7">
            <a:extLst>
              <a:ext uri="{FF2B5EF4-FFF2-40B4-BE49-F238E27FC236}">
                <a16:creationId xmlns:a16="http://schemas.microsoft.com/office/drawing/2014/main" id="{DB5E0441-AED0-471A-8853-44C97431C80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4572A3BB-4FD2-4E98-83DF-14046907112D}"/>
              </a:ext>
            </a:extLst>
          </p:cNvPr>
          <p:cNvSpPr>
            <a:spLocks noGrp="1"/>
          </p:cNvSpPr>
          <p:nvPr>
            <p:ph type="sldNum" sz="quarter" idx="12"/>
          </p:nvPr>
        </p:nvSpPr>
        <p:spPr/>
        <p:txBody>
          <a:bodyPr/>
          <a:lstStyle/>
          <a:p>
            <a:fld id="{483CBF7B-F375-45D0-928E-7D3600D288B1}" type="slidenum">
              <a:rPr lang="fr-FR" smtClean="0"/>
              <a:t>‹N°›</a:t>
            </a:fld>
            <a:endParaRPr lang="fr-FR"/>
          </a:p>
        </p:txBody>
      </p:sp>
    </p:spTree>
    <p:extLst>
      <p:ext uri="{BB962C8B-B14F-4D97-AF65-F5344CB8AC3E}">
        <p14:creationId xmlns:p14="http://schemas.microsoft.com/office/powerpoint/2010/main" val="372960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655CE4-838F-40FD-846C-5941F8AEA95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C247E4D-36EF-482D-80A4-6EFA16732398}"/>
              </a:ext>
            </a:extLst>
          </p:cNvPr>
          <p:cNvSpPr>
            <a:spLocks noGrp="1"/>
          </p:cNvSpPr>
          <p:nvPr>
            <p:ph type="dt" sz="half" idx="10"/>
          </p:nvPr>
        </p:nvSpPr>
        <p:spPr/>
        <p:txBody>
          <a:bodyPr/>
          <a:lstStyle/>
          <a:p>
            <a:fld id="{4CF7C740-B764-4F7E-A17C-97BFF96D3796}" type="datetimeFigureOut">
              <a:rPr lang="fr-FR" smtClean="0"/>
              <a:t>06/10/2022</a:t>
            </a:fld>
            <a:endParaRPr lang="fr-FR"/>
          </a:p>
        </p:txBody>
      </p:sp>
      <p:sp>
        <p:nvSpPr>
          <p:cNvPr id="4" name="Espace réservé du pied de page 3">
            <a:extLst>
              <a:ext uri="{FF2B5EF4-FFF2-40B4-BE49-F238E27FC236}">
                <a16:creationId xmlns:a16="http://schemas.microsoft.com/office/drawing/2014/main" id="{54E6F649-29AB-419E-8260-257F6C6CAFD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81BF9FD-5FCF-47BA-B2F7-F44E962BA514}"/>
              </a:ext>
            </a:extLst>
          </p:cNvPr>
          <p:cNvSpPr>
            <a:spLocks noGrp="1"/>
          </p:cNvSpPr>
          <p:nvPr>
            <p:ph type="sldNum" sz="quarter" idx="12"/>
          </p:nvPr>
        </p:nvSpPr>
        <p:spPr/>
        <p:txBody>
          <a:bodyPr/>
          <a:lstStyle/>
          <a:p>
            <a:fld id="{483CBF7B-F375-45D0-928E-7D3600D288B1}" type="slidenum">
              <a:rPr lang="fr-FR" smtClean="0"/>
              <a:t>‹N°›</a:t>
            </a:fld>
            <a:endParaRPr lang="fr-FR"/>
          </a:p>
        </p:txBody>
      </p:sp>
    </p:spTree>
    <p:extLst>
      <p:ext uri="{BB962C8B-B14F-4D97-AF65-F5344CB8AC3E}">
        <p14:creationId xmlns:p14="http://schemas.microsoft.com/office/powerpoint/2010/main" val="2482652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C2A58AD-3D32-4B27-8F86-8B4B05417A7E}"/>
              </a:ext>
            </a:extLst>
          </p:cNvPr>
          <p:cNvSpPr>
            <a:spLocks noGrp="1"/>
          </p:cNvSpPr>
          <p:nvPr>
            <p:ph type="dt" sz="half" idx="10"/>
          </p:nvPr>
        </p:nvSpPr>
        <p:spPr/>
        <p:txBody>
          <a:bodyPr/>
          <a:lstStyle/>
          <a:p>
            <a:fld id="{4CF7C740-B764-4F7E-A17C-97BFF96D3796}" type="datetimeFigureOut">
              <a:rPr lang="fr-FR" smtClean="0"/>
              <a:t>06/10/2022</a:t>
            </a:fld>
            <a:endParaRPr lang="fr-FR"/>
          </a:p>
        </p:txBody>
      </p:sp>
      <p:sp>
        <p:nvSpPr>
          <p:cNvPr id="3" name="Espace réservé du pied de page 2">
            <a:extLst>
              <a:ext uri="{FF2B5EF4-FFF2-40B4-BE49-F238E27FC236}">
                <a16:creationId xmlns:a16="http://schemas.microsoft.com/office/drawing/2014/main" id="{072B0C06-B153-421D-915E-0CEEFCF3B0D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6021F9F-D90A-417F-A0E6-154A936B7FCE}"/>
              </a:ext>
            </a:extLst>
          </p:cNvPr>
          <p:cNvSpPr>
            <a:spLocks noGrp="1"/>
          </p:cNvSpPr>
          <p:nvPr>
            <p:ph type="sldNum" sz="quarter" idx="12"/>
          </p:nvPr>
        </p:nvSpPr>
        <p:spPr/>
        <p:txBody>
          <a:bodyPr/>
          <a:lstStyle/>
          <a:p>
            <a:fld id="{483CBF7B-F375-45D0-928E-7D3600D288B1}" type="slidenum">
              <a:rPr lang="fr-FR" smtClean="0"/>
              <a:t>‹N°›</a:t>
            </a:fld>
            <a:endParaRPr lang="fr-FR"/>
          </a:p>
        </p:txBody>
      </p:sp>
    </p:spTree>
    <p:extLst>
      <p:ext uri="{BB962C8B-B14F-4D97-AF65-F5344CB8AC3E}">
        <p14:creationId xmlns:p14="http://schemas.microsoft.com/office/powerpoint/2010/main" val="143259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C79965-F8DA-4C6A-B9E2-B353EE6E37C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4E911F00-A956-41D7-B223-36A0EB3B03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E920B9A-9857-4359-9708-AD6D355E55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2C1E3D7-8D49-45FF-8163-FB15D8F46F47}"/>
              </a:ext>
            </a:extLst>
          </p:cNvPr>
          <p:cNvSpPr>
            <a:spLocks noGrp="1"/>
          </p:cNvSpPr>
          <p:nvPr>
            <p:ph type="dt" sz="half" idx="10"/>
          </p:nvPr>
        </p:nvSpPr>
        <p:spPr/>
        <p:txBody>
          <a:bodyPr/>
          <a:lstStyle/>
          <a:p>
            <a:fld id="{4CF7C740-B764-4F7E-A17C-97BFF96D3796}" type="datetimeFigureOut">
              <a:rPr lang="fr-FR" smtClean="0"/>
              <a:t>06/10/2022</a:t>
            </a:fld>
            <a:endParaRPr lang="fr-FR"/>
          </a:p>
        </p:txBody>
      </p:sp>
      <p:sp>
        <p:nvSpPr>
          <p:cNvPr id="6" name="Espace réservé du pied de page 5">
            <a:extLst>
              <a:ext uri="{FF2B5EF4-FFF2-40B4-BE49-F238E27FC236}">
                <a16:creationId xmlns:a16="http://schemas.microsoft.com/office/drawing/2014/main" id="{3E74E15E-FF43-4D4B-9EE3-037CF8BF13B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AE29D4C-9BA2-42D2-987B-1413E4CF26E1}"/>
              </a:ext>
            </a:extLst>
          </p:cNvPr>
          <p:cNvSpPr>
            <a:spLocks noGrp="1"/>
          </p:cNvSpPr>
          <p:nvPr>
            <p:ph type="sldNum" sz="quarter" idx="12"/>
          </p:nvPr>
        </p:nvSpPr>
        <p:spPr/>
        <p:txBody>
          <a:bodyPr/>
          <a:lstStyle/>
          <a:p>
            <a:fld id="{483CBF7B-F375-45D0-928E-7D3600D288B1}" type="slidenum">
              <a:rPr lang="fr-FR" smtClean="0"/>
              <a:t>‹N°›</a:t>
            </a:fld>
            <a:endParaRPr lang="fr-FR"/>
          </a:p>
        </p:txBody>
      </p:sp>
    </p:spTree>
    <p:extLst>
      <p:ext uri="{BB962C8B-B14F-4D97-AF65-F5344CB8AC3E}">
        <p14:creationId xmlns:p14="http://schemas.microsoft.com/office/powerpoint/2010/main" val="469000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C0B51E-7DFC-4E1A-A96A-A57E1CD0A8A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82C8751-7A35-46D5-9637-5214AC9EAD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C65FFA95-9138-4991-9B7B-BC7C77E15B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431EB39-254E-4B20-8FE1-9B5325073337}"/>
              </a:ext>
            </a:extLst>
          </p:cNvPr>
          <p:cNvSpPr>
            <a:spLocks noGrp="1"/>
          </p:cNvSpPr>
          <p:nvPr>
            <p:ph type="dt" sz="half" idx="10"/>
          </p:nvPr>
        </p:nvSpPr>
        <p:spPr/>
        <p:txBody>
          <a:bodyPr/>
          <a:lstStyle/>
          <a:p>
            <a:fld id="{4CF7C740-B764-4F7E-A17C-97BFF96D3796}" type="datetimeFigureOut">
              <a:rPr lang="fr-FR" smtClean="0"/>
              <a:t>06/10/2022</a:t>
            </a:fld>
            <a:endParaRPr lang="fr-FR"/>
          </a:p>
        </p:txBody>
      </p:sp>
      <p:sp>
        <p:nvSpPr>
          <p:cNvPr id="6" name="Espace réservé du pied de page 5">
            <a:extLst>
              <a:ext uri="{FF2B5EF4-FFF2-40B4-BE49-F238E27FC236}">
                <a16:creationId xmlns:a16="http://schemas.microsoft.com/office/drawing/2014/main" id="{97AA24F5-E13C-4410-ADC8-5B4203DD2D6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4602F5B-B184-4BB0-B81D-E7FE96BDC86B}"/>
              </a:ext>
            </a:extLst>
          </p:cNvPr>
          <p:cNvSpPr>
            <a:spLocks noGrp="1"/>
          </p:cNvSpPr>
          <p:nvPr>
            <p:ph type="sldNum" sz="quarter" idx="12"/>
          </p:nvPr>
        </p:nvSpPr>
        <p:spPr/>
        <p:txBody>
          <a:bodyPr/>
          <a:lstStyle/>
          <a:p>
            <a:fld id="{483CBF7B-F375-45D0-928E-7D3600D288B1}" type="slidenum">
              <a:rPr lang="fr-FR" smtClean="0"/>
              <a:t>‹N°›</a:t>
            </a:fld>
            <a:endParaRPr lang="fr-FR"/>
          </a:p>
        </p:txBody>
      </p:sp>
    </p:spTree>
    <p:extLst>
      <p:ext uri="{BB962C8B-B14F-4D97-AF65-F5344CB8AC3E}">
        <p14:creationId xmlns:p14="http://schemas.microsoft.com/office/powerpoint/2010/main" val="2239573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17DD65-4F06-43F9-B3EF-9743A16EE40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BAB20C2-7F26-4869-9EDA-54DF08D9D41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19E300F-1689-4B43-ABD7-A5D1AF327B21}"/>
              </a:ext>
            </a:extLst>
          </p:cNvPr>
          <p:cNvSpPr>
            <a:spLocks noGrp="1"/>
          </p:cNvSpPr>
          <p:nvPr>
            <p:ph type="dt" sz="half" idx="10"/>
          </p:nvPr>
        </p:nvSpPr>
        <p:spPr/>
        <p:txBody>
          <a:bodyPr/>
          <a:lstStyle/>
          <a:p>
            <a:fld id="{4CF7C740-B764-4F7E-A17C-97BFF96D3796}" type="datetimeFigureOut">
              <a:rPr lang="fr-FR" smtClean="0"/>
              <a:t>06/10/2022</a:t>
            </a:fld>
            <a:endParaRPr lang="fr-FR"/>
          </a:p>
        </p:txBody>
      </p:sp>
      <p:sp>
        <p:nvSpPr>
          <p:cNvPr id="5" name="Espace réservé du pied de page 4">
            <a:extLst>
              <a:ext uri="{FF2B5EF4-FFF2-40B4-BE49-F238E27FC236}">
                <a16:creationId xmlns:a16="http://schemas.microsoft.com/office/drawing/2014/main" id="{A0CFFE54-0137-4DED-A466-47C06575D5D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792A526-4F67-4EE5-A62F-D2ABCE9E25B8}"/>
              </a:ext>
            </a:extLst>
          </p:cNvPr>
          <p:cNvSpPr>
            <a:spLocks noGrp="1"/>
          </p:cNvSpPr>
          <p:nvPr>
            <p:ph type="sldNum" sz="quarter" idx="12"/>
          </p:nvPr>
        </p:nvSpPr>
        <p:spPr/>
        <p:txBody>
          <a:bodyPr/>
          <a:lstStyle/>
          <a:p>
            <a:fld id="{483CBF7B-F375-45D0-928E-7D3600D288B1}" type="slidenum">
              <a:rPr lang="fr-FR" smtClean="0"/>
              <a:t>‹N°›</a:t>
            </a:fld>
            <a:endParaRPr lang="fr-FR"/>
          </a:p>
        </p:txBody>
      </p:sp>
    </p:spTree>
    <p:extLst>
      <p:ext uri="{BB962C8B-B14F-4D97-AF65-F5344CB8AC3E}">
        <p14:creationId xmlns:p14="http://schemas.microsoft.com/office/powerpoint/2010/main" val="238415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8A08D17-779D-4E92-9B0C-EA754622A0F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AE0CCE09-01B4-4F01-B870-9272E3747110}"/>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73E101E-0972-4F4B-8BA3-5D79DA1B8590}"/>
              </a:ext>
            </a:extLst>
          </p:cNvPr>
          <p:cNvSpPr>
            <a:spLocks noGrp="1"/>
          </p:cNvSpPr>
          <p:nvPr>
            <p:ph type="dt" sz="half" idx="10"/>
          </p:nvPr>
        </p:nvSpPr>
        <p:spPr/>
        <p:txBody>
          <a:bodyPr/>
          <a:lstStyle/>
          <a:p>
            <a:fld id="{4CF7C740-B764-4F7E-A17C-97BFF96D3796}" type="datetimeFigureOut">
              <a:rPr lang="fr-FR" smtClean="0"/>
              <a:t>06/10/2022</a:t>
            </a:fld>
            <a:endParaRPr lang="fr-FR"/>
          </a:p>
        </p:txBody>
      </p:sp>
      <p:sp>
        <p:nvSpPr>
          <p:cNvPr id="5" name="Espace réservé du pied de page 4">
            <a:extLst>
              <a:ext uri="{FF2B5EF4-FFF2-40B4-BE49-F238E27FC236}">
                <a16:creationId xmlns:a16="http://schemas.microsoft.com/office/drawing/2014/main" id="{6063D4A1-6015-4CE9-8490-62276212DCE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D35AB42-5EB9-485A-A4DE-0EE695D4FA74}"/>
              </a:ext>
            </a:extLst>
          </p:cNvPr>
          <p:cNvSpPr>
            <a:spLocks noGrp="1"/>
          </p:cNvSpPr>
          <p:nvPr>
            <p:ph type="sldNum" sz="quarter" idx="12"/>
          </p:nvPr>
        </p:nvSpPr>
        <p:spPr/>
        <p:txBody>
          <a:bodyPr/>
          <a:lstStyle/>
          <a:p>
            <a:fld id="{483CBF7B-F375-45D0-928E-7D3600D288B1}" type="slidenum">
              <a:rPr lang="fr-FR" smtClean="0"/>
              <a:t>‹N°›</a:t>
            </a:fld>
            <a:endParaRPr lang="fr-FR"/>
          </a:p>
        </p:txBody>
      </p:sp>
    </p:spTree>
    <p:extLst>
      <p:ext uri="{BB962C8B-B14F-4D97-AF65-F5344CB8AC3E}">
        <p14:creationId xmlns:p14="http://schemas.microsoft.com/office/powerpoint/2010/main" val="12641490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fr-FR"/>
              <a:t>Modifiez le style du titre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CF7C740-B764-4F7E-A17C-97BFF96D3796}" type="datetimeFigureOut">
              <a:rPr lang="fr-FR" smtClean="0"/>
              <a:t>06/10/2022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83CBF7B-F375-45D0-928E-7D3600D288B1}" type="slidenum">
              <a:rPr lang="fr-FR" smtClean="0"/>
              <a:t>‹N°›</a:t>
            </a:fld>
            <a:endParaRPr lang="fr-FR"/>
          </a:p>
        </p:txBody>
      </p:sp>
    </p:spTree>
    <p:extLst>
      <p:ext uri="{BB962C8B-B14F-4D97-AF65-F5344CB8AC3E}">
        <p14:creationId xmlns:p14="http://schemas.microsoft.com/office/powerpoint/2010/main" val="17673821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CF7C740-B764-4F7E-A17C-97BFF96D3796}" type="datetimeFigureOut">
              <a:rPr lang="fr-FR" smtClean="0"/>
              <a:t>06/10/2022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83CBF7B-F375-45D0-928E-7D3600D288B1}" type="slidenum">
              <a:rPr lang="fr-FR" smtClean="0"/>
              <a:t>‹N°›</a:t>
            </a:fld>
            <a:endParaRPr lang="fr-FR"/>
          </a:p>
        </p:txBody>
      </p:sp>
    </p:spTree>
    <p:extLst>
      <p:ext uri="{BB962C8B-B14F-4D97-AF65-F5344CB8AC3E}">
        <p14:creationId xmlns:p14="http://schemas.microsoft.com/office/powerpoint/2010/main" val="1241946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fr-FR"/>
              <a:t>Modifiez le style du titre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solidFill>
                  <a:schemeClr val="tx2"/>
                </a:solidFill>
              </a:defRPr>
            </a:lvl1pPr>
          </a:lstStyle>
          <a:p>
            <a:fld id="{4CF7C740-B764-4F7E-A17C-97BFF96D3796}" type="datetimeFigureOut">
              <a:rPr lang="fr-FR" smtClean="0"/>
              <a:t>06/10/2022</a:t>
            </a:fld>
            <a:endParaRPr lang="fr-F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fr-F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83CBF7B-F375-45D0-928E-7D3600D288B1}" type="slidenum">
              <a:rPr lang="fr-FR" smtClean="0"/>
              <a:t>‹N°›</a:t>
            </a:fld>
            <a:endParaRPr lang="fr-FR"/>
          </a:p>
        </p:txBody>
      </p:sp>
    </p:spTree>
    <p:extLst>
      <p:ext uri="{BB962C8B-B14F-4D97-AF65-F5344CB8AC3E}">
        <p14:creationId xmlns:p14="http://schemas.microsoft.com/office/powerpoint/2010/main" val="799500864"/>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CF7C740-B764-4F7E-A17C-97BFF96D3796}" type="datetimeFigureOut">
              <a:rPr lang="fr-FR" smtClean="0"/>
              <a:t>06/10/2022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83CBF7B-F375-45D0-928E-7D3600D288B1}" type="slidenum">
              <a:rPr lang="fr-FR" smtClean="0"/>
              <a:t>‹N°›</a:t>
            </a:fld>
            <a:endParaRPr lang="fr-FR"/>
          </a:p>
        </p:txBody>
      </p:sp>
    </p:spTree>
    <p:extLst>
      <p:ext uri="{BB962C8B-B14F-4D97-AF65-F5344CB8AC3E}">
        <p14:creationId xmlns:p14="http://schemas.microsoft.com/office/powerpoint/2010/main" val="18941011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CF7C740-B764-4F7E-A17C-97BFF96D3796}" type="datetimeFigureOut">
              <a:rPr lang="fr-FR" smtClean="0"/>
              <a:t>06/10/2022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83CBF7B-F375-45D0-928E-7D3600D288B1}" type="slidenum">
              <a:rPr lang="fr-FR" smtClean="0"/>
              <a:t>‹N°›</a:t>
            </a:fld>
            <a:endParaRPr lang="fr-FR"/>
          </a:p>
        </p:txBody>
      </p:sp>
    </p:spTree>
    <p:extLst>
      <p:ext uri="{BB962C8B-B14F-4D97-AF65-F5344CB8AC3E}">
        <p14:creationId xmlns:p14="http://schemas.microsoft.com/office/powerpoint/2010/main" val="16579597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CF7C740-B764-4F7E-A17C-97BFF96D3796}" type="datetimeFigureOut">
              <a:rPr lang="fr-FR" smtClean="0"/>
              <a:t>06/10/2022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83CBF7B-F375-45D0-928E-7D3600D288B1}" type="slidenum">
              <a:rPr lang="fr-FR" smtClean="0"/>
              <a:t>‹N°›</a:t>
            </a:fld>
            <a:endParaRPr lang="fr-FR"/>
          </a:p>
        </p:txBody>
      </p:sp>
    </p:spTree>
    <p:extLst>
      <p:ext uri="{BB962C8B-B14F-4D97-AF65-F5344CB8AC3E}">
        <p14:creationId xmlns:p14="http://schemas.microsoft.com/office/powerpoint/2010/main" val="39175805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F7C740-B764-4F7E-A17C-97BFF96D3796}" type="datetimeFigureOut">
              <a:rPr lang="fr-FR" smtClean="0"/>
              <a:t>06/10/2022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83CBF7B-F375-45D0-928E-7D3600D288B1}" type="slidenum">
              <a:rPr lang="fr-FR" smtClean="0"/>
              <a:t>‹N°›</a:t>
            </a:fld>
            <a:endParaRPr lang="fr-FR"/>
          </a:p>
        </p:txBody>
      </p:sp>
    </p:spTree>
    <p:extLst>
      <p:ext uri="{BB962C8B-B14F-4D97-AF65-F5344CB8AC3E}">
        <p14:creationId xmlns:p14="http://schemas.microsoft.com/office/powerpoint/2010/main" val="31609797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CF7C740-B764-4F7E-A17C-97BFF96D3796}" type="datetimeFigureOut">
              <a:rPr lang="fr-FR" smtClean="0"/>
              <a:t>06/10/2022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83CBF7B-F375-45D0-928E-7D3600D288B1}" type="slidenum">
              <a:rPr lang="fr-FR" smtClean="0"/>
              <a:t>‹N°›</a:t>
            </a:fld>
            <a:endParaRPr lang="fr-FR"/>
          </a:p>
        </p:txBody>
      </p:sp>
    </p:spTree>
    <p:extLst>
      <p:ext uri="{BB962C8B-B14F-4D97-AF65-F5344CB8AC3E}">
        <p14:creationId xmlns:p14="http://schemas.microsoft.com/office/powerpoint/2010/main" val="8136046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CF7C740-B764-4F7E-A17C-97BFF96D3796}" type="datetimeFigureOut">
              <a:rPr lang="fr-FR" smtClean="0"/>
              <a:t>06/10/2022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83CBF7B-F375-45D0-928E-7D3600D288B1}" type="slidenum">
              <a:rPr lang="fr-FR" smtClean="0"/>
              <a:t>‹N°›</a:t>
            </a:fld>
            <a:endParaRPr lang="fr-FR"/>
          </a:p>
        </p:txBody>
      </p:sp>
    </p:spTree>
    <p:extLst>
      <p:ext uri="{BB962C8B-B14F-4D97-AF65-F5344CB8AC3E}">
        <p14:creationId xmlns:p14="http://schemas.microsoft.com/office/powerpoint/2010/main" val="2497769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CF7C740-B764-4F7E-A17C-97BFF96D3796}" type="datetimeFigureOut">
              <a:rPr lang="fr-FR" smtClean="0"/>
              <a:t>06/10/2022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83CBF7B-F375-45D0-928E-7D3600D288B1}" type="slidenum">
              <a:rPr lang="fr-FR" smtClean="0"/>
              <a:t>‹N°›</a:t>
            </a:fld>
            <a:endParaRPr lang="fr-FR"/>
          </a:p>
        </p:txBody>
      </p:sp>
    </p:spTree>
    <p:extLst>
      <p:ext uri="{BB962C8B-B14F-4D97-AF65-F5344CB8AC3E}">
        <p14:creationId xmlns:p14="http://schemas.microsoft.com/office/powerpoint/2010/main" val="30487033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838200" y="6422854"/>
            <a:ext cx="2743196" cy="365125"/>
          </a:xfrm>
        </p:spPr>
        <p:txBody>
          <a:bodyPr/>
          <a:lstStyle/>
          <a:p>
            <a:fld id="{4CF7C740-B764-4F7E-A17C-97BFF96D3796}" type="datetimeFigureOut">
              <a:rPr lang="fr-FR" smtClean="0"/>
              <a:t>06/10/2022</a:t>
            </a:fld>
            <a:endParaRPr lang="fr-FR"/>
          </a:p>
        </p:txBody>
      </p:sp>
      <p:sp>
        <p:nvSpPr>
          <p:cNvPr id="5" name="Footer Placeholder 4"/>
          <p:cNvSpPr>
            <a:spLocks noGrp="1"/>
          </p:cNvSpPr>
          <p:nvPr>
            <p:ph type="ftr" sz="quarter" idx="11"/>
          </p:nvPr>
        </p:nvSpPr>
        <p:spPr>
          <a:xfrm>
            <a:off x="3776135" y="6422854"/>
            <a:ext cx="4279669" cy="365125"/>
          </a:xfrm>
        </p:spPr>
        <p:txBody>
          <a:bodyPr/>
          <a:lstStyle/>
          <a:p>
            <a:endParaRPr lang="fr-FR"/>
          </a:p>
        </p:txBody>
      </p:sp>
      <p:sp>
        <p:nvSpPr>
          <p:cNvPr id="6" name="Slide Number Placeholder 5"/>
          <p:cNvSpPr>
            <a:spLocks noGrp="1"/>
          </p:cNvSpPr>
          <p:nvPr>
            <p:ph type="sldNum" sz="quarter" idx="12"/>
          </p:nvPr>
        </p:nvSpPr>
        <p:spPr>
          <a:xfrm>
            <a:off x="8073048" y="6422854"/>
            <a:ext cx="879759" cy="365125"/>
          </a:xfrm>
        </p:spPr>
        <p:txBody>
          <a:bodyPr/>
          <a:lstStyle/>
          <a:p>
            <a:fld id="{483CBF7B-F375-45D0-928E-7D3600D288B1}" type="slidenum">
              <a:rPr lang="fr-FR" smtClean="0"/>
              <a:t>‹N°›</a:t>
            </a:fld>
            <a:endParaRPr lang="fr-FR"/>
          </a:p>
        </p:txBody>
      </p:sp>
    </p:spTree>
    <p:extLst>
      <p:ext uri="{BB962C8B-B14F-4D97-AF65-F5344CB8AC3E}">
        <p14:creationId xmlns:p14="http://schemas.microsoft.com/office/powerpoint/2010/main" val="1962564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89DCFF6-B6F7-46B9-80C9-EAF54FF361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B4D551E8-7912-43A2-A308-B4B2F4F5D5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63E53C-6BBC-4DA0-BC09-694F68BF56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F7C740-B764-4F7E-A17C-97BFF96D3796}" type="datetimeFigureOut">
              <a:rPr lang="fr-FR" smtClean="0"/>
              <a:t>06/10/2022</a:t>
            </a:fld>
            <a:endParaRPr lang="fr-FR"/>
          </a:p>
        </p:txBody>
      </p:sp>
      <p:sp>
        <p:nvSpPr>
          <p:cNvPr id="5" name="Espace réservé du pied de page 4">
            <a:extLst>
              <a:ext uri="{FF2B5EF4-FFF2-40B4-BE49-F238E27FC236}">
                <a16:creationId xmlns:a16="http://schemas.microsoft.com/office/drawing/2014/main" id="{DBD939A2-0955-4A2F-9540-7B376E338B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BA070AC-D275-4101-9E70-19B7EB7D2A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3CBF7B-F375-45D0-928E-7D3600D288B1}" type="slidenum">
              <a:rPr lang="fr-FR" smtClean="0"/>
              <a:t>‹N°›</a:t>
            </a:fld>
            <a:endParaRPr lang="fr-FR"/>
          </a:p>
        </p:txBody>
      </p:sp>
    </p:spTree>
    <p:extLst>
      <p:ext uri="{BB962C8B-B14F-4D97-AF65-F5344CB8AC3E}">
        <p14:creationId xmlns:p14="http://schemas.microsoft.com/office/powerpoint/2010/main" val="16997047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4CF7C740-B764-4F7E-A17C-97BFF96D3796}" type="datetimeFigureOut">
              <a:rPr lang="fr-FR" smtClean="0"/>
              <a:t>06/10/2022</a:t>
            </a:fld>
            <a:endParaRPr lang="fr-FR"/>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fr-FR"/>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483CBF7B-F375-45D0-928E-7D3600D288B1}" type="slidenum">
              <a:rPr lang="fr-FR" smtClean="0"/>
              <a:t>‹N°›</a:t>
            </a:fld>
            <a:endParaRPr lang="fr-FR"/>
          </a:p>
        </p:txBody>
      </p:sp>
    </p:spTree>
    <p:extLst>
      <p:ext uri="{BB962C8B-B14F-4D97-AF65-F5344CB8AC3E}">
        <p14:creationId xmlns:p14="http://schemas.microsoft.com/office/powerpoint/2010/main" val="43715730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fr.wikipedia.org/wiki/Lien_symbolique" TargetMode="External"/><Relationship Id="rId7" Type="http://schemas.openxmlformats.org/officeDocument/2006/relationships/hyperlink" Target="https://fr.wikipedia.org/wiki/Socket" TargetMode="External"/><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hyperlink" Target="https://fr.wikipedia.org/wiki/File_(structure_de_donn%C3%A9es)" TargetMode="External"/><Relationship Id="rId5" Type="http://schemas.openxmlformats.org/officeDocument/2006/relationships/hyperlink" Target="https://mtodorovic.developpez.com/linux/programmation-avancee/?page=page_6" TargetMode="External"/><Relationship Id="rId4" Type="http://schemas.openxmlformats.org/officeDocument/2006/relationships/hyperlink" Target="https://similaranswer.fr/que-sont-les-peripheriques-de-caracte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B6B15B-D4DE-4A48-9AFF-BEA78DA1AB90}"/>
              </a:ext>
            </a:extLst>
          </p:cNvPr>
          <p:cNvSpPr>
            <a:spLocks noGrp="1"/>
          </p:cNvSpPr>
          <p:nvPr>
            <p:ph type="ctrTitle"/>
          </p:nvPr>
        </p:nvSpPr>
        <p:spPr/>
        <p:txBody>
          <a:bodyPr>
            <a:normAutofit/>
          </a:bodyPr>
          <a:lstStyle/>
          <a:p>
            <a:r>
              <a:rPr lang="fr-FR" sz="8800" b="1" dirty="0">
                <a:effectLst>
                  <a:outerShdw blurRad="50800" dist="38100" dir="2700000" algn="tl" rotWithShape="0">
                    <a:prstClr val="black">
                      <a:alpha val="40000"/>
                    </a:prstClr>
                  </a:outerShdw>
                </a:effectLst>
                <a:latin typeface="Calibri" panose="020F0502020204030204" pitchFamily="34" charset="0"/>
                <a:ea typeface="Calibri" panose="020F0502020204030204" pitchFamily="34" charset="0"/>
                <a:cs typeface="Times New Roman" panose="02020603050405020304" pitchFamily="18" charset="0"/>
              </a:rPr>
              <a:t>Chapitre 3</a:t>
            </a:r>
            <a:endParaRPr lang="fr-FR" sz="49600" dirty="0">
              <a:effectLst>
                <a:outerShdw blurRad="50800" dist="38100" dir="2700000" algn="tl" rotWithShape="0">
                  <a:prstClr val="black">
                    <a:alpha val="40000"/>
                  </a:prstClr>
                </a:outerShdw>
              </a:effectLst>
            </a:endParaRPr>
          </a:p>
        </p:txBody>
      </p:sp>
      <p:sp>
        <p:nvSpPr>
          <p:cNvPr id="3" name="Sous-titre 2">
            <a:extLst>
              <a:ext uri="{FF2B5EF4-FFF2-40B4-BE49-F238E27FC236}">
                <a16:creationId xmlns:a16="http://schemas.microsoft.com/office/drawing/2014/main" id="{159F5E4B-8975-442C-800F-7A6B8EAB54E6}"/>
              </a:ext>
            </a:extLst>
          </p:cNvPr>
          <p:cNvSpPr>
            <a:spLocks noGrp="1"/>
          </p:cNvSpPr>
          <p:nvPr>
            <p:ph type="subTitle" idx="1"/>
          </p:nvPr>
        </p:nvSpPr>
        <p:spPr/>
        <p:txBody>
          <a:bodyPr>
            <a:normAutofit fontScale="92500"/>
          </a:bodyPr>
          <a:lstStyle/>
          <a:p>
            <a:r>
              <a:rPr lang="fr-FR" sz="6600" dirty="0">
                <a:solidFill>
                  <a:srgbClr val="FFFF00"/>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Times New Roman" panose="02020603050405020304" pitchFamily="18" charset="0"/>
              </a:rPr>
              <a:t>Les systèmes d’exploitation</a:t>
            </a:r>
            <a:endParaRPr lang="fr-FR" sz="6600" dirty="0">
              <a:solidFill>
                <a:srgbClr val="FFFF00"/>
              </a:solidFill>
              <a:effectLst>
                <a:outerShdw blurRad="50800" dist="38100" dir="5400000" algn="t" rotWithShape="0">
                  <a:prstClr val="black">
                    <a:alpha val="40000"/>
                  </a:prstClr>
                </a:outerShdw>
              </a:effectLst>
            </a:endParaRPr>
          </a:p>
        </p:txBody>
      </p:sp>
    </p:spTree>
    <p:extLst>
      <p:ext uri="{BB962C8B-B14F-4D97-AF65-F5344CB8AC3E}">
        <p14:creationId xmlns:p14="http://schemas.microsoft.com/office/powerpoint/2010/main" val="2989220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Le système d'exploitation en trois idées clé">
            <a:hlinkClick r:id="" action="ppaction://media"/>
            <a:extLst>
              <a:ext uri="{FF2B5EF4-FFF2-40B4-BE49-F238E27FC236}">
                <a16:creationId xmlns:a16="http://schemas.microsoft.com/office/drawing/2014/main" id="{27E52085-38E6-4928-B51D-5A990B3EEF0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812893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278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1106" y="479002"/>
            <a:ext cx="11842866" cy="923330"/>
          </a:xfrm>
          <a:prstGeom prst="rect">
            <a:avLst/>
          </a:prstGeom>
        </p:spPr>
        <p:txBody>
          <a:bodyPr wrap="square">
            <a:spAutoFit/>
          </a:bodyPr>
          <a:lstStyle/>
          <a:p>
            <a:pPr algn="just"/>
            <a:r>
              <a:rPr lang="fr-FR" dirty="0">
                <a:ea typeface="Times New Roman" panose="02020603050405020304" pitchFamily="18" charset="0"/>
              </a:rPr>
              <a:t>Un </a:t>
            </a:r>
            <a:r>
              <a:rPr lang="fr-FR" b="1" dirty="0">
                <a:ea typeface="Times New Roman" panose="02020603050405020304" pitchFamily="18" charset="0"/>
              </a:rPr>
              <a:t>système d'exploitation</a:t>
            </a:r>
            <a:r>
              <a:rPr lang="fr-FR" dirty="0">
                <a:ea typeface="Times New Roman" panose="02020603050405020304" pitchFamily="18" charset="0"/>
              </a:rPr>
              <a:t> est un programme chargé en mémoire vive dès le démarrage de l'ordinateur, jusqu'à son extinction, dont le rôle est de coordonner l'ensemble des tâches qui sont exécutées par l'ordinateur. Il est situé entre le matériel et les applications (voir ci-contre).</a:t>
            </a:r>
            <a:endParaRPr lang="fr-FR" dirty="0"/>
          </a:p>
        </p:txBody>
      </p:sp>
      <p:pic>
        <p:nvPicPr>
          <p:cNvPr id="5" name="Graphique 4"/>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55200" y="1553848"/>
            <a:ext cx="1739936" cy="2575390"/>
          </a:xfrm>
          <a:prstGeom prst="rect">
            <a:avLst/>
          </a:prstGeom>
        </p:spPr>
      </p:pic>
      <p:sp>
        <p:nvSpPr>
          <p:cNvPr id="6" name="Rectangle 5"/>
          <p:cNvSpPr/>
          <p:nvPr/>
        </p:nvSpPr>
        <p:spPr>
          <a:xfrm>
            <a:off x="161106" y="1553848"/>
            <a:ext cx="9559339" cy="2431435"/>
          </a:xfrm>
          <a:prstGeom prst="rect">
            <a:avLst/>
          </a:prstGeom>
        </p:spPr>
        <p:txBody>
          <a:bodyPr wrap="square">
            <a:spAutoFit/>
          </a:bodyPr>
          <a:lstStyle/>
          <a:p>
            <a:pPr>
              <a:spcAft>
                <a:spcPts val="0"/>
              </a:spcAft>
            </a:pPr>
            <a:r>
              <a:rPr lang="fr-FR" dirty="0">
                <a:ea typeface="Calibri" panose="020F0502020204030204" pitchFamily="34" charset="0"/>
                <a:cs typeface="Times New Roman" panose="02020603050405020304" pitchFamily="18" charset="0"/>
              </a:rPr>
              <a:t>Le système d'exploitation est chargé de :</a:t>
            </a:r>
          </a:p>
          <a:p>
            <a:pPr>
              <a:spcAft>
                <a:spcPts val="0"/>
              </a:spcAft>
            </a:pPr>
            <a:endParaRPr lang="fr-FR" sz="1100" dirty="0">
              <a:ea typeface="Calibri" panose="020F0502020204030204" pitchFamily="34" charset="0"/>
              <a:cs typeface="Times New Roman" panose="02020603050405020304" pitchFamily="18" charset="0"/>
            </a:endParaRPr>
          </a:p>
          <a:p>
            <a:pPr marL="342900" lvl="0" indent="-342900" algn="just">
              <a:spcAft>
                <a:spcPts val="0"/>
              </a:spcAft>
              <a:buFont typeface="Calibri" panose="020F0502020204030204" pitchFamily="34" charset="0"/>
              <a:buChar char="-"/>
            </a:pPr>
            <a:r>
              <a:rPr lang="fr-FR" dirty="0">
                <a:ea typeface="Calibri" panose="020F0502020204030204" pitchFamily="34" charset="0"/>
                <a:cs typeface="Times New Roman" panose="02020603050405020304" pitchFamily="18" charset="0"/>
              </a:rPr>
              <a:t>Gérer le lancement des diverses applications et donner l'illusion que l'ordinateur est </a:t>
            </a:r>
            <a:r>
              <a:rPr lang="fr-FR" i="1" dirty="0">
                <a:ea typeface="Calibri" panose="020F0502020204030204" pitchFamily="34" charset="0"/>
                <a:cs typeface="Times New Roman" panose="02020603050405020304" pitchFamily="18" charset="0"/>
              </a:rPr>
              <a:t>multitâche </a:t>
            </a:r>
            <a:r>
              <a:rPr lang="fr-FR" dirty="0">
                <a:ea typeface="Calibri" panose="020F0502020204030204" pitchFamily="34" charset="0"/>
                <a:cs typeface="Times New Roman" panose="02020603050405020304" pitchFamily="18" charset="0"/>
              </a:rPr>
              <a:t>;</a:t>
            </a:r>
          </a:p>
          <a:p>
            <a:pPr lvl="0" algn="just">
              <a:spcAft>
                <a:spcPts val="0"/>
              </a:spcAft>
            </a:pPr>
            <a:endParaRPr lang="fr-FR" sz="500" dirty="0">
              <a:ea typeface="Calibri" panose="020F0502020204030204" pitchFamily="34" charset="0"/>
              <a:cs typeface="Times New Roman" panose="02020603050405020304" pitchFamily="18" charset="0"/>
            </a:endParaRPr>
          </a:p>
          <a:p>
            <a:pPr marL="342900" lvl="0" indent="-342900" algn="just">
              <a:spcAft>
                <a:spcPts val="0"/>
              </a:spcAft>
              <a:buFont typeface="Calibri" panose="020F0502020204030204" pitchFamily="34" charset="0"/>
              <a:buChar char="-"/>
            </a:pPr>
            <a:r>
              <a:rPr lang="fr-FR" dirty="0">
                <a:ea typeface="Calibri" panose="020F0502020204030204" pitchFamily="34" charset="0"/>
                <a:cs typeface="Times New Roman" panose="02020603050405020304" pitchFamily="18" charset="0"/>
              </a:rPr>
              <a:t>Identifier les utilisateurs ;</a:t>
            </a:r>
          </a:p>
          <a:p>
            <a:pPr lvl="0" algn="just">
              <a:spcAft>
                <a:spcPts val="0"/>
              </a:spcAft>
            </a:pPr>
            <a:endParaRPr lang="fr-FR" sz="500" dirty="0">
              <a:ea typeface="Calibri" panose="020F0502020204030204" pitchFamily="34" charset="0"/>
              <a:cs typeface="Times New Roman" panose="02020603050405020304" pitchFamily="18" charset="0"/>
            </a:endParaRPr>
          </a:p>
          <a:p>
            <a:pPr marL="342900" lvl="0" indent="-342900">
              <a:spcAft>
                <a:spcPts val="0"/>
              </a:spcAft>
              <a:buFont typeface="Calibri" panose="020F0502020204030204" pitchFamily="34" charset="0"/>
              <a:buChar char="-"/>
            </a:pPr>
            <a:r>
              <a:rPr lang="fr-FR" dirty="0">
                <a:ea typeface="Calibri" panose="020F0502020204030204" pitchFamily="34" charset="0"/>
                <a:cs typeface="Times New Roman" panose="02020603050405020304" pitchFamily="18" charset="0"/>
              </a:rPr>
              <a:t>Gérer l'organisation du disque dur (ou SSD) et de ses fichiers ;</a:t>
            </a:r>
          </a:p>
          <a:p>
            <a:pPr lvl="0">
              <a:spcAft>
                <a:spcPts val="0"/>
              </a:spcAft>
            </a:pPr>
            <a:endParaRPr lang="fr-FR" sz="500" dirty="0">
              <a:ea typeface="Calibri" panose="020F0502020204030204" pitchFamily="34" charset="0"/>
              <a:cs typeface="Times New Roman" panose="02020603050405020304" pitchFamily="18" charset="0"/>
            </a:endParaRPr>
          </a:p>
          <a:p>
            <a:pPr marL="342900" lvl="0" indent="-342900" algn="just">
              <a:spcAft>
                <a:spcPts val="0"/>
              </a:spcAft>
              <a:buFont typeface="Calibri" panose="020F0502020204030204" pitchFamily="34" charset="0"/>
              <a:buChar char="-"/>
            </a:pPr>
            <a:r>
              <a:rPr lang="fr-FR" dirty="0">
                <a:ea typeface="Times New Roman" panose="02020603050405020304" pitchFamily="18" charset="0"/>
              </a:rPr>
              <a:t>Contrôler l'accès aux ressources de stockage (disque dur, SSD, RAM, ROM, …), aux ressources de calcul du (ou des) processeur(s) de l'ordinateur et aux ressources de communication vers les périphériques, les cartes d’extension ou le réseau.</a:t>
            </a:r>
            <a:endParaRPr lang="fr-FR" dirty="0"/>
          </a:p>
        </p:txBody>
      </p:sp>
      <p:sp>
        <p:nvSpPr>
          <p:cNvPr id="7" name="ZoneTexte 6">
            <a:extLst>
              <a:ext uri="{FF2B5EF4-FFF2-40B4-BE49-F238E27FC236}">
                <a16:creationId xmlns:a16="http://schemas.microsoft.com/office/drawing/2014/main" id="{CE5CBACC-DBFC-4974-A606-80EE1309BCCB}"/>
              </a:ext>
            </a:extLst>
          </p:cNvPr>
          <p:cNvSpPr txBox="1"/>
          <p:nvPr/>
        </p:nvSpPr>
        <p:spPr>
          <a:xfrm>
            <a:off x="-5250" y="0"/>
            <a:ext cx="2885726" cy="369332"/>
          </a:xfrm>
          <a:prstGeom prst="rect">
            <a:avLst/>
          </a:prstGeom>
          <a:noFill/>
        </p:spPr>
        <p:txBody>
          <a:bodyPr wrap="square">
            <a:spAutoFit/>
          </a:bodyPr>
          <a:lstStyle/>
          <a:p>
            <a:r>
              <a:rPr lang="fr-FR" dirty="0">
                <a:solidFill>
                  <a:srgbClr val="0070C0"/>
                </a:solidFill>
                <a:uFill>
                  <a:solidFill>
                    <a:srgbClr val="FF0000"/>
                  </a:solidFill>
                </a:uFill>
              </a:rPr>
              <a:t>1. </a:t>
            </a:r>
            <a:r>
              <a:rPr lang="fr-FR" u="sng" dirty="0">
                <a:solidFill>
                  <a:srgbClr val="0070C0"/>
                </a:solidFill>
                <a:uFill>
                  <a:solidFill>
                    <a:srgbClr val="FF0000"/>
                  </a:solidFill>
                </a:uFill>
              </a:rPr>
              <a:t>Introduction</a:t>
            </a:r>
          </a:p>
        </p:txBody>
      </p:sp>
      <p:sp>
        <p:nvSpPr>
          <p:cNvPr id="3" name="ZoneTexte 2">
            <a:extLst>
              <a:ext uri="{FF2B5EF4-FFF2-40B4-BE49-F238E27FC236}">
                <a16:creationId xmlns:a16="http://schemas.microsoft.com/office/drawing/2014/main" id="{24B8AC5D-429C-E9CD-26D6-327BD6C02B42}"/>
              </a:ext>
            </a:extLst>
          </p:cNvPr>
          <p:cNvSpPr txBox="1"/>
          <p:nvPr/>
        </p:nvSpPr>
        <p:spPr>
          <a:xfrm>
            <a:off x="161106" y="4273608"/>
            <a:ext cx="10699596" cy="369332"/>
          </a:xfrm>
          <a:prstGeom prst="rect">
            <a:avLst/>
          </a:prstGeom>
          <a:noFill/>
        </p:spPr>
        <p:txBody>
          <a:bodyPr wrap="square">
            <a:spAutoFit/>
          </a:bodyPr>
          <a:lstStyle/>
          <a:p>
            <a:r>
              <a:rPr lang="fr-FR" sz="1800" dirty="0">
                <a:effectLst/>
                <a:ea typeface="Times New Roman" panose="02020603050405020304" pitchFamily="18" charset="0"/>
              </a:rPr>
              <a:t>Actuellement, deux grandes familles de systèmes d’exploitation cohabitent : Windows et Unix (avec ses dérivés).</a:t>
            </a:r>
            <a:endParaRPr lang="fr-FR" dirty="0"/>
          </a:p>
        </p:txBody>
      </p:sp>
      <p:sp>
        <p:nvSpPr>
          <p:cNvPr id="8" name="ZoneTexte 7">
            <a:extLst>
              <a:ext uri="{FF2B5EF4-FFF2-40B4-BE49-F238E27FC236}">
                <a16:creationId xmlns:a16="http://schemas.microsoft.com/office/drawing/2014/main" id="{23888D56-C568-06D8-87C2-51C8DF71D6D6}"/>
              </a:ext>
            </a:extLst>
          </p:cNvPr>
          <p:cNvSpPr txBox="1"/>
          <p:nvPr/>
        </p:nvSpPr>
        <p:spPr>
          <a:xfrm>
            <a:off x="-5250" y="4945973"/>
            <a:ext cx="2885726" cy="369332"/>
          </a:xfrm>
          <a:prstGeom prst="rect">
            <a:avLst/>
          </a:prstGeom>
          <a:noFill/>
        </p:spPr>
        <p:txBody>
          <a:bodyPr wrap="square">
            <a:spAutoFit/>
          </a:bodyPr>
          <a:lstStyle/>
          <a:p>
            <a:r>
              <a:rPr lang="fr-FR" dirty="0">
                <a:solidFill>
                  <a:srgbClr val="0070C0"/>
                </a:solidFill>
                <a:uFill>
                  <a:solidFill>
                    <a:srgbClr val="FF0000"/>
                  </a:solidFill>
                </a:uFill>
              </a:rPr>
              <a:t>2. </a:t>
            </a:r>
            <a:r>
              <a:rPr lang="fr-FR" u="sng" dirty="0">
                <a:solidFill>
                  <a:srgbClr val="0070C0"/>
                </a:solidFill>
                <a:uFill>
                  <a:solidFill>
                    <a:srgbClr val="FF0000"/>
                  </a:solidFill>
                </a:uFill>
              </a:rPr>
              <a:t>Le système Linux</a:t>
            </a:r>
          </a:p>
        </p:txBody>
      </p:sp>
      <p:sp>
        <p:nvSpPr>
          <p:cNvPr id="10" name="ZoneTexte 9">
            <a:extLst>
              <a:ext uri="{FF2B5EF4-FFF2-40B4-BE49-F238E27FC236}">
                <a16:creationId xmlns:a16="http://schemas.microsoft.com/office/drawing/2014/main" id="{9958E83E-7714-58B1-BCEA-96EA8C79AB79}"/>
              </a:ext>
            </a:extLst>
          </p:cNvPr>
          <p:cNvSpPr txBox="1"/>
          <p:nvPr/>
        </p:nvSpPr>
        <p:spPr>
          <a:xfrm>
            <a:off x="161106" y="5344741"/>
            <a:ext cx="9694094" cy="369332"/>
          </a:xfrm>
          <a:prstGeom prst="rect">
            <a:avLst/>
          </a:prstGeom>
          <a:noFill/>
        </p:spPr>
        <p:txBody>
          <a:bodyPr wrap="square">
            <a:spAutoFit/>
          </a:bodyPr>
          <a:lstStyle/>
          <a:p>
            <a:r>
              <a:rPr lang="fr-FR" sz="1800" dirty="0">
                <a:effectLst/>
                <a:ea typeface="Times New Roman" panose="02020603050405020304" pitchFamily="18" charset="0"/>
              </a:rPr>
              <a:t>Linux (plus généralement les systèmes de type Unix) propose un système de fichier en arborescence.</a:t>
            </a:r>
            <a:endParaRPr lang="fr-FR" dirty="0"/>
          </a:p>
        </p:txBody>
      </p:sp>
      <p:sp>
        <p:nvSpPr>
          <p:cNvPr id="12" name="ZoneTexte 11">
            <a:extLst>
              <a:ext uri="{FF2B5EF4-FFF2-40B4-BE49-F238E27FC236}">
                <a16:creationId xmlns:a16="http://schemas.microsoft.com/office/drawing/2014/main" id="{70EBA4CF-4942-B615-73B7-8A29C5D52915}"/>
              </a:ext>
            </a:extLst>
          </p:cNvPr>
          <p:cNvSpPr txBox="1"/>
          <p:nvPr/>
        </p:nvSpPr>
        <p:spPr>
          <a:xfrm>
            <a:off x="161106" y="5832440"/>
            <a:ext cx="6251608" cy="369332"/>
          </a:xfrm>
          <a:prstGeom prst="rect">
            <a:avLst/>
          </a:prstGeom>
          <a:noFill/>
        </p:spPr>
        <p:txBody>
          <a:bodyPr wrap="square">
            <a:spAutoFit/>
          </a:bodyPr>
          <a:lstStyle/>
          <a:p>
            <a:r>
              <a:rPr lang="fr-FR" sz="1800" u="sng" dirty="0">
                <a:effectLst/>
                <a:ea typeface="Times New Roman" panose="02020603050405020304" pitchFamily="18" charset="0"/>
              </a:rPr>
              <a:t>Principaux répertoires d’un système Linux après installation :</a:t>
            </a:r>
            <a:endParaRPr lang="fr-FR" dirty="0"/>
          </a:p>
        </p:txBody>
      </p:sp>
    </p:spTree>
    <p:extLst>
      <p:ext uri="{BB962C8B-B14F-4D97-AF65-F5344CB8AC3E}">
        <p14:creationId xmlns:p14="http://schemas.microsoft.com/office/powerpoint/2010/main" val="2904769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 calcmode="lin" valueType="num">
                                      <p:cBhvr additive="base">
                                        <p:cTn id="16" dur="500"/>
                                        <p:tgtEl>
                                          <p:spTgt spid="6">
                                            <p:txEl>
                                              <p:pRg st="0" end="0"/>
                                            </p:txEl>
                                          </p:spTgt>
                                        </p:tgtEl>
                                        <p:attrNameLst>
                                          <p:attrName>ppt_y</p:attrName>
                                        </p:attrNameLst>
                                      </p:cBhvr>
                                      <p:tavLst>
                                        <p:tav tm="0">
                                          <p:val>
                                            <p:strVal val="#ppt_y+#ppt_h*1.125000"/>
                                          </p:val>
                                        </p:tav>
                                        <p:tav tm="100000">
                                          <p:val>
                                            <p:strVal val="#ppt_y"/>
                                          </p:val>
                                        </p:tav>
                                      </p:tavLst>
                                    </p:anim>
                                    <p:animEffect transition="in" filter="wipe(up)">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 calcmode="lin" valueType="num">
                                      <p:cBhvr additive="base">
                                        <p:cTn id="22" dur="500"/>
                                        <p:tgtEl>
                                          <p:spTgt spid="6">
                                            <p:txEl>
                                              <p:pRg st="2" end="2"/>
                                            </p:txEl>
                                          </p:spTgt>
                                        </p:tgtEl>
                                        <p:attrNameLst>
                                          <p:attrName>ppt_y</p:attrName>
                                        </p:attrNameLst>
                                      </p:cBhvr>
                                      <p:tavLst>
                                        <p:tav tm="0">
                                          <p:val>
                                            <p:strVal val="#ppt_y+#ppt_h*1.125000"/>
                                          </p:val>
                                        </p:tav>
                                        <p:tav tm="100000">
                                          <p:val>
                                            <p:strVal val="#ppt_y"/>
                                          </p:val>
                                        </p:tav>
                                      </p:tavLst>
                                    </p:anim>
                                    <p:animEffect transition="in" filter="wipe(up)">
                                      <p:cBhvr>
                                        <p:cTn id="23" dur="5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 calcmode="lin" valueType="num">
                                      <p:cBhvr additive="base">
                                        <p:cTn id="28" dur="500"/>
                                        <p:tgtEl>
                                          <p:spTgt spid="6">
                                            <p:txEl>
                                              <p:pRg st="4" end="4"/>
                                            </p:txEl>
                                          </p:spTgt>
                                        </p:tgtEl>
                                        <p:attrNameLst>
                                          <p:attrName>ppt_y</p:attrName>
                                        </p:attrNameLst>
                                      </p:cBhvr>
                                      <p:tavLst>
                                        <p:tav tm="0">
                                          <p:val>
                                            <p:strVal val="#ppt_y+#ppt_h*1.125000"/>
                                          </p:val>
                                        </p:tav>
                                        <p:tav tm="100000">
                                          <p:val>
                                            <p:strVal val="#ppt_y"/>
                                          </p:val>
                                        </p:tav>
                                      </p:tavLst>
                                    </p:anim>
                                    <p:animEffect transition="in" filter="wipe(up)">
                                      <p:cBhvr>
                                        <p:cTn id="29" dur="500"/>
                                        <p:tgtEl>
                                          <p:spTgt spid="6">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6">
                                            <p:txEl>
                                              <p:pRg st="6" end="6"/>
                                            </p:txEl>
                                          </p:spTgt>
                                        </p:tgtEl>
                                        <p:attrNameLst>
                                          <p:attrName>style.visibility</p:attrName>
                                        </p:attrNameLst>
                                      </p:cBhvr>
                                      <p:to>
                                        <p:strVal val="visible"/>
                                      </p:to>
                                    </p:set>
                                    <p:anim calcmode="lin" valueType="num">
                                      <p:cBhvr additive="base">
                                        <p:cTn id="34" dur="500"/>
                                        <p:tgtEl>
                                          <p:spTgt spid="6">
                                            <p:txEl>
                                              <p:pRg st="6" end="6"/>
                                            </p:txEl>
                                          </p:spTgt>
                                        </p:tgtEl>
                                        <p:attrNameLst>
                                          <p:attrName>ppt_y</p:attrName>
                                        </p:attrNameLst>
                                      </p:cBhvr>
                                      <p:tavLst>
                                        <p:tav tm="0">
                                          <p:val>
                                            <p:strVal val="#ppt_y+#ppt_h*1.125000"/>
                                          </p:val>
                                        </p:tav>
                                        <p:tav tm="100000">
                                          <p:val>
                                            <p:strVal val="#ppt_y"/>
                                          </p:val>
                                        </p:tav>
                                      </p:tavLst>
                                    </p:anim>
                                    <p:animEffect transition="in" filter="wipe(up)">
                                      <p:cBhvr>
                                        <p:cTn id="35" dur="500"/>
                                        <p:tgtEl>
                                          <p:spTgt spid="6">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grpId="0" nodeType="clickEffect">
                                  <p:stCondLst>
                                    <p:cond delay="0"/>
                                  </p:stCondLst>
                                  <p:childTnLst>
                                    <p:set>
                                      <p:cBhvr>
                                        <p:cTn id="39" dur="1" fill="hold">
                                          <p:stCondLst>
                                            <p:cond delay="0"/>
                                          </p:stCondLst>
                                        </p:cTn>
                                        <p:tgtEl>
                                          <p:spTgt spid="6">
                                            <p:txEl>
                                              <p:pRg st="8" end="8"/>
                                            </p:txEl>
                                          </p:spTgt>
                                        </p:tgtEl>
                                        <p:attrNameLst>
                                          <p:attrName>style.visibility</p:attrName>
                                        </p:attrNameLst>
                                      </p:cBhvr>
                                      <p:to>
                                        <p:strVal val="visible"/>
                                      </p:to>
                                    </p:set>
                                    <p:anim calcmode="lin" valueType="num">
                                      <p:cBhvr additive="base">
                                        <p:cTn id="40" dur="500"/>
                                        <p:tgtEl>
                                          <p:spTgt spid="6">
                                            <p:txEl>
                                              <p:pRg st="8" end="8"/>
                                            </p:txEl>
                                          </p:spTgt>
                                        </p:tgtEl>
                                        <p:attrNameLst>
                                          <p:attrName>ppt_y</p:attrName>
                                        </p:attrNameLst>
                                      </p:cBhvr>
                                      <p:tavLst>
                                        <p:tav tm="0">
                                          <p:val>
                                            <p:strVal val="#ppt_y+#ppt_h*1.125000"/>
                                          </p:val>
                                        </p:tav>
                                        <p:tav tm="100000">
                                          <p:val>
                                            <p:strVal val="#ppt_y"/>
                                          </p:val>
                                        </p:tav>
                                      </p:tavLst>
                                    </p:anim>
                                    <p:animEffect transition="in" filter="wipe(up)">
                                      <p:cBhvr>
                                        <p:cTn id="41" dur="500"/>
                                        <p:tgtEl>
                                          <p:spTgt spid="6">
                                            <p:txEl>
                                              <p:pRg st="8" end="8"/>
                                            </p:txEl>
                                          </p:spTgt>
                                        </p:tgtEl>
                                      </p:cBhvr>
                                    </p:animEffect>
                                  </p:childTnLst>
                                </p:cTn>
                              </p:par>
                            </p:childTnLst>
                          </p:cTn>
                        </p:par>
                        <p:par>
                          <p:cTn id="42" fill="hold">
                            <p:stCondLst>
                              <p:cond delay="500"/>
                            </p:stCondLst>
                            <p:childTnLst>
                              <p:par>
                                <p:cTn id="43" presetID="30" presetClass="entr" presetSubtype="0"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800" decel="100000"/>
                                        <p:tgtEl>
                                          <p:spTgt spid="5"/>
                                        </p:tgtEl>
                                      </p:cBhvr>
                                    </p:animEffect>
                                    <p:anim calcmode="lin" valueType="num">
                                      <p:cBhvr>
                                        <p:cTn id="46" dur="800" decel="100000" fill="hold"/>
                                        <p:tgtEl>
                                          <p:spTgt spid="5"/>
                                        </p:tgtEl>
                                        <p:attrNameLst>
                                          <p:attrName>style.rotation</p:attrName>
                                        </p:attrNameLst>
                                      </p:cBhvr>
                                      <p:tavLst>
                                        <p:tav tm="0">
                                          <p:val>
                                            <p:fltVal val="-90"/>
                                          </p:val>
                                        </p:tav>
                                        <p:tav tm="100000">
                                          <p:val>
                                            <p:fltVal val="0"/>
                                          </p:val>
                                        </p:tav>
                                      </p:tavLst>
                                    </p:anim>
                                    <p:anim calcmode="lin" valueType="num">
                                      <p:cBhvr>
                                        <p:cTn id="47" dur="800" decel="100000" fill="hold"/>
                                        <p:tgtEl>
                                          <p:spTgt spid="5"/>
                                        </p:tgtEl>
                                        <p:attrNameLst>
                                          <p:attrName>ppt_x</p:attrName>
                                        </p:attrNameLst>
                                      </p:cBhvr>
                                      <p:tavLst>
                                        <p:tav tm="0">
                                          <p:val>
                                            <p:strVal val="#ppt_x+0.4"/>
                                          </p:val>
                                        </p:tav>
                                        <p:tav tm="100000">
                                          <p:val>
                                            <p:strVal val="#ppt_x-0.05"/>
                                          </p:val>
                                        </p:tav>
                                      </p:tavLst>
                                    </p:anim>
                                    <p:anim calcmode="lin" valueType="num">
                                      <p:cBhvr>
                                        <p:cTn id="48" dur="800" decel="100000" fill="hold"/>
                                        <p:tgtEl>
                                          <p:spTgt spid="5"/>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2" presetClass="entr" presetSubtype="4" fill="hold" grpId="0" nodeType="clickEffect">
                                  <p:stCondLst>
                                    <p:cond delay="0"/>
                                  </p:stCondLst>
                                  <p:childTnLst>
                                    <p:set>
                                      <p:cBhvr>
                                        <p:cTn id="54" dur="1" fill="hold">
                                          <p:stCondLst>
                                            <p:cond delay="0"/>
                                          </p:stCondLst>
                                        </p:cTn>
                                        <p:tgtEl>
                                          <p:spTgt spid="3"/>
                                        </p:tgtEl>
                                        <p:attrNameLst>
                                          <p:attrName>style.visibility</p:attrName>
                                        </p:attrNameLst>
                                      </p:cBhvr>
                                      <p:to>
                                        <p:strVal val="visible"/>
                                      </p:to>
                                    </p:set>
                                    <p:anim calcmode="lin" valueType="num">
                                      <p:cBhvr additive="base">
                                        <p:cTn id="55" dur="500"/>
                                        <p:tgtEl>
                                          <p:spTgt spid="3"/>
                                        </p:tgtEl>
                                        <p:attrNameLst>
                                          <p:attrName>ppt_y</p:attrName>
                                        </p:attrNameLst>
                                      </p:cBhvr>
                                      <p:tavLst>
                                        <p:tav tm="0">
                                          <p:val>
                                            <p:strVal val="#ppt_y+#ppt_h*1.125000"/>
                                          </p:val>
                                        </p:tav>
                                        <p:tav tm="100000">
                                          <p:val>
                                            <p:strVal val="#ppt_y"/>
                                          </p:val>
                                        </p:tav>
                                      </p:tavLst>
                                    </p:anim>
                                    <p:animEffect transition="in" filter="wipe(up)">
                                      <p:cBhvr>
                                        <p:cTn id="56" dur="500"/>
                                        <p:tgtEl>
                                          <p:spTgt spid="3"/>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0-#ppt_w/2"/>
                                          </p:val>
                                        </p:tav>
                                        <p:tav tm="100000">
                                          <p:val>
                                            <p:strVal val="#ppt_x"/>
                                          </p:val>
                                        </p:tav>
                                      </p:tavLst>
                                    </p:anim>
                                    <p:anim calcmode="lin" valueType="num">
                                      <p:cBhvr additive="base">
                                        <p:cTn id="6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1" presetClass="entr" presetSubtype="0" fill="hold" grpId="0" nodeType="clickEffect">
                                  <p:stCondLst>
                                    <p:cond delay="0"/>
                                  </p:stCondLst>
                                  <p:iterate type="lt">
                                    <p:tmPct val="10000"/>
                                  </p:iterate>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10"/>
                                        </p:tgtEl>
                                        <p:attrNameLst>
                                          <p:attrName>ppt_y</p:attrName>
                                        </p:attrNameLst>
                                      </p:cBhvr>
                                      <p:tavLst>
                                        <p:tav tm="0">
                                          <p:val>
                                            <p:strVal val="#ppt_y"/>
                                          </p:val>
                                        </p:tav>
                                        <p:tav tm="100000">
                                          <p:val>
                                            <p:strVal val="#ppt_y"/>
                                          </p:val>
                                        </p:tav>
                                      </p:tavLst>
                                    </p:anim>
                                    <p:anim calcmode="lin" valueType="num">
                                      <p:cBhvr>
                                        <p:cTn id="6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10"/>
                                        </p:tgtEl>
                                      </p:cBhvr>
                                    </p:animEffect>
                                  </p:childTnLst>
                                </p:cTn>
                              </p:par>
                            </p:childTnLst>
                          </p:cTn>
                        </p:par>
                      </p:childTnLst>
                    </p:cTn>
                  </p:par>
                  <p:par>
                    <p:cTn id="72" fill="hold">
                      <p:stCondLst>
                        <p:cond delay="indefinite"/>
                      </p:stCondLst>
                      <p:childTnLst>
                        <p:par>
                          <p:cTn id="73" fill="hold">
                            <p:stCondLst>
                              <p:cond delay="0"/>
                            </p:stCondLst>
                            <p:childTnLst>
                              <p:par>
                                <p:cTn id="74" presetID="12" presetClass="entr" presetSubtype="4" fill="hold" grpId="0" nodeType="clickEffect">
                                  <p:stCondLst>
                                    <p:cond delay="0"/>
                                  </p:stCondLst>
                                  <p:childTnLst>
                                    <p:set>
                                      <p:cBhvr>
                                        <p:cTn id="75" dur="1" fill="hold">
                                          <p:stCondLst>
                                            <p:cond delay="0"/>
                                          </p:stCondLst>
                                        </p:cTn>
                                        <p:tgtEl>
                                          <p:spTgt spid="12"/>
                                        </p:tgtEl>
                                        <p:attrNameLst>
                                          <p:attrName>style.visibility</p:attrName>
                                        </p:attrNameLst>
                                      </p:cBhvr>
                                      <p:to>
                                        <p:strVal val="visible"/>
                                      </p:to>
                                    </p:set>
                                    <p:anim calcmode="lin" valueType="num">
                                      <p:cBhvr additive="base">
                                        <p:cTn id="76" dur="500"/>
                                        <p:tgtEl>
                                          <p:spTgt spid="12"/>
                                        </p:tgtEl>
                                        <p:attrNameLst>
                                          <p:attrName>ppt_y</p:attrName>
                                        </p:attrNameLst>
                                      </p:cBhvr>
                                      <p:tavLst>
                                        <p:tav tm="0">
                                          <p:val>
                                            <p:strVal val="#ppt_y+#ppt_h*1.125000"/>
                                          </p:val>
                                        </p:tav>
                                        <p:tav tm="100000">
                                          <p:val>
                                            <p:strVal val="#ppt_y"/>
                                          </p:val>
                                        </p:tav>
                                      </p:tavLst>
                                    </p:anim>
                                    <p:animEffect transition="in" filter="wipe(up)">
                                      <p:cBhvr>
                                        <p:cTn id="7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P spid="3" grpId="0"/>
      <p:bldP spid="8" grpId="0"/>
      <p:bldP spid="10"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C585B068-BE7C-4F32-A885-F4BB669E9A19}"/>
              </a:ext>
            </a:extLst>
          </p:cNvPr>
          <p:cNvPicPr/>
          <p:nvPr/>
        </p:nvPicPr>
        <p:blipFill>
          <a:blip r:embed="rId2"/>
          <a:stretch>
            <a:fillRect/>
          </a:stretch>
        </p:blipFill>
        <p:spPr>
          <a:xfrm>
            <a:off x="0" y="0"/>
            <a:ext cx="7950416" cy="4060658"/>
          </a:xfrm>
          <a:prstGeom prst="rect">
            <a:avLst/>
          </a:prstGeom>
          <a:ln>
            <a:noFill/>
          </a:ln>
          <a:effectLst>
            <a:outerShdw blurRad="292100" dist="139700" dir="2700000" algn="tl" rotWithShape="0">
              <a:srgbClr val="333333">
                <a:alpha val="65000"/>
              </a:srgbClr>
            </a:outerShdw>
          </a:effectLst>
        </p:spPr>
      </p:pic>
      <p:sp>
        <p:nvSpPr>
          <p:cNvPr id="4" name="ZoneTexte 3">
            <a:extLst>
              <a:ext uri="{FF2B5EF4-FFF2-40B4-BE49-F238E27FC236}">
                <a16:creationId xmlns:a16="http://schemas.microsoft.com/office/drawing/2014/main" id="{CC63FBC1-D835-44C1-B4CB-ABDEE74F81AB}"/>
              </a:ext>
            </a:extLst>
          </p:cNvPr>
          <p:cNvSpPr txBox="1"/>
          <p:nvPr/>
        </p:nvSpPr>
        <p:spPr>
          <a:xfrm>
            <a:off x="0" y="4226941"/>
            <a:ext cx="12192000" cy="2492990"/>
          </a:xfrm>
          <a:prstGeom prst="rect">
            <a:avLst/>
          </a:prstGeom>
          <a:noFill/>
        </p:spPr>
        <p:txBody>
          <a:bodyPr wrap="square" rtlCol="0">
            <a:spAutoFit/>
          </a:bodyPr>
          <a:lstStyle/>
          <a:p>
            <a:pPr algn="just"/>
            <a:r>
              <a:rPr lang="fr-FR" sz="1200" dirty="0"/>
              <a:t>« </a:t>
            </a:r>
            <a:r>
              <a:rPr lang="fr-FR" sz="1200" b="1" dirty="0"/>
              <a:t>/dev</a:t>
            </a:r>
            <a:r>
              <a:rPr lang="fr-FR" sz="1200" dirty="0"/>
              <a:t> » (</a:t>
            </a:r>
            <a:r>
              <a:rPr lang="fr-FR" sz="1200" dirty="0" err="1"/>
              <a:t>device</a:t>
            </a:r>
            <a:r>
              <a:rPr lang="fr-FR" sz="1200" dirty="0"/>
              <a:t>) : fichiers spéciaux représentant les points d'entrées de tous les périphériques (fichiers spéciaux des disques durs, écrans, partitions, consoles TTY, webcam).</a:t>
            </a:r>
          </a:p>
          <a:p>
            <a:pPr algn="just"/>
            <a:r>
              <a:rPr lang="fr-FR" sz="1200" dirty="0"/>
              <a:t>« </a:t>
            </a:r>
            <a:r>
              <a:rPr lang="fr-FR" sz="1200" b="1" dirty="0"/>
              <a:t>/</a:t>
            </a:r>
            <a:r>
              <a:rPr lang="fr-FR" sz="1200" b="1" dirty="0" err="1"/>
              <a:t>etc</a:t>
            </a:r>
            <a:r>
              <a:rPr lang="fr-FR" sz="1200" dirty="0"/>
              <a:t> » (</a:t>
            </a:r>
            <a:r>
              <a:rPr lang="fr-FR" sz="1200" dirty="0" err="1"/>
              <a:t>editing</a:t>
            </a:r>
            <a:r>
              <a:rPr lang="fr-FR" sz="1200" dirty="0"/>
              <a:t> </a:t>
            </a:r>
            <a:r>
              <a:rPr lang="fr-FR" sz="1200" dirty="0" err="1"/>
              <a:t>text</a:t>
            </a:r>
            <a:r>
              <a:rPr lang="fr-FR" sz="1200" dirty="0"/>
              <a:t> config) : contient les fichiers texte nécessaires à la configuration du système et des services (</a:t>
            </a:r>
            <a:r>
              <a:rPr lang="fr-FR" sz="1200" dirty="0" err="1"/>
              <a:t>XXX.conf</a:t>
            </a:r>
            <a:r>
              <a:rPr lang="fr-FR" sz="1200" dirty="0"/>
              <a:t>, </a:t>
            </a:r>
            <a:r>
              <a:rPr lang="fr-FR" sz="1200" dirty="0" err="1"/>
              <a:t>passwd</a:t>
            </a:r>
            <a:r>
              <a:rPr lang="fr-FR" sz="1200" dirty="0"/>
              <a:t>, </a:t>
            </a:r>
            <a:r>
              <a:rPr lang="fr-FR" sz="1200" dirty="0" err="1"/>
              <a:t>inittab</a:t>
            </a:r>
            <a:r>
              <a:rPr lang="fr-FR" sz="1200" dirty="0"/>
              <a:t>, </a:t>
            </a:r>
            <a:r>
              <a:rPr lang="fr-FR" sz="1200" dirty="0" err="1"/>
              <a:t>fstab</a:t>
            </a:r>
            <a:r>
              <a:rPr lang="fr-FR" sz="1200" dirty="0"/>
              <a:t>).</a:t>
            </a:r>
          </a:p>
          <a:p>
            <a:pPr algn="just"/>
            <a:r>
              <a:rPr lang="fr-FR" sz="1200" dirty="0"/>
              <a:t>« </a:t>
            </a:r>
            <a:r>
              <a:rPr lang="fr-FR" sz="1200" b="1" dirty="0"/>
              <a:t>/lib</a:t>
            </a:r>
            <a:r>
              <a:rPr lang="fr-FR" sz="1200" dirty="0"/>
              <a:t> » (librairies) : contient les bibliothèques partagées essentielles au système lors du démarrage (et modules noyau).</a:t>
            </a:r>
          </a:p>
          <a:p>
            <a:pPr algn="just"/>
            <a:r>
              <a:rPr lang="fr-FR" sz="1200" dirty="0"/>
              <a:t>« </a:t>
            </a:r>
            <a:r>
              <a:rPr lang="fr-FR" sz="1200" b="1" dirty="0"/>
              <a:t>/lib64</a:t>
            </a:r>
            <a:r>
              <a:rPr lang="fr-FR" sz="1200" dirty="0"/>
              <a:t> » : comme « /lib », mais pour les bibliothèques 64bits.</a:t>
            </a:r>
          </a:p>
          <a:p>
            <a:pPr algn="just"/>
            <a:r>
              <a:rPr lang="fr-FR" sz="1200" dirty="0"/>
              <a:t>« </a:t>
            </a:r>
            <a:r>
              <a:rPr lang="fr-FR" sz="1200" b="1" dirty="0"/>
              <a:t>/</a:t>
            </a:r>
            <a:r>
              <a:rPr lang="fr-FR" sz="1200" b="1" dirty="0" err="1"/>
              <a:t>opt</a:t>
            </a:r>
            <a:r>
              <a:rPr lang="fr-FR" sz="1200" dirty="0"/>
              <a:t> » (</a:t>
            </a:r>
            <a:r>
              <a:rPr lang="fr-FR" sz="1200" dirty="0" err="1"/>
              <a:t>optional</a:t>
            </a:r>
            <a:r>
              <a:rPr lang="fr-FR" sz="1200" dirty="0"/>
              <a:t>) : répertoire générique pour l'installation de programmes, installés hors dépôts de la distribution.</a:t>
            </a:r>
          </a:p>
          <a:p>
            <a:pPr algn="just"/>
            <a:r>
              <a:rPr lang="fr-FR" sz="1200" dirty="0"/>
              <a:t>« </a:t>
            </a:r>
            <a:r>
              <a:rPr lang="fr-FR" sz="1200" b="1" dirty="0"/>
              <a:t>/proc</a:t>
            </a:r>
            <a:r>
              <a:rPr lang="fr-FR" sz="1200" dirty="0"/>
              <a:t> » (process) : répertoire virtuel ne prenant aucune place sur le disque. Contient des informations sur le système (noyau, processus). </a:t>
            </a:r>
          </a:p>
          <a:p>
            <a:pPr algn="just"/>
            <a:r>
              <a:rPr lang="fr-FR" sz="1200" dirty="0"/>
              <a:t>« </a:t>
            </a:r>
            <a:r>
              <a:rPr lang="fr-FR" sz="1200" b="1" dirty="0"/>
              <a:t>/run</a:t>
            </a:r>
            <a:r>
              <a:rPr lang="fr-FR" sz="1200" dirty="0"/>
              <a:t> » (runtime system) : contient des informations relatives au système concernant les utilisateurs et les services en cours d'exécution.</a:t>
            </a:r>
          </a:p>
          <a:p>
            <a:pPr algn="just"/>
            <a:r>
              <a:rPr lang="fr-FR" sz="1200" dirty="0"/>
              <a:t>« </a:t>
            </a:r>
            <a:r>
              <a:rPr lang="fr-FR" sz="1200" b="1" dirty="0"/>
              <a:t>/</a:t>
            </a:r>
            <a:r>
              <a:rPr lang="fr-FR" sz="1200" b="1" dirty="0" err="1"/>
              <a:t>sbin</a:t>
            </a:r>
            <a:r>
              <a:rPr lang="fr-FR" sz="1200" dirty="0"/>
              <a:t> » (super </a:t>
            </a:r>
            <a:r>
              <a:rPr lang="fr-FR" sz="1200" dirty="0" err="1"/>
              <a:t>binaries</a:t>
            </a:r>
            <a:r>
              <a:rPr lang="fr-FR" sz="1200" dirty="0"/>
              <a:t>) : contient les programmes système essentiels utilisables par l'administrateur (admin) uniquement.</a:t>
            </a:r>
          </a:p>
          <a:p>
            <a:pPr algn="just"/>
            <a:r>
              <a:rPr lang="fr-FR" sz="1200" dirty="0"/>
              <a:t>« </a:t>
            </a:r>
            <a:r>
              <a:rPr lang="fr-FR" sz="1200" b="1" dirty="0"/>
              <a:t>/</a:t>
            </a:r>
            <a:r>
              <a:rPr lang="fr-FR" sz="1200" b="1" dirty="0" err="1"/>
              <a:t>srv</a:t>
            </a:r>
            <a:r>
              <a:rPr lang="fr-FR" sz="1200" dirty="0"/>
              <a:t> » (services) : n'est pas présent dans toutes les distributions. C'est un répertoire de données pour divers services (stockage des documents de comptes FTP, ou pages de sites web),</a:t>
            </a:r>
          </a:p>
          <a:p>
            <a:pPr algn="just"/>
            <a:r>
              <a:rPr lang="fr-FR" sz="1200" dirty="0"/>
              <a:t>« </a:t>
            </a:r>
            <a:r>
              <a:rPr lang="fr-FR" sz="1200" b="1" dirty="0"/>
              <a:t>/</a:t>
            </a:r>
            <a:r>
              <a:rPr lang="fr-FR" sz="1200" b="1" dirty="0" err="1"/>
              <a:t>sys</a:t>
            </a:r>
            <a:r>
              <a:rPr lang="fr-FR" sz="1200" dirty="0"/>
              <a:t> » : répertoire virtuel ne prenant aucune place sur le disque. Contient des informations sur le système et ses composants matériels.</a:t>
            </a:r>
          </a:p>
          <a:p>
            <a:pPr algn="just"/>
            <a:r>
              <a:rPr lang="fr-FR" sz="1200" dirty="0"/>
              <a:t>« </a:t>
            </a:r>
            <a:r>
              <a:rPr lang="fr-FR" sz="1200" b="1" dirty="0"/>
              <a:t>/</a:t>
            </a:r>
            <a:r>
              <a:rPr lang="fr-FR" sz="1200" b="1" dirty="0" err="1"/>
              <a:t>usr</a:t>
            </a:r>
            <a:r>
              <a:rPr lang="fr-FR" sz="1200" dirty="0"/>
              <a:t> » (Unix System </a:t>
            </a:r>
            <a:r>
              <a:rPr lang="fr-FR" sz="1200" dirty="0" err="1"/>
              <a:t>Resources</a:t>
            </a:r>
            <a:r>
              <a:rPr lang="fr-FR" sz="1200" dirty="0"/>
              <a:t>) : contient des programmes installés (« /</a:t>
            </a:r>
            <a:r>
              <a:rPr lang="fr-FR" sz="1200" dirty="0" err="1"/>
              <a:t>usr</a:t>
            </a:r>
            <a:r>
              <a:rPr lang="fr-FR" sz="1200" dirty="0"/>
              <a:t>/bin ») avec leur librairies (« /</a:t>
            </a:r>
            <a:r>
              <a:rPr lang="fr-FR" sz="1200" dirty="0" err="1"/>
              <a:t>usr</a:t>
            </a:r>
            <a:r>
              <a:rPr lang="fr-FR" sz="1200" dirty="0"/>
              <a:t>/lib » ou « /</a:t>
            </a:r>
            <a:r>
              <a:rPr lang="fr-FR" sz="1200" dirty="0" err="1"/>
              <a:t>usr</a:t>
            </a:r>
            <a:r>
              <a:rPr lang="fr-FR" sz="1200" dirty="0"/>
              <a:t>/lib64 ») tels que Firefox, </a:t>
            </a:r>
            <a:r>
              <a:rPr lang="fr-FR" sz="1200" dirty="0" err="1"/>
              <a:t>Libreoffice</a:t>
            </a:r>
            <a:r>
              <a:rPr lang="fr-FR" sz="1200" dirty="0"/>
              <a:t>, ... quelques programmes réservés à l'admin système (« /</a:t>
            </a:r>
            <a:r>
              <a:rPr lang="fr-FR" sz="1200" dirty="0" err="1"/>
              <a:t>usr</a:t>
            </a:r>
            <a:r>
              <a:rPr lang="fr-FR" sz="1200" dirty="0"/>
              <a:t>/</a:t>
            </a:r>
            <a:r>
              <a:rPr lang="fr-FR" sz="1200" dirty="0" err="1"/>
              <a:t>sbin</a:t>
            </a:r>
            <a:r>
              <a:rPr lang="fr-FR" sz="1200" dirty="0"/>
              <a:t> ») et les fichiers de code source (« /</a:t>
            </a:r>
            <a:r>
              <a:rPr lang="fr-FR" sz="1200" dirty="0" err="1"/>
              <a:t>usr</a:t>
            </a:r>
            <a:r>
              <a:rPr lang="fr-FR" sz="1200" dirty="0"/>
              <a:t>/src »). On y retrouve « /</a:t>
            </a:r>
            <a:r>
              <a:rPr lang="fr-FR" sz="1200" dirty="0" err="1"/>
              <a:t>usr</a:t>
            </a:r>
            <a:r>
              <a:rPr lang="fr-FR" sz="1200" dirty="0"/>
              <a:t>/</a:t>
            </a:r>
            <a:r>
              <a:rPr lang="fr-FR" sz="1200" dirty="0" err="1"/>
              <a:t>share</a:t>
            </a:r>
            <a:r>
              <a:rPr lang="fr-FR" sz="1200" dirty="0"/>
              <a:t> » avec les éléments partagés indépendants de l'architecture (documentation, icônes, ...). Dans « /</a:t>
            </a:r>
            <a:r>
              <a:rPr lang="fr-FR" sz="1200" dirty="0" err="1"/>
              <a:t>usr</a:t>
            </a:r>
            <a:r>
              <a:rPr lang="fr-FR" sz="1200" dirty="0"/>
              <a:t>/local » on pourra installer les programmes compilés manuellement sur le système.</a:t>
            </a:r>
          </a:p>
        </p:txBody>
      </p:sp>
      <p:sp>
        <p:nvSpPr>
          <p:cNvPr id="5" name="ZoneTexte 4">
            <a:extLst>
              <a:ext uri="{FF2B5EF4-FFF2-40B4-BE49-F238E27FC236}">
                <a16:creationId xmlns:a16="http://schemas.microsoft.com/office/drawing/2014/main" id="{40D86C48-8BEE-49E6-94D5-DDFEAE56BE47}"/>
              </a:ext>
            </a:extLst>
          </p:cNvPr>
          <p:cNvSpPr txBox="1"/>
          <p:nvPr/>
        </p:nvSpPr>
        <p:spPr>
          <a:xfrm>
            <a:off x="8058698" y="114299"/>
            <a:ext cx="4133302" cy="3893374"/>
          </a:xfrm>
          <a:prstGeom prst="rect">
            <a:avLst/>
          </a:prstGeom>
          <a:noFill/>
        </p:spPr>
        <p:txBody>
          <a:bodyPr wrap="square" rtlCol="0">
            <a:spAutoFit/>
          </a:bodyPr>
          <a:lstStyle/>
          <a:p>
            <a:r>
              <a:rPr lang="fr-FR" sz="1200" b="0" dirty="0">
                <a:effectLst/>
                <a:latin typeface="Calibri" panose="020F0502020204030204" pitchFamily="34" charset="0"/>
                <a:ea typeface="Calibri" panose="020F0502020204030204" pitchFamily="34" charset="0"/>
                <a:cs typeface="Times New Roman" panose="02020603050405020304" pitchFamily="18" charset="0"/>
              </a:rPr>
              <a:t>« </a:t>
            </a:r>
            <a:r>
              <a:rPr lang="fr-FR" sz="1200" b="1" dirty="0">
                <a:effectLst/>
                <a:latin typeface="Calibri" panose="020F0502020204030204" pitchFamily="34" charset="0"/>
                <a:ea typeface="Calibri" panose="020F0502020204030204" pitchFamily="34" charset="0"/>
                <a:cs typeface="Times New Roman" panose="02020603050405020304" pitchFamily="18" charset="0"/>
              </a:rPr>
              <a:t>/</a:t>
            </a:r>
            <a:r>
              <a:rPr lang="fr-FR" sz="1200" b="0" dirty="0">
                <a:effectLst/>
                <a:latin typeface="Calibri" panose="020F0502020204030204" pitchFamily="34" charset="0"/>
                <a:ea typeface="Calibri" panose="020F0502020204030204" pitchFamily="34" charset="0"/>
                <a:cs typeface="Times New Roman" panose="02020603050405020304" pitchFamily="18" charset="0"/>
              </a:rPr>
              <a:t> » </a:t>
            </a:r>
            <a:r>
              <a:rPr lang="fr-FR" sz="1200" b="1" dirty="0">
                <a:effectLst/>
                <a:latin typeface="Calibri" panose="020F0502020204030204" pitchFamily="34" charset="0"/>
                <a:ea typeface="Calibri" panose="020F0502020204030204" pitchFamily="34" charset="0"/>
                <a:cs typeface="Times New Roman" panose="02020603050405020304" pitchFamily="18" charset="0"/>
              </a:rPr>
              <a:t>:</a:t>
            </a:r>
            <a:r>
              <a:rPr lang="fr-FR" sz="1200" dirty="0">
                <a:effectLst/>
                <a:latin typeface="Calibri" panose="020F0502020204030204" pitchFamily="34" charset="0"/>
                <a:ea typeface="Calibri" panose="020F0502020204030204" pitchFamily="34" charset="0"/>
                <a:cs typeface="Times New Roman" panose="02020603050405020304" pitchFamily="18" charset="0"/>
              </a:rPr>
              <a:t> racine, elle contient les répertoires principaux.</a:t>
            </a:r>
          </a:p>
          <a:p>
            <a:endParaRPr lang="fr-FR" sz="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200" dirty="0"/>
              <a:t>« </a:t>
            </a:r>
            <a:r>
              <a:rPr lang="fr-FR" sz="1200" b="1" dirty="0"/>
              <a:t>/bin</a:t>
            </a:r>
            <a:r>
              <a:rPr lang="fr-FR" sz="1200" dirty="0"/>
              <a:t> » (</a:t>
            </a:r>
            <a:r>
              <a:rPr lang="fr-FR" sz="1200" dirty="0" err="1">
                <a:effectLst/>
              </a:rPr>
              <a:t>bin</a:t>
            </a:r>
            <a:r>
              <a:rPr lang="fr-FR" sz="1200" dirty="0" err="1"/>
              <a:t>aries</a:t>
            </a:r>
            <a:r>
              <a:rPr lang="fr-FR" sz="1200" dirty="0"/>
              <a:t>) : exécutables essentiels au système, utilisables par tous les utilisateurs (ls, </a:t>
            </a:r>
            <a:r>
              <a:rPr lang="fr-FR" sz="1200" dirty="0" err="1"/>
              <a:t>pwd</a:t>
            </a:r>
            <a:r>
              <a:rPr lang="fr-FR" sz="1200" dirty="0"/>
              <a:t>, </a:t>
            </a:r>
            <a:r>
              <a:rPr lang="fr-FR" sz="1200" dirty="0" err="1"/>
              <a:t>cp</a:t>
            </a:r>
            <a:r>
              <a:rPr lang="fr-FR" sz="1200" dirty="0"/>
              <a:t>, …).</a:t>
            </a:r>
          </a:p>
          <a:p>
            <a:endParaRPr lang="fr-FR" sz="400" dirty="0"/>
          </a:p>
          <a:p>
            <a:pPr algn="just"/>
            <a:r>
              <a:rPr lang="fr-FR" sz="1200" dirty="0"/>
              <a:t>« </a:t>
            </a:r>
            <a:r>
              <a:rPr lang="fr-FR" sz="1200" b="1" dirty="0"/>
              <a:t>/boot</a:t>
            </a:r>
            <a:r>
              <a:rPr lang="fr-FR" sz="1200" dirty="0"/>
              <a:t> » : fichiers permettant à Linux de démarrer (noyau Linux).</a:t>
            </a:r>
          </a:p>
          <a:p>
            <a:pPr algn="just">
              <a:lnSpc>
                <a:spcPct val="150000"/>
              </a:lnSpc>
            </a:pPr>
            <a:r>
              <a:rPr lang="fr-FR" sz="1200" dirty="0"/>
              <a:t>« </a:t>
            </a:r>
            <a:r>
              <a:rPr lang="fr-FR" sz="1200" b="1" dirty="0"/>
              <a:t>/home</a:t>
            </a:r>
            <a:r>
              <a:rPr lang="fr-FR" sz="1200" dirty="0"/>
              <a:t> » : répertoire personnel des utilisateurs.</a:t>
            </a:r>
          </a:p>
          <a:p>
            <a:pPr algn="just"/>
            <a:endParaRPr lang="fr-FR" sz="400" dirty="0"/>
          </a:p>
          <a:p>
            <a:pPr algn="just"/>
            <a:r>
              <a:rPr lang="fr-FR" sz="1200" dirty="0"/>
              <a:t>« </a:t>
            </a:r>
            <a:r>
              <a:rPr lang="fr-FR" sz="1200" b="1" dirty="0"/>
              <a:t>/mnt</a:t>
            </a:r>
            <a:r>
              <a:rPr lang="fr-FR" sz="1200" dirty="0"/>
              <a:t> » (</a:t>
            </a:r>
            <a:r>
              <a:rPr lang="fr-FR" sz="1200" dirty="0" err="1"/>
              <a:t>mount</a:t>
            </a:r>
            <a:r>
              <a:rPr lang="fr-FR" sz="1200" dirty="0"/>
              <a:t>) et « </a:t>
            </a:r>
            <a:r>
              <a:rPr lang="fr-FR" sz="1200" b="1" dirty="0"/>
              <a:t>/media</a:t>
            </a:r>
            <a:r>
              <a:rPr lang="fr-FR" sz="1200" dirty="0"/>
              <a:t> » : là où les ressources montées apparaissent, de manière permanente (« /media ») ou temporaire (« /mnt »).</a:t>
            </a:r>
          </a:p>
          <a:p>
            <a:pPr algn="just"/>
            <a:endParaRPr lang="fr-FR" sz="400" dirty="0"/>
          </a:p>
          <a:p>
            <a:pPr algn="just"/>
            <a:r>
              <a:rPr lang="fr-FR" sz="1200" dirty="0"/>
              <a:t>« </a:t>
            </a:r>
            <a:r>
              <a:rPr lang="fr-FR" sz="1200" b="1" dirty="0"/>
              <a:t>/root</a:t>
            </a:r>
            <a:r>
              <a:rPr lang="fr-FR" sz="1200" dirty="0"/>
              <a:t> » : répertoire personnel du super utilisateur (le répertoire de root n'est pas dans /home, car bien souvent le /home est sur une partition à part. En cas d'échec de montage de /home, root à quand même accès à son répertoire personnel).</a:t>
            </a:r>
          </a:p>
          <a:p>
            <a:pPr algn="just"/>
            <a:endParaRPr lang="fr-FR" sz="400" dirty="0"/>
          </a:p>
          <a:p>
            <a:pPr algn="just"/>
            <a:r>
              <a:rPr lang="fr-FR" sz="1200" dirty="0"/>
              <a:t>« </a:t>
            </a:r>
            <a:r>
              <a:rPr lang="fr-FR" sz="1200" b="1" dirty="0"/>
              <a:t>/</a:t>
            </a:r>
            <a:r>
              <a:rPr lang="fr-FR" sz="1200" b="1" dirty="0" err="1"/>
              <a:t>tmp</a:t>
            </a:r>
            <a:r>
              <a:rPr lang="fr-FR" sz="1200" dirty="0"/>
              <a:t> » (</a:t>
            </a:r>
            <a:r>
              <a:rPr lang="fr-FR" sz="1200" dirty="0" err="1"/>
              <a:t>temporary</a:t>
            </a:r>
            <a:r>
              <a:rPr lang="fr-FR" sz="1200" dirty="0"/>
              <a:t>) : répertoire des fichiers temporaires.</a:t>
            </a:r>
          </a:p>
          <a:p>
            <a:pPr algn="just"/>
            <a:endParaRPr lang="fr-FR" sz="500" dirty="0"/>
          </a:p>
          <a:p>
            <a:pPr algn="just"/>
            <a:r>
              <a:rPr lang="fr-FR" sz="1200" dirty="0"/>
              <a:t>« </a:t>
            </a:r>
            <a:r>
              <a:rPr lang="fr-FR" sz="1200" b="1" dirty="0"/>
              <a:t>/var</a:t>
            </a:r>
            <a:r>
              <a:rPr lang="fr-FR" sz="1200" dirty="0"/>
              <a:t> » (variable) : contient les données variables (fichiers de log dans /var/log) mais parfois les bases de données (/var/lib/</a:t>
            </a:r>
            <a:r>
              <a:rPr lang="fr-FR" sz="1200" dirty="0" err="1"/>
              <a:t>mysql</a:t>
            </a:r>
            <a:r>
              <a:rPr lang="fr-FR" sz="1200" dirty="0"/>
              <a:t>) et les pages de sites web (/var/www/html).</a:t>
            </a:r>
          </a:p>
        </p:txBody>
      </p:sp>
    </p:spTree>
    <p:extLst>
      <p:ext uri="{BB962C8B-B14F-4D97-AF65-F5344CB8AC3E}">
        <p14:creationId xmlns:p14="http://schemas.microsoft.com/office/powerpoint/2010/main" val="3347591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3A21232-D52F-C710-6681-5952BFD4990E}"/>
              </a:ext>
            </a:extLst>
          </p:cNvPr>
          <p:cNvSpPr txBox="1"/>
          <p:nvPr/>
        </p:nvSpPr>
        <p:spPr>
          <a:xfrm>
            <a:off x="189297" y="0"/>
            <a:ext cx="10926389" cy="369332"/>
          </a:xfrm>
          <a:prstGeom prst="rect">
            <a:avLst/>
          </a:prstGeom>
          <a:noFill/>
        </p:spPr>
        <p:txBody>
          <a:bodyPr wrap="square">
            <a:spAutoFit/>
          </a:bodyPr>
          <a:lstStyle/>
          <a:p>
            <a:r>
              <a:rPr lang="fr-FR" sz="1800" dirty="0">
                <a:effectLst/>
                <a:ea typeface="Times New Roman" panose="02020603050405020304" pitchFamily="18" charset="0"/>
              </a:rPr>
              <a:t>Pour indiquer (ou accéder à) la position d'un fichier (ou d'un répertoire) dans l'arborescence, il existe 2 méthodes :</a:t>
            </a:r>
            <a:endParaRPr lang="fr-FR" dirty="0"/>
          </a:p>
        </p:txBody>
      </p:sp>
      <p:sp>
        <p:nvSpPr>
          <p:cNvPr id="7" name="ZoneTexte 6">
            <a:extLst>
              <a:ext uri="{FF2B5EF4-FFF2-40B4-BE49-F238E27FC236}">
                <a16:creationId xmlns:a16="http://schemas.microsoft.com/office/drawing/2014/main" id="{0F36A22B-454E-0442-92C5-156F493E0BC6}"/>
              </a:ext>
            </a:extLst>
          </p:cNvPr>
          <p:cNvSpPr txBox="1"/>
          <p:nvPr/>
        </p:nvSpPr>
        <p:spPr>
          <a:xfrm>
            <a:off x="259883" y="369332"/>
            <a:ext cx="11742820" cy="1323439"/>
          </a:xfrm>
          <a:prstGeom prst="rect">
            <a:avLst/>
          </a:prstGeom>
          <a:noFill/>
        </p:spPr>
        <p:txBody>
          <a:bodyPr wrap="square">
            <a:spAutoFit/>
          </a:bodyPr>
          <a:lstStyle/>
          <a:p>
            <a:pPr marL="285750" indent="-285750" algn="just">
              <a:buFont typeface="Wingdings" panose="05000000000000000000" pitchFamily="2" charset="2"/>
              <a:buChar char="§"/>
            </a:pPr>
            <a:r>
              <a:rPr lang="fr-FR" sz="1800" dirty="0">
                <a:effectLst/>
                <a:ea typeface="Times New Roman" panose="02020603050405020304" pitchFamily="18" charset="0"/>
              </a:rPr>
              <a:t>Le </a:t>
            </a:r>
            <a:r>
              <a:rPr lang="fr-FR" sz="1800" b="1" dirty="0">
                <a:effectLst/>
                <a:ea typeface="Times New Roman" panose="02020603050405020304" pitchFamily="18" charset="0"/>
              </a:rPr>
              <a:t>chemin d’accès absolu</a:t>
            </a:r>
            <a:r>
              <a:rPr lang="fr-FR" sz="1800" dirty="0">
                <a:effectLst/>
                <a:ea typeface="Times New Roman" panose="02020603050405020304" pitchFamily="18" charset="0"/>
              </a:rPr>
              <a:t> (slash, « / », en préfixe du chemin) : il indique le « chemin » depuis la racine jusqu’au fichier ou au répertoire ;</a:t>
            </a:r>
          </a:p>
          <a:p>
            <a:pPr algn="just"/>
            <a:endParaRPr lang="fr-FR" sz="500" dirty="0">
              <a:effectLst/>
              <a:ea typeface="Times New Roman" panose="02020603050405020304" pitchFamily="18" charset="0"/>
            </a:endParaRPr>
          </a:p>
          <a:p>
            <a:pPr marL="285750" indent="-285750" algn="just">
              <a:buFont typeface="Wingdings" panose="05000000000000000000" pitchFamily="2" charset="2"/>
              <a:buChar char="§"/>
            </a:pPr>
            <a:r>
              <a:rPr lang="fr-FR" sz="1800" dirty="0">
                <a:effectLst/>
                <a:ea typeface="Times New Roman" panose="02020603050405020304" pitchFamily="18" charset="0"/>
              </a:rPr>
              <a:t>Le </a:t>
            </a:r>
            <a:r>
              <a:rPr lang="fr-FR" sz="1800" b="1" dirty="0">
                <a:effectLst/>
                <a:ea typeface="Times New Roman" panose="02020603050405020304" pitchFamily="18" charset="0"/>
              </a:rPr>
              <a:t>chemin d’accès relatif</a:t>
            </a:r>
            <a:r>
              <a:rPr lang="fr-FR" sz="1800" dirty="0">
                <a:effectLst/>
                <a:ea typeface="Times New Roman" panose="02020603050405020304" pitchFamily="18" charset="0"/>
              </a:rPr>
              <a:t> (absence de slash initial) : il indique le « chemin » vers un répertoire ou un fichier, en tenant compte du répertoire courant (celui où l’on se trouve).</a:t>
            </a:r>
            <a:endParaRPr lang="fr-FR" dirty="0"/>
          </a:p>
        </p:txBody>
      </p:sp>
      <p:sp>
        <p:nvSpPr>
          <p:cNvPr id="9" name="ZoneTexte 8">
            <a:extLst>
              <a:ext uri="{FF2B5EF4-FFF2-40B4-BE49-F238E27FC236}">
                <a16:creationId xmlns:a16="http://schemas.microsoft.com/office/drawing/2014/main" id="{FCBA5A50-10A3-E7DA-CE1A-210DDB75633A}"/>
              </a:ext>
            </a:extLst>
          </p:cNvPr>
          <p:cNvSpPr txBox="1"/>
          <p:nvPr/>
        </p:nvSpPr>
        <p:spPr>
          <a:xfrm>
            <a:off x="189297" y="1692771"/>
            <a:ext cx="1357295" cy="369332"/>
          </a:xfrm>
          <a:prstGeom prst="rect">
            <a:avLst/>
          </a:prstGeom>
          <a:noFill/>
        </p:spPr>
        <p:txBody>
          <a:bodyPr wrap="square">
            <a:spAutoFit/>
          </a:bodyPr>
          <a:lstStyle/>
          <a:p>
            <a:r>
              <a:rPr lang="fr-FR" sz="1800" u="sng" dirty="0">
                <a:effectLst/>
                <a:ea typeface="Times New Roman" panose="02020603050405020304" pitchFamily="18" charset="0"/>
              </a:rPr>
              <a:t>Remarques :</a:t>
            </a:r>
            <a:endParaRPr lang="fr-FR" dirty="0"/>
          </a:p>
        </p:txBody>
      </p:sp>
      <p:sp>
        <p:nvSpPr>
          <p:cNvPr id="11" name="ZoneTexte 10">
            <a:extLst>
              <a:ext uri="{FF2B5EF4-FFF2-40B4-BE49-F238E27FC236}">
                <a16:creationId xmlns:a16="http://schemas.microsoft.com/office/drawing/2014/main" id="{7DFEC144-1A21-24E6-9813-0BDC6C392EA9}"/>
              </a:ext>
            </a:extLst>
          </p:cNvPr>
          <p:cNvSpPr txBox="1"/>
          <p:nvPr/>
        </p:nvSpPr>
        <p:spPr>
          <a:xfrm>
            <a:off x="259883" y="2062103"/>
            <a:ext cx="11742820" cy="1000274"/>
          </a:xfrm>
          <a:prstGeom prst="rect">
            <a:avLst/>
          </a:prstGeom>
          <a:noFill/>
        </p:spPr>
        <p:txBody>
          <a:bodyPr wrap="square">
            <a:spAutoFit/>
          </a:bodyPr>
          <a:lstStyle/>
          <a:p>
            <a:pPr marL="285750" indent="-285750" algn="just">
              <a:buFont typeface="Wingdings" panose="05000000000000000000" pitchFamily="2" charset="2"/>
              <a:buChar char="§"/>
            </a:pPr>
            <a:r>
              <a:rPr lang="fr-FR" sz="1800" dirty="0">
                <a:effectLst/>
                <a:ea typeface="Times New Roman" panose="02020603050405020304" pitchFamily="18" charset="0"/>
              </a:rPr>
              <a:t>Le répertoire « </a:t>
            </a:r>
            <a:r>
              <a:rPr lang="fr-FR" sz="1800" b="1" dirty="0">
                <a:effectLst/>
                <a:ea typeface="Times New Roman" panose="02020603050405020304" pitchFamily="18" charset="0"/>
              </a:rPr>
              <a:t>.</a:t>
            </a:r>
            <a:r>
              <a:rPr lang="fr-FR" sz="1800" dirty="0">
                <a:effectLst/>
                <a:ea typeface="Times New Roman" panose="02020603050405020304" pitchFamily="18" charset="0"/>
              </a:rPr>
              <a:t> » désigne le répertoire courant et le répertoire « </a:t>
            </a:r>
            <a:r>
              <a:rPr lang="fr-FR" sz="1800" b="1" dirty="0">
                <a:effectLst/>
                <a:ea typeface="Times New Roman" panose="02020603050405020304" pitchFamily="18" charset="0"/>
              </a:rPr>
              <a:t>..</a:t>
            </a:r>
            <a:r>
              <a:rPr lang="fr-FR" sz="1800" dirty="0">
                <a:effectLst/>
                <a:ea typeface="Times New Roman" panose="02020603050405020304" pitchFamily="18" charset="0"/>
              </a:rPr>
              <a:t> » désigne le répertoire père du répertoire courant ;</a:t>
            </a:r>
          </a:p>
          <a:p>
            <a:pPr algn="just"/>
            <a:endParaRPr lang="fr-FR" sz="500" dirty="0">
              <a:effectLst/>
              <a:ea typeface="Times New Roman" panose="02020603050405020304" pitchFamily="18" charset="0"/>
            </a:endParaRPr>
          </a:p>
          <a:p>
            <a:pPr marL="285750" indent="-285750" algn="just">
              <a:buFont typeface="Wingdings" panose="05000000000000000000" pitchFamily="2" charset="2"/>
              <a:buChar char="§"/>
            </a:pPr>
            <a:r>
              <a:rPr lang="fr-FR" sz="1800" dirty="0">
                <a:effectLst/>
                <a:ea typeface="Times New Roman" panose="02020603050405020304" pitchFamily="18" charset="0"/>
              </a:rPr>
              <a:t>Dans un chemin relatif, pour remonter d’un niveau dans l’arborescence de fichiers, il faut utiliser deux points « </a:t>
            </a:r>
            <a:r>
              <a:rPr lang="fr-FR" sz="1800" b="1" dirty="0">
                <a:effectLst/>
                <a:ea typeface="Times New Roman" panose="02020603050405020304" pitchFamily="18" charset="0"/>
              </a:rPr>
              <a:t>..</a:t>
            </a:r>
            <a:r>
              <a:rPr lang="fr-FR" sz="1800" dirty="0">
                <a:effectLst/>
                <a:ea typeface="Times New Roman" panose="02020603050405020304" pitchFamily="18" charset="0"/>
              </a:rPr>
              <a:t> », pour remonter de deux niveaux, on utilise la syntaxe « </a:t>
            </a:r>
            <a:r>
              <a:rPr lang="fr-FR" sz="1800" b="1" dirty="0">
                <a:effectLst/>
                <a:ea typeface="Times New Roman" panose="02020603050405020304" pitchFamily="18" charset="0"/>
              </a:rPr>
              <a:t>../../</a:t>
            </a:r>
            <a:r>
              <a:rPr lang="fr-FR" sz="1800" dirty="0">
                <a:effectLst/>
                <a:ea typeface="Times New Roman" panose="02020603050405020304" pitchFamily="18" charset="0"/>
              </a:rPr>
              <a:t> », etc.</a:t>
            </a:r>
            <a:endParaRPr lang="fr-FR" dirty="0"/>
          </a:p>
        </p:txBody>
      </p:sp>
      <p:sp>
        <p:nvSpPr>
          <p:cNvPr id="12" name="ZoneTexte 11">
            <a:extLst>
              <a:ext uri="{FF2B5EF4-FFF2-40B4-BE49-F238E27FC236}">
                <a16:creationId xmlns:a16="http://schemas.microsoft.com/office/drawing/2014/main" id="{2B06FCEC-4FFC-68BB-353E-8A793A09D485}"/>
              </a:ext>
            </a:extLst>
          </p:cNvPr>
          <p:cNvSpPr txBox="1"/>
          <p:nvPr/>
        </p:nvSpPr>
        <p:spPr>
          <a:xfrm>
            <a:off x="-5250" y="3062377"/>
            <a:ext cx="1297150" cy="369332"/>
          </a:xfrm>
          <a:prstGeom prst="rect">
            <a:avLst/>
          </a:prstGeom>
          <a:noFill/>
        </p:spPr>
        <p:txBody>
          <a:bodyPr wrap="square">
            <a:spAutoFit/>
          </a:bodyPr>
          <a:lstStyle/>
          <a:p>
            <a:r>
              <a:rPr lang="fr-FR" dirty="0">
                <a:solidFill>
                  <a:srgbClr val="0070C0"/>
                </a:solidFill>
                <a:uFill>
                  <a:solidFill>
                    <a:srgbClr val="FF0000"/>
                  </a:solidFill>
                </a:uFill>
              </a:rPr>
              <a:t>2.1. </a:t>
            </a:r>
            <a:r>
              <a:rPr lang="fr-FR" u="sng" dirty="0">
                <a:solidFill>
                  <a:srgbClr val="0070C0"/>
                </a:solidFill>
                <a:uFill>
                  <a:solidFill>
                    <a:srgbClr val="FF0000"/>
                  </a:solidFill>
                </a:uFill>
              </a:rPr>
              <a:t>Le </a:t>
            </a:r>
            <a:r>
              <a:rPr lang="fr-FR" u="sng" dirty="0" err="1">
                <a:solidFill>
                  <a:srgbClr val="0070C0"/>
                </a:solidFill>
                <a:uFill>
                  <a:solidFill>
                    <a:srgbClr val="FF0000"/>
                  </a:solidFill>
                </a:uFill>
              </a:rPr>
              <a:t>bash</a:t>
            </a:r>
            <a:endParaRPr lang="fr-FR" u="sng" dirty="0">
              <a:solidFill>
                <a:srgbClr val="0070C0"/>
              </a:solidFill>
              <a:uFill>
                <a:solidFill>
                  <a:srgbClr val="FF0000"/>
                </a:solidFill>
              </a:uFill>
            </a:endParaRPr>
          </a:p>
        </p:txBody>
      </p:sp>
      <p:sp>
        <p:nvSpPr>
          <p:cNvPr id="14" name="ZoneTexte 13">
            <a:extLst>
              <a:ext uri="{FF2B5EF4-FFF2-40B4-BE49-F238E27FC236}">
                <a16:creationId xmlns:a16="http://schemas.microsoft.com/office/drawing/2014/main" id="{C65AB4C2-3551-0F16-C34B-469361358F4A}"/>
              </a:ext>
            </a:extLst>
          </p:cNvPr>
          <p:cNvSpPr txBox="1"/>
          <p:nvPr/>
        </p:nvSpPr>
        <p:spPr>
          <a:xfrm>
            <a:off x="0" y="6550223"/>
            <a:ext cx="7382085" cy="307777"/>
          </a:xfrm>
          <a:prstGeom prst="rect">
            <a:avLst/>
          </a:prstGeom>
          <a:noFill/>
        </p:spPr>
        <p:txBody>
          <a:bodyPr wrap="square">
            <a:spAutoFit/>
          </a:bodyPr>
          <a:lstStyle/>
          <a:p>
            <a:r>
              <a:rPr lang="fr-FR" sz="1400" dirty="0">
                <a:solidFill>
                  <a:schemeClr val="bg1">
                    <a:lumMod val="85000"/>
                  </a:schemeClr>
                </a:solidFill>
              </a:rPr>
              <a:t>Bash : acronyme de </a:t>
            </a:r>
            <a:r>
              <a:rPr lang="fr-FR" sz="1400" dirty="0" err="1">
                <a:solidFill>
                  <a:schemeClr val="bg1">
                    <a:lumMod val="85000"/>
                  </a:schemeClr>
                </a:solidFill>
              </a:rPr>
              <a:t>Bourne-Again</a:t>
            </a:r>
            <a:r>
              <a:rPr lang="fr-FR" sz="1400" dirty="0">
                <a:solidFill>
                  <a:schemeClr val="bg1">
                    <a:lumMod val="85000"/>
                  </a:schemeClr>
                </a:solidFill>
              </a:rPr>
              <a:t> </a:t>
            </a:r>
            <a:r>
              <a:rPr lang="fr-FR" sz="1400" dirty="0" err="1">
                <a:solidFill>
                  <a:schemeClr val="bg1">
                    <a:lumMod val="85000"/>
                  </a:schemeClr>
                </a:solidFill>
              </a:rPr>
              <a:t>shell</a:t>
            </a:r>
            <a:r>
              <a:rPr lang="fr-FR" sz="1400" dirty="0">
                <a:solidFill>
                  <a:schemeClr val="bg1">
                    <a:lumMod val="85000"/>
                  </a:schemeClr>
                </a:solidFill>
              </a:rPr>
              <a:t>, c’est un interpréteur en ligne de commande de type script.</a:t>
            </a:r>
          </a:p>
        </p:txBody>
      </p:sp>
      <p:sp>
        <p:nvSpPr>
          <p:cNvPr id="16" name="ZoneTexte 15">
            <a:extLst>
              <a:ext uri="{FF2B5EF4-FFF2-40B4-BE49-F238E27FC236}">
                <a16:creationId xmlns:a16="http://schemas.microsoft.com/office/drawing/2014/main" id="{9D5E32FC-91C6-02C0-9EAA-D8D9B57E44B2}"/>
              </a:ext>
            </a:extLst>
          </p:cNvPr>
          <p:cNvSpPr txBox="1"/>
          <p:nvPr/>
        </p:nvSpPr>
        <p:spPr>
          <a:xfrm>
            <a:off x="259883" y="3407581"/>
            <a:ext cx="11742820" cy="646331"/>
          </a:xfrm>
          <a:prstGeom prst="rect">
            <a:avLst/>
          </a:prstGeom>
          <a:noFill/>
        </p:spPr>
        <p:txBody>
          <a:bodyPr wrap="square">
            <a:spAutoFit/>
          </a:bodyPr>
          <a:lstStyle/>
          <a:p>
            <a:pPr algn="just"/>
            <a:r>
              <a:rPr lang="fr-FR" sz="1800" dirty="0">
                <a:effectLst/>
                <a:ea typeface="Times New Roman" panose="02020603050405020304" pitchFamily="18" charset="0"/>
              </a:rPr>
              <a:t>Pour interagir avec l’utilisateur, les systèmes d’exploitation disposent d’une </a:t>
            </a:r>
            <a:r>
              <a:rPr lang="fr-FR" sz="1800" b="1" dirty="0">
                <a:effectLst/>
                <a:ea typeface="Times New Roman" panose="02020603050405020304" pitchFamily="18" charset="0"/>
              </a:rPr>
              <a:t>interface graphique</a:t>
            </a:r>
            <a:r>
              <a:rPr lang="fr-FR" sz="1800" dirty="0">
                <a:effectLst/>
                <a:ea typeface="Times New Roman" panose="02020603050405020304" pitchFamily="18" charset="0"/>
              </a:rPr>
              <a:t> et d’une </a:t>
            </a:r>
            <a:r>
              <a:rPr lang="fr-FR" sz="1800" b="1" dirty="0">
                <a:effectLst/>
                <a:ea typeface="Times New Roman" panose="02020603050405020304" pitchFamily="18" charset="0"/>
              </a:rPr>
              <a:t>interface en ligne de commande</a:t>
            </a:r>
            <a:r>
              <a:rPr lang="fr-FR" sz="1800" dirty="0">
                <a:effectLst/>
                <a:ea typeface="Times New Roman" panose="02020603050405020304" pitchFamily="18" charset="0"/>
              </a:rPr>
              <a:t> pour saisir, sous forme textuelle, les commandes que le système d’exploitation doit effectuer.</a:t>
            </a:r>
            <a:endParaRPr lang="fr-FR" dirty="0"/>
          </a:p>
        </p:txBody>
      </p:sp>
      <p:sp>
        <p:nvSpPr>
          <p:cNvPr id="18" name="ZoneTexte 17">
            <a:extLst>
              <a:ext uri="{FF2B5EF4-FFF2-40B4-BE49-F238E27FC236}">
                <a16:creationId xmlns:a16="http://schemas.microsoft.com/office/drawing/2014/main" id="{B5C04A1D-DEEA-CF06-DA71-5F3238F51310}"/>
              </a:ext>
            </a:extLst>
          </p:cNvPr>
          <p:cNvSpPr txBox="1"/>
          <p:nvPr/>
        </p:nvSpPr>
        <p:spPr>
          <a:xfrm>
            <a:off x="259883" y="4133902"/>
            <a:ext cx="5841214" cy="369332"/>
          </a:xfrm>
          <a:prstGeom prst="rect">
            <a:avLst/>
          </a:prstGeom>
          <a:noFill/>
        </p:spPr>
        <p:txBody>
          <a:bodyPr wrap="square">
            <a:spAutoFit/>
          </a:bodyPr>
          <a:lstStyle/>
          <a:p>
            <a:r>
              <a:rPr lang="fr-FR" sz="1800" dirty="0">
                <a:effectLst/>
                <a:ea typeface="Times New Roman" panose="02020603050405020304" pitchFamily="18" charset="0"/>
              </a:rPr>
              <a:t>Quelques commandes de base pour Unix/Linux à connaitre :</a:t>
            </a:r>
            <a:endParaRPr lang="fr-FR" dirty="0"/>
          </a:p>
        </p:txBody>
      </p:sp>
      <p:pic>
        <p:nvPicPr>
          <p:cNvPr id="21" name="Image 20">
            <a:extLst>
              <a:ext uri="{FF2B5EF4-FFF2-40B4-BE49-F238E27FC236}">
                <a16:creationId xmlns:a16="http://schemas.microsoft.com/office/drawing/2014/main" id="{C7BA479F-13A7-9E82-D044-31CD46C3AB1E}"/>
              </a:ext>
            </a:extLst>
          </p:cNvPr>
          <p:cNvPicPr>
            <a:picLocks noChangeAspect="1"/>
          </p:cNvPicPr>
          <p:nvPr/>
        </p:nvPicPr>
        <p:blipFill>
          <a:blip r:embed="rId2"/>
          <a:stretch>
            <a:fillRect/>
          </a:stretch>
        </p:blipFill>
        <p:spPr>
          <a:xfrm>
            <a:off x="3481998" y="4552010"/>
            <a:ext cx="5228005" cy="2001603"/>
          </a:xfrm>
          <a:prstGeom prst="rect">
            <a:avLst/>
          </a:prstGeom>
        </p:spPr>
      </p:pic>
      <p:pic>
        <p:nvPicPr>
          <p:cNvPr id="23" name="Image 22">
            <a:extLst>
              <a:ext uri="{FF2B5EF4-FFF2-40B4-BE49-F238E27FC236}">
                <a16:creationId xmlns:a16="http://schemas.microsoft.com/office/drawing/2014/main" id="{F2AD544F-EB96-F475-AD39-1A90A211C6D5}"/>
              </a:ext>
            </a:extLst>
          </p:cNvPr>
          <p:cNvPicPr>
            <a:picLocks noChangeAspect="1"/>
          </p:cNvPicPr>
          <p:nvPr/>
        </p:nvPicPr>
        <p:blipFill>
          <a:blip r:embed="rId2"/>
          <a:stretch>
            <a:fillRect/>
          </a:stretch>
        </p:blipFill>
        <p:spPr>
          <a:xfrm>
            <a:off x="38100" y="2219325"/>
            <a:ext cx="12115800" cy="4638675"/>
          </a:xfrm>
          <a:prstGeom prst="rect">
            <a:avLst/>
          </a:prstGeom>
        </p:spPr>
      </p:pic>
    </p:spTree>
    <p:extLst>
      <p:ext uri="{BB962C8B-B14F-4D97-AF65-F5344CB8AC3E}">
        <p14:creationId xmlns:p14="http://schemas.microsoft.com/office/powerpoint/2010/main" val="1795713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7">
                                            <p:txEl>
                                              <p:pRg st="2" end="2"/>
                                            </p:txEl>
                                          </p:spTgt>
                                        </p:tgtEl>
                                        <p:attrNameLst>
                                          <p:attrName>style.visibility</p:attrName>
                                        </p:attrNameLst>
                                      </p:cBhvr>
                                      <p:to>
                                        <p:strVal val="visible"/>
                                      </p:to>
                                    </p:set>
                                    <p:anim calcmode="lin" valueType="num">
                                      <p:cBhvr>
                                        <p:cTn id="16" dur="500" fill="hold"/>
                                        <p:tgtEl>
                                          <p:spTgt spid="7">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7">
                                            <p:txEl>
                                              <p:pRg st="2" end="2"/>
                                            </p:txEl>
                                          </p:spTgt>
                                        </p:tgtEl>
                                        <p:attrNameLst>
                                          <p:attrName>ppt_y</p:attrName>
                                        </p:attrNameLst>
                                      </p:cBhvr>
                                      <p:tavLst>
                                        <p:tav tm="0">
                                          <p:val>
                                            <p:strVal val="#ppt_y"/>
                                          </p:val>
                                        </p:tav>
                                        <p:tav tm="100000">
                                          <p:val>
                                            <p:strVal val="#ppt_y"/>
                                          </p:val>
                                        </p:tav>
                                      </p:tavLst>
                                    </p:anim>
                                    <p:anim calcmode="lin" valueType="num">
                                      <p:cBhvr>
                                        <p:cTn id="18" dur="500" fill="hold"/>
                                        <p:tgtEl>
                                          <p:spTgt spid="7">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7">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p:tgtEl>
                                          <p:spTgt spid="9"/>
                                        </p:tgtEl>
                                        <p:attrNameLst>
                                          <p:attrName>ppt_y</p:attrName>
                                        </p:attrNameLst>
                                      </p:cBhvr>
                                      <p:tavLst>
                                        <p:tav tm="0">
                                          <p:val>
                                            <p:strVal val="#ppt_y+#ppt_h*1.125000"/>
                                          </p:val>
                                        </p:tav>
                                        <p:tav tm="100000">
                                          <p:val>
                                            <p:strVal val="#ppt_y"/>
                                          </p:val>
                                        </p:tav>
                                      </p:tavLst>
                                    </p:anim>
                                    <p:animEffect transition="in" filter="wipe(up)">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10000"/>
                                  </p:iterate>
                                  <p:childTnLst>
                                    <p:set>
                                      <p:cBhvr>
                                        <p:cTn id="30" dur="1" fill="hold">
                                          <p:stCondLst>
                                            <p:cond delay="0"/>
                                          </p:stCondLst>
                                        </p:cTn>
                                        <p:tgtEl>
                                          <p:spTgt spid="11">
                                            <p:txEl>
                                              <p:pRg st="0" end="0"/>
                                            </p:txEl>
                                          </p:spTgt>
                                        </p:tgtEl>
                                        <p:attrNameLst>
                                          <p:attrName>style.visibility</p:attrName>
                                        </p:attrNameLst>
                                      </p:cBhvr>
                                      <p:to>
                                        <p:strVal val="visible"/>
                                      </p:to>
                                    </p:set>
                                    <p:anim calcmode="lin" valueType="num">
                                      <p:cBhvr>
                                        <p:cTn id="31" dur="500" fill="hold"/>
                                        <p:tgtEl>
                                          <p:spTgt spid="11">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1">
                                            <p:txEl>
                                              <p:pRg st="0" end="0"/>
                                            </p:txEl>
                                          </p:spTgt>
                                        </p:tgtEl>
                                        <p:attrNameLst>
                                          <p:attrName>ppt_y</p:attrName>
                                        </p:attrNameLst>
                                      </p:cBhvr>
                                      <p:tavLst>
                                        <p:tav tm="0">
                                          <p:val>
                                            <p:strVal val="#ppt_y"/>
                                          </p:val>
                                        </p:tav>
                                        <p:tav tm="100000">
                                          <p:val>
                                            <p:strVal val="#ppt_y"/>
                                          </p:val>
                                        </p:tav>
                                      </p:tavLst>
                                    </p:anim>
                                    <p:anim calcmode="lin" valueType="num">
                                      <p:cBhvr>
                                        <p:cTn id="33" dur="500" fill="hold"/>
                                        <p:tgtEl>
                                          <p:spTgt spid="11">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1">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1">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41" presetClass="entr" presetSubtype="0" fill="hold" grpId="0" nodeType="clickEffect">
                                  <p:stCondLst>
                                    <p:cond delay="0"/>
                                  </p:stCondLst>
                                  <p:iterate type="lt">
                                    <p:tmPct val="10000"/>
                                  </p:iterate>
                                  <p:childTnLst>
                                    <p:set>
                                      <p:cBhvr>
                                        <p:cTn id="39" dur="1" fill="hold">
                                          <p:stCondLst>
                                            <p:cond delay="0"/>
                                          </p:stCondLst>
                                        </p:cTn>
                                        <p:tgtEl>
                                          <p:spTgt spid="11">
                                            <p:txEl>
                                              <p:pRg st="2" end="2"/>
                                            </p:txEl>
                                          </p:spTgt>
                                        </p:tgtEl>
                                        <p:attrNameLst>
                                          <p:attrName>style.visibility</p:attrName>
                                        </p:attrNameLst>
                                      </p:cBhvr>
                                      <p:to>
                                        <p:strVal val="visible"/>
                                      </p:to>
                                    </p:set>
                                    <p:anim calcmode="lin" valueType="num">
                                      <p:cBhvr>
                                        <p:cTn id="40" dur="500" fill="hold"/>
                                        <p:tgtEl>
                                          <p:spTgt spid="11">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1">
                                            <p:txEl>
                                              <p:pRg st="2" end="2"/>
                                            </p:txEl>
                                          </p:spTgt>
                                        </p:tgtEl>
                                        <p:attrNameLst>
                                          <p:attrName>ppt_y</p:attrName>
                                        </p:attrNameLst>
                                      </p:cBhvr>
                                      <p:tavLst>
                                        <p:tav tm="0">
                                          <p:val>
                                            <p:strVal val="#ppt_y"/>
                                          </p:val>
                                        </p:tav>
                                        <p:tav tm="100000">
                                          <p:val>
                                            <p:strVal val="#ppt_y"/>
                                          </p:val>
                                        </p:tav>
                                      </p:tavLst>
                                    </p:anim>
                                    <p:anim calcmode="lin" valueType="num">
                                      <p:cBhvr>
                                        <p:cTn id="42" dur="500" fill="hold"/>
                                        <p:tgtEl>
                                          <p:spTgt spid="11">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1">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1">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1"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0-#ppt_w/2"/>
                                          </p:val>
                                        </p:tav>
                                        <p:tav tm="100000">
                                          <p:val>
                                            <p:strVal val="#ppt_x"/>
                                          </p:val>
                                        </p:tav>
                                      </p:tavLst>
                                    </p:anim>
                                    <p:anim calcmode="lin" valueType="num">
                                      <p:cBhvr additive="base">
                                        <p:cTn id="50" dur="500" fill="hold"/>
                                        <p:tgtEl>
                                          <p:spTgt spid="12"/>
                                        </p:tgtEl>
                                        <p:attrNameLst>
                                          <p:attrName>ppt_y</p:attrName>
                                        </p:attrNameLst>
                                      </p:cBhvr>
                                      <p:tavLst>
                                        <p:tav tm="0">
                                          <p:val>
                                            <p:strVal val="#ppt_y"/>
                                          </p:val>
                                        </p:tav>
                                        <p:tav tm="100000">
                                          <p:val>
                                            <p:strVal val="#ppt_y"/>
                                          </p:val>
                                        </p:tav>
                                      </p:tavLst>
                                    </p:anim>
                                  </p:childTnLst>
                                </p:cTn>
                              </p:par>
                            </p:childTnLst>
                          </p:cTn>
                        </p:par>
                        <p:par>
                          <p:cTn id="51" fill="hold">
                            <p:stCondLst>
                              <p:cond delay="500"/>
                            </p:stCondLst>
                            <p:childTnLst>
                              <p:par>
                                <p:cTn id="52" presetID="9" presetClass="entr" presetSubtype="0"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dissolve">
                                      <p:cBhvr>
                                        <p:cTn id="54" dur="50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41" presetClass="entr" presetSubtype="0" fill="hold" grpId="0" nodeType="clickEffect">
                                  <p:stCondLst>
                                    <p:cond delay="0"/>
                                  </p:stCondLst>
                                  <p:iterate type="lt">
                                    <p:tmPct val="10000"/>
                                  </p:iterate>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16"/>
                                        </p:tgtEl>
                                        <p:attrNameLst>
                                          <p:attrName>ppt_y</p:attrName>
                                        </p:attrNameLst>
                                      </p:cBhvr>
                                      <p:tavLst>
                                        <p:tav tm="0">
                                          <p:val>
                                            <p:strVal val="#ppt_y"/>
                                          </p:val>
                                        </p:tav>
                                        <p:tav tm="100000">
                                          <p:val>
                                            <p:strVal val="#ppt_y"/>
                                          </p:val>
                                        </p:tav>
                                      </p:tavLst>
                                    </p:anim>
                                    <p:anim calcmode="lin" valueType="num">
                                      <p:cBhvr>
                                        <p:cTn id="61"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grpId="0" nodeType="click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p:tgtEl>
                                          <p:spTgt spid="18"/>
                                        </p:tgtEl>
                                        <p:attrNameLst>
                                          <p:attrName>ppt_y</p:attrName>
                                        </p:attrNameLst>
                                      </p:cBhvr>
                                      <p:tavLst>
                                        <p:tav tm="0">
                                          <p:val>
                                            <p:strVal val="#ppt_y+#ppt_h*1.125000"/>
                                          </p:val>
                                        </p:tav>
                                        <p:tav tm="100000">
                                          <p:val>
                                            <p:strVal val="#ppt_y"/>
                                          </p:val>
                                        </p:tav>
                                      </p:tavLst>
                                    </p:anim>
                                    <p:animEffect transition="in" filter="wipe(up)">
                                      <p:cBhvr>
                                        <p:cTn id="69" dur="500"/>
                                        <p:tgtEl>
                                          <p:spTgt spid="18"/>
                                        </p:tgtEl>
                                      </p:cBhvr>
                                    </p:animEffect>
                                  </p:childTnLst>
                                </p:cTn>
                              </p:par>
                            </p:childTnLst>
                          </p:cTn>
                        </p:par>
                      </p:childTnLst>
                    </p:cTn>
                  </p:par>
                  <p:par>
                    <p:cTn id="70" fill="hold">
                      <p:stCondLst>
                        <p:cond delay="indefinite"/>
                      </p:stCondLst>
                      <p:childTnLst>
                        <p:par>
                          <p:cTn id="71" fill="hold">
                            <p:stCondLst>
                              <p:cond delay="0"/>
                            </p:stCondLst>
                            <p:childTnLst>
                              <p:par>
                                <p:cTn id="72" presetID="30" presetClass="entr" presetSubtype="0" fill="hold" nodeType="click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800" decel="100000"/>
                                        <p:tgtEl>
                                          <p:spTgt spid="21"/>
                                        </p:tgtEl>
                                      </p:cBhvr>
                                    </p:animEffect>
                                    <p:anim calcmode="lin" valueType="num">
                                      <p:cBhvr>
                                        <p:cTn id="75" dur="800" decel="100000" fill="hold"/>
                                        <p:tgtEl>
                                          <p:spTgt spid="21"/>
                                        </p:tgtEl>
                                        <p:attrNameLst>
                                          <p:attrName>style.rotation</p:attrName>
                                        </p:attrNameLst>
                                      </p:cBhvr>
                                      <p:tavLst>
                                        <p:tav tm="0">
                                          <p:val>
                                            <p:fltVal val="-90"/>
                                          </p:val>
                                        </p:tav>
                                        <p:tav tm="100000">
                                          <p:val>
                                            <p:fltVal val="0"/>
                                          </p:val>
                                        </p:tav>
                                      </p:tavLst>
                                    </p:anim>
                                    <p:anim calcmode="lin" valueType="num">
                                      <p:cBhvr>
                                        <p:cTn id="76" dur="800" decel="100000" fill="hold"/>
                                        <p:tgtEl>
                                          <p:spTgt spid="21"/>
                                        </p:tgtEl>
                                        <p:attrNameLst>
                                          <p:attrName>ppt_x</p:attrName>
                                        </p:attrNameLst>
                                      </p:cBhvr>
                                      <p:tavLst>
                                        <p:tav tm="0">
                                          <p:val>
                                            <p:strVal val="#ppt_x+0.4"/>
                                          </p:val>
                                        </p:tav>
                                        <p:tav tm="100000">
                                          <p:val>
                                            <p:strVal val="#ppt_x-0.05"/>
                                          </p:val>
                                        </p:tav>
                                      </p:tavLst>
                                    </p:anim>
                                    <p:anim calcmode="lin" valueType="num">
                                      <p:cBhvr>
                                        <p:cTn id="77" dur="800" decel="100000" fill="hold"/>
                                        <p:tgtEl>
                                          <p:spTgt spid="21"/>
                                        </p:tgtEl>
                                        <p:attrNameLst>
                                          <p:attrName>ppt_y</p:attrName>
                                        </p:attrNameLst>
                                      </p:cBhvr>
                                      <p:tavLst>
                                        <p:tav tm="0">
                                          <p:val>
                                            <p:strVal val="#ppt_y-0.4"/>
                                          </p:val>
                                        </p:tav>
                                        <p:tav tm="100000">
                                          <p:val>
                                            <p:strVal val="#ppt_y+0.1"/>
                                          </p:val>
                                        </p:tav>
                                      </p:tavLst>
                                    </p:anim>
                                    <p:anim calcmode="lin" valueType="num">
                                      <p:cBhvr>
                                        <p:cTn id="78" dur="200" accel="100000" fill="hold">
                                          <p:stCondLst>
                                            <p:cond delay="800"/>
                                          </p:stCondLst>
                                        </p:cTn>
                                        <p:tgtEl>
                                          <p:spTgt spid="21"/>
                                        </p:tgtEl>
                                        <p:attrNameLst>
                                          <p:attrName>ppt_x</p:attrName>
                                        </p:attrNameLst>
                                      </p:cBhvr>
                                      <p:tavLst>
                                        <p:tav tm="0">
                                          <p:val>
                                            <p:strVal val="#ppt_x-0.05"/>
                                          </p:val>
                                        </p:tav>
                                        <p:tav tm="100000">
                                          <p:val>
                                            <p:strVal val="#ppt_x"/>
                                          </p:val>
                                        </p:tav>
                                      </p:tavLst>
                                    </p:anim>
                                    <p:anim calcmode="lin" valueType="num">
                                      <p:cBhvr>
                                        <p:cTn id="79" dur="200" accel="100000" fill="hold">
                                          <p:stCondLst>
                                            <p:cond delay="800"/>
                                          </p:stCondLst>
                                        </p:cTn>
                                        <p:tgtEl>
                                          <p:spTgt spid="2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80" restart="whenNotActive" fill="hold" evtFilter="cancelBubble" nodeType="interactiveSeq">
                <p:stCondLst>
                  <p:cond evt="onClick" delay="0">
                    <p:tgtEl>
                      <p:spTgt spid="21"/>
                    </p:tgtEl>
                  </p:cond>
                </p:stCondLst>
                <p:endSync evt="end" delay="0">
                  <p:rtn val="all"/>
                </p:endSync>
                <p:childTnLst>
                  <p:par>
                    <p:cTn id="81" fill="hold">
                      <p:stCondLst>
                        <p:cond delay="0"/>
                      </p:stCondLst>
                      <p:childTnLst>
                        <p:par>
                          <p:cTn id="82" fill="hold">
                            <p:stCondLst>
                              <p:cond delay="0"/>
                            </p:stCondLst>
                            <p:childTnLst>
                              <p:par>
                                <p:cTn id="83" presetID="23" presetClass="entr" presetSubtype="16" fill="hold" nodeType="click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childTnLst>
                                </p:cTn>
                              </p:par>
                            </p:childTnLst>
                          </p:cTn>
                        </p:par>
                      </p:childTnLst>
                    </p:cTn>
                  </p:par>
                </p:childTnLst>
              </p:cTn>
              <p:nextCondLst>
                <p:cond evt="onClick" delay="0">
                  <p:tgtEl>
                    <p:spTgt spid="21"/>
                  </p:tgtEl>
                </p:cond>
              </p:nextCondLst>
            </p:seq>
            <p:seq concurrent="1" nextAc="seek">
              <p:cTn id="87" restart="whenNotActive" fill="hold" evtFilter="cancelBubble" nodeType="interactiveSeq">
                <p:stCondLst>
                  <p:cond evt="onClick" delay="0">
                    <p:tgtEl>
                      <p:spTgt spid="23"/>
                    </p:tgtEl>
                  </p:cond>
                </p:stCondLst>
                <p:endSync evt="end" delay="0">
                  <p:rtn val="all"/>
                </p:endSync>
                <p:childTnLst>
                  <p:par>
                    <p:cTn id="88" fill="hold">
                      <p:stCondLst>
                        <p:cond delay="0"/>
                      </p:stCondLst>
                      <p:childTnLst>
                        <p:par>
                          <p:cTn id="89" fill="hold">
                            <p:stCondLst>
                              <p:cond delay="0"/>
                            </p:stCondLst>
                            <p:childTnLst>
                              <p:par>
                                <p:cTn id="90" presetID="1" presetClass="exit" presetSubtype="0" fill="hold" nodeType="clickEffect">
                                  <p:stCondLst>
                                    <p:cond delay="0"/>
                                  </p:stCondLst>
                                  <p:childTnLst>
                                    <p:set>
                                      <p:cBhvr>
                                        <p:cTn id="91"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childTnLst>
        </p:cTn>
      </p:par>
    </p:tnLst>
    <p:bldLst>
      <p:bldP spid="7" grpId="0" build="p"/>
      <p:bldP spid="9" grpId="0"/>
      <p:bldP spid="11" grpId="0" build="p"/>
      <p:bldP spid="12" grpId="1"/>
      <p:bldP spid="14" grpId="0"/>
      <p:bldP spid="16"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3CEABE30-BD0C-DE48-4CCB-53ECE2A181FE}"/>
              </a:ext>
            </a:extLst>
          </p:cNvPr>
          <p:cNvSpPr txBox="1"/>
          <p:nvPr/>
        </p:nvSpPr>
        <p:spPr>
          <a:xfrm>
            <a:off x="-5250" y="0"/>
            <a:ext cx="2564998" cy="369332"/>
          </a:xfrm>
          <a:prstGeom prst="rect">
            <a:avLst/>
          </a:prstGeom>
          <a:noFill/>
        </p:spPr>
        <p:txBody>
          <a:bodyPr wrap="none">
            <a:spAutoFit/>
          </a:bodyPr>
          <a:lstStyle/>
          <a:p>
            <a:r>
              <a:rPr lang="fr-FR" dirty="0">
                <a:solidFill>
                  <a:srgbClr val="0070C0"/>
                </a:solidFill>
                <a:uFill>
                  <a:solidFill>
                    <a:srgbClr val="FF0000"/>
                  </a:solidFill>
                </a:uFill>
              </a:rPr>
              <a:t>2.2. </a:t>
            </a:r>
            <a:r>
              <a:rPr lang="fr-FR" u="sng" dirty="0">
                <a:solidFill>
                  <a:srgbClr val="0070C0"/>
                </a:solidFill>
                <a:uFill>
                  <a:solidFill>
                    <a:srgbClr val="FF0000"/>
                  </a:solidFill>
                </a:uFill>
              </a:rPr>
              <a:t>Droits et permissions</a:t>
            </a:r>
          </a:p>
        </p:txBody>
      </p:sp>
      <p:sp>
        <p:nvSpPr>
          <p:cNvPr id="6" name="ZoneTexte 5">
            <a:extLst>
              <a:ext uri="{FF2B5EF4-FFF2-40B4-BE49-F238E27FC236}">
                <a16:creationId xmlns:a16="http://schemas.microsoft.com/office/drawing/2014/main" id="{F1A59BAD-7E4B-EF78-384D-1BE74F2C0F62}"/>
              </a:ext>
            </a:extLst>
          </p:cNvPr>
          <p:cNvSpPr txBox="1"/>
          <p:nvPr/>
        </p:nvSpPr>
        <p:spPr>
          <a:xfrm>
            <a:off x="80819" y="369332"/>
            <a:ext cx="5621988" cy="369332"/>
          </a:xfrm>
          <a:prstGeom prst="rect">
            <a:avLst/>
          </a:prstGeom>
          <a:noFill/>
        </p:spPr>
        <p:txBody>
          <a:bodyPr wrap="square">
            <a:spAutoFit/>
          </a:bodyPr>
          <a:lstStyle/>
          <a:p>
            <a:r>
              <a:rPr lang="fr-FR" sz="1800" dirty="0">
                <a:effectLst/>
                <a:ea typeface="Times New Roman" panose="02020603050405020304" pitchFamily="18" charset="0"/>
              </a:rPr>
              <a:t>Les fichiers et les répertoires possèdent 3 types de droits :</a:t>
            </a:r>
            <a:endParaRPr lang="fr-FR" dirty="0"/>
          </a:p>
        </p:txBody>
      </p:sp>
      <p:pic>
        <p:nvPicPr>
          <p:cNvPr id="8" name="Image 7">
            <a:extLst>
              <a:ext uri="{FF2B5EF4-FFF2-40B4-BE49-F238E27FC236}">
                <a16:creationId xmlns:a16="http://schemas.microsoft.com/office/drawing/2014/main" id="{5842B880-DBDD-5DB6-683A-F4ED5410B8A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309125" y="812552"/>
            <a:ext cx="9573750" cy="3048246"/>
          </a:xfrm>
          <a:prstGeom prst="rect">
            <a:avLst/>
          </a:prstGeom>
        </p:spPr>
      </p:pic>
      <p:sp>
        <p:nvSpPr>
          <p:cNvPr id="10" name="ZoneTexte 9">
            <a:extLst>
              <a:ext uri="{FF2B5EF4-FFF2-40B4-BE49-F238E27FC236}">
                <a16:creationId xmlns:a16="http://schemas.microsoft.com/office/drawing/2014/main" id="{BA19E769-EC07-DA93-FA38-8052313061FF}"/>
              </a:ext>
            </a:extLst>
          </p:cNvPr>
          <p:cNvSpPr txBox="1"/>
          <p:nvPr/>
        </p:nvSpPr>
        <p:spPr>
          <a:xfrm>
            <a:off x="80819" y="4027047"/>
            <a:ext cx="6123708" cy="369332"/>
          </a:xfrm>
          <a:prstGeom prst="rect">
            <a:avLst/>
          </a:prstGeom>
          <a:noFill/>
        </p:spPr>
        <p:txBody>
          <a:bodyPr wrap="square">
            <a:spAutoFit/>
          </a:bodyPr>
          <a:lstStyle/>
          <a:p>
            <a:r>
              <a:rPr lang="fr-FR" sz="1800" dirty="0">
                <a:effectLst/>
                <a:ea typeface="Times New Roman" panose="02020603050405020304" pitchFamily="18" charset="0"/>
              </a:rPr>
              <a:t>Il existe 3 types d'utilisateurs pour un fichier ou un répertoire :</a:t>
            </a:r>
            <a:endParaRPr lang="fr-FR" dirty="0"/>
          </a:p>
        </p:txBody>
      </p:sp>
      <p:sp>
        <p:nvSpPr>
          <p:cNvPr id="12" name="ZoneTexte 11">
            <a:extLst>
              <a:ext uri="{FF2B5EF4-FFF2-40B4-BE49-F238E27FC236}">
                <a16:creationId xmlns:a16="http://schemas.microsoft.com/office/drawing/2014/main" id="{81EB7FB5-77E3-66CE-CF72-F7440E9E0584}"/>
              </a:ext>
            </a:extLst>
          </p:cNvPr>
          <p:cNvSpPr txBox="1"/>
          <p:nvPr/>
        </p:nvSpPr>
        <p:spPr>
          <a:xfrm>
            <a:off x="327891" y="4507214"/>
            <a:ext cx="11125199" cy="1754326"/>
          </a:xfrm>
          <a:prstGeom prst="rect">
            <a:avLst/>
          </a:prstGeom>
          <a:noFill/>
        </p:spPr>
        <p:txBody>
          <a:bodyPr wrap="square">
            <a:spAutoFit/>
          </a:bodyPr>
          <a:lstStyle/>
          <a:p>
            <a:pPr marL="285750" indent="-285750" algn="just">
              <a:buFont typeface="Wingdings" panose="05000000000000000000" pitchFamily="2" charset="2"/>
              <a:buChar char="§"/>
            </a:pPr>
            <a:r>
              <a:rPr lang="fr-FR" sz="1800" dirty="0">
                <a:effectLst/>
                <a:ea typeface="Times New Roman" panose="02020603050405020304" pitchFamily="18" charset="0"/>
              </a:rPr>
              <a:t>Le </a:t>
            </a:r>
            <a:r>
              <a:rPr lang="fr-FR" sz="1800" b="1" dirty="0">
                <a:effectLst/>
                <a:ea typeface="Times New Roman" panose="02020603050405020304" pitchFamily="18" charset="0"/>
              </a:rPr>
              <a:t>propriétaire</a:t>
            </a:r>
            <a:r>
              <a:rPr lang="fr-FR" sz="1800" dirty="0">
                <a:effectLst/>
                <a:ea typeface="Times New Roman" panose="02020603050405020304" pitchFamily="18" charset="0"/>
              </a:rPr>
              <a:t> du fichier (par défaut, la personne qui a créé le fichier), il est symbolisé par la lettre « </a:t>
            </a:r>
            <a:r>
              <a:rPr lang="fr-FR" sz="1800" b="1" dirty="0">
                <a:effectLst/>
                <a:ea typeface="Times New Roman" panose="02020603050405020304" pitchFamily="18" charset="0"/>
              </a:rPr>
              <a:t>u</a:t>
            </a:r>
            <a:r>
              <a:rPr lang="fr-FR" sz="1800" dirty="0">
                <a:effectLst/>
                <a:ea typeface="Times New Roman" panose="02020603050405020304" pitchFamily="18" charset="0"/>
              </a:rPr>
              <a:t> » (</a:t>
            </a:r>
            <a:r>
              <a:rPr lang="fr-FR" sz="1800" i="1" dirty="0">
                <a:effectLst/>
                <a:ea typeface="Times New Roman" panose="02020603050405020304" pitchFamily="18" charset="0"/>
              </a:rPr>
              <a:t>user</a:t>
            </a:r>
            <a:r>
              <a:rPr lang="fr-FR" sz="1800" dirty="0">
                <a:effectLst/>
                <a:ea typeface="Times New Roman" panose="02020603050405020304" pitchFamily="18" charset="0"/>
              </a:rPr>
              <a:t>) ;</a:t>
            </a:r>
          </a:p>
          <a:p>
            <a:pPr algn="just"/>
            <a:endParaRPr lang="fr-FR" sz="500" dirty="0">
              <a:effectLst/>
              <a:ea typeface="Times New Roman" panose="02020603050405020304" pitchFamily="18" charset="0"/>
            </a:endParaRPr>
          </a:p>
          <a:p>
            <a:pPr marL="285750" indent="-285750" algn="just">
              <a:buFont typeface="Wingdings" panose="05000000000000000000" pitchFamily="2" charset="2"/>
              <a:buChar char="§"/>
            </a:pPr>
            <a:r>
              <a:rPr lang="fr-FR" sz="1800" dirty="0">
                <a:effectLst/>
                <a:ea typeface="Times New Roman" panose="02020603050405020304" pitchFamily="18" charset="0"/>
              </a:rPr>
              <a:t>Le </a:t>
            </a:r>
            <a:r>
              <a:rPr lang="fr-FR" sz="1800" b="1" dirty="0">
                <a:effectLst/>
                <a:ea typeface="Times New Roman" panose="02020603050405020304" pitchFamily="18" charset="0"/>
              </a:rPr>
              <a:t>groupe</a:t>
            </a:r>
            <a:r>
              <a:rPr lang="fr-FR" sz="1800" dirty="0">
                <a:effectLst/>
                <a:ea typeface="Times New Roman" panose="02020603050405020304" pitchFamily="18" charset="0"/>
              </a:rPr>
              <a:t> : un fichier est associé à un groupe, tous les utilisateurs appartenant à ce groupe possèdent des droits particuliers sur ce fichier. Il est symbolisé par la lettre « </a:t>
            </a:r>
            <a:r>
              <a:rPr lang="fr-FR" sz="1800" b="1" dirty="0">
                <a:effectLst/>
                <a:ea typeface="Times New Roman" panose="02020603050405020304" pitchFamily="18" charset="0"/>
              </a:rPr>
              <a:t>g</a:t>
            </a:r>
            <a:r>
              <a:rPr lang="fr-FR" sz="1800" dirty="0">
                <a:effectLst/>
                <a:ea typeface="Times New Roman" panose="02020603050405020304" pitchFamily="18" charset="0"/>
              </a:rPr>
              <a:t> » (</a:t>
            </a:r>
            <a:r>
              <a:rPr lang="fr-FR" sz="1800" i="1" dirty="0">
                <a:effectLst/>
                <a:ea typeface="Times New Roman" panose="02020603050405020304" pitchFamily="18" charset="0"/>
              </a:rPr>
              <a:t>group</a:t>
            </a:r>
            <a:r>
              <a:rPr lang="fr-FR" sz="1800" dirty="0">
                <a:effectLst/>
                <a:ea typeface="Times New Roman" panose="02020603050405020304" pitchFamily="18" charset="0"/>
              </a:rPr>
              <a:t>) ;</a:t>
            </a:r>
          </a:p>
          <a:p>
            <a:pPr algn="just"/>
            <a:endParaRPr lang="fr-FR" sz="500" dirty="0">
              <a:ea typeface="Times New Roman" panose="02020603050405020304" pitchFamily="18" charset="0"/>
            </a:endParaRPr>
          </a:p>
          <a:p>
            <a:pPr marL="285750" indent="-285750" algn="just">
              <a:buFont typeface="Wingdings" panose="05000000000000000000" pitchFamily="2" charset="2"/>
              <a:buChar char="§"/>
            </a:pPr>
            <a:r>
              <a:rPr lang="fr-FR" sz="1800" dirty="0">
                <a:effectLst/>
                <a:ea typeface="Times New Roman" panose="02020603050405020304" pitchFamily="18" charset="0"/>
              </a:rPr>
              <a:t>Les </a:t>
            </a:r>
            <a:r>
              <a:rPr lang="fr-FR" sz="1800" b="1" dirty="0">
                <a:effectLst/>
                <a:ea typeface="Times New Roman" panose="02020603050405020304" pitchFamily="18" charset="0"/>
              </a:rPr>
              <a:t>autres utilisateurs</a:t>
            </a:r>
            <a:r>
              <a:rPr lang="fr-FR" sz="1800" dirty="0">
                <a:effectLst/>
                <a:ea typeface="Times New Roman" panose="02020603050405020304" pitchFamily="18" charset="0"/>
              </a:rPr>
              <a:t> sont symbolisés par la lettre « </a:t>
            </a:r>
            <a:r>
              <a:rPr lang="fr-FR" sz="1800" b="1" dirty="0">
                <a:effectLst/>
                <a:ea typeface="Times New Roman" panose="02020603050405020304" pitchFamily="18" charset="0"/>
              </a:rPr>
              <a:t>o</a:t>
            </a:r>
            <a:r>
              <a:rPr lang="fr-FR" sz="1800" dirty="0">
                <a:effectLst/>
                <a:ea typeface="Times New Roman" panose="02020603050405020304" pitchFamily="18" charset="0"/>
              </a:rPr>
              <a:t> » (</a:t>
            </a:r>
            <a:r>
              <a:rPr lang="fr-FR" sz="1800" i="1" dirty="0" err="1">
                <a:effectLst/>
                <a:ea typeface="Times New Roman" panose="02020603050405020304" pitchFamily="18" charset="0"/>
              </a:rPr>
              <a:t>others</a:t>
            </a:r>
            <a:r>
              <a:rPr lang="fr-FR" sz="1800" dirty="0">
                <a:effectLst/>
                <a:ea typeface="Times New Roman" panose="02020603050405020304" pitchFamily="18" charset="0"/>
              </a:rPr>
              <a:t>) ;</a:t>
            </a:r>
          </a:p>
          <a:p>
            <a:pPr algn="just"/>
            <a:endParaRPr lang="fr-FR" sz="500" dirty="0">
              <a:effectLst/>
              <a:ea typeface="Times New Roman" panose="02020603050405020304" pitchFamily="18" charset="0"/>
            </a:endParaRPr>
          </a:p>
          <a:p>
            <a:pPr marL="285750" indent="-285750" algn="just">
              <a:buFont typeface="Wingdings" panose="05000000000000000000" pitchFamily="2" charset="2"/>
              <a:buChar char="§"/>
            </a:pPr>
            <a:r>
              <a:rPr lang="fr-FR" sz="1800" b="1" dirty="0">
                <a:effectLst/>
                <a:ea typeface="Times New Roman" panose="02020603050405020304" pitchFamily="18" charset="0"/>
              </a:rPr>
              <a:t>Tout le monde</a:t>
            </a:r>
            <a:r>
              <a:rPr lang="fr-FR" sz="1800" dirty="0">
                <a:effectLst/>
                <a:ea typeface="Times New Roman" panose="02020603050405020304" pitchFamily="18" charset="0"/>
              </a:rPr>
              <a:t> est symbolisé par la lettre « </a:t>
            </a:r>
            <a:r>
              <a:rPr lang="fr-FR" sz="1800" b="1" dirty="0">
                <a:effectLst/>
                <a:ea typeface="Times New Roman" panose="02020603050405020304" pitchFamily="18" charset="0"/>
              </a:rPr>
              <a:t>a</a:t>
            </a:r>
            <a:r>
              <a:rPr lang="fr-FR" sz="1800" dirty="0">
                <a:effectLst/>
                <a:ea typeface="Times New Roman" panose="02020603050405020304" pitchFamily="18" charset="0"/>
              </a:rPr>
              <a:t> » (</a:t>
            </a:r>
            <a:r>
              <a:rPr lang="fr-FR" sz="1800" i="1" dirty="0">
                <a:effectLst/>
                <a:ea typeface="Times New Roman" panose="02020603050405020304" pitchFamily="18" charset="0"/>
              </a:rPr>
              <a:t>all</a:t>
            </a:r>
            <a:r>
              <a:rPr lang="fr-FR" sz="1800" dirty="0">
                <a:effectLst/>
                <a:ea typeface="Times New Roman" panose="02020603050405020304" pitchFamily="18" charset="0"/>
              </a:rPr>
              <a:t>) : propriétaire + groupe + autres utilisateurs.</a:t>
            </a:r>
            <a:endParaRPr lang="fr-FR" dirty="0"/>
          </a:p>
        </p:txBody>
      </p:sp>
      <p:sp>
        <p:nvSpPr>
          <p:cNvPr id="14" name="ZoneTexte 13">
            <a:extLst>
              <a:ext uri="{FF2B5EF4-FFF2-40B4-BE49-F238E27FC236}">
                <a16:creationId xmlns:a16="http://schemas.microsoft.com/office/drawing/2014/main" id="{578E3D94-7594-27AA-4FB6-9804C3C432E0}"/>
              </a:ext>
            </a:extLst>
          </p:cNvPr>
          <p:cNvSpPr txBox="1"/>
          <p:nvPr/>
        </p:nvSpPr>
        <p:spPr>
          <a:xfrm>
            <a:off x="327891" y="6261625"/>
            <a:ext cx="10640220" cy="369332"/>
          </a:xfrm>
          <a:prstGeom prst="rect">
            <a:avLst/>
          </a:prstGeom>
          <a:noFill/>
        </p:spPr>
        <p:txBody>
          <a:bodyPr wrap="square">
            <a:spAutoFit/>
          </a:bodyPr>
          <a:lstStyle/>
          <a:p>
            <a:r>
              <a:rPr lang="fr-FR" sz="1800" dirty="0">
                <a:effectLst/>
                <a:ea typeface="Times New Roman" panose="02020603050405020304" pitchFamily="18" charset="0"/>
                <a:cs typeface="Times New Roman" panose="02020603050405020304" pitchFamily="18" charset="0"/>
                <a:sym typeface="Symbol" panose="05050102010706020507" pitchFamily="18" charset="2"/>
              </a:rPr>
              <a:t></a:t>
            </a:r>
            <a:r>
              <a:rPr lang="fr-FR" sz="1800" dirty="0">
                <a:effectLst/>
                <a:ea typeface="Times New Roman" panose="02020603050405020304" pitchFamily="18" charset="0"/>
              </a:rPr>
              <a:t> </a:t>
            </a:r>
            <a:r>
              <a:rPr lang="fr-FR" sz="1800" b="1" dirty="0">
                <a:effectLst/>
                <a:ea typeface="Times New Roman" panose="02020603050405020304" pitchFamily="18" charset="0"/>
              </a:rPr>
              <a:t>L'utilisateur « root » outrepasse tous les droits : il a accès à la lecture et la modification de tous les fichiers</a:t>
            </a:r>
            <a:r>
              <a:rPr lang="fr-FR" sz="1800" dirty="0">
                <a:effectLst/>
                <a:ea typeface="Times New Roman" panose="02020603050405020304" pitchFamily="18" charset="0"/>
              </a:rPr>
              <a:t>.</a:t>
            </a:r>
            <a:endParaRPr lang="fr-FR" dirty="0"/>
          </a:p>
        </p:txBody>
      </p:sp>
    </p:spTree>
    <p:extLst>
      <p:ext uri="{BB962C8B-B14F-4D97-AF65-F5344CB8AC3E}">
        <p14:creationId xmlns:p14="http://schemas.microsoft.com/office/powerpoint/2010/main" val="289026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par>
                    <p:cTn id="9" fill="hold">
                      <p:stCondLst>
                        <p:cond delay="indefinite"/>
                      </p:stCondLst>
                      <p:childTnLst>
                        <p:par>
                          <p:cTn id="10" fill="hold">
                            <p:stCondLst>
                              <p:cond delay="0"/>
                            </p:stCondLst>
                            <p:childTnLst>
                              <p:par>
                                <p:cTn id="11" presetID="30"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800" decel="100000"/>
                                        <p:tgtEl>
                                          <p:spTgt spid="8"/>
                                        </p:tgtEl>
                                      </p:cBhvr>
                                    </p:animEffect>
                                    <p:anim calcmode="lin" valueType="num">
                                      <p:cBhvr>
                                        <p:cTn id="14" dur="800" decel="100000" fill="hold"/>
                                        <p:tgtEl>
                                          <p:spTgt spid="8"/>
                                        </p:tgtEl>
                                        <p:attrNameLst>
                                          <p:attrName>style.rotation</p:attrName>
                                        </p:attrNameLst>
                                      </p:cBhvr>
                                      <p:tavLst>
                                        <p:tav tm="0">
                                          <p:val>
                                            <p:fltVal val="-90"/>
                                          </p:val>
                                        </p:tav>
                                        <p:tav tm="100000">
                                          <p:val>
                                            <p:fltVal val="0"/>
                                          </p:val>
                                        </p:tav>
                                      </p:tavLst>
                                    </p:anim>
                                    <p:anim calcmode="lin" valueType="num">
                                      <p:cBhvr>
                                        <p:cTn id="15" dur="800" decel="100000" fill="hold"/>
                                        <p:tgtEl>
                                          <p:spTgt spid="8"/>
                                        </p:tgtEl>
                                        <p:attrNameLst>
                                          <p:attrName>ppt_x</p:attrName>
                                        </p:attrNameLst>
                                      </p:cBhvr>
                                      <p:tavLst>
                                        <p:tav tm="0">
                                          <p:val>
                                            <p:strVal val="#ppt_x+0.4"/>
                                          </p:val>
                                        </p:tav>
                                        <p:tav tm="100000">
                                          <p:val>
                                            <p:strVal val="#ppt_x-0.05"/>
                                          </p:val>
                                        </p:tav>
                                      </p:tavLst>
                                    </p:anim>
                                    <p:anim calcmode="lin" valueType="num">
                                      <p:cBhvr>
                                        <p:cTn id="16" dur="800" decel="100000" fill="hold"/>
                                        <p:tgtEl>
                                          <p:spTgt spid="8"/>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p:tgtEl>
                                          <p:spTgt spid="10"/>
                                        </p:tgtEl>
                                        <p:attrNameLst>
                                          <p:attrName>ppt_y</p:attrName>
                                        </p:attrNameLst>
                                      </p:cBhvr>
                                      <p:tavLst>
                                        <p:tav tm="0">
                                          <p:val>
                                            <p:strVal val="#ppt_y+#ppt_h*1.125000"/>
                                          </p:val>
                                        </p:tav>
                                        <p:tav tm="100000">
                                          <p:val>
                                            <p:strVal val="#ppt_y"/>
                                          </p:val>
                                        </p:tav>
                                      </p:tavLst>
                                    </p:anim>
                                    <p:animEffect transition="in" filter="wipe(up)">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41" presetClass="entr" presetSubtype="0" fill="hold" grpId="0" nodeType="clickEffect">
                                  <p:stCondLst>
                                    <p:cond delay="0"/>
                                  </p:stCondLst>
                                  <p:iterate type="lt">
                                    <p:tmPct val="10000"/>
                                  </p:iterate>
                                  <p:childTnLst>
                                    <p:set>
                                      <p:cBhvr>
                                        <p:cTn id="28" dur="1" fill="hold">
                                          <p:stCondLst>
                                            <p:cond delay="0"/>
                                          </p:stCondLst>
                                        </p:cTn>
                                        <p:tgtEl>
                                          <p:spTgt spid="12">
                                            <p:txEl>
                                              <p:pRg st="0" end="0"/>
                                            </p:txEl>
                                          </p:spTgt>
                                        </p:tgtEl>
                                        <p:attrNameLst>
                                          <p:attrName>style.visibility</p:attrName>
                                        </p:attrNameLst>
                                      </p:cBhvr>
                                      <p:to>
                                        <p:strVal val="visible"/>
                                      </p:to>
                                    </p:set>
                                    <p:anim calcmode="lin" valueType="num">
                                      <p:cBhvr>
                                        <p:cTn id="29" dur="500" fill="hold"/>
                                        <p:tgtEl>
                                          <p:spTgt spid="1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2">
                                            <p:txEl>
                                              <p:pRg st="0" end="0"/>
                                            </p:txEl>
                                          </p:spTgt>
                                        </p:tgtEl>
                                        <p:attrNameLst>
                                          <p:attrName>ppt_y</p:attrName>
                                        </p:attrNameLst>
                                      </p:cBhvr>
                                      <p:tavLst>
                                        <p:tav tm="0">
                                          <p:val>
                                            <p:strVal val="#ppt_y"/>
                                          </p:val>
                                        </p:tav>
                                        <p:tav tm="100000">
                                          <p:val>
                                            <p:strVal val="#ppt_y"/>
                                          </p:val>
                                        </p:tav>
                                      </p:tavLst>
                                    </p:anim>
                                    <p:anim calcmode="lin" valueType="num">
                                      <p:cBhvr>
                                        <p:cTn id="31" dur="500" fill="hold"/>
                                        <p:tgtEl>
                                          <p:spTgt spid="1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2">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41" presetClass="entr" presetSubtype="0" fill="hold" grpId="0" nodeType="clickEffect">
                                  <p:stCondLst>
                                    <p:cond delay="0"/>
                                  </p:stCondLst>
                                  <p:iterate type="lt">
                                    <p:tmPct val="10000"/>
                                  </p:iterate>
                                  <p:childTnLst>
                                    <p:set>
                                      <p:cBhvr>
                                        <p:cTn id="37" dur="1" fill="hold">
                                          <p:stCondLst>
                                            <p:cond delay="0"/>
                                          </p:stCondLst>
                                        </p:cTn>
                                        <p:tgtEl>
                                          <p:spTgt spid="12">
                                            <p:txEl>
                                              <p:pRg st="2" end="2"/>
                                            </p:txEl>
                                          </p:spTgt>
                                        </p:tgtEl>
                                        <p:attrNameLst>
                                          <p:attrName>style.visibility</p:attrName>
                                        </p:attrNameLst>
                                      </p:cBhvr>
                                      <p:to>
                                        <p:strVal val="visible"/>
                                      </p:to>
                                    </p:set>
                                    <p:anim calcmode="lin" valueType="num">
                                      <p:cBhvr>
                                        <p:cTn id="38" dur="500" fill="hold"/>
                                        <p:tgtEl>
                                          <p:spTgt spid="12">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12">
                                            <p:txEl>
                                              <p:pRg st="2" end="2"/>
                                            </p:txEl>
                                          </p:spTgt>
                                        </p:tgtEl>
                                        <p:attrNameLst>
                                          <p:attrName>ppt_y</p:attrName>
                                        </p:attrNameLst>
                                      </p:cBhvr>
                                      <p:tavLst>
                                        <p:tav tm="0">
                                          <p:val>
                                            <p:strVal val="#ppt_y"/>
                                          </p:val>
                                        </p:tav>
                                        <p:tav tm="100000">
                                          <p:val>
                                            <p:strVal val="#ppt_y"/>
                                          </p:val>
                                        </p:tav>
                                      </p:tavLst>
                                    </p:anim>
                                    <p:anim calcmode="lin" valueType="num">
                                      <p:cBhvr>
                                        <p:cTn id="40" dur="500" fill="hold"/>
                                        <p:tgtEl>
                                          <p:spTgt spid="12">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12">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12">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1" presetClass="entr" presetSubtype="0" fill="hold" grpId="0" nodeType="clickEffect">
                                  <p:stCondLst>
                                    <p:cond delay="0"/>
                                  </p:stCondLst>
                                  <p:iterate type="lt">
                                    <p:tmPct val="10000"/>
                                  </p:iterate>
                                  <p:childTnLst>
                                    <p:set>
                                      <p:cBhvr>
                                        <p:cTn id="46" dur="1" fill="hold">
                                          <p:stCondLst>
                                            <p:cond delay="0"/>
                                          </p:stCondLst>
                                        </p:cTn>
                                        <p:tgtEl>
                                          <p:spTgt spid="12">
                                            <p:txEl>
                                              <p:pRg st="4" end="4"/>
                                            </p:txEl>
                                          </p:spTgt>
                                        </p:tgtEl>
                                        <p:attrNameLst>
                                          <p:attrName>style.visibility</p:attrName>
                                        </p:attrNameLst>
                                      </p:cBhvr>
                                      <p:to>
                                        <p:strVal val="visible"/>
                                      </p:to>
                                    </p:set>
                                    <p:anim calcmode="lin" valueType="num">
                                      <p:cBhvr>
                                        <p:cTn id="47" dur="500" fill="hold"/>
                                        <p:tgtEl>
                                          <p:spTgt spid="12">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12">
                                            <p:txEl>
                                              <p:pRg st="4" end="4"/>
                                            </p:txEl>
                                          </p:spTgt>
                                        </p:tgtEl>
                                        <p:attrNameLst>
                                          <p:attrName>ppt_y</p:attrName>
                                        </p:attrNameLst>
                                      </p:cBhvr>
                                      <p:tavLst>
                                        <p:tav tm="0">
                                          <p:val>
                                            <p:strVal val="#ppt_y"/>
                                          </p:val>
                                        </p:tav>
                                        <p:tav tm="100000">
                                          <p:val>
                                            <p:strVal val="#ppt_y"/>
                                          </p:val>
                                        </p:tav>
                                      </p:tavLst>
                                    </p:anim>
                                    <p:anim calcmode="lin" valueType="num">
                                      <p:cBhvr>
                                        <p:cTn id="49" dur="500" fill="hold"/>
                                        <p:tgtEl>
                                          <p:spTgt spid="12">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12">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12">
                                            <p:txEl>
                                              <p:pRg st="4" end="4"/>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41" presetClass="entr" presetSubtype="0" fill="hold" grpId="0" nodeType="clickEffect">
                                  <p:stCondLst>
                                    <p:cond delay="0"/>
                                  </p:stCondLst>
                                  <p:iterate type="lt">
                                    <p:tmPct val="10000"/>
                                  </p:iterate>
                                  <p:childTnLst>
                                    <p:set>
                                      <p:cBhvr>
                                        <p:cTn id="55" dur="1" fill="hold">
                                          <p:stCondLst>
                                            <p:cond delay="0"/>
                                          </p:stCondLst>
                                        </p:cTn>
                                        <p:tgtEl>
                                          <p:spTgt spid="12">
                                            <p:txEl>
                                              <p:pRg st="6" end="6"/>
                                            </p:txEl>
                                          </p:spTgt>
                                        </p:tgtEl>
                                        <p:attrNameLst>
                                          <p:attrName>style.visibility</p:attrName>
                                        </p:attrNameLst>
                                      </p:cBhvr>
                                      <p:to>
                                        <p:strVal val="visible"/>
                                      </p:to>
                                    </p:set>
                                    <p:anim calcmode="lin" valueType="num">
                                      <p:cBhvr>
                                        <p:cTn id="56" dur="500" fill="hold"/>
                                        <p:tgtEl>
                                          <p:spTgt spid="12">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12">
                                            <p:txEl>
                                              <p:pRg st="6" end="6"/>
                                            </p:txEl>
                                          </p:spTgt>
                                        </p:tgtEl>
                                        <p:attrNameLst>
                                          <p:attrName>ppt_y</p:attrName>
                                        </p:attrNameLst>
                                      </p:cBhvr>
                                      <p:tavLst>
                                        <p:tav tm="0">
                                          <p:val>
                                            <p:strVal val="#ppt_y"/>
                                          </p:val>
                                        </p:tav>
                                        <p:tav tm="100000">
                                          <p:val>
                                            <p:strVal val="#ppt_y"/>
                                          </p:val>
                                        </p:tav>
                                      </p:tavLst>
                                    </p:anim>
                                    <p:anim calcmode="lin" valueType="num">
                                      <p:cBhvr>
                                        <p:cTn id="58" dur="500" fill="hold"/>
                                        <p:tgtEl>
                                          <p:spTgt spid="12">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12">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12">
                                            <p:txEl>
                                              <p:pRg st="6" end="6"/>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0-#ppt_w/2"/>
                                          </p:val>
                                        </p:tav>
                                        <p:tav tm="100000">
                                          <p:val>
                                            <p:strVal val="#ppt_x"/>
                                          </p:val>
                                        </p:tav>
                                      </p:tavLst>
                                    </p:anim>
                                    <p:anim calcmode="lin" valueType="num">
                                      <p:cBhvr additive="base">
                                        <p:cTn id="66"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build="p"/>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667D7A51-BBE1-C291-F6E1-E26C7A1163BA}"/>
              </a:ext>
            </a:extLst>
          </p:cNvPr>
          <p:cNvSpPr txBox="1"/>
          <p:nvPr/>
        </p:nvSpPr>
        <p:spPr>
          <a:xfrm>
            <a:off x="0" y="0"/>
            <a:ext cx="5581271" cy="369332"/>
          </a:xfrm>
          <a:prstGeom prst="rect">
            <a:avLst/>
          </a:prstGeom>
          <a:noFill/>
        </p:spPr>
        <p:txBody>
          <a:bodyPr wrap="none">
            <a:spAutoFit/>
          </a:bodyPr>
          <a:lstStyle/>
          <a:p>
            <a:r>
              <a:rPr lang="fr-FR" sz="1800" dirty="0">
                <a:effectLst/>
                <a:ea typeface="Times New Roman" panose="02020603050405020304" pitchFamily="18" charset="0"/>
              </a:rPr>
              <a:t>Les droits sont représentés par une suite de 9 caractères :</a:t>
            </a:r>
            <a:endParaRPr lang="fr-FR" dirty="0"/>
          </a:p>
        </p:txBody>
      </p:sp>
      <p:pic>
        <p:nvPicPr>
          <p:cNvPr id="7" name="Image 6">
            <a:extLst>
              <a:ext uri="{FF2B5EF4-FFF2-40B4-BE49-F238E27FC236}">
                <a16:creationId xmlns:a16="http://schemas.microsoft.com/office/drawing/2014/main" id="{519E35CE-DEED-DF91-7E42-FA66F017F1B5}"/>
              </a:ext>
            </a:extLst>
          </p:cNvPr>
          <p:cNvPicPr>
            <a:picLocks noChangeAspect="1"/>
          </p:cNvPicPr>
          <p:nvPr/>
        </p:nvPicPr>
        <p:blipFill>
          <a:blip r:embed="rId2"/>
          <a:stretch>
            <a:fillRect/>
          </a:stretch>
        </p:blipFill>
        <p:spPr>
          <a:xfrm>
            <a:off x="787184" y="470253"/>
            <a:ext cx="10617632" cy="1872000"/>
          </a:xfrm>
          <a:prstGeom prst="rect">
            <a:avLst/>
          </a:prstGeom>
        </p:spPr>
      </p:pic>
      <p:sp>
        <p:nvSpPr>
          <p:cNvPr id="9" name="ZoneTexte 8">
            <a:extLst>
              <a:ext uri="{FF2B5EF4-FFF2-40B4-BE49-F238E27FC236}">
                <a16:creationId xmlns:a16="http://schemas.microsoft.com/office/drawing/2014/main" id="{7308467D-B763-B9D7-5F70-505D60FCA379}"/>
              </a:ext>
            </a:extLst>
          </p:cNvPr>
          <p:cNvSpPr txBox="1"/>
          <p:nvPr/>
        </p:nvSpPr>
        <p:spPr>
          <a:xfrm>
            <a:off x="0" y="2565892"/>
            <a:ext cx="1357295" cy="369332"/>
          </a:xfrm>
          <a:prstGeom prst="rect">
            <a:avLst/>
          </a:prstGeom>
          <a:noFill/>
        </p:spPr>
        <p:txBody>
          <a:bodyPr wrap="square">
            <a:spAutoFit/>
          </a:bodyPr>
          <a:lstStyle/>
          <a:p>
            <a:r>
              <a:rPr lang="fr-FR" sz="1800" u="sng" dirty="0">
                <a:effectLst/>
                <a:ea typeface="Times New Roman" panose="02020603050405020304" pitchFamily="18" charset="0"/>
              </a:rPr>
              <a:t>Remarques :</a:t>
            </a:r>
            <a:endParaRPr lang="fr-FR" dirty="0"/>
          </a:p>
        </p:txBody>
      </p:sp>
      <p:sp>
        <p:nvSpPr>
          <p:cNvPr id="11" name="ZoneTexte 10">
            <a:extLst>
              <a:ext uri="{FF2B5EF4-FFF2-40B4-BE49-F238E27FC236}">
                <a16:creationId xmlns:a16="http://schemas.microsoft.com/office/drawing/2014/main" id="{952B5FCB-228A-58E6-F93B-AF4316C75D5C}"/>
              </a:ext>
            </a:extLst>
          </p:cNvPr>
          <p:cNvSpPr txBox="1"/>
          <p:nvPr/>
        </p:nvSpPr>
        <p:spPr>
          <a:xfrm>
            <a:off x="447964" y="3411998"/>
            <a:ext cx="2932213" cy="1295868"/>
          </a:xfrm>
          <a:prstGeom prst="rect">
            <a:avLst/>
          </a:prstGeom>
          <a:noFill/>
        </p:spPr>
        <p:txBody>
          <a:bodyPr wrap="none">
            <a:spAutoFit/>
          </a:bodyPr>
          <a:lstStyle/>
          <a:p>
            <a:pPr marL="285750" indent="-285750">
              <a:lnSpc>
                <a:spcPct val="150000"/>
              </a:lnSpc>
              <a:buFont typeface="Arial" panose="020B0604020202020204" pitchFamily="34" charset="0"/>
              <a:buChar char="•"/>
            </a:pPr>
            <a:r>
              <a:rPr lang="fr-FR" sz="1800" dirty="0">
                <a:effectLst/>
                <a:ea typeface="Times New Roman" panose="02020603050405020304" pitchFamily="18" charset="0"/>
              </a:rPr>
              <a:t>r = </a:t>
            </a:r>
            <a:r>
              <a:rPr lang="fr-FR" sz="1800" b="1" dirty="0">
                <a:effectLst/>
                <a:ea typeface="Times New Roman" panose="02020603050405020304" pitchFamily="18" charset="0"/>
              </a:rPr>
              <a:t>4</a:t>
            </a:r>
            <a:r>
              <a:rPr lang="fr-FR" sz="1800" dirty="0">
                <a:effectLst/>
                <a:ea typeface="Times New Roman" panose="02020603050405020304" pitchFamily="18" charset="0"/>
              </a:rPr>
              <a:t> si actif ou 0 si inactif</a:t>
            </a:r>
          </a:p>
          <a:p>
            <a:pPr marL="285750" indent="-285750">
              <a:lnSpc>
                <a:spcPct val="150000"/>
              </a:lnSpc>
              <a:buFont typeface="Arial" panose="020B0604020202020204" pitchFamily="34" charset="0"/>
              <a:buChar char="•"/>
            </a:pPr>
            <a:r>
              <a:rPr lang="fr-FR" sz="1800" dirty="0">
                <a:effectLst/>
                <a:ea typeface="Times New Roman" panose="02020603050405020304" pitchFamily="18" charset="0"/>
              </a:rPr>
              <a:t>w = </a:t>
            </a:r>
            <a:r>
              <a:rPr lang="fr-FR" sz="1800" b="1" dirty="0">
                <a:effectLst/>
                <a:ea typeface="Times New Roman" panose="02020603050405020304" pitchFamily="18" charset="0"/>
              </a:rPr>
              <a:t>2</a:t>
            </a:r>
            <a:r>
              <a:rPr lang="fr-FR" sz="1800" dirty="0">
                <a:effectLst/>
                <a:ea typeface="Times New Roman" panose="02020603050405020304" pitchFamily="18" charset="0"/>
              </a:rPr>
              <a:t> si actif ou 0 si inactif</a:t>
            </a:r>
          </a:p>
          <a:p>
            <a:pPr marL="285750" indent="-285750">
              <a:lnSpc>
                <a:spcPct val="150000"/>
              </a:lnSpc>
              <a:buFont typeface="Arial" panose="020B0604020202020204" pitchFamily="34" charset="0"/>
              <a:buChar char="•"/>
            </a:pPr>
            <a:r>
              <a:rPr lang="fr-FR" sz="1800" dirty="0">
                <a:effectLst/>
                <a:ea typeface="Times New Roman" panose="02020603050405020304" pitchFamily="18" charset="0"/>
              </a:rPr>
              <a:t>x = </a:t>
            </a:r>
            <a:r>
              <a:rPr lang="fr-FR" sz="1800" b="1" dirty="0">
                <a:effectLst/>
                <a:ea typeface="Times New Roman" panose="02020603050405020304" pitchFamily="18" charset="0"/>
              </a:rPr>
              <a:t>1</a:t>
            </a:r>
            <a:r>
              <a:rPr lang="fr-FR" sz="1800" dirty="0">
                <a:effectLst/>
                <a:ea typeface="Times New Roman" panose="02020603050405020304" pitchFamily="18" charset="0"/>
              </a:rPr>
              <a:t> si actif ou 0 si inactif</a:t>
            </a:r>
            <a:endParaRPr lang="fr-FR" dirty="0"/>
          </a:p>
        </p:txBody>
      </p:sp>
      <p:sp>
        <p:nvSpPr>
          <p:cNvPr id="13" name="ZoneTexte 12">
            <a:extLst>
              <a:ext uri="{FF2B5EF4-FFF2-40B4-BE49-F238E27FC236}">
                <a16:creationId xmlns:a16="http://schemas.microsoft.com/office/drawing/2014/main" id="{6F070E4A-21F3-3B3E-2853-397AAF47AD3F}"/>
              </a:ext>
            </a:extLst>
          </p:cNvPr>
          <p:cNvSpPr txBox="1"/>
          <p:nvPr/>
        </p:nvSpPr>
        <p:spPr>
          <a:xfrm>
            <a:off x="447964" y="4839616"/>
            <a:ext cx="1185261" cy="369332"/>
          </a:xfrm>
          <a:prstGeom prst="rect">
            <a:avLst/>
          </a:prstGeom>
          <a:noFill/>
        </p:spPr>
        <p:txBody>
          <a:bodyPr wrap="none">
            <a:spAutoFit/>
          </a:bodyPr>
          <a:lstStyle/>
          <a:p>
            <a:r>
              <a:rPr lang="fr-FR" sz="1800" u="sng" dirty="0">
                <a:effectLst/>
                <a:ea typeface="Times New Roman" panose="02020603050405020304" pitchFamily="18" charset="0"/>
              </a:rPr>
              <a:t>Exemples :</a:t>
            </a:r>
            <a:endParaRPr lang="fr-FR" dirty="0"/>
          </a:p>
        </p:txBody>
      </p:sp>
      <p:pic>
        <p:nvPicPr>
          <p:cNvPr id="15" name="Image 14">
            <a:extLst>
              <a:ext uri="{FF2B5EF4-FFF2-40B4-BE49-F238E27FC236}">
                <a16:creationId xmlns:a16="http://schemas.microsoft.com/office/drawing/2014/main" id="{90B0D822-4A6F-E33C-3F7D-A8119DED4FC2}"/>
              </a:ext>
            </a:extLst>
          </p:cNvPr>
          <p:cNvPicPr>
            <a:picLocks noChangeAspect="1"/>
          </p:cNvPicPr>
          <p:nvPr/>
        </p:nvPicPr>
        <p:blipFill>
          <a:blip r:embed="rId3"/>
          <a:stretch>
            <a:fillRect/>
          </a:stretch>
        </p:blipFill>
        <p:spPr>
          <a:xfrm>
            <a:off x="1322107" y="5340698"/>
            <a:ext cx="9806405" cy="864000"/>
          </a:xfrm>
          <a:prstGeom prst="rect">
            <a:avLst/>
          </a:prstGeom>
        </p:spPr>
      </p:pic>
      <p:sp>
        <p:nvSpPr>
          <p:cNvPr id="17" name="ZoneTexte 16">
            <a:extLst>
              <a:ext uri="{FF2B5EF4-FFF2-40B4-BE49-F238E27FC236}">
                <a16:creationId xmlns:a16="http://schemas.microsoft.com/office/drawing/2014/main" id="{353AE892-DC19-652D-49AB-136088908F54}"/>
              </a:ext>
            </a:extLst>
          </p:cNvPr>
          <p:cNvSpPr txBox="1"/>
          <p:nvPr/>
        </p:nvSpPr>
        <p:spPr>
          <a:xfrm>
            <a:off x="189014" y="3012029"/>
            <a:ext cx="10443115" cy="369332"/>
          </a:xfrm>
          <a:prstGeom prst="rect">
            <a:avLst/>
          </a:prstGeom>
          <a:noFill/>
        </p:spPr>
        <p:txBody>
          <a:bodyPr wrap="square">
            <a:spAutoFit/>
          </a:bodyPr>
          <a:lstStyle/>
          <a:p>
            <a:r>
              <a:rPr lang="fr-FR" sz="1800" dirty="0">
                <a:effectLst/>
                <a:ea typeface="Times New Roman" panose="02020603050405020304" pitchFamily="18" charset="0"/>
                <a:sym typeface="Wingdings" panose="05000000000000000000" pitchFamily="2" charset="2"/>
              </a:rPr>
              <a:t> U</a:t>
            </a:r>
            <a:r>
              <a:rPr lang="fr-FR" sz="1800" dirty="0">
                <a:effectLst/>
                <a:ea typeface="Times New Roman" panose="02020603050405020304" pitchFamily="18" charset="0"/>
              </a:rPr>
              <a:t>ne autre manière de représenter ces droits est d’utiliser une valeur numérique (valeur octale, de base 8) :</a:t>
            </a:r>
            <a:endParaRPr lang="fr-FR" dirty="0"/>
          </a:p>
        </p:txBody>
      </p:sp>
    </p:spTree>
    <p:extLst>
      <p:ext uri="{BB962C8B-B14F-4D97-AF65-F5344CB8AC3E}">
        <p14:creationId xmlns:p14="http://schemas.microsoft.com/office/powerpoint/2010/main" val="2410085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decel="100000"/>
                                        <p:tgtEl>
                                          <p:spTgt spid="7"/>
                                        </p:tgtEl>
                                      </p:cBhvr>
                                    </p:animEffect>
                                    <p:anim calcmode="lin" valueType="num">
                                      <p:cBhvr>
                                        <p:cTn id="8" dur="800" decel="100000" fill="hold"/>
                                        <p:tgtEl>
                                          <p:spTgt spid="7"/>
                                        </p:tgtEl>
                                        <p:attrNameLst>
                                          <p:attrName>style.rotation</p:attrName>
                                        </p:attrNameLst>
                                      </p:cBhvr>
                                      <p:tavLst>
                                        <p:tav tm="0">
                                          <p:val>
                                            <p:fltVal val="-90"/>
                                          </p:val>
                                        </p:tav>
                                        <p:tav tm="100000">
                                          <p:val>
                                            <p:fltVal val="0"/>
                                          </p:val>
                                        </p:tav>
                                      </p:tavLst>
                                    </p:anim>
                                    <p:anim calcmode="lin" valueType="num">
                                      <p:cBhvr>
                                        <p:cTn id="9" dur="800" decel="100000" fill="hold"/>
                                        <p:tgtEl>
                                          <p:spTgt spid="7"/>
                                        </p:tgtEl>
                                        <p:attrNameLst>
                                          <p:attrName>ppt_x</p:attrName>
                                        </p:attrNameLst>
                                      </p:cBhvr>
                                      <p:tavLst>
                                        <p:tav tm="0">
                                          <p:val>
                                            <p:strVal val="#ppt_x+0.4"/>
                                          </p:val>
                                        </p:tav>
                                        <p:tav tm="100000">
                                          <p:val>
                                            <p:strVal val="#ppt_x-0.05"/>
                                          </p:val>
                                        </p:tav>
                                      </p:tavLst>
                                    </p:anim>
                                    <p:anim calcmode="lin" valueType="num">
                                      <p:cBhvr>
                                        <p:cTn id="10" dur="800" decel="100000" fill="hold"/>
                                        <p:tgtEl>
                                          <p:spTgt spid="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p:tgtEl>
                                          <p:spTgt spid="9"/>
                                        </p:tgtEl>
                                        <p:attrNameLst>
                                          <p:attrName>ppt_y</p:attrName>
                                        </p:attrNameLst>
                                      </p:cBhvr>
                                      <p:tavLst>
                                        <p:tav tm="0">
                                          <p:val>
                                            <p:strVal val="#ppt_y+#ppt_h*1.125000"/>
                                          </p:val>
                                        </p:tav>
                                        <p:tav tm="100000">
                                          <p:val>
                                            <p:strVal val="#ppt_y"/>
                                          </p:val>
                                        </p:tav>
                                      </p:tavLst>
                                    </p:anim>
                                    <p:animEffect transition="in" filter="wipe(up)">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7"/>
                                        </p:tgtEl>
                                        <p:attrNameLst>
                                          <p:attrName>ppt_y</p:attrName>
                                        </p:attrNameLst>
                                      </p:cBhvr>
                                      <p:tavLst>
                                        <p:tav tm="0">
                                          <p:val>
                                            <p:strVal val="#ppt_y"/>
                                          </p:val>
                                        </p:tav>
                                        <p:tav tm="100000">
                                          <p:val>
                                            <p:strVal val="#ppt_y"/>
                                          </p:val>
                                        </p:tav>
                                      </p:tavLst>
                                    </p:anim>
                                    <p:anim calcmode="lin" valueType="num">
                                      <p:cBhvr>
                                        <p:cTn id="25"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1">
                                            <p:txEl>
                                              <p:pRg st="0" end="0"/>
                                            </p:txEl>
                                          </p:spTgt>
                                        </p:tgtEl>
                                        <p:attrNameLst>
                                          <p:attrName>style.visibility</p:attrName>
                                        </p:attrNameLst>
                                      </p:cBhvr>
                                      <p:to>
                                        <p:strVal val="visible"/>
                                      </p:to>
                                    </p:set>
                                    <p:anim calcmode="lin" valueType="num">
                                      <p:cBhvr additive="base">
                                        <p:cTn id="32" dur="500"/>
                                        <p:tgtEl>
                                          <p:spTgt spid="11">
                                            <p:txEl>
                                              <p:pRg st="0" end="0"/>
                                            </p:txEl>
                                          </p:spTgt>
                                        </p:tgtEl>
                                        <p:attrNameLst>
                                          <p:attrName>ppt_y</p:attrName>
                                        </p:attrNameLst>
                                      </p:cBhvr>
                                      <p:tavLst>
                                        <p:tav tm="0">
                                          <p:val>
                                            <p:strVal val="#ppt_y+#ppt_h*1.125000"/>
                                          </p:val>
                                        </p:tav>
                                        <p:tav tm="100000">
                                          <p:val>
                                            <p:strVal val="#ppt_y"/>
                                          </p:val>
                                        </p:tav>
                                      </p:tavLst>
                                    </p:anim>
                                    <p:animEffect transition="in" filter="wipe(up)">
                                      <p:cBhvr>
                                        <p:cTn id="33" dur="500"/>
                                        <p:tgtEl>
                                          <p:spTgt spid="11">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4" fill="hold" grpId="0" nodeType="clickEffect">
                                  <p:stCondLst>
                                    <p:cond delay="0"/>
                                  </p:stCondLst>
                                  <p:childTnLst>
                                    <p:set>
                                      <p:cBhvr>
                                        <p:cTn id="37" dur="1" fill="hold">
                                          <p:stCondLst>
                                            <p:cond delay="0"/>
                                          </p:stCondLst>
                                        </p:cTn>
                                        <p:tgtEl>
                                          <p:spTgt spid="11">
                                            <p:txEl>
                                              <p:pRg st="1" end="1"/>
                                            </p:txEl>
                                          </p:spTgt>
                                        </p:tgtEl>
                                        <p:attrNameLst>
                                          <p:attrName>style.visibility</p:attrName>
                                        </p:attrNameLst>
                                      </p:cBhvr>
                                      <p:to>
                                        <p:strVal val="visible"/>
                                      </p:to>
                                    </p:set>
                                    <p:anim calcmode="lin" valueType="num">
                                      <p:cBhvr additive="base">
                                        <p:cTn id="38" dur="500"/>
                                        <p:tgtEl>
                                          <p:spTgt spid="11">
                                            <p:txEl>
                                              <p:pRg st="1" end="1"/>
                                            </p:txEl>
                                          </p:spTgt>
                                        </p:tgtEl>
                                        <p:attrNameLst>
                                          <p:attrName>ppt_y</p:attrName>
                                        </p:attrNameLst>
                                      </p:cBhvr>
                                      <p:tavLst>
                                        <p:tav tm="0">
                                          <p:val>
                                            <p:strVal val="#ppt_y+#ppt_h*1.125000"/>
                                          </p:val>
                                        </p:tav>
                                        <p:tav tm="100000">
                                          <p:val>
                                            <p:strVal val="#ppt_y"/>
                                          </p:val>
                                        </p:tav>
                                      </p:tavLst>
                                    </p:anim>
                                    <p:animEffect transition="in" filter="wipe(up)">
                                      <p:cBhvr>
                                        <p:cTn id="39" dur="500"/>
                                        <p:tgtEl>
                                          <p:spTgt spid="11">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4" fill="hold" grpId="0" nodeType="clickEffect">
                                  <p:stCondLst>
                                    <p:cond delay="0"/>
                                  </p:stCondLst>
                                  <p:childTnLst>
                                    <p:set>
                                      <p:cBhvr>
                                        <p:cTn id="43" dur="1" fill="hold">
                                          <p:stCondLst>
                                            <p:cond delay="0"/>
                                          </p:stCondLst>
                                        </p:cTn>
                                        <p:tgtEl>
                                          <p:spTgt spid="11">
                                            <p:txEl>
                                              <p:pRg st="2" end="2"/>
                                            </p:txEl>
                                          </p:spTgt>
                                        </p:tgtEl>
                                        <p:attrNameLst>
                                          <p:attrName>style.visibility</p:attrName>
                                        </p:attrNameLst>
                                      </p:cBhvr>
                                      <p:to>
                                        <p:strVal val="visible"/>
                                      </p:to>
                                    </p:set>
                                    <p:anim calcmode="lin" valueType="num">
                                      <p:cBhvr additive="base">
                                        <p:cTn id="44" dur="500"/>
                                        <p:tgtEl>
                                          <p:spTgt spid="11">
                                            <p:txEl>
                                              <p:pRg st="2" end="2"/>
                                            </p:txEl>
                                          </p:spTgt>
                                        </p:tgtEl>
                                        <p:attrNameLst>
                                          <p:attrName>ppt_y</p:attrName>
                                        </p:attrNameLst>
                                      </p:cBhvr>
                                      <p:tavLst>
                                        <p:tav tm="0">
                                          <p:val>
                                            <p:strVal val="#ppt_y+#ppt_h*1.125000"/>
                                          </p:val>
                                        </p:tav>
                                        <p:tav tm="100000">
                                          <p:val>
                                            <p:strVal val="#ppt_y"/>
                                          </p:val>
                                        </p:tav>
                                      </p:tavLst>
                                    </p:anim>
                                    <p:animEffect transition="in" filter="wipe(up)">
                                      <p:cBhvr>
                                        <p:cTn id="45" dur="500"/>
                                        <p:tgtEl>
                                          <p:spTgt spid="11">
                                            <p:txEl>
                                              <p:pRg st="2" end="2"/>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2" presetClass="entr" presetSubtype="4"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500"/>
                                        <p:tgtEl>
                                          <p:spTgt spid="13"/>
                                        </p:tgtEl>
                                        <p:attrNameLst>
                                          <p:attrName>ppt_y</p:attrName>
                                        </p:attrNameLst>
                                      </p:cBhvr>
                                      <p:tavLst>
                                        <p:tav tm="0">
                                          <p:val>
                                            <p:strVal val="#ppt_y+#ppt_h*1.125000"/>
                                          </p:val>
                                        </p:tav>
                                        <p:tav tm="100000">
                                          <p:val>
                                            <p:strVal val="#ppt_y"/>
                                          </p:val>
                                        </p:tav>
                                      </p:tavLst>
                                    </p:anim>
                                    <p:animEffect transition="in" filter="wipe(up)">
                                      <p:cBhvr>
                                        <p:cTn id="51" dur="5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30" presetClass="entr" presetSubtype="0" fill="hold"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800" decel="100000"/>
                                        <p:tgtEl>
                                          <p:spTgt spid="15"/>
                                        </p:tgtEl>
                                      </p:cBhvr>
                                    </p:animEffect>
                                    <p:anim calcmode="lin" valueType="num">
                                      <p:cBhvr>
                                        <p:cTn id="57" dur="800" decel="100000" fill="hold"/>
                                        <p:tgtEl>
                                          <p:spTgt spid="15"/>
                                        </p:tgtEl>
                                        <p:attrNameLst>
                                          <p:attrName>style.rotation</p:attrName>
                                        </p:attrNameLst>
                                      </p:cBhvr>
                                      <p:tavLst>
                                        <p:tav tm="0">
                                          <p:val>
                                            <p:fltVal val="-90"/>
                                          </p:val>
                                        </p:tav>
                                        <p:tav tm="100000">
                                          <p:val>
                                            <p:fltVal val="0"/>
                                          </p:val>
                                        </p:tav>
                                      </p:tavLst>
                                    </p:anim>
                                    <p:anim calcmode="lin" valueType="num">
                                      <p:cBhvr>
                                        <p:cTn id="58" dur="800" decel="100000" fill="hold"/>
                                        <p:tgtEl>
                                          <p:spTgt spid="15"/>
                                        </p:tgtEl>
                                        <p:attrNameLst>
                                          <p:attrName>ppt_x</p:attrName>
                                        </p:attrNameLst>
                                      </p:cBhvr>
                                      <p:tavLst>
                                        <p:tav tm="0">
                                          <p:val>
                                            <p:strVal val="#ppt_x+0.4"/>
                                          </p:val>
                                        </p:tav>
                                        <p:tav tm="100000">
                                          <p:val>
                                            <p:strVal val="#ppt_x-0.05"/>
                                          </p:val>
                                        </p:tav>
                                      </p:tavLst>
                                    </p:anim>
                                    <p:anim calcmode="lin" valueType="num">
                                      <p:cBhvr>
                                        <p:cTn id="59" dur="800" decel="100000" fill="hold"/>
                                        <p:tgtEl>
                                          <p:spTgt spid="15"/>
                                        </p:tgtEl>
                                        <p:attrNameLst>
                                          <p:attrName>ppt_y</p:attrName>
                                        </p:attrNameLst>
                                      </p:cBhvr>
                                      <p:tavLst>
                                        <p:tav tm="0">
                                          <p:val>
                                            <p:strVal val="#ppt_y-0.4"/>
                                          </p:val>
                                        </p:tav>
                                        <p:tav tm="100000">
                                          <p:val>
                                            <p:strVal val="#ppt_y+0.1"/>
                                          </p:val>
                                        </p:tav>
                                      </p:tavLst>
                                    </p:anim>
                                    <p:anim calcmode="lin" valueType="num">
                                      <p:cBhvr>
                                        <p:cTn id="60"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61"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build="p"/>
      <p:bldP spid="13"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BFC0CA1-18B4-75C8-4760-3946224E2B22}"/>
              </a:ext>
            </a:extLst>
          </p:cNvPr>
          <p:cNvPicPr>
            <a:picLocks noChangeAspect="1"/>
          </p:cNvPicPr>
          <p:nvPr/>
        </p:nvPicPr>
        <p:blipFill>
          <a:blip r:embed="rId2"/>
          <a:stretch>
            <a:fillRect/>
          </a:stretch>
        </p:blipFill>
        <p:spPr>
          <a:xfrm>
            <a:off x="1667164" y="200943"/>
            <a:ext cx="8857673" cy="2236468"/>
          </a:xfrm>
          <a:prstGeom prst="rect">
            <a:avLst/>
          </a:prstGeom>
        </p:spPr>
      </p:pic>
      <p:sp>
        <p:nvSpPr>
          <p:cNvPr id="6" name="ZoneTexte 5">
            <a:extLst>
              <a:ext uri="{FF2B5EF4-FFF2-40B4-BE49-F238E27FC236}">
                <a16:creationId xmlns:a16="http://schemas.microsoft.com/office/drawing/2014/main" id="{41CEF50A-6810-3860-1E43-44AE0F9CB981}"/>
              </a:ext>
            </a:extLst>
          </p:cNvPr>
          <p:cNvSpPr txBox="1"/>
          <p:nvPr/>
        </p:nvSpPr>
        <p:spPr>
          <a:xfrm>
            <a:off x="189014" y="2624105"/>
            <a:ext cx="9306137" cy="369332"/>
          </a:xfrm>
          <a:prstGeom prst="rect">
            <a:avLst/>
          </a:prstGeom>
          <a:noFill/>
        </p:spPr>
        <p:txBody>
          <a:bodyPr wrap="square">
            <a:spAutoFit/>
          </a:bodyPr>
          <a:lstStyle/>
          <a:p>
            <a:r>
              <a:rPr lang="fr-FR" sz="1800" dirty="0">
                <a:effectLst/>
                <a:ea typeface="Times New Roman" panose="02020603050405020304" pitchFamily="18" charset="0"/>
                <a:sym typeface="Wingdings" panose="05000000000000000000" pitchFamily="2" charset="2"/>
              </a:rPr>
              <a:t> </a:t>
            </a:r>
            <a:r>
              <a:rPr lang="fr-FR" sz="1800" dirty="0">
                <a:effectLst/>
                <a:ea typeface="Times New Roman" panose="02020603050405020304" pitchFamily="18" charset="0"/>
              </a:rPr>
              <a:t>Le premier caractère (« – ») n’est pas un droit, c'est un caractère réservé pour indiquer le type.</a:t>
            </a:r>
            <a:endParaRPr lang="fr-FR" dirty="0"/>
          </a:p>
        </p:txBody>
      </p:sp>
      <p:sp>
        <p:nvSpPr>
          <p:cNvPr id="8" name="ZoneTexte 7">
            <a:extLst>
              <a:ext uri="{FF2B5EF4-FFF2-40B4-BE49-F238E27FC236}">
                <a16:creationId xmlns:a16="http://schemas.microsoft.com/office/drawing/2014/main" id="{78452488-6753-BD62-0E21-087F33F7E3AF}"/>
              </a:ext>
            </a:extLst>
          </p:cNvPr>
          <p:cNvSpPr txBox="1"/>
          <p:nvPr/>
        </p:nvSpPr>
        <p:spPr>
          <a:xfrm>
            <a:off x="189014" y="3059668"/>
            <a:ext cx="3662606" cy="369332"/>
          </a:xfrm>
          <a:prstGeom prst="rect">
            <a:avLst/>
          </a:prstGeom>
          <a:noFill/>
        </p:spPr>
        <p:txBody>
          <a:bodyPr wrap="square">
            <a:spAutoFit/>
          </a:bodyPr>
          <a:lstStyle/>
          <a:p>
            <a:r>
              <a:rPr lang="fr-FR" sz="1800" dirty="0">
                <a:effectLst/>
                <a:ea typeface="Times New Roman" panose="02020603050405020304" pitchFamily="18" charset="0"/>
              </a:rPr>
              <a:t>Il peut prendre les valeurs suivantes :</a:t>
            </a:r>
            <a:endParaRPr lang="fr-FR" dirty="0"/>
          </a:p>
        </p:txBody>
      </p:sp>
      <p:sp>
        <p:nvSpPr>
          <p:cNvPr id="10" name="ZoneTexte 9">
            <a:extLst>
              <a:ext uri="{FF2B5EF4-FFF2-40B4-BE49-F238E27FC236}">
                <a16:creationId xmlns:a16="http://schemas.microsoft.com/office/drawing/2014/main" id="{C1065172-BCFF-62A4-66D6-731223897D9A}"/>
              </a:ext>
            </a:extLst>
          </p:cNvPr>
          <p:cNvSpPr txBox="1"/>
          <p:nvPr/>
        </p:nvSpPr>
        <p:spPr>
          <a:xfrm>
            <a:off x="803620" y="3497602"/>
            <a:ext cx="6096000" cy="2957861"/>
          </a:xfrm>
          <a:prstGeom prst="rect">
            <a:avLst/>
          </a:prstGeom>
          <a:noFill/>
        </p:spPr>
        <p:txBody>
          <a:bodyPr wrap="square">
            <a:spAutoFit/>
          </a:bodyPr>
          <a:lstStyle/>
          <a:p>
            <a:pPr marL="285750" indent="-285750">
              <a:lnSpc>
                <a:spcPct val="150000"/>
              </a:lnSpc>
              <a:buFontTx/>
              <a:buChar char="-"/>
            </a:pPr>
            <a:r>
              <a:rPr lang="fr-FR" sz="1800" b="1" dirty="0">
                <a:effectLst/>
                <a:ea typeface="Times New Roman" panose="02020603050405020304" pitchFamily="18" charset="0"/>
              </a:rPr>
              <a:t>d</a:t>
            </a:r>
            <a:r>
              <a:rPr lang="fr-FR" sz="1800" dirty="0">
                <a:effectLst/>
                <a:ea typeface="Times New Roman" panose="02020603050405020304" pitchFamily="18" charset="0"/>
              </a:rPr>
              <a:t> : répertoire</a:t>
            </a:r>
          </a:p>
          <a:p>
            <a:pPr marL="285750" indent="-285750">
              <a:lnSpc>
                <a:spcPct val="150000"/>
              </a:lnSpc>
              <a:buFontTx/>
              <a:buChar char="-"/>
            </a:pPr>
            <a:r>
              <a:rPr lang="fr-FR" sz="1800" b="1" dirty="0">
                <a:effectLst/>
                <a:ea typeface="Times New Roman" panose="02020603050405020304" pitchFamily="18" charset="0"/>
              </a:rPr>
              <a:t>l</a:t>
            </a:r>
            <a:r>
              <a:rPr lang="fr-FR" sz="1800" dirty="0">
                <a:effectLst/>
                <a:ea typeface="Times New Roman" panose="02020603050405020304" pitchFamily="18" charset="0"/>
              </a:rPr>
              <a:t> : </a:t>
            </a:r>
            <a:r>
              <a:rPr lang="fr-FR" sz="1800" u="sng" dirty="0">
                <a:solidFill>
                  <a:srgbClr val="0563C1"/>
                </a:solidFill>
                <a:effectLst/>
                <a:ea typeface="Times New Roman" panose="02020603050405020304" pitchFamily="18" charset="0"/>
                <a:hlinkClick r:id="rId3"/>
              </a:rPr>
              <a:t>lien symbolique</a:t>
            </a:r>
            <a:endParaRPr lang="fr-FR" u="sng" dirty="0">
              <a:solidFill>
                <a:srgbClr val="0563C1"/>
              </a:solidFill>
              <a:ea typeface="Times New Roman" panose="02020603050405020304" pitchFamily="18" charset="0"/>
            </a:endParaRPr>
          </a:p>
          <a:p>
            <a:pPr marL="285750" indent="-285750">
              <a:lnSpc>
                <a:spcPct val="150000"/>
              </a:lnSpc>
              <a:buFontTx/>
              <a:buChar char="-"/>
            </a:pPr>
            <a:r>
              <a:rPr lang="fr-FR" sz="1800" b="1" dirty="0">
                <a:effectLst/>
                <a:ea typeface="Times New Roman" panose="02020603050405020304" pitchFamily="18" charset="0"/>
              </a:rPr>
              <a:t>c</a:t>
            </a:r>
            <a:r>
              <a:rPr lang="fr-FR" sz="1800" dirty="0">
                <a:effectLst/>
                <a:ea typeface="Times New Roman" panose="02020603050405020304" pitchFamily="18" charset="0"/>
              </a:rPr>
              <a:t> : </a:t>
            </a:r>
            <a:r>
              <a:rPr lang="fr-FR" sz="1800" dirty="0">
                <a:effectLst/>
                <a:ea typeface="Times New Roman" panose="02020603050405020304" pitchFamily="18" charset="0"/>
                <a:hlinkClick r:id="rId4"/>
              </a:rPr>
              <a:t>périphérique de type caractère</a:t>
            </a:r>
            <a:endParaRPr lang="fr-FR" sz="1800" dirty="0">
              <a:solidFill>
                <a:srgbClr val="0563C1"/>
              </a:solidFill>
              <a:effectLst/>
              <a:ea typeface="Times New Roman" panose="02020603050405020304" pitchFamily="18" charset="0"/>
            </a:endParaRPr>
          </a:p>
          <a:p>
            <a:pPr marL="285750" indent="-285750">
              <a:lnSpc>
                <a:spcPct val="150000"/>
              </a:lnSpc>
              <a:buFontTx/>
              <a:buChar char="-"/>
            </a:pPr>
            <a:r>
              <a:rPr lang="fr-FR" sz="1800" b="1" dirty="0">
                <a:effectLst/>
                <a:ea typeface="Times New Roman" panose="02020603050405020304" pitchFamily="18" charset="0"/>
              </a:rPr>
              <a:t>b</a:t>
            </a:r>
            <a:r>
              <a:rPr lang="fr-FR" sz="1800" dirty="0">
                <a:effectLst/>
                <a:ea typeface="Times New Roman" panose="02020603050405020304" pitchFamily="18" charset="0"/>
              </a:rPr>
              <a:t> : </a:t>
            </a:r>
            <a:r>
              <a:rPr lang="fr-FR" sz="1800" dirty="0">
                <a:effectLst/>
                <a:ea typeface="Times New Roman" panose="02020603050405020304" pitchFamily="18" charset="0"/>
                <a:hlinkClick r:id="rId5"/>
              </a:rPr>
              <a:t>périphérique de type bloc</a:t>
            </a:r>
            <a:endParaRPr lang="fr-FR" u="sng" dirty="0">
              <a:solidFill>
                <a:srgbClr val="0563C1"/>
              </a:solidFill>
              <a:ea typeface="Times New Roman" panose="02020603050405020304" pitchFamily="18" charset="0"/>
            </a:endParaRPr>
          </a:p>
          <a:p>
            <a:pPr marL="285750" indent="-285750">
              <a:lnSpc>
                <a:spcPct val="150000"/>
              </a:lnSpc>
              <a:buFontTx/>
              <a:buChar char="-"/>
            </a:pPr>
            <a:r>
              <a:rPr lang="en-US" sz="1800" b="1" dirty="0">
                <a:effectLst/>
                <a:ea typeface="Times New Roman" panose="02020603050405020304" pitchFamily="18" charset="0"/>
              </a:rPr>
              <a:t>p</a:t>
            </a:r>
            <a:r>
              <a:rPr lang="en-US" sz="1800" dirty="0">
                <a:effectLst/>
                <a:ea typeface="Times New Roman" panose="02020603050405020304" pitchFamily="18" charset="0"/>
              </a:rPr>
              <a:t> : </a:t>
            </a:r>
            <a:r>
              <a:rPr lang="en-US" sz="1800" u="sng" dirty="0" err="1">
                <a:solidFill>
                  <a:srgbClr val="0563C1"/>
                </a:solidFill>
                <a:effectLst/>
                <a:ea typeface="Times New Roman" panose="02020603050405020304" pitchFamily="18" charset="0"/>
                <a:hlinkClick r:id="rId6"/>
              </a:rPr>
              <a:t>fifo</a:t>
            </a:r>
            <a:r>
              <a:rPr lang="en-US" sz="1800" i="1" dirty="0">
                <a:effectLst/>
                <a:ea typeface="Times New Roman" panose="02020603050405020304" pitchFamily="18" charset="0"/>
              </a:rPr>
              <a:t> </a:t>
            </a:r>
            <a:r>
              <a:rPr lang="fr-FR" sz="1800" dirty="0">
                <a:effectLst/>
                <a:ea typeface="Times New Roman" panose="02020603050405020304" pitchFamily="18" charset="0"/>
              </a:rPr>
              <a:t>(</a:t>
            </a:r>
            <a:r>
              <a:rPr lang="fr-FR" sz="1800" i="1" dirty="0">
                <a:effectLst/>
                <a:ea typeface="Times New Roman" panose="02020603050405020304" pitchFamily="18" charset="0"/>
              </a:rPr>
              <a:t>First in, first out</a:t>
            </a:r>
            <a:r>
              <a:rPr lang="fr-FR" sz="1800" dirty="0">
                <a:effectLst/>
                <a:ea typeface="Times New Roman" panose="02020603050405020304" pitchFamily="18" charset="0"/>
              </a:rPr>
              <a:t> ou file d'attente)</a:t>
            </a:r>
            <a:endParaRPr lang="fr-FR" sz="1800" u="sng" dirty="0">
              <a:solidFill>
                <a:srgbClr val="0563C1"/>
              </a:solidFill>
              <a:effectLst/>
              <a:ea typeface="Times New Roman" panose="02020603050405020304" pitchFamily="18" charset="0"/>
            </a:endParaRPr>
          </a:p>
          <a:p>
            <a:pPr marL="285750" indent="-285750">
              <a:lnSpc>
                <a:spcPct val="150000"/>
              </a:lnSpc>
              <a:buFontTx/>
              <a:buChar char="-"/>
            </a:pPr>
            <a:r>
              <a:rPr lang="fr-FR" sz="1800" b="1" dirty="0">
                <a:effectLst/>
                <a:ea typeface="Times New Roman" panose="02020603050405020304" pitchFamily="18" charset="0"/>
              </a:rPr>
              <a:t>s</a:t>
            </a:r>
            <a:r>
              <a:rPr lang="fr-FR" sz="1800" dirty="0">
                <a:effectLst/>
                <a:ea typeface="Times New Roman" panose="02020603050405020304" pitchFamily="18" charset="0"/>
              </a:rPr>
              <a:t> : </a:t>
            </a:r>
            <a:r>
              <a:rPr lang="fr-FR" sz="1800" dirty="0">
                <a:effectLst/>
                <a:ea typeface="Times New Roman" panose="02020603050405020304" pitchFamily="18" charset="0"/>
                <a:hlinkClick r:id="rId7"/>
              </a:rPr>
              <a:t>socket</a:t>
            </a:r>
            <a:endParaRPr lang="fr-FR" u="sng" dirty="0">
              <a:solidFill>
                <a:srgbClr val="0563C1"/>
              </a:solidFill>
              <a:ea typeface="Times New Roman" panose="02020603050405020304" pitchFamily="18" charset="0"/>
            </a:endParaRPr>
          </a:p>
          <a:p>
            <a:pPr marL="285750" indent="-285750">
              <a:lnSpc>
                <a:spcPct val="150000"/>
              </a:lnSpc>
              <a:buFontTx/>
              <a:buChar char="-"/>
            </a:pPr>
            <a:r>
              <a:rPr lang="fr-FR" sz="1800" b="1" dirty="0">
                <a:effectLst/>
                <a:ea typeface="Times New Roman" panose="02020603050405020304" pitchFamily="18" charset="0"/>
              </a:rPr>
              <a:t>–</a:t>
            </a:r>
            <a:r>
              <a:rPr lang="fr-FR" sz="1800" dirty="0">
                <a:effectLst/>
                <a:ea typeface="Times New Roman" panose="02020603050405020304" pitchFamily="18" charset="0"/>
              </a:rPr>
              <a:t> : fichier classique</a:t>
            </a:r>
            <a:endParaRPr lang="fr-FR" dirty="0"/>
          </a:p>
        </p:txBody>
      </p:sp>
    </p:spTree>
    <p:extLst>
      <p:ext uri="{BB962C8B-B14F-4D97-AF65-F5344CB8AC3E}">
        <p14:creationId xmlns:p14="http://schemas.microsoft.com/office/powerpoint/2010/main" val="231910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p:tgtEl>
                                          <p:spTgt spid="8"/>
                                        </p:tgtEl>
                                        <p:attrNameLst>
                                          <p:attrName>ppt_y</p:attrName>
                                        </p:attrNameLst>
                                      </p:cBhvr>
                                      <p:tavLst>
                                        <p:tav tm="0">
                                          <p:val>
                                            <p:strVal val="#ppt_y+#ppt_h*1.125000"/>
                                          </p:val>
                                        </p:tav>
                                        <p:tav tm="100000">
                                          <p:val>
                                            <p:strVal val="#ppt_y"/>
                                          </p:val>
                                        </p:tav>
                                      </p:tavLst>
                                    </p:anim>
                                    <p:animEffect transition="in" filter="wipe(up)">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 calcmode="lin" valueType="num">
                                      <p:cBhvr additive="base">
                                        <p:cTn id="22" dur="500"/>
                                        <p:tgtEl>
                                          <p:spTgt spid="10">
                                            <p:txEl>
                                              <p:pRg st="0" end="0"/>
                                            </p:txEl>
                                          </p:spTgt>
                                        </p:tgtEl>
                                        <p:attrNameLst>
                                          <p:attrName>ppt_y</p:attrName>
                                        </p:attrNameLst>
                                      </p:cBhvr>
                                      <p:tavLst>
                                        <p:tav tm="0">
                                          <p:val>
                                            <p:strVal val="#ppt_y+#ppt_h*1.125000"/>
                                          </p:val>
                                        </p:tav>
                                        <p:tav tm="100000">
                                          <p:val>
                                            <p:strVal val="#ppt_y"/>
                                          </p:val>
                                        </p:tav>
                                      </p:tavLst>
                                    </p:anim>
                                    <p:animEffect transition="in" filter="wipe(up)">
                                      <p:cBhvr>
                                        <p:cTn id="23" dur="500"/>
                                        <p:tgtEl>
                                          <p:spTgt spid="10">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10">
                                            <p:txEl>
                                              <p:pRg st="1" end="1"/>
                                            </p:txEl>
                                          </p:spTgt>
                                        </p:tgtEl>
                                        <p:attrNameLst>
                                          <p:attrName>style.visibility</p:attrName>
                                        </p:attrNameLst>
                                      </p:cBhvr>
                                      <p:to>
                                        <p:strVal val="visible"/>
                                      </p:to>
                                    </p:set>
                                    <p:anim calcmode="lin" valueType="num">
                                      <p:cBhvr additive="base">
                                        <p:cTn id="28" dur="500"/>
                                        <p:tgtEl>
                                          <p:spTgt spid="10">
                                            <p:txEl>
                                              <p:pRg st="1" end="1"/>
                                            </p:txEl>
                                          </p:spTgt>
                                        </p:tgtEl>
                                        <p:attrNameLst>
                                          <p:attrName>ppt_y</p:attrName>
                                        </p:attrNameLst>
                                      </p:cBhvr>
                                      <p:tavLst>
                                        <p:tav tm="0">
                                          <p:val>
                                            <p:strVal val="#ppt_y+#ppt_h*1.125000"/>
                                          </p:val>
                                        </p:tav>
                                        <p:tav tm="100000">
                                          <p:val>
                                            <p:strVal val="#ppt_y"/>
                                          </p:val>
                                        </p:tav>
                                      </p:tavLst>
                                    </p:anim>
                                    <p:animEffect transition="in" filter="wipe(up)">
                                      <p:cBhvr>
                                        <p:cTn id="29" dur="500"/>
                                        <p:tgtEl>
                                          <p:spTgt spid="10">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10">
                                            <p:txEl>
                                              <p:pRg st="2" end="2"/>
                                            </p:txEl>
                                          </p:spTgt>
                                        </p:tgtEl>
                                        <p:attrNameLst>
                                          <p:attrName>style.visibility</p:attrName>
                                        </p:attrNameLst>
                                      </p:cBhvr>
                                      <p:to>
                                        <p:strVal val="visible"/>
                                      </p:to>
                                    </p:set>
                                    <p:anim calcmode="lin" valueType="num">
                                      <p:cBhvr additive="base">
                                        <p:cTn id="34" dur="500"/>
                                        <p:tgtEl>
                                          <p:spTgt spid="10">
                                            <p:txEl>
                                              <p:pRg st="2" end="2"/>
                                            </p:txEl>
                                          </p:spTgt>
                                        </p:tgtEl>
                                        <p:attrNameLst>
                                          <p:attrName>ppt_y</p:attrName>
                                        </p:attrNameLst>
                                      </p:cBhvr>
                                      <p:tavLst>
                                        <p:tav tm="0">
                                          <p:val>
                                            <p:strVal val="#ppt_y+#ppt_h*1.125000"/>
                                          </p:val>
                                        </p:tav>
                                        <p:tav tm="100000">
                                          <p:val>
                                            <p:strVal val="#ppt_y"/>
                                          </p:val>
                                        </p:tav>
                                      </p:tavLst>
                                    </p:anim>
                                    <p:animEffect transition="in" filter="wipe(up)">
                                      <p:cBhvr>
                                        <p:cTn id="35" dur="500"/>
                                        <p:tgtEl>
                                          <p:spTgt spid="10">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grpId="0" nodeType="clickEffect">
                                  <p:stCondLst>
                                    <p:cond delay="0"/>
                                  </p:stCondLst>
                                  <p:childTnLst>
                                    <p:set>
                                      <p:cBhvr>
                                        <p:cTn id="39" dur="1" fill="hold">
                                          <p:stCondLst>
                                            <p:cond delay="0"/>
                                          </p:stCondLst>
                                        </p:cTn>
                                        <p:tgtEl>
                                          <p:spTgt spid="10">
                                            <p:txEl>
                                              <p:pRg st="3" end="3"/>
                                            </p:txEl>
                                          </p:spTgt>
                                        </p:tgtEl>
                                        <p:attrNameLst>
                                          <p:attrName>style.visibility</p:attrName>
                                        </p:attrNameLst>
                                      </p:cBhvr>
                                      <p:to>
                                        <p:strVal val="visible"/>
                                      </p:to>
                                    </p:set>
                                    <p:anim calcmode="lin" valueType="num">
                                      <p:cBhvr additive="base">
                                        <p:cTn id="40" dur="500"/>
                                        <p:tgtEl>
                                          <p:spTgt spid="10">
                                            <p:txEl>
                                              <p:pRg st="3" end="3"/>
                                            </p:txEl>
                                          </p:spTgt>
                                        </p:tgtEl>
                                        <p:attrNameLst>
                                          <p:attrName>ppt_y</p:attrName>
                                        </p:attrNameLst>
                                      </p:cBhvr>
                                      <p:tavLst>
                                        <p:tav tm="0">
                                          <p:val>
                                            <p:strVal val="#ppt_y+#ppt_h*1.125000"/>
                                          </p:val>
                                        </p:tav>
                                        <p:tav tm="100000">
                                          <p:val>
                                            <p:strVal val="#ppt_y"/>
                                          </p:val>
                                        </p:tav>
                                      </p:tavLst>
                                    </p:anim>
                                    <p:animEffect transition="in" filter="wipe(up)">
                                      <p:cBhvr>
                                        <p:cTn id="41" dur="500"/>
                                        <p:tgtEl>
                                          <p:spTgt spid="10">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4" fill="hold" grpId="0" nodeType="clickEffect">
                                  <p:stCondLst>
                                    <p:cond delay="0"/>
                                  </p:stCondLst>
                                  <p:childTnLst>
                                    <p:set>
                                      <p:cBhvr>
                                        <p:cTn id="45" dur="1" fill="hold">
                                          <p:stCondLst>
                                            <p:cond delay="0"/>
                                          </p:stCondLst>
                                        </p:cTn>
                                        <p:tgtEl>
                                          <p:spTgt spid="10">
                                            <p:txEl>
                                              <p:pRg st="4" end="4"/>
                                            </p:txEl>
                                          </p:spTgt>
                                        </p:tgtEl>
                                        <p:attrNameLst>
                                          <p:attrName>style.visibility</p:attrName>
                                        </p:attrNameLst>
                                      </p:cBhvr>
                                      <p:to>
                                        <p:strVal val="visible"/>
                                      </p:to>
                                    </p:set>
                                    <p:anim calcmode="lin" valueType="num">
                                      <p:cBhvr additive="base">
                                        <p:cTn id="46" dur="500"/>
                                        <p:tgtEl>
                                          <p:spTgt spid="10">
                                            <p:txEl>
                                              <p:pRg st="4" end="4"/>
                                            </p:txEl>
                                          </p:spTgt>
                                        </p:tgtEl>
                                        <p:attrNameLst>
                                          <p:attrName>ppt_y</p:attrName>
                                        </p:attrNameLst>
                                      </p:cBhvr>
                                      <p:tavLst>
                                        <p:tav tm="0">
                                          <p:val>
                                            <p:strVal val="#ppt_y+#ppt_h*1.125000"/>
                                          </p:val>
                                        </p:tav>
                                        <p:tav tm="100000">
                                          <p:val>
                                            <p:strVal val="#ppt_y"/>
                                          </p:val>
                                        </p:tav>
                                      </p:tavLst>
                                    </p:anim>
                                    <p:animEffect transition="in" filter="wipe(up)">
                                      <p:cBhvr>
                                        <p:cTn id="47" dur="500"/>
                                        <p:tgtEl>
                                          <p:spTgt spid="10">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10">
                                            <p:txEl>
                                              <p:pRg st="5" end="5"/>
                                            </p:txEl>
                                          </p:spTgt>
                                        </p:tgtEl>
                                        <p:attrNameLst>
                                          <p:attrName>style.visibility</p:attrName>
                                        </p:attrNameLst>
                                      </p:cBhvr>
                                      <p:to>
                                        <p:strVal val="visible"/>
                                      </p:to>
                                    </p:set>
                                    <p:anim calcmode="lin" valueType="num">
                                      <p:cBhvr additive="base">
                                        <p:cTn id="52" dur="500"/>
                                        <p:tgtEl>
                                          <p:spTgt spid="10">
                                            <p:txEl>
                                              <p:pRg st="5" end="5"/>
                                            </p:txEl>
                                          </p:spTgt>
                                        </p:tgtEl>
                                        <p:attrNameLst>
                                          <p:attrName>ppt_y</p:attrName>
                                        </p:attrNameLst>
                                      </p:cBhvr>
                                      <p:tavLst>
                                        <p:tav tm="0">
                                          <p:val>
                                            <p:strVal val="#ppt_y+#ppt_h*1.125000"/>
                                          </p:val>
                                        </p:tav>
                                        <p:tav tm="100000">
                                          <p:val>
                                            <p:strVal val="#ppt_y"/>
                                          </p:val>
                                        </p:tav>
                                      </p:tavLst>
                                    </p:anim>
                                    <p:animEffect transition="in" filter="wipe(up)">
                                      <p:cBhvr>
                                        <p:cTn id="53" dur="500"/>
                                        <p:tgtEl>
                                          <p:spTgt spid="10">
                                            <p:txEl>
                                              <p:pRg st="5" end="5"/>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2" presetClass="entr" presetSubtype="4" fill="hold" grpId="0" nodeType="clickEffect">
                                  <p:stCondLst>
                                    <p:cond delay="0"/>
                                  </p:stCondLst>
                                  <p:childTnLst>
                                    <p:set>
                                      <p:cBhvr>
                                        <p:cTn id="57" dur="1" fill="hold">
                                          <p:stCondLst>
                                            <p:cond delay="0"/>
                                          </p:stCondLst>
                                        </p:cTn>
                                        <p:tgtEl>
                                          <p:spTgt spid="10">
                                            <p:txEl>
                                              <p:pRg st="6" end="6"/>
                                            </p:txEl>
                                          </p:spTgt>
                                        </p:tgtEl>
                                        <p:attrNameLst>
                                          <p:attrName>style.visibility</p:attrName>
                                        </p:attrNameLst>
                                      </p:cBhvr>
                                      <p:to>
                                        <p:strVal val="visible"/>
                                      </p:to>
                                    </p:set>
                                    <p:anim calcmode="lin" valueType="num">
                                      <p:cBhvr additive="base">
                                        <p:cTn id="58" dur="500"/>
                                        <p:tgtEl>
                                          <p:spTgt spid="10">
                                            <p:txEl>
                                              <p:pRg st="6" end="6"/>
                                            </p:txEl>
                                          </p:spTgt>
                                        </p:tgtEl>
                                        <p:attrNameLst>
                                          <p:attrName>ppt_y</p:attrName>
                                        </p:attrNameLst>
                                      </p:cBhvr>
                                      <p:tavLst>
                                        <p:tav tm="0">
                                          <p:val>
                                            <p:strVal val="#ppt_y+#ppt_h*1.125000"/>
                                          </p:val>
                                        </p:tav>
                                        <p:tav tm="100000">
                                          <p:val>
                                            <p:strVal val="#ppt_y"/>
                                          </p:val>
                                        </p:tav>
                                      </p:tavLst>
                                    </p:anim>
                                    <p:animEffect transition="in" filter="wipe(up)">
                                      <p:cBhvr>
                                        <p:cTn id="59"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build="p"/>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À bandes">
  <a:themeElements>
    <a:clrScheme name="À bandes">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À bande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À bandes">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docProps/app.xml><?xml version="1.0" encoding="utf-8"?>
<Properties xmlns="http://schemas.openxmlformats.org/officeDocument/2006/extended-properties" xmlns:vt="http://schemas.openxmlformats.org/officeDocument/2006/docPropsVTypes">
  <TotalTime>123</TotalTime>
  <Words>1288</Words>
  <Application>Microsoft Office PowerPoint</Application>
  <PresentationFormat>Grand écran</PresentationFormat>
  <Paragraphs>81</Paragraphs>
  <Slides>8</Slides>
  <Notes>0</Notes>
  <HiddenSlides>0</HiddenSlides>
  <MMClips>1</MMClips>
  <ScaleCrop>false</ScaleCrop>
  <HeadingPairs>
    <vt:vector size="6" baseType="variant">
      <vt:variant>
        <vt:lpstr>Polices utilisées</vt:lpstr>
      </vt:variant>
      <vt:variant>
        <vt:i4>5</vt:i4>
      </vt:variant>
      <vt:variant>
        <vt:lpstr>Thème</vt:lpstr>
      </vt:variant>
      <vt:variant>
        <vt:i4>2</vt:i4>
      </vt:variant>
      <vt:variant>
        <vt:lpstr>Titres des diapositives</vt:lpstr>
      </vt:variant>
      <vt:variant>
        <vt:i4>8</vt:i4>
      </vt:variant>
    </vt:vector>
  </HeadingPairs>
  <TitlesOfParts>
    <vt:vector size="15" baseType="lpstr">
      <vt:lpstr>Arial</vt:lpstr>
      <vt:lpstr>Calibri</vt:lpstr>
      <vt:lpstr>Calibri Light</vt:lpstr>
      <vt:lpstr>Corbel</vt:lpstr>
      <vt:lpstr>Wingdings</vt:lpstr>
      <vt:lpstr>Thème Office</vt:lpstr>
      <vt:lpstr>À bandes</vt:lpstr>
      <vt:lpstr>Chapitre 3</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Toph</dc:creator>
  <cp:lastModifiedBy>Toph</cp:lastModifiedBy>
  <cp:revision>19</cp:revision>
  <dcterms:created xsi:type="dcterms:W3CDTF">2021-08-26T14:17:51Z</dcterms:created>
  <dcterms:modified xsi:type="dcterms:W3CDTF">2022-10-06T16:34:03Z</dcterms:modified>
</cp:coreProperties>
</file>