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7" r:id="rId2"/>
    <p:sldId id="258" r:id="rId3"/>
    <p:sldId id="259" r:id="rId4"/>
    <p:sldId id="261" r:id="rId5"/>
    <p:sldId id="262" r:id="rId6"/>
    <p:sldId id="260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3" d="100"/>
          <a:sy n="113" d="100"/>
        </p:scale>
        <p:origin x="1554" y="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DF4CF29-CF49-4CA6-8E94-30E03F04DE07}" type="datetimeFigureOut">
              <a:rPr lang="fr-FR" smtClean="0"/>
              <a:pPr/>
              <a:t>06/09/2022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B19306-5E00-4A6F-AA9D-9DE7ABFB784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B19306-5E00-4A6F-AA9D-9DE7ABFB784A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Cliquez pour modifier le style des sous-titres du masque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09A6D-C09C-4548-B29A-6CF363A7E532}" type="datetimeFigureOut">
              <a:rPr lang="fr-FR" smtClean="0"/>
              <a:pPr/>
              <a:t>06/09/2022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3356992"/>
            <a:ext cx="8507288" cy="1181100"/>
          </a:xfrm>
        </p:spPr>
        <p:txBody>
          <a:bodyPr>
            <a:normAutofit fontScale="85000" lnSpcReduction="10000"/>
          </a:bodyPr>
          <a:lstStyle/>
          <a:p>
            <a:pPr eaLnBrk="1" hangingPunct="1"/>
            <a:r>
              <a:rPr lang="fr-FR" dirty="0"/>
              <a:t>Restitution des connaissances (cours ET activités)</a:t>
            </a:r>
          </a:p>
          <a:p>
            <a:pPr eaLnBrk="1" hangingPunct="1"/>
            <a:r>
              <a:rPr lang="fr-FR" dirty="0"/>
              <a:t>Application d’une notion de la leçon ou vue en activité</a:t>
            </a:r>
          </a:p>
        </p:txBody>
      </p:sp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3059113" y="1500174"/>
            <a:ext cx="2771913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342900" indent="-342900">
              <a:spcBef>
                <a:spcPct val="20000"/>
              </a:spcBef>
            </a:pPr>
            <a:r>
              <a:rPr lang="fr-FR" sz="3600" dirty="0">
                <a:solidFill>
                  <a:srgbClr val="FF0000"/>
                </a:solidFill>
              </a:rPr>
              <a:t>Coefficient :</a:t>
            </a:r>
            <a:r>
              <a:rPr lang="fr-FR" sz="3600" dirty="0"/>
              <a:t> 1</a:t>
            </a:r>
          </a:p>
        </p:txBody>
      </p:sp>
      <p:sp>
        <p:nvSpPr>
          <p:cNvPr id="7" name="ZoneTexte 6"/>
          <p:cNvSpPr txBox="1"/>
          <p:nvPr/>
        </p:nvSpPr>
        <p:spPr>
          <a:xfrm>
            <a:off x="0" y="785794"/>
            <a:ext cx="9144000" cy="64633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fr-FR" u="sng" dirty="0">
                <a:latin typeface="Calibri" pitchFamily="34" charset="0"/>
              </a:rPr>
              <a:t>Durée :</a:t>
            </a:r>
            <a:r>
              <a:rPr lang="fr-FR" dirty="0">
                <a:latin typeface="Calibri" pitchFamily="34" charset="0"/>
              </a:rPr>
              <a:t> variable</a:t>
            </a:r>
          </a:p>
          <a:p>
            <a:pPr algn="ctr">
              <a:defRPr/>
            </a:pPr>
            <a:r>
              <a:rPr lang="fr-FR" u="sng" dirty="0">
                <a:latin typeface="Calibri" pitchFamily="34" charset="0"/>
              </a:rPr>
              <a:t>Fréquence :</a:t>
            </a:r>
            <a:r>
              <a:rPr lang="fr-FR" dirty="0">
                <a:latin typeface="Calibri" pitchFamily="34" charset="0"/>
              </a:rPr>
              <a:t> très souvent et </a:t>
            </a:r>
            <a:r>
              <a:rPr lang="fr-FR" b="1" dirty="0">
                <a:solidFill>
                  <a:srgbClr val="FF0000"/>
                </a:solidFill>
                <a:latin typeface="Calibri" pitchFamily="34" charset="0"/>
              </a:rPr>
              <a:t>SANS PREAVIS</a:t>
            </a:r>
          </a:p>
        </p:txBody>
      </p:sp>
      <p:grpSp>
        <p:nvGrpSpPr>
          <p:cNvPr id="4" name="Groupe 10"/>
          <p:cNvGrpSpPr/>
          <p:nvPr/>
        </p:nvGrpSpPr>
        <p:grpSpPr>
          <a:xfrm>
            <a:off x="0" y="5452128"/>
            <a:ext cx="9144000" cy="646331"/>
            <a:chOff x="0" y="5452128"/>
            <a:chExt cx="9144000" cy="646331"/>
          </a:xfrm>
        </p:grpSpPr>
        <p:sp>
          <p:nvSpPr>
            <p:cNvPr id="12" name="ZoneTexte 11"/>
            <p:cNvSpPr txBox="1"/>
            <p:nvPr/>
          </p:nvSpPr>
          <p:spPr>
            <a:xfrm>
              <a:off x="0" y="5452128"/>
              <a:ext cx="914400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b="1" dirty="0">
                  <a:solidFill>
                    <a:srgbClr val="FF0000"/>
                  </a:solidFill>
                </a:rPr>
                <a:t>Un(e) élève pris(e) en train de tricher se verra retirer sa copie</a:t>
              </a:r>
            </a:p>
            <a:p>
              <a:pPr algn="ctr"/>
              <a:r>
                <a:rPr lang="fr-FR" b="1" dirty="0">
                  <a:solidFill>
                    <a:srgbClr val="FF0000"/>
                  </a:solidFill>
                </a:rPr>
                <a:t>Un(e) élève pris(e) en train de bavarder avec son (sa) voisin(e) se verra retirer sa copie</a:t>
              </a:r>
            </a:p>
          </p:txBody>
        </p:sp>
        <p:pic>
          <p:nvPicPr>
            <p:cNvPr id="13" name="Picture 2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35496" y="5587383"/>
              <a:ext cx="476250" cy="4133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pic>
          <p:nvPicPr>
            <p:cNvPr id="14" name="Picture 2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632254" y="5587383"/>
              <a:ext cx="476250" cy="4133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15" name="Titre 1"/>
          <p:cNvSpPr txBox="1">
            <a:spLocks/>
          </p:cNvSpPr>
          <p:nvPr/>
        </p:nvSpPr>
        <p:spPr>
          <a:xfrm>
            <a:off x="0" y="0"/>
            <a:ext cx="9144000" cy="769441"/>
          </a:xfrm>
          <a:prstGeom prst="rect">
            <a:avLst/>
          </a:prstGeom>
          <a:blipFill>
            <a:blip r:embed="rId4" cstate="print"/>
            <a:tile tx="0" ty="0" sx="100000" sy="100000" flip="none" algn="tl"/>
          </a:blipFill>
        </p:spPr>
        <p:txBody>
          <a:bodyPr vert="horz" wrap="square" lIns="91440" tIns="45720" rIns="91440" bIns="45720" rtlCol="0" anchor="ctr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fr-FR" sz="4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ea typeface="+mj-ea"/>
                <a:cs typeface="+mj-cs"/>
              </a:rPr>
              <a:t>Contrôles de leçon</a:t>
            </a:r>
            <a:endParaRPr kumimoji="0" lang="fr-FR" sz="44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0" y="785794"/>
            <a:ext cx="9144000" cy="0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/>
          <p:cNvSpPr/>
          <p:nvPr/>
        </p:nvSpPr>
        <p:spPr>
          <a:xfrm>
            <a:off x="248888" y="2228671"/>
            <a:ext cx="8643591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fr-FR" dirty="0"/>
              <a:t>Les leçons sont contrôlées régulièrement par des contrôles de leçon en début d'heure : des questions sur la leçon ou le TP (activité) vus lors de la dernière séance. Notés sur 5, 10 ou 20. Le barème est donné sur l’énoncé.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3284984"/>
            <a:ext cx="7042634" cy="1508105"/>
          </a:xfrm>
        </p:spPr>
        <p:txBody>
          <a:bodyPr wrap="none">
            <a:spAutoFit/>
          </a:bodyPr>
          <a:lstStyle/>
          <a:p>
            <a:pPr eaLnBrk="1" hangingPunct="1"/>
            <a:r>
              <a:rPr lang="fr-FR" sz="2000" dirty="0"/>
              <a:t>Orthographe (0,5 ou 1 point de présentation) </a:t>
            </a:r>
            <a:r>
              <a:rPr lang="fr-FR" sz="2000" dirty="0">
                <a:sym typeface="Symbol"/>
              </a:rPr>
              <a:t> très rarement</a:t>
            </a:r>
            <a:endParaRPr lang="fr-FR" sz="2000" dirty="0"/>
          </a:p>
          <a:p>
            <a:pPr eaLnBrk="1" hangingPunct="1"/>
            <a:r>
              <a:rPr lang="fr-FR" sz="2000" dirty="0"/>
              <a:t>Résolution d’exercices</a:t>
            </a:r>
          </a:p>
          <a:p>
            <a:pPr eaLnBrk="1" hangingPunct="1"/>
            <a:r>
              <a:rPr lang="fr-FR" sz="2000" dirty="0"/>
              <a:t>Exercices sur machine</a:t>
            </a:r>
          </a:p>
          <a:p>
            <a:pPr eaLnBrk="1" hangingPunct="1"/>
            <a:r>
              <a:rPr lang="fr-FR" sz="2000" dirty="0"/>
              <a:t>…</a:t>
            </a:r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3059113" y="1500174"/>
            <a:ext cx="2771913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342900" indent="-342900">
              <a:spcBef>
                <a:spcPct val="20000"/>
              </a:spcBef>
            </a:pPr>
            <a:r>
              <a:rPr lang="fr-FR" sz="3600" dirty="0">
                <a:solidFill>
                  <a:srgbClr val="FF0000"/>
                </a:solidFill>
              </a:rPr>
              <a:t>Coefficient :</a:t>
            </a:r>
            <a:r>
              <a:rPr lang="fr-FR" sz="3600" dirty="0"/>
              <a:t> 2</a:t>
            </a:r>
          </a:p>
        </p:txBody>
      </p:sp>
      <p:sp>
        <p:nvSpPr>
          <p:cNvPr id="8" name="ZoneTexte 7"/>
          <p:cNvSpPr txBox="1"/>
          <p:nvPr/>
        </p:nvSpPr>
        <p:spPr>
          <a:xfrm>
            <a:off x="0" y="785794"/>
            <a:ext cx="9144000" cy="64633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fr-FR" u="sng" dirty="0">
                <a:latin typeface="Calibri" pitchFamily="34" charset="0"/>
              </a:rPr>
              <a:t>Durée :</a:t>
            </a:r>
            <a:r>
              <a:rPr lang="fr-FR" dirty="0">
                <a:latin typeface="Calibri" pitchFamily="34" charset="0"/>
              </a:rPr>
              <a:t> 1h ou 2h</a:t>
            </a:r>
          </a:p>
          <a:p>
            <a:pPr algn="ctr">
              <a:defRPr/>
            </a:pPr>
            <a:r>
              <a:rPr lang="fr-FR" u="sng" dirty="0">
                <a:latin typeface="Calibri" pitchFamily="34" charset="0"/>
              </a:rPr>
              <a:t>Fréquence :</a:t>
            </a:r>
            <a:r>
              <a:rPr lang="fr-FR" dirty="0">
                <a:latin typeface="Calibri" pitchFamily="34" charset="0"/>
              </a:rPr>
              <a:t> à chaque fin de chapitre ou après deux chapitres (à voir)</a:t>
            </a:r>
          </a:p>
        </p:txBody>
      </p:sp>
      <p:sp>
        <p:nvSpPr>
          <p:cNvPr id="11" name="Titre 1"/>
          <p:cNvSpPr txBox="1">
            <a:spLocks/>
          </p:cNvSpPr>
          <p:nvPr/>
        </p:nvSpPr>
        <p:spPr>
          <a:xfrm>
            <a:off x="0" y="0"/>
            <a:ext cx="9144000" cy="769441"/>
          </a:xfrm>
          <a:prstGeom prst="rect">
            <a:avLst/>
          </a:prstGeom>
          <a:blipFill>
            <a:blip r:embed="rId2" cstate="print"/>
            <a:tile tx="0" ty="0" sx="100000" sy="100000" flip="none" algn="tl"/>
          </a:blipFill>
        </p:spPr>
        <p:txBody>
          <a:bodyPr vert="horz" wrap="square" lIns="91440" tIns="45720" rIns="91440" bIns="45720" rtlCol="0" anchor="ctr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fr-FR" sz="4400" b="1" noProof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ea typeface="+mj-ea"/>
                <a:cs typeface="+mj-cs"/>
              </a:rPr>
              <a:t>Devoirs surveillés (DS)</a:t>
            </a:r>
            <a:endParaRPr kumimoji="0" lang="fr-FR" sz="44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0" y="785794"/>
            <a:ext cx="9144000" cy="0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ZoneTexte 16"/>
          <p:cNvSpPr txBox="1"/>
          <p:nvPr/>
        </p:nvSpPr>
        <p:spPr>
          <a:xfrm>
            <a:off x="428596" y="4942909"/>
            <a:ext cx="835824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fr-FR" u="sng" dirty="0"/>
              <a:t>Contenu :</a:t>
            </a:r>
            <a:r>
              <a:rPr lang="fr-FR" dirty="0"/>
              <a:t> questions de cours et plusieurs exercices théoriques ou pratiques (certains pourront avoir été faits en classe)</a:t>
            </a:r>
          </a:p>
        </p:txBody>
      </p:sp>
      <p:grpSp>
        <p:nvGrpSpPr>
          <p:cNvPr id="3" name="Groupe 17"/>
          <p:cNvGrpSpPr/>
          <p:nvPr/>
        </p:nvGrpSpPr>
        <p:grpSpPr>
          <a:xfrm>
            <a:off x="-36512" y="6211669"/>
            <a:ext cx="9180512" cy="646331"/>
            <a:chOff x="0" y="5452128"/>
            <a:chExt cx="9144000" cy="646331"/>
          </a:xfrm>
        </p:grpSpPr>
        <p:sp>
          <p:nvSpPr>
            <p:cNvPr id="19" name="ZoneTexte 18"/>
            <p:cNvSpPr txBox="1"/>
            <p:nvPr/>
          </p:nvSpPr>
          <p:spPr>
            <a:xfrm>
              <a:off x="0" y="5452128"/>
              <a:ext cx="914400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FR" b="1" dirty="0">
                  <a:solidFill>
                    <a:srgbClr val="FF0000"/>
                  </a:solidFill>
                </a:rPr>
                <a:t>Un(e) élève pris(e) en train de tricher se verra retirer sa copie</a:t>
              </a:r>
            </a:p>
            <a:p>
              <a:pPr algn="ctr"/>
              <a:r>
                <a:rPr lang="fr-FR" b="1" dirty="0">
                  <a:solidFill>
                    <a:srgbClr val="FF0000"/>
                  </a:solidFill>
                </a:rPr>
                <a:t>Un(e) élève pris(e) en train de bavarder avec son(sa) voisin(e) se verra retirer sa copie</a:t>
              </a:r>
            </a:p>
          </p:txBody>
        </p:sp>
        <p:pic>
          <p:nvPicPr>
            <p:cNvPr id="20" name="Picture 2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71406" y="5587383"/>
              <a:ext cx="476250" cy="4133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pic>
          <p:nvPicPr>
            <p:cNvPr id="21" name="Picture 2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8632395" y="5587383"/>
              <a:ext cx="476250" cy="4133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2" name="Rectangle 1"/>
          <p:cNvSpPr/>
          <p:nvPr/>
        </p:nvSpPr>
        <p:spPr>
          <a:xfrm>
            <a:off x="228294" y="2204864"/>
            <a:ext cx="8664186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fr-FR" dirty="0"/>
              <a:t>A la fin de chaque chapitre a lieu un « gros contrôle » de 50 minutes. Vous êtes toujours prévenus minimum une semaine avant. Noté sur 10 ou 20, Le barème est donné sur l’énoncé.</a:t>
            </a:r>
          </a:p>
        </p:txBody>
      </p:sp>
      <p:sp>
        <p:nvSpPr>
          <p:cNvPr id="13" name="ZoneTexte 12"/>
          <p:cNvSpPr txBox="1"/>
          <p:nvPr/>
        </p:nvSpPr>
        <p:spPr>
          <a:xfrm>
            <a:off x="428596" y="5579948"/>
            <a:ext cx="835824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u="sng" dirty="0">
                <a:solidFill>
                  <a:srgbClr val="FF0000"/>
                </a:solidFill>
              </a:rPr>
              <a:t>Absence :</a:t>
            </a:r>
            <a:r>
              <a:rPr lang="fr-FR" b="1" dirty="0">
                <a:solidFill>
                  <a:srgbClr val="FF0000"/>
                </a:solidFill>
              </a:rPr>
              <a:t> le contrôle sera rattrapé dès le retour en cours (ou TP) de </a:t>
            </a:r>
            <a:r>
              <a:rPr lang="fr-FR" b="1" dirty="0" err="1">
                <a:solidFill>
                  <a:srgbClr val="FF0000"/>
                </a:solidFill>
              </a:rPr>
              <a:t>NSI</a:t>
            </a:r>
            <a:r>
              <a:rPr lang="fr-FR" b="1" dirty="0">
                <a:solidFill>
                  <a:srgbClr val="FF0000"/>
                </a:solidFill>
              </a:rPr>
              <a:t>.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500"/>
                            </p:stCondLst>
                            <p:childTnLst>
                              <p:par>
                                <p:cTn id="29" presetID="11" presetClass="entr" presetSubtype="0" repeatCount="indefinite" fill="remove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7" grpId="0" uiExpand="1" build="p"/>
      <p:bldP spid="17" grpId="0"/>
      <p:bldP spid="1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2912304"/>
            <a:ext cx="8229600" cy="3945696"/>
          </a:xfrm>
        </p:spPr>
        <p:txBody>
          <a:bodyPr>
            <a:spAutoFit/>
          </a:bodyPr>
          <a:lstStyle/>
          <a:p>
            <a:pPr eaLnBrk="1" hangingPunct="1"/>
            <a:r>
              <a:rPr lang="fr-FR" sz="2400" dirty="0"/>
              <a:t>Présentation / Rédaction</a:t>
            </a:r>
          </a:p>
          <a:p>
            <a:pPr eaLnBrk="1" hangingPunct="1"/>
            <a:r>
              <a:rPr lang="fr-FR" sz="2400" dirty="0"/>
              <a:t>Rigueur dans la démarche</a:t>
            </a:r>
          </a:p>
          <a:p>
            <a:pPr eaLnBrk="1" hangingPunct="1"/>
            <a:r>
              <a:rPr lang="fr-FR" sz="2400" dirty="0"/>
              <a:t>Exactitude des résultats</a:t>
            </a:r>
          </a:p>
          <a:p>
            <a:pPr eaLnBrk="1" hangingPunct="1"/>
            <a:r>
              <a:rPr lang="fr-FR" sz="2400" dirty="0"/>
              <a:t>Réponses aux questions</a:t>
            </a:r>
          </a:p>
          <a:p>
            <a:pPr algn="just" eaLnBrk="1" hangingPunct="1"/>
            <a:r>
              <a:rPr lang="fr-FR" sz="2400" dirty="0"/>
              <a:t>Remise dans les temps : soit le jour même, soit une semaine après.</a:t>
            </a:r>
          </a:p>
          <a:p>
            <a:pPr marL="0" indent="0" algn="just" eaLnBrk="1" hangingPunct="1">
              <a:buNone/>
            </a:pPr>
            <a:endParaRPr lang="fr-FR" sz="1600" dirty="0"/>
          </a:p>
          <a:p>
            <a:pPr algn="just">
              <a:buFont typeface="Symbol" panose="05050102010706020507" pitchFamily="18" charset="2"/>
              <a:buChar char="®"/>
            </a:pPr>
            <a:r>
              <a:rPr lang="fr-FR" sz="2000" b="1" dirty="0">
                <a:solidFill>
                  <a:srgbClr val="FF0000"/>
                </a:solidFill>
              </a:rPr>
              <a:t>Tout retard sera pénalisé et un compte rendu remis au-delà d’une semaine après la date limite ne sera pas accepté !</a:t>
            </a:r>
          </a:p>
          <a:p>
            <a:pPr algn="just">
              <a:buFont typeface="Symbol" panose="05050102010706020507" pitchFamily="18" charset="2"/>
              <a:buChar char="®"/>
            </a:pPr>
            <a:r>
              <a:rPr lang="fr-FR" sz="2000" b="1" dirty="0">
                <a:solidFill>
                  <a:srgbClr val="FF0000"/>
                </a:solidFill>
              </a:rPr>
              <a:t>Un travail non rendu pourra être sanctionné par un zéro.</a:t>
            </a: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3059113" y="1496785"/>
            <a:ext cx="3121367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342900" indent="-342900">
              <a:spcBef>
                <a:spcPct val="20000"/>
              </a:spcBef>
            </a:pPr>
            <a:r>
              <a:rPr lang="fr-FR" sz="3600" dirty="0">
                <a:solidFill>
                  <a:srgbClr val="FF0000"/>
                </a:solidFill>
              </a:rPr>
              <a:t>Coefficient :</a:t>
            </a:r>
            <a:r>
              <a:rPr lang="fr-FR" sz="3600" dirty="0"/>
              <a:t> 0,5</a:t>
            </a:r>
          </a:p>
        </p:txBody>
      </p:sp>
      <p:sp>
        <p:nvSpPr>
          <p:cNvPr id="7" name="ZoneTexte 6"/>
          <p:cNvSpPr txBox="1"/>
          <p:nvPr/>
        </p:nvSpPr>
        <p:spPr>
          <a:xfrm>
            <a:off x="0" y="785794"/>
            <a:ext cx="9144000" cy="64633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fr-FR" u="sng" dirty="0">
                <a:latin typeface="Calibri" pitchFamily="34" charset="0"/>
              </a:rPr>
              <a:t>Durée :</a:t>
            </a:r>
            <a:r>
              <a:rPr lang="fr-FR" dirty="0">
                <a:latin typeface="Calibri" pitchFamily="34" charset="0"/>
              </a:rPr>
              <a:t> variable</a:t>
            </a:r>
          </a:p>
          <a:p>
            <a:pPr algn="ctr">
              <a:defRPr/>
            </a:pPr>
            <a:r>
              <a:rPr lang="fr-FR" u="sng" dirty="0">
                <a:latin typeface="Calibri" pitchFamily="34" charset="0"/>
              </a:rPr>
              <a:t>Fréquence :</a:t>
            </a:r>
            <a:r>
              <a:rPr lang="fr-FR" dirty="0">
                <a:latin typeface="Calibri" pitchFamily="34" charset="0"/>
              </a:rPr>
              <a:t> hebdomadaire (?)</a:t>
            </a:r>
            <a:endParaRPr lang="fr-FR" i="1" dirty="0">
              <a:latin typeface="Calibri" pitchFamily="34" charset="0"/>
            </a:endParaRPr>
          </a:p>
        </p:txBody>
      </p:sp>
      <p:sp>
        <p:nvSpPr>
          <p:cNvPr id="13" name="Titre 1"/>
          <p:cNvSpPr txBox="1">
            <a:spLocks/>
          </p:cNvSpPr>
          <p:nvPr/>
        </p:nvSpPr>
        <p:spPr>
          <a:xfrm>
            <a:off x="0" y="0"/>
            <a:ext cx="9144000" cy="769441"/>
          </a:xfrm>
          <a:prstGeom prst="rect">
            <a:avLst/>
          </a:prstGeom>
          <a:blipFill>
            <a:blip r:embed="rId2" cstate="print"/>
            <a:tile tx="0" ty="0" sx="100000" sy="100000" flip="none" algn="tl"/>
          </a:blipFill>
        </p:spPr>
        <p:txBody>
          <a:bodyPr vert="horz" wrap="square" lIns="91440" tIns="45720" rIns="91440" bIns="45720" rtlCol="0" anchor="ctr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fr-FR" sz="4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ea typeface="+mj-ea"/>
                <a:cs typeface="+mj-cs"/>
              </a:rPr>
              <a:t>Activités notées</a:t>
            </a:r>
            <a:endParaRPr kumimoji="0" lang="fr-FR" sz="44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0" y="785794"/>
            <a:ext cx="9144000" cy="0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228294" y="2204864"/>
            <a:ext cx="866418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fr-FR" dirty="0"/>
              <a:t>Un </a:t>
            </a:r>
            <a:r>
              <a:rPr lang="fr-FR" b="1" dirty="0"/>
              <a:t>compte rendu</a:t>
            </a:r>
            <a:r>
              <a:rPr lang="fr-FR" dirty="0"/>
              <a:t>, sur feuille ou au format numérique, peut vous être demandé à la suite d’une activité expérimentale. Celui-ci sera alors noté sur 5, 10 ou 20.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71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71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000"/>
                            </p:stCondLst>
                            <p:childTnLst>
                              <p:par>
                                <p:cTn id="3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717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717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1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3059113" y="857232"/>
            <a:ext cx="2771913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342900" indent="-342900">
              <a:spcBef>
                <a:spcPct val="20000"/>
              </a:spcBef>
            </a:pPr>
            <a:r>
              <a:rPr lang="fr-FR" sz="3600" dirty="0">
                <a:solidFill>
                  <a:srgbClr val="FF0000"/>
                </a:solidFill>
              </a:rPr>
              <a:t>Coefficient </a:t>
            </a:r>
            <a:r>
              <a:rPr lang="fr-FR" sz="3600">
                <a:solidFill>
                  <a:srgbClr val="FF0000"/>
                </a:solidFill>
              </a:rPr>
              <a:t>:</a:t>
            </a:r>
            <a:r>
              <a:rPr lang="fr-FR" sz="3600"/>
              <a:t> 1</a:t>
            </a:r>
            <a:endParaRPr lang="fr-FR" sz="3600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>
          <a:xfrm>
            <a:off x="457200" y="2571750"/>
            <a:ext cx="8229600" cy="242888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fr-FR" sz="3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Diction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fr-FR" sz="3200" dirty="0"/>
              <a:t>Utilisation du tableau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fr-FR" sz="3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Contenu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fr-FR" sz="3200" dirty="0"/>
              <a:t>Réponses aux questions (s’il y a lieu)</a:t>
            </a:r>
            <a:endParaRPr kumimoji="0" lang="fr-FR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Titre 1"/>
          <p:cNvSpPr txBox="1">
            <a:spLocks/>
          </p:cNvSpPr>
          <p:nvPr/>
        </p:nvSpPr>
        <p:spPr>
          <a:xfrm>
            <a:off x="0" y="0"/>
            <a:ext cx="9144000" cy="769441"/>
          </a:xfrm>
          <a:prstGeom prst="rect">
            <a:avLst/>
          </a:prstGeom>
          <a:blipFill>
            <a:blip r:embed="rId2" cstate="print"/>
            <a:tile tx="0" ty="0" sx="100000" sy="100000" flip="none" algn="tl"/>
          </a:blipFill>
        </p:spPr>
        <p:txBody>
          <a:bodyPr vert="horz" wrap="square" lIns="91440" tIns="45720" rIns="91440" bIns="45720" rtlCol="0" anchor="ctr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fr-FR" sz="4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ea typeface="+mj-ea"/>
                <a:cs typeface="+mj-cs"/>
              </a:rPr>
              <a:t>Exposés</a:t>
            </a:r>
            <a:endParaRPr kumimoji="0" lang="fr-FR" sz="44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0" y="785794"/>
            <a:ext cx="9144000" cy="0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 rot="2162961">
            <a:off x="7100858" y="1337120"/>
            <a:ext cx="2030749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fr-FR" sz="36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Facultatif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0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3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2" presetClass="entr" presetSubtype="4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6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3059113" y="857232"/>
            <a:ext cx="2771913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342900" indent="-342900">
              <a:spcBef>
                <a:spcPct val="20000"/>
              </a:spcBef>
            </a:pPr>
            <a:r>
              <a:rPr lang="fr-FR" sz="3600" dirty="0">
                <a:solidFill>
                  <a:srgbClr val="FF0000"/>
                </a:solidFill>
              </a:rPr>
              <a:t>Coefficient :</a:t>
            </a:r>
            <a:r>
              <a:rPr lang="fr-FR" sz="3600" dirty="0"/>
              <a:t> 2</a:t>
            </a: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>
          <a:xfrm>
            <a:off x="457200" y="2571749"/>
            <a:ext cx="8229600" cy="2945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fr-FR" sz="3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Contenu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fr-FR" sz="3200" dirty="0"/>
              <a:t>Rigueur informatique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fr-FR" sz="3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Rédaction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fr-FR" sz="3200" dirty="0"/>
              <a:t>Présentation (diction, utilisation du tableau,…)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fr-FR" sz="32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…</a:t>
            </a:r>
          </a:p>
        </p:txBody>
      </p:sp>
      <p:sp>
        <p:nvSpPr>
          <p:cNvPr id="9" name="Titre 1"/>
          <p:cNvSpPr txBox="1">
            <a:spLocks/>
          </p:cNvSpPr>
          <p:nvPr/>
        </p:nvSpPr>
        <p:spPr>
          <a:xfrm>
            <a:off x="0" y="0"/>
            <a:ext cx="9144000" cy="769441"/>
          </a:xfrm>
          <a:prstGeom prst="rect">
            <a:avLst/>
          </a:prstGeom>
          <a:blipFill>
            <a:blip r:embed="rId2" cstate="print"/>
            <a:tile tx="0" ty="0" sx="100000" sy="100000" flip="none" algn="tl"/>
          </a:blipFill>
        </p:spPr>
        <p:txBody>
          <a:bodyPr vert="horz" wrap="square" lIns="91440" tIns="45720" rIns="91440" bIns="45720" rtlCol="0" anchor="ctr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fr-FR" sz="4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ea typeface="+mj-ea"/>
                <a:cs typeface="+mj-cs"/>
              </a:rPr>
              <a:t>(Mini-)projets</a:t>
            </a:r>
            <a:endParaRPr kumimoji="0" lang="fr-FR" sz="44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0" y="785794"/>
            <a:ext cx="9144000" cy="0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0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3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500"/>
                            </p:stCondLst>
                            <p:childTnLst>
                              <p:par>
                                <p:cTn id="15" presetID="1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28800"/>
            <a:ext cx="8229600" cy="5041380"/>
          </a:xfrm>
        </p:spPr>
        <p:txBody>
          <a:bodyPr>
            <a:spAutoFit/>
          </a:bodyPr>
          <a:lstStyle/>
          <a:p>
            <a:pPr eaLnBrk="1" hangingPunct="1">
              <a:lnSpc>
                <a:spcPct val="170000"/>
              </a:lnSpc>
            </a:pPr>
            <a:r>
              <a:rPr lang="fr-FR" sz="2400" b="1" dirty="0"/>
              <a:t>Attitude :</a:t>
            </a:r>
          </a:p>
          <a:p>
            <a:pPr lvl="1"/>
            <a:r>
              <a:rPr lang="fr-FR" sz="2000" dirty="0"/>
              <a:t>Discipline ;</a:t>
            </a:r>
          </a:p>
          <a:p>
            <a:pPr lvl="1"/>
            <a:r>
              <a:rPr lang="fr-FR" sz="2000" dirty="0"/>
              <a:t>Respect des autres et du professeur ;</a:t>
            </a:r>
          </a:p>
          <a:p>
            <a:pPr lvl="1"/>
            <a:r>
              <a:rPr lang="fr-FR" sz="2000" dirty="0"/>
              <a:t>Respect des consignes.</a:t>
            </a:r>
          </a:p>
          <a:p>
            <a:pPr eaLnBrk="1" hangingPunct="1">
              <a:lnSpc>
                <a:spcPct val="170000"/>
              </a:lnSpc>
            </a:pPr>
            <a:r>
              <a:rPr lang="fr-FR" sz="2400" b="1" dirty="0"/>
              <a:t>Participation orale :</a:t>
            </a:r>
          </a:p>
          <a:p>
            <a:pPr lvl="1"/>
            <a:r>
              <a:rPr lang="fr-FR" sz="2000" dirty="0"/>
              <a:t>Déroulement d’un cours ;</a:t>
            </a:r>
          </a:p>
          <a:p>
            <a:pPr lvl="1"/>
            <a:r>
              <a:rPr lang="fr-FR" sz="2000" dirty="0"/>
              <a:t>Correction d’exercices ;</a:t>
            </a:r>
          </a:p>
          <a:p>
            <a:pPr lvl="1"/>
            <a:r>
              <a:rPr lang="fr-FR" sz="2000" dirty="0"/>
              <a:t>…</a:t>
            </a:r>
          </a:p>
          <a:p>
            <a:pPr eaLnBrk="1" hangingPunct="1">
              <a:lnSpc>
                <a:spcPct val="170000"/>
              </a:lnSpc>
            </a:pPr>
            <a:r>
              <a:rPr lang="fr-FR" sz="2400" b="1" dirty="0"/>
              <a:t>Investissement lors des activités </a:t>
            </a:r>
            <a:r>
              <a:rPr lang="fr-FR" sz="2400" dirty="0"/>
              <a:t>(expérimentales ou autres)</a:t>
            </a:r>
          </a:p>
          <a:p>
            <a:pPr eaLnBrk="1" hangingPunct="1">
              <a:lnSpc>
                <a:spcPct val="170000"/>
              </a:lnSpc>
            </a:pPr>
            <a:r>
              <a:rPr lang="fr-FR" sz="2400" b="1" dirty="0"/>
              <a:t>Travail personnel </a:t>
            </a:r>
            <a:r>
              <a:rPr lang="fr-FR" sz="2400" dirty="0"/>
              <a:t>(exercices, activité à faire à la maison,…)</a:t>
            </a:r>
          </a:p>
        </p:txBody>
      </p:sp>
      <p:sp>
        <p:nvSpPr>
          <p:cNvPr id="3077" name="Rectangle 5"/>
          <p:cNvSpPr>
            <a:spLocks noChangeArrowheads="1"/>
          </p:cNvSpPr>
          <p:nvPr/>
        </p:nvSpPr>
        <p:spPr bwMode="auto">
          <a:xfrm>
            <a:off x="3059113" y="857232"/>
            <a:ext cx="297815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342900" indent="-342900">
              <a:spcBef>
                <a:spcPct val="20000"/>
              </a:spcBef>
            </a:pPr>
            <a:r>
              <a:rPr lang="fr-FR" sz="3600" dirty="0">
                <a:solidFill>
                  <a:srgbClr val="FF0000"/>
                </a:solidFill>
              </a:rPr>
              <a:t>Coefficient :</a:t>
            </a:r>
            <a:r>
              <a:rPr lang="fr-FR" sz="3600" dirty="0"/>
              <a:t> 1</a:t>
            </a:r>
          </a:p>
        </p:txBody>
      </p:sp>
      <p:sp>
        <p:nvSpPr>
          <p:cNvPr id="8" name="Titre 1"/>
          <p:cNvSpPr txBox="1">
            <a:spLocks/>
          </p:cNvSpPr>
          <p:nvPr/>
        </p:nvSpPr>
        <p:spPr>
          <a:xfrm>
            <a:off x="0" y="0"/>
            <a:ext cx="9144000" cy="769441"/>
          </a:xfrm>
          <a:prstGeom prst="rect">
            <a:avLst/>
          </a:prstGeom>
          <a:blipFill>
            <a:blip r:embed="rId2" cstate="print"/>
            <a:tile tx="0" ty="0" sx="100000" sy="100000" flip="none" algn="tl"/>
          </a:blipFill>
        </p:spPr>
        <p:txBody>
          <a:bodyPr vert="horz" wrap="square" lIns="91440" tIns="45720" rIns="91440" bIns="45720" rtlCol="0" anchor="ctr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fr-FR" sz="4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ea typeface="+mj-ea"/>
                <a:cs typeface="+mj-cs"/>
              </a:rPr>
              <a:t>Travail et comportement en classe</a:t>
            </a:r>
            <a:endParaRPr kumimoji="0" lang="fr-FR" sz="44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cxnSp>
        <p:nvCxnSpPr>
          <p:cNvPr id="9" name="Connecteur droit 8"/>
          <p:cNvCxnSpPr/>
          <p:nvPr/>
        </p:nvCxnSpPr>
        <p:spPr>
          <a:xfrm>
            <a:off x="0" y="785794"/>
            <a:ext cx="9144000" cy="0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 rot="2162961">
            <a:off x="7032537" y="1337120"/>
            <a:ext cx="2167388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fr-FR" sz="36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Optionnel</a:t>
            </a:r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0" dur="500"/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3" dur="500"/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6" dur="500"/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1" dur="500"/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4" dur="500"/>
                                        <p:tgtEl>
                                          <p:spTgt spid="3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7" dur="500"/>
                                        <p:tgtEl>
                                          <p:spTgt spid="307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0" dur="500"/>
                                        <p:tgtEl>
                                          <p:spTgt spid="307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5" dur="500"/>
                                        <p:tgtEl>
                                          <p:spTgt spid="307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40" dur="500"/>
                                        <p:tgtEl>
                                          <p:spTgt spid="307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5" grpId="0" uiExpand="1" build="p"/>
    </p:bldLst>
  </p:timing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495</Words>
  <Application>Microsoft Office PowerPoint</Application>
  <PresentationFormat>Affichage à l'écran (4:3)</PresentationFormat>
  <Paragraphs>63</Paragraphs>
  <Slides>6</Slides>
  <Notes>1</Notes>
  <HiddenSlides>1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10" baseType="lpstr">
      <vt:lpstr>Arial</vt:lpstr>
      <vt:lpstr>Calibri</vt:lpstr>
      <vt:lpstr>Symbol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INTERNET</dc:creator>
  <cp:lastModifiedBy>Toph</cp:lastModifiedBy>
  <cp:revision>36</cp:revision>
  <dcterms:created xsi:type="dcterms:W3CDTF">2013-09-01T09:45:10Z</dcterms:created>
  <dcterms:modified xsi:type="dcterms:W3CDTF">2022-09-06T06:20:48Z</dcterms:modified>
</cp:coreProperties>
</file>

<file path=docProps/thumbnail.jpeg>
</file>