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1"/>
  </p:notesMasterIdLst>
  <p:sldIdLst>
    <p:sldId id="260" r:id="rId3"/>
    <p:sldId id="262" r:id="rId4"/>
    <p:sldId id="263" r:id="rId5"/>
    <p:sldId id="265" r:id="rId6"/>
    <p:sldId id="264" r:id="rId7"/>
    <p:sldId id="266" r:id="rId8"/>
    <p:sldId id="267" r:id="rId9"/>
    <p:sldId id="268" r:id="rId10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504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5B0B1-1AEE-4CAF-ABE9-2DB83F0CAAAF}" type="datetimeFigureOut">
              <a:rPr lang="fr-FR" smtClean="0"/>
              <a:pPr/>
              <a:t>02/09/2022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2150B-F4B2-4864-989E-8081339C033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305F-0254-46C4-BB4F-2733BCA9E161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53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>
          <a:gsLst>
            <a:gs pos="0">
              <a:schemeClr val="bg2">
                <a:tint val="94000"/>
                <a:shade val="98000"/>
                <a:satMod val="130000"/>
                <a:lumMod val="102000"/>
              </a:schemeClr>
            </a:gs>
            <a:gs pos="100000">
              <a:schemeClr val="bg1"/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948" y="180974"/>
            <a:ext cx="7950597" cy="1012033"/>
          </a:xfrm>
          <a:noFill/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500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316" y="1477963"/>
            <a:ext cx="7960229" cy="850900"/>
          </a:xfrm>
        </p:spPr>
        <p:txBody>
          <a:bodyPr>
            <a:normAutofit/>
          </a:bodyPr>
          <a:lstStyle>
            <a:lvl1pPr marL="0" indent="0" algn="ctr">
              <a:buNone/>
              <a:defRPr sz="2700" baseline="0">
                <a:solidFill>
                  <a:schemeClr val="tx1">
                    <a:lumMod val="75000"/>
                  </a:schemeClr>
                </a:solidFill>
              </a:defRPr>
            </a:lvl1pPr>
            <a:lvl2pPr marL="342900" indent="0" algn="ctr">
              <a:buNone/>
              <a:defRPr sz="1700"/>
            </a:lvl2pPr>
            <a:lvl3pPr marL="685800" indent="0" algn="ctr">
              <a:buNone/>
              <a:defRPr sz="17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>
                    <a:lumMod val="6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49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>
                <a:solidFill>
                  <a:prstClr val="white"/>
                </a:solidFill>
              </a:rPr>
              <a:t>Présentation SNT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1" name="Ellipse 10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49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67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285750"/>
            <a:ext cx="1857375" cy="442317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0" y="285750"/>
            <a:ext cx="5210175" cy="442317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46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gradFill>
          <a:gsLst>
            <a:gs pos="0">
              <a:schemeClr val="bg2">
                <a:tint val="94000"/>
                <a:shade val="98000"/>
                <a:satMod val="130000"/>
                <a:lumMod val="102000"/>
              </a:schemeClr>
            </a:gs>
            <a:gs pos="100000">
              <a:schemeClr val="bg1"/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948" y="180974"/>
            <a:ext cx="7950597" cy="1012033"/>
          </a:xfrm>
          <a:noFill/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500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2316" y="1477963"/>
            <a:ext cx="7960229" cy="850900"/>
          </a:xfrm>
        </p:spPr>
        <p:txBody>
          <a:bodyPr>
            <a:normAutofit/>
          </a:bodyPr>
          <a:lstStyle>
            <a:lvl1pPr marL="0" indent="0" algn="ctr">
              <a:buNone/>
              <a:defRPr sz="2700" baseline="0">
                <a:solidFill>
                  <a:schemeClr val="tx1">
                    <a:lumMod val="75000"/>
                  </a:schemeClr>
                </a:solidFill>
              </a:defRPr>
            </a:lvl1pPr>
            <a:lvl2pPr marL="342900" indent="0" algn="ctr">
              <a:buNone/>
              <a:defRPr sz="1700"/>
            </a:lvl2pPr>
            <a:lvl3pPr marL="685800" indent="0" algn="ctr">
              <a:buNone/>
              <a:defRPr sz="17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C6ADA0D-83F6-4EFA-9C72-6BC3E5CF9D9B}" type="slidenum">
              <a:rPr lang="fr-FR" smtClean="0">
                <a:solidFill>
                  <a:prstClr val="white">
                    <a:lumMod val="6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49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>
                <a:solidFill>
                  <a:prstClr val="white"/>
                </a:solidFill>
              </a:rPr>
              <a:t>Présentation SNT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1" name="Ellipse 10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06" y="2311149"/>
            <a:ext cx="2540648" cy="2540648"/>
          </a:xfrm>
          <a:prstGeom prst="rect">
            <a:avLst/>
          </a:prstGeom>
          <a:ln>
            <a:noFill/>
          </a:ln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5" y="127001"/>
            <a:ext cx="577800" cy="577800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67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319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88202"/>
            <a:ext cx="7063740" cy="303123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3270250"/>
            <a:ext cx="7063740" cy="1598930"/>
          </a:xfrm>
        </p:spPr>
        <p:txBody>
          <a:bodyPr anchor="t">
            <a:normAutofit/>
          </a:bodyPr>
          <a:lstStyle>
            <a:lvl1pPr marL="0" indent="0">
              <a:buNone/>
              <a:defRPr sz="17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47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549" y="831851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578" y="831851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92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49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1555750"/>
            <a:ext cx="3360420" cy="30734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5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500"/>
              </a:spcBef>
              <a:buFontTx/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1613778"/>
            <a:ext cx="3360420" cy="30153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513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72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487" y="152400"/>
            <a:ext cx="2505963" cy="1295400"/>
          </a:xfrm>
        </p:spPr>
        <p:txBody>
          <a:bodyPr anchor="t">
            <a:normAutofit/>
          </a:bodyPr>
          <a:lstStyle>
            <a:lvl1pPr>
              <a:defRPr sz="24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4900" y="152400"/>
            <a:ext cx="4559300" cy="4857749"/>
          </a:xfrm>
        </p:spPr>
        <p:txBody>
          <a:bodyPr/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486" y="1555751"/>
            <a:ext cx="2505964" cy="3454399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600"/>
              </a:spcBef>
              <a:buNone/>
              <a:defRPr sz="10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97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29050"/>
            <a:ext cx="8469630" cy="13144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43350"/>
            <a:ext cx="7486650" cy="685800"/>
          </a:xfrm>
        </p:spPr>
        <p:txBody>
          <a:bodyPr anchor="b">
            <a:normAutofit/>
          </a:bodyPr>
          <a:lstStyle>
            <a:lvl1pPr>
              <a:defRPr sz="2100" b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384669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581442"/>
            <a:ext cx="7486650" cy="44775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8098156" y="3696892"/>
            <a:ext cx="1428749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pPr defTabSz="685800"/>
            <a:endParaRPr lang="fr-FR" sz="140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11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1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319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285750"/>
            <a:ext cx="1857375" cy="442317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0" y="285750"/>
            <a:ext cx="5210175" cy="442317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4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88202"/>
            <a:ext cx="7063740" cy="303123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5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3270250"/>
            <a:ext cx="7063740" cy="1598930"/>
          </a:xfrm>
        </p:spPr>
        <p:txBody>
          <a:bodyPr anchor="t">
            <a:normAutofit/>
          </a:bodyPr>
          <a:lstStyle>
            <a:lvl1pPr marL="0" indent="0">
              <a:buNone/>
              <a:defRPr sz="17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47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549" y="831851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9578" y="831851"/>
            <a:ext cx="3360420" cy="417829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9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49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1555750"/>
            <a:ext cx="3360420" cy="30734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891542"/>
            <a:ext cx="3360420" cy="54864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15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500"/>
              </a:spcBef>
              <a:buFontTx/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1613778"/>
            <a:ext cx="3360420" cy="301537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51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27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487" y="152400"/>
            <a:ext cx="2505963" cy="1295400"/>
          </a:xfrm>
        </p:spPr>
        <p:txBody>
          <a:bodyPr anchor="t">
            <a:normAutofit/>
          </a:bodyPr>
          <a:lstStyle>
            <a:lvl1pPr>
              <a:defRPr sz="24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4900" y="152400"/>
            <a:ext cx="4559300" cy="4857749"/>
          </a:xfrm>
        </p:spPr>
        <p:txBody>
          <a:bodyPr/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486" y="1555751"/>
            <a:ext cx="2505964" cy="3454399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600"/>
              </a:spcBef>
              <a:buNone/>
              <a:defRPr sz="10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9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29050"/>
            <a:ext cx="8469630" cy="131445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43350"/>
            <a:ext cx="7486650" cy="685800"/>
          </a:xfrm>
        </p:spPr>
        <p:txBody>
          <a:bodyPr anchor="b">
            <a:normAutofit/>
          </a:bodyPr>
          <a:lstStyle>
            <a:lvl1pPr>
              <a:defRPr sz="2100" b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384669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581442"/>
            <a:ext cx="7486650" cy="44775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8098156" y="3696892"/>
            <a:ext cx="1428749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pPr defTabSz="685800"/>
            <a:endParaRPr lang="fr-FR" sz="140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1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1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141366"/>
            <a:ext cx="7269480" cy="5765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829310"/>
            <a:ext cx="7269480" cy="424513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68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071191" y="2771489"/>
            <a:ext cx="2968706" cy="584694"/>
          </a:xfrm>
          <a:prstGeom prst="roundRect">
            <a:avLst>
              <a:gd name="adj" fmla="val 50000"/>
            </a:avLst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lIns="68580" tIns="34290" rIns="68580" bIns="34290" rtlCol="0" anchor="ctr"/>
          <a:lstStyle>
            <a:lvl1pPr algn="ctr">
              <a:defRPr sz="21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pPr defTabSz="685800"/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38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55" y="4629150"/>
            <a:ext cx="574454" cy="445294"/>
          </a:xfrm>
          <a:prstGeom prst="rect">
            <a:avLst/>
          </a:prstGeom>
        </p:spPr>
        <p:txBody>
          <a:bodyPr vert="horz" lIns="34290" tIns="34290" rIns="34290" bIns="34290" rtlCol="0" anchor="ctr">
            <a:normAutofit/>
          </a:bodyPr>
          <a:lstStyle>
            <a:lvl1pPr algn="ctr">
              <a:defRPr sz="2100">
                <a:solidFill>
                  <a:schemeClr val="bg1"/>
                </a:solidFill>
                <a:latin typeface="Arial Rounded MT Bold" panose="020F0704030504030204" pitchFamily="34" charset="0"/>
              </a:defRPr>
            </a:lvl1pPr>
          </a:lstStyle>
          <a:p>
            <a:pPr defTabSz="685800"/>
            <a:fld id="{CC6ADA0D-83F6-4EFA-9C72-6BC3E5CF9D9B}" type="slidenum">
              <a:rPr lang="fr-FR" smtClean="0">
                <a:solidFill>
                  <a:prstClr val="white"/>
                </a:solidFill>
              </a:rPr>
              <a:pPr defTabSz="685800"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 userDrawn="1"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68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38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2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spc="-38" baseline="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Arial" panose="020B0604020202020204" pitchFamily="34" charset="0"/>
        </a:defRPr>
      </a:lvl1pPr>
    </p:titleStyle>
    <p:bodyStyle>
      <a:lvl1pPr marL="137160" indent="-137160" algn="l" defTabSz="685800" rtl="0" eaLnBrk="1" latinLnBrk="0" hangingPunct="1">
        <a:lnSpc>
          <a:spcPct val="95000"/>
        </a:lnSpc>
        <a:spcBef>
          <a:spcPts val="1050"/>
        </a:spcBef>
        <a:spcAft>
          <a:spcPts val="150"/>
        </a:spcAft>
        <a:buClr>
          <a:schemeClr val="accent1"/>
        </a:buClr>
        <a:buSzPct val="80000"/>
        <a:buFont typeface="Arial" pitchFamily="34" charset="0"/>
        <a:buChar char="•"/>
        <a:defRPr sz="1800" b="1" u="none" kern="1200" spc="8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141366"/>
            <a:ext cx="7269480" cy="5765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dist="88900" dir="2700000" algn="tl" rotWithShape="0">
              <a:prstClr val="black">
                <a:alpha val="10000"/>
              </a:prstClr>
            </a:outerShdw>
          </a:effectLst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829310"/>
            <a:ext cx="7269480" cy="424513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68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071191" y="2771489"/>
            <a:ext cx="2968706" cy="584694"/>
          </a:xfrm>
          <a:prstGeom prst="roundRect">
            <a:avLst>
              <a:gd name="adj" fmla="val 50000"/>
            </a:avLst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lIns="68580" tIns="34290" rIns="68580" bIns="34290" rtlCol="0" anchor="ctr"/>
          <a:lstStyle>
            <a:lvl1pPr algn="ctr">
              <a:defRPr sz="21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pPr defTabSz="685800"/>
            <a:r>
              <a:rPr lang="fr-FR">
                <a:solidFill>
                  <a:prstClr val="white">
                    <a:lumMod val="95000"/>
                  </a:prstClr>
                </a:solidFill>
              </a:rPr>
              <a:t>Présentation SNT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38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55" y="4629150"/>
            <a:ext cx="574454" cy="445294"/>
          </a:xfrm>
          <a:prstGeom prst="rect">
            <a:avLst/>
          </a:prstGeom>
        </p:spPr>
        <p:txBody>
          <a:bodyPr vert="horz" lIns="34290" tIns="34290" rIns="34290" bIns="34290" rtlCol="0" anchor="ctr">
            <a:normAutofit/>
          </a:bodyPr>
          <a:lstStyle>
            <a:lvl1pPr algn="ctr">
              <a:defRPr sz="2100">
                <a:solidFill>
                  <a:schemeClr val="bg1"/>
                </a:solidFill>
                <a:latin typeface="Arial Rounded MT Bold" panose="020F0704030504030204" pitchFamily="34" charset="0"/>
              </a:defRPr>
            </a:lvl1pPr>
          </a:lstStyle>
          <a:p>
            <a:pPr defTabSz="685800"/>
            <a:fld id="{CC6ADA0D-83F6-4EFA-9C72-6BC3E5CF9D9B}" type="slidenum">
              <a:rPr lang="fr-FR" smtClean="0">
                <a:solidFill>
                  <a:prstClr val="white"/>
                </a:solidFill>
              </a:rPr>
              <a:pPr defTabSz="685800"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469630" y="0"/>
            <a:ext cx="6858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 userDrawn="1"/>
        </p:nvSpPr>
        <p:spPr>
          <a:xfrm>
            <a:off x="0" y="0"/>
            <a:ext cx="841502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" y="141368"/>
            <a:ext cx="576578" cy="576578"/>
          </a:xfrm>
          <a:prstGeom prst="rect">
            <a:avLst/>
          </a:prstGeom>
          <a:effectLst>
            <a:outerShdw dist="762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5" y="861538"/>
            <a:ext cx="576580" cy="576580"/>
          </a:xfrm>
          <a:prstGeom prst="rect">
            <a:avLst/>
          </a:prstGeom>
          <a:effectLst>
            <a:outerShdw dist="76200" dir="2700000" algn="ctr" rotWithShape="0">
              <a:srgbClr val="000000">
                <a:alpha val="20000"/>
              </a:srgbClr>
            </a:outerShdw>
          </a:effectLst>
        </p:spPr>
      </p:pic>
      <p:sp>
        <p:nvSpPr>
          <p:cNvPr id="15" name="Ellipse 14"/>
          <p:cNvSpPr/>
          <p:nvPr userDrawn="1"/>
        </p:nvSpPr>
        <p:spPr>
          <a:xfrm>
            <a:off x="350782" y="4211848"/>
            <a:ext cx="135000" cy="135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fr-FR" sz="1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62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spc="-38" baseline="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Arial" panose="020B0604020202020204" pitchFamily="34" charset="0"/>
        </a:defRPr>
      </a:lvl1pPr>
    </p:titleStyle>
    <p:bodyStyle>
      <a:lvl1pPr marL="137160" indent="-137160" algn="l" defTabSz="685800" rtl="0" eaLnBrk="1" latinLnBrk="0" hangingPunct="1">
        <a:lnSpc>
          <a:spcPct val="95000"/>
        </a:lnSpc>
        <a:spcBef>
          <a:spcPts val="1050"/>
        </a:spcBef>
        <a:spcAft>
          <a:spcPts val="150"/>
        </a:spcAft>
        <a:buClr>
          <a:schemeClr val="accent1"/>
        </a:buClr>
        <a:buSzPct val="80000"/>
        <a:buFont typeface="Arial" pitchFamily="34" charset="0"/>
        <a:buChar char="•"/>
        <a:defRPr sz="1800" b="1" u="none" kern="1200" spc="8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anose="020B0604020202020204" pitchFamily="34" charset="0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225"/>
        </a:spcBef>
        <a:spcAft>
          <a:spcPts val="225"/>
        </a:spcAft>
        <a:buClr>
          <a:schemeClr val="accent1"/>
        </a:buClr>
        <a:buFont typeface="Wingdings 2" pitchFamily="18" charset="2"/>
        <a:buChar char=""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../COURS/1&#232;re/NSI/Livres/Apprendre%20&#224;%20programmer%20avec%20Python%203.pdf" TargetMode="External"/><Relationship Id="rId2" Type="http://schemas.openxmlformats.org/officeDocument/2006/relationships/hyperlink" Target="https://inforef.be/swi/python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ees.fr/informatiquelyce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+mn-lt"/>
              </a:rPr>
              <a:t>Déroulement</a:t>
            </a:r>
            <a:endParaRPr lang="fr-FR" sz="1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1</a:t>
            </a:fld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346" y="1136994"/>
            <a:ext cx="7543800" cy="1506764"/>
          </a:xfrm>
          <a:prstGeom prst="rect">
            <a:avLst/>
          </a:prstGeom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3179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Extraits du BO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fr-FR" sz="1400" i="1" dirty="0"/>
              <a:t>L’enseignement de spécialité de numérique et sciences informatiques du cycle terminal de la voie générale vise l’appropriation des fondements de l’informatique pour préparer les élèves à une poursuite d’études dans l’enseignement supérieur, en les formant à la pratique d’une démarche scientifique et en développant leur appétence pour des activités de recherche.</a:t>
            </a:r>
          </a:p>
          <a:p>
            <a:pPr algn="just"/>
            <a:r>
              <a:rPr lang="fr-FR" sz="1400" i="1" dirty="0"/>
              <a:t>L’objectif de cet enseignement, </a:t>
            </a:r>
            <a:r>
              <a:rPr lang="fr-FR" sz="1400" i="1" u="sng" dirty="0"/>
              <a:t>non professionnalisant</a:t>
            </a:r>
            <a:r>
              <a:rPr lang="fr-FR" sz="1400" i="1" dirty="0"/>
              <a:t>, est l’appropriation des concepts et des méthodes qui fondent l’informatique, dans ses dimensions scientifiques et techniques en s’appuyant sur l’universalité de quatre concepts fondamentaux et la variété de leurs interactions : les données, les algorithmes, les langages et les machines (+ les interfaces).</a:t>
            </a:r>
          </a:p>
          <a:p>
            <a:pPr algn="just"/>
            <a:r>
              <a:rPr lang="fr-FR" sz="1400" i="1" dirty="0"/>
              <a:t>Cet enseignement prolonge les enseignements d’informatique dispensés à l’école primaire, au collège en mathématiques et en technologie et, en seconde, l’enseignement commun de sciences numériques et technologie. Il s’appuie aussi sur l’algorithmique pratiquée en mathématiques en seconde.</a:t>
            </a:r>
          </a:p>
          <a:p>
            <a:pPr algn="just"/>
            <a:r>
              <a:rPr lang="fr-FR" sz="1400" i="1" dirty="0"/>
              <a:t>Il permet de développer des compétences :</a:t>
            </a:r>
          </a:p>
          <a:p>
            <a:pPr lvl="1" algn="just">
              <a:lnSpc>
                <a:spcPct val="170000"/>
              </a:lnSpc>
            </a:pPr>
            <a:r>
              <a:rPr lang="fr-FR" sz="1100" dirty="0"/>
              <a:t>Analyser et modéliser un problème ;</a:t>
            </a:r>
            <a:endParaRPr lang="fr-FR" sz="900" dirty="0"/>
          </a:p>
          <a:p>
            <a:pPr lvl="1" algn="just"/>
            <a:r>
              <a:rPr lang="fr-FR" sz="1100" dirty="0"/>
              <a:t>Décomposer un problème en sous-problèmes, reconnaître des situations déjà analysées et réutiliser des solutions ;</a:t>
            </a:r>
            <a:endParaRPr lang="fr-FR" sz="600" dirty="0"/>
          </a:p>
          <a:p>
            <a:pPr lvl="1" algn="just"/>
            <a:r>
              <a:rPr lang="fr-FR" sz="1100" dirty="0"/>
              <a:t>Concevoir des solutions algorithmiques ;</a:t>
            </a:r>
          </a:p>
          <a:p>
            <a:pPr lvl="1" algn="just"/>
            <a:r>
              <a:rPr lang="fr-FR" sz="1100" dirty="0"/>
              <a:t>Traduire un algorithme dans un langage de programmation […] comprendre et réutiliser des codes sources existants […] ;</a:t>
            </a:r>
          </a:p>
          <a:p>
            <a:pPr lvl="1" algn="just"/>
            <a:r>
              <a:rPr lang="fr-FR" sz="1100" dirty="0"/>
              <a:t>Mobiliser les concepts et les technologies utiles pour assurer les fonctions d’acquisition, de mémorisation, de traitement et de diffusion des informations ;</a:t>
            </a:r>
          </a:p>
          <a:p>
            <a:pPr lvl="1" algn="just"/>
            <a:r>
              <a:rPr lang="fr-FR" sz="1100" dirty="0"/>
              <a:t>Développer des capacités d’abstraction et de généralisation.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2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5400000">
            <a:off x="8130469" y="1550664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375"/>
            <a:r>
              <a:rPr lang="fr-FR" dirty="0">
                <a:solidFill>
                  <a:srgbClr val="FFFF00"/>
                </a:solidFill>
              </a:rPr>
              <a:t>Objectifs</a:t>
            </a:r>
          </a:p>
        </p:txBody>
      </p:sp>
      <p:sp>
        <p:nvSpPr>
          <p:cNvPr id="7" name="ZoneTexte 6"/>
          <p:cNvSpPr txBox="1"/>
          <p:nvPr/>
        </p:nvSpPr>
        <p:spPr>
          <a:xfrm rot="5400000">
            <a:off x="8056989" y="4236794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375"/>
            <a:r>
              <a:rPr lang="fr-FR" sz="1400" dirty="0">
                <a:solidFill>
                  <a:srgbClr val="FFFF00"/>
                </a:solidFill>
              </a:rPr>
              <a:t>Compétences</a:t>
            </a:r>
          </a:p>
        </p:txBody>
      </p:sp>
      <p:sp>
        <p:nvSpPr>
          <p:cNvPr id="8" name="ZoneTexte 7"/>
          <p:cNvSpPr txBox="1"/>
          <p:nvPr/>
        </p:nvSpPr>
        <p:spPr>
          <a:xfrm rot="5400000">
            <a:off x="8292372" y="2906373"/>
            <a:ext cx="8050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375"/>
            <a:r>
              <a:rPr lang="fr-FR" sz="1050" dirty="0">
                <a:solidFill>
                  <a:srgbClr val="FFFF00"/>
                </a:solidFill>
              </a:rPr>
              <a:t>Pré-requis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Séances de cours/TP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3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946404" y="1491630"/>
            <a:ext cx="7269480" cy="1656184"/>
          </a:xfrm>
        </p:spPr>
        <p:txBody>
          <a:bodyPr/>
          <a:lstStyle/>
          <a:p>
            <a:r>
              <a:rPr lang="fr-FR" dirty="0"/>
              <a:t>Mélange de cours et d’activités</a:t>
            </a:r>
          </a:p>
          <a:p>
            <a:r>
              <a:rPr lang="fr-FR" dirty="0"/>
              <a:t>Projection au vidéoprojecteur</a:t>
            </a:r>
          </a:p>
          <a:p>
            <a:r>
              <a:rPr lang="fr-FR" dirty="0"/>
              <a:t>Distribution de nombreux documents</a:t>
            </a:r>
          </a:p>
          <a:p>
            <a:pPr>
              <a:buNone/>
            </a:pPr>
            <a:r>
              <a:rPr lang="fr-FR" dirty="0">
                <a:sym typeface="Wingdings 3"/>
              </a:rPr>
              <a:t> Faire des résumés de cours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495392" y="843558"/>
            <a:ext cx="21532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u="sng" dirty="0">
                <a:latin typeface="Calibri" pitchFamily="34" charset="0"/>
              </a:rPr>
              <a:t>Durée :</a:t>
            </a:r>
            <a:r>
              <a:rPr lang="fr-FR" sz="1400" dirty="0">
                <a:latin typeface="Calibri" pitchFamily="34" charset="0"/>
              </a:rPr>
              <a:t> 2 </a:t>
            </a:r>
            <a:r>
              <a:rPr lang="fr-FR" sz="1400" dirty="0">
                <a:latin typeface="Calibri" pitchFamily="34" charset="0"/>
                <a:sym typeface="Symbol" panose="05050102010706020507" pitchFamily="18" charset="2"/>
              </a:rPr>
              <a:t> </a:t>
            </a:r>
            <a:r>
              <a:rPr lang="fr-FR" sz="1400" dirty="0">
                <a:latin typeface="Calibri" pitchFamily="34" charset="0"/>
              </a:rPr>
              <a:t>2h</a:t>
            </a:r>
            <a:endParaRPr lang="fr-FR" sz="1400" strike="sngStrike" dirty="0">
              <a:latin typeface="Calibri" pitchFamily="34" charset="0"/>
            </a:endParaRPr>
          </a:p>
          <a:p>
            <a:pPr algn="ctr">
              <a:defRPr/>
            </a:pPr>
            <a:r>
              <a:rPr lang="fr-FR" sz="1400" u="sng" dirty="0">
                <a:latin typeface="Calibri" pitchFamily="34" charset="0"/>
              </a:rPr>
              <a:t>Fréquence :</a:t>
            </a:r>
            <a:r>
              <a:rPr lang="fr-FR" sz="1400" dirty="0">
                <a:latin typeface="Calibri" pitchFamily="34" charset="0"/>
              </a:rPr>
              <a:t> hebdomadaire</a:t>
            </a:r>
            <a:endParaRPr lang="fr-FR" sz="14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014263" y="3228335"/>
            <a:ext cx="3156022" cy="37457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fr-FR" sz="1600" dirty="0"/>
              <a:t>Versions numériques (</a:t>
            </a:r>
            <a:r>
              <a:rPr lang="fr-FR" sz="1600" dirty="0" err="1"/>
              <a:t>Pronote</a:t>
            </a:r>
            <a:r>
              <a:rPr lang="fr-FR" sz="1600" dirty="0"/>
              <a:t>) :</a:t>
            </a:r>
          </a:p>
        </p:txBody>
      </p:sp>
      <p:grpSp>
        <p:nvGrpSpPr>
          <p:cNvPr id="10" name="Groupe 21"/>
          <p:cNvGrpSpPr/>
          <p:nvPr/>
        </p:nvGrpSpPr>
        <p:grpSpPr>
          <a:xfrm>
            <a:off x="6732240" y="3221045"/>
            <a:ext cx="1502296" cy="389150"/>
            <a:chOff x="7092280" y="4005064"/>
            <a:chExt cx="1502296" cy="518866"/>
          </a:xfrm>
        </p:grpSpPr>
        <p:pic>
          <p:nvPicPr>
            <p:cNvPr id="11" name="Picture 4" descr="http://www.aura-international.com/gfx/layout/PDF_Icon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72400" y="4005064"/>
              <a:ext cx="422176" cy="422176"/>
            </a:xfrm>
            <a:prstGeom prst="rect">
              <a:avLst/>
            </a:prstGeom>
            <a:noFill/>
          </p:spPr>
        </p:pic>
        <p:sp>
          <p:nvSpPr>
            <p:cNvPr id="12" name="ZoneTexte 11"/>
            <p:cNvSpPr txBox="1"/>
            <p:nvPr/>
          </p:nvSpPr>
          <p:spPr>
            <a:xfrm>
              <a:off x="7092280" y="4031487"/>
              <a:ext cx="97449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u="sng" dirty="0"/>
                <a:t>Format :</a:t>
              </a:r>
            </a:p>
          </p:txBody>
        </p:sp>
      </p:grpSp>
      <p:sp>
        <p:nvSpPr>
          <p:cNvPr id="14" name="Espace réservé du contenu 6"/>
          <p:cNvSpPr txBox="1">
            <a:spLocks/>
          </p:cNvSpPr>
          <p:nvPr/>
        </p:nvSpPr>
        <p:spPr>
          <a:xfrm>
            <a:off x="974928" y="3723878"/>
            <a:ext cx="7269480" cy="129614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marL="137160" marR="0" lvl="0" indent="-137160" algn="l" defTabSz="685800" rtl="0" eaLnBrk="1" fontAlgn="auto" latinLnBrk="0" hangingPunct="1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8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Cours (en version plus complète) : à la fin du</a:t>
            </a:r>
            <a:r>
              <a:rPr kumimoji="0" lang="fr-FR" sz="1800" b="1" i="0" u="none" strike="noStrike" kern="1200" cap="none" spc="8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chapitre</a:t>
            </a:r>
            <a:endParaRPr kumimoji="0" lang="fr-FR" sz="1800" b="1" i="0" u="none" strike="noStrike" kern="1200" cap="none" spc="8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137160" marR="0" lvl="0" indent="-137160" algn="l" defTabSz="685800" rtl="0" eaLnBrk="1" fontAlgn="auto" latinLnBrk="0" hangingPunct="1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8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Sujets des activités,</a:t>
            </a:r>
            <a:r>
              <a:rPr kumimoji="0" lang="fr-FR" sz="1800" b="1" i="0" u="none" strike="noStrike" kern="1200" cap="none" spc="8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des contrôles, des exercices, etc.</a:t>
            </a:r>
          </a:p>
          <a:p>
            <a:pPr marL="137160" marR="0" lvl="0" indent="-137160" algn="l" defTabSz="685800" rtl="0" eaLnBrk="1" fontAlgn="auto" latinLnBrk="0" hangingPunct="1">
              <a:lnSpc>
                <a:spcPct val="95000"/>
              </a:lnSpc>
              <a:spcBef>
                <a:spcPts val="1050"/>
              </a:spcBef>
              <a:spcAft>
                <a:spcPts val="15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fr-FR" b="1" spc="8" baseline="0" dirty="0">
                <a:cs typeface="Arial" panose="020B0604020202020204" pitchFamily="34" charset="0"/>
              </a:rPr>
              <a:t>Corrections des activités,</a:t>
            </a:r>
            <a:r>
              <a:rPr lang="fr-FR" b="1" spc="8" dirty="0">
                <a:cs typeface="Arial" panose="020B0604020202020204" pitchFamily="34" charset="0"/>
              </a:rPr>
              <a:t> exercices et contrôles.</a:t>
            </a:r>
            <a:endParaRPr kumimoji="0" lang="fr-FR" sz="1800" b="1" i="0" u="none" strike="noStrike" kern="1200" cap="none" spc="8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574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Déroulement des séances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4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15" name="Espace réservé du contenu 2"/>
          <p:cNvSpPr>
            <a:spLocks noGrp="1"/>
          </p:cNvSpPr>
          <p:nvPr>
            <p:ph idx="1"/>
          </p:nvPr>
        </p:nvSpPr>
        <p:spPr>
          <a:xfrm>
            <a:off x="3131840" y="1327076"/>
            <a:ext cx="5328592" cy="3816424"/>
          </a:xfrm>
        </p:spPr>
        <p:txBody>
          <a:bodyPr>
            <a:noAutofit/>
          </a:bodyPr>
          <a:lstStyle/>
          <a:p>
            <a:r>
              <a:rPr lang="fr-FR" u="sng" dirty="0">
                <a:latin typeface="+mn-lt"/>
              </a:rPr>
              <a:t>Activités débranchées</a:t>
            </a:r>
          </a:p>
          <a:p>
            <a:pPr lvl="1"/>
            <a:r>
              <a:rPr lang="fr-FR" sz="1800" dirty="0">
                <a:latin typeface="+mn-lt"/>
              </a:rPr>
              <a:t>Activités documentaires (AD)</a:t>
            </a:r>
          </a:p>
          <a:p>
            <a:pPr lvl="1"/>
            <a:r>
              <a:rPr lang="fr-FR" sz="1800" dirty="0"/>
              <a:t>Exposés</a:t>
            </a:r>
            <a:endParaRPr lang="fr-FR" sz="1800" dirty="0">
              <a:latin typeface="+mn-lt"/>
            </a:endParaRPr>
          </a:p>
          <a:p>
            <a:pPr lvl="1"/>
            <a:r>
              <a:rPr lang="fr-FR" sz="1800" dirty="0"/>
              <a:t>Débats</a:t>
            </a:r>
          </a:p>
          <a:p>
            <a:pPr lvl="1"/>
            <a:r>
              <a:rPr lang="fr-FR" sz="1800" dirty="0">
                <a:latin typeface="+mn-lt"/>
              </a:rPr>
              <a:t>Cours</a:t>
            </a:r>
          </a:p>
          <a:p>
            <a:pPr lvl="1"/>
            <a:r>
              <a:rPr lang="fr-FR" sz="1800" dirty="0"/>
              <a:t>Exercices</a:t>
            </a:r>
            <a:endParaRPr lang="fr-FR" sz="1800" dirty="0">
              <a:latin typeface="+mn-lt"/>
            </a:endParaRPr>
          </a:p>
          <a:p>
            <a:r>
              <a:rPr lang="fr-FR" u="sng" dirty="0">
                <a:latin typeface="+mn-lt"/>
              </a:rPr>
              <a:t>Activités branchées</a:t>
            </a:r>
            <a:r>
              <a:rPr lang="fr-FR" b="0" dirty="0">
                <a:latin typeface="+mn-lt"/>
              </a:rPr>
              <a:t> (TP)</a:t>
            </a:r>
          </a:p>
          <a:p>
            <a:pPr lvl="1">
              <a:lnSpc>
                <a:spcPct val="100000"/>
              </a:lnSpc>
            </a:pPr>
            <a:r>
              <a:rPr lang="fr-FR" sz="1800" dirty="0">
                <a:latin typeface="+mn-lt"/>
              </a:rPr>
              <a:t>Programmation (HTML, CSS, Python, …)</a:t>
            </a:r>
          </a:p>
          <a:p>
            <a:pPr lvl="1"/>
            <a:r>
              <a:rPr lang="fr-FR" sz="1800" dirty="0">
                <a:latin typeface="+mn-lt"/>
              </a:rPr>
              <a:t>Utilisation de </a:t>
            </a:r>
            <a:r>
              <a:rPr lang="fr-FR" sz="1800" dirty="0"/>
              <a:t>logiciels (</a:t>
            </a:r>
            <a:r>
              <a:rPr lang="fr-FR" sz="1800" dirty="0" err="1"/>
              <a:t>NotePad</a:t>
            </a:r>
            <a:r>
              <a:rPr lang="fr-FR" sz="1800" dirty="0"/>
              <a:t>++, </a:t>
            </a:r>
            <a:r>
              <a:rPr lang="fr-FR" sz="1800" dirty="0" err="1"/>
              <a:t>Thonny</a:t>
            </a:r>
            <a:r>
              <a:rPr lang="fr-FR" sz="1800" dirty="0">
                <a:latin typeface="+mn-lt"/>
              </a:rPr>
              <a:t>, …)</a:t>
            </a:r>
          </a:p>
          <a:p>
            <a:pPr lvl="1"/>
            <a:r>
              <a:rPr lang="fr-FR" sz="1800" dirty="0">
                <a:latin typeface="+mn-lt"/>
              </a:rPr>
              <a:t>Recherches documentaires</a:t>
            </a:r>
          </a:p>
          <a:p>
            <a:pPr lvl="1"/>
            <a:r>
              <a:rPr lang="fr-FR" sz="1800" dirty="0">
                <a:latin typeface="+mn-lt"/>
              </a:rPr>
              <a:t>(Mini-)Projet</a:t>
            </a:r>
          </a:p>
          <a:p>
            <a:pPr lvl="1"/>
            <a:r>
              <a:rPr lang="fr-FR" sz="1800" dirty="0">
                <a:latin typeface="+mn-lt"/>
              </a:rPr>
              <a:t>Conception d’application (?)</a:t>
            </a:r>
          </a:p>
        </p:txBody>
      </p:sp>
      <p:pic>
        <p:nvPicPr>
          <p:cNvPr id="16" name="Image 15" descr="Ordinateur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563638"/>
            <a:ext cx="1888306" cy="1543100"/>
          </a:xfrm>
          <a:prstGeom prst="rect">
            <a:avLst/>
          </a:prstGeom>
        </p:spPr>
      </p:pic>
      <p:pic>
        <p:nvPicPr>
          <p:cNvPr id="17" name="Image 16" descr="Ordinateur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404914"/>
            <a:ext cx="1888306" cy="1543100"/>
          </a:xfrm>
          <a:prstGeom prst="rect">
            <a:avLst/>
          </a:prstGeom>
        </p:spPr>
      </p:pic>
      <p:pic>
        <p:nvPicPr>
          <p:cNvPr id="18" name="Image 17" descr="Croi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882602"/>
            <a:ext cx="839623" cy="83962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71600" y="843558"/>
            <a:ext cx="7272808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r-FR" sz="1100" i="1" dirty="0"/>
              <a:t>Cet enseignement a vocation à multiplier les occasions de mise en activité des élèves, sous des formes variées (exposés, travaux en groupe, mini-projets, productions individuelles ou collectives, etc.)</a:t>
            </a:r>
          </a:p>
        </p:txBody>
      </p:sp>
    </p:spTree>
    <p:extLst>
      <p:ext uri="{BB962C8B-B14F-4D97-AF65-F5344CB8AC3E}">
        <p14:creationId xmlns:p14="http://schemas.microsoft.com/office/powerpoint/2010/main" val="2686574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6404" y="141366"/>
            <a:ext cx="7269480" cy="576580"/>
          </a:xfrm>
        </p:spPr>
        <p:txBody>
          <a:bodyPr>
            <a:normAutofit fontScale="90000"/>
          </a:bodyPr>
          <a:lstStyle/>
          <a:p>
            <a:r>
              <a:rPr lang="fr-FR" dirty="0"/>
              <a:t>Extraits du BO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5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9592" y="127560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>
                <a:sym typeface="Symbol"/>
              </a:rPr>
              <a:t>Une part de l’horaire de l’enseignement […] en classe de première doit être réservée à la conception et à l’élaboration de projets conduits par des groupes de </a:t>
            </a:r>
            <a:r>
              <a:rPr lang="fr-FR" sz="1200" b="1" u="sng" dirty="0">
                <a:sym typeface="Symbol"/>
              </a:rPr>
              <a:t>deux à quatre</a:t>
            </a:r>
            <a:r>
              <a:rPr lang="fr-FR" sz="1200" b="1" dirty="0">
                <a:sym typeface="Symbol"/>
              </a:rPr>
              <a:t> élèves.</a:t>
            </a:r>
            <a:endParaRPr lang="fr-FR" sz="12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946404" y="771550"/>
            <a:ext cx="2567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Démarche de projet 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99592" y="177966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/>
              <a:t>En classe de première comme en classe terminale, ils peuvent porter sur des problématiques issues d’autres disciplines et ont essentiellement pour but d’imaginer des solutions répondant à l’expression d’un besoin ; dans la mesure du possible, </a:t>
            </a:r>
            <a:r>
              <a:rPr lang="fr-FR" sz="1200" b="1" u="sng" dirty="0"/>
              <a:t>il convient de laisser le choix du thème du projet aux élèves eux-mêmes</a:t>
            </a:r>
            <a:r>
              <a:rPr lang="fr-FR" sz="1200" b="1" dirty="0"/>
              <a:t>.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4132"/>
          <a:stretch>
            <a:fillRect/>
          </a:stretch>
        </p:blipFill>
        <p:spPr>
          <a:xfrm>
            <a:off x="5220072" y="3832038"/>
            <a:ext cx="3240360" cy="13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71600" y="2643758"/>
            <a:ext cx="7344816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/>
              <a:t>Il peut s’agir :</a:t>
            </a:r>
          </a:p>
          <a:p>
            <a:endParaRPr lang="fr-FR" sz="500" dirty="0"/>
          </a:p>
          <a:p>
            <a:pPr>
              <a:buFont typeface="Arial" pitchFamily="34" charset="0"/>
              <a:buChar char="•"/>
            </a:pPr>
            <a:r>
              <a:rPr lang="fr-FR" sz="1200" dirty="0"/>
              <a:t> d’un approfondissement théorique des concepts étudiés en commun ;</a:t>
            </a:r>
          </a:p>
          <a:p>
            <a:pPr algn="just">
              <a:buFont typeface="Arial" pitchFamily="34" charset="0"/>
              <a:buChar char="•"/>
            </a:pPr>
            <a:r>
              <a:rPr lang="fr-FR" sz="1200" dirty="0"/>
              <a:t> d’une application à d’autres disciplines telle qu’une simulation d’expérience, d’un travail sur des données socioéconomiques, du développement d’un logiciel de lexicographie ;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/>
              <a:t> développement d’un site Web associé à l’utilisation d’une base de données ;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/>
              <a:t> de la conception d’une bibliothèque implémentant une structure de données complexe ;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/>
              <a:t> d’un problème de traitement d’image ou de son ;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/>
              <a:t> d’une application mobile (réalité virtuelle ou augmentée) ;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/>
              <a:t> d’un projet autour d’un objet connecté ou d’un robot ;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/>
              <a:t> d’un programme de jeu de stratégie ;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/>
              <a:t> etc.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Déroulement des séances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46404" y="829310"/>
            <a:ext cx="7269480" cy="518304"/>
          </a:xfrm>
        </p:spPr>
        <p:txBody>
          <a:bodyPr>
            <a:normAutofit/>
          </a:bodyPr>
          <a:lstStyle/>
          <a:p>
            <a:pPr algn="just"/>
            <a:r>
              <a:rPr lang="fr-FR" sz="1400" dirty="0"/>
              <a:t>Des vidéos à regarder chez soi ou en classe, pour progresser ou découvrir des notions …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6</a:t>
            </a:fld>
            <a:endParaRPr lang="fr-FR">
              <a:solidFill>
                <a:prstClr val="white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8" r="16051"/>
          <a:stretch/>
        </p:blipFill>
        <p:spPr>
          <a:xfrm>
            <a:off x="5796136" y="3003798"/>
            <a:ext cx="2392174" cy="179363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563638"/>
            <a:ext cx="4536504" cy="255808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139702"/>
            <a:ext cx="1594370" cy="159437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Déroulement des séances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Utilisation du Smartphone (?) :</a:t>
            </a:r>
          </a:p>
          <a:p>
            <a:pPr lvl="1">
              <a:buFont typeface="Wingdings 2" pitchFamily="18" charset="2"/>
              <a:buChar char=""/>
            </a:pPr>
            <a:r>
              <a:rPr lang="fr-FR" dirty="0"/>
              <a:t>Applications gratuites à installer sous </a:t>
            </a:r>
            <a:r>
              <a:rPr lang="fr-FR" dirty="0" err="1"/>
              <a:t>Android</a:t>
            </a:r>
            <a:r>
              <a:rPr lang="fr-FR" dirty="0"/>
              <a:t> ou </a:t>
            </a:r>
            <a:r>
              <a:rPr lang="fr-FR" dirty="0" err="1"/>
              <a:t>iPhone</a:t>
            </a:r>
            <a:endParaRPr lang="fr-FR" dirty="0"/>
          </a:p>
          <a:p>
            <a:pPr lvl="1">
              <a:buFont typeface="Wingdings 2" pitchFamily="18" charset="2"/>
              <a:buChar char=""/>
            </a:pPr>
            <a:r>
              <a:rPr lang="fr-FR" dirty="0"/>
              <a:t>Contenu flash</a:t>
            </a:r>
          </a:p>
          <a:p>
            <a:pPr lvl="1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Présentation </a:t>
            </a:r>
            <a:r>
              <a:rPr lang="fr-FR" dirty="0" err="1"/>
              <a:t>NSI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705" y="2316192"/>
            <a:ext cx="3615643" cy="21677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85" y="2445509"/>
            <a:ext cx="1807369" cy="1685925"/>
          </a:xfrm>
          <a:prstGeom prst="rect">
            <a:avLst/>
          </a:prstGeom>
        </p:spPr>
      </p:pic>
      <p:sp>
        <p:nvSpPr>
          <p:cNvPr id="8" name="Flèche droite à entaille 7"/>
          <p:cNvSpPr/>
          <p:nvPr/>
        </p:nvSpPr>
        <p:spPr>
          <a:xfrm>
            <a:off x="4913519" y="3063836"/>
            <a:ext cx="828136" cy="449271"/>
          </a:xfrm>
          <a:prstGeom prst="notchedRightArrow">
            <a:avLst>
              <a:gd name="adj1" fmla="val 29839"/>
              <a:gd name="adj2" fmla="val 903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9502"/>
            <a:ext cx="1214438" cy="142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98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Liens utiles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Apprendre à programmer avec Python 3 : </a:t>
            </a:r>
            <a:r>
              <a:rPr lang="fr-FR" dirty="0">
                <a:hlinkClick r:id="rId2"/>
              </a:rPr>
              <a:t>lien</a:t>
            </a:r>
            <a:r>
              <a:rPr lang="fr-FR" dirty="0"/>
              <a:t> </a:t>
            </a:r>
            <a:r>
              <a:rPr lang="fr-FR" dirty="0">
                <a:hlinkClick r:id="rId3" action="ppaction://hlinkfile"/>
              </a:rPr>
              <a:t>PDF</a:t>
            </a:r>
            <a:endParaRPr lang="fr-FR" dirty="0"/>
          </a:p>
          <a:p>
            <a:r>
              <a:rPr lang="fr-FR" dirty="0"/>
              <a:t>Manuel collaboratif : </a:t>
            </a:r>
            <a:r>
              <a:rPr lang="fr-FR" dirty="0">
                <a:hlinkClick r:id="rId4"/>
              </a:rPr>
              <a:t>lien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prstClr val="white">
                    <a:lumMod val="95000"/>
                  </a:prstClr>
                </a:solidFill>
              </a:rPr>
              <a:t>Présentation </a:t>
            </a:r>
            <a:r>
              <a:rPr lang="fr-FR" dirty="0" err="1">
                <a:solidFill>
                  <a:prstClr val="white">
                    <a:lumMod val="95000"/>
                  </a:prstClr>
                </a:solidFill>
              </a:rPr>
              <a:t>NSI</a:t>
            </a:r>
            <a:endParaRPr lang="fr-FR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ADA0D-83F6-4EFA-9C72-6BC3E5CF9D9B}" type="slidenum">
              <a:rPr lang="fr-FR" smtClean="0">
                <a:solidFill>
                  <a:prstClr val="white"/>
                </a:solidFill>
              </a:rPr>
              <a:pPr/>
              <a:t>8</a:t>
            </a:fld>
            <a:endParaRPr lang="fr-FR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8_ThèmePP_SNT">
  <a:themeElements>
    <a:clrScheme name="SNT">
      <a:dk1>
        <a:sysClr val="windowText" lastClr="000000"/>
      </a:dk1>
      <a:lt1>
        <a:sysClr val="window" lastClr="FFFFFF"/>
      </a:lt1>
      <a:dk2>
        <a:srgbClr val="4B475D"/>
      </a:dk2>
      <a:lt2>
        <a:srgbClr val="ACCBF9"/>
      </a:lt2>
      <a:accent1>
        <a:srgbClr val="0A658C"/>
      </a:accent1>
      <a:accent2>
        <a:srgbClr val="77697A"/>
      </a:accent2>
      <a:accent3>
        <a:srgbClr val="77697A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lides discret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PP_SNT" id="{CC41EE6B-FE53-47AF-A578-DF2983642482}" vid="{F5A24346-821A-4225-8DC3-CEC4713542B3}"/>
    </a:ext>
  </a:extLst>
</a:theme>
</file>

<file path=ppt/theme/theme2.xml><?xml version="1.0" encoding="utf-8"?>
<a:theme xmlns:a="http://schemas.openxmlformats.org/drawingml/2006/main" name="ThèmePP_SNT">
  <a:themeElements>
    <a:clrScheme name="SNT">
      <a:dk1>
        <a:sysClr val="windowText" lastClr="000000"/>
      </a:dk1>
      <a:lt1>
        <a:sysClr val="window" lastClr="FFFFFF"/>
      </a:lt1>
      <a:dk2>
        <a:srgbClr val="4B475D"/>
      </a:dk2>
      <a:lt2>
        <a:srgbClr val="ACCBF9"/>
      </a:lt2>
      <a:accent1>
        <a:srgbClr val="0A658C"/>
      </a:accent1>
      <a:accent2>
        <a:srgbClr val="77697A"/>
      </a:accent2>
      <a:accent3>
        <a:srgbClr val="77697A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lides discret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PP_SNT" id="{CC41EE6B-FE53-47AF-A578-DF2983642482}" vid="{F5A24346-821A-4225-8DC3-CEC4713542B3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669</Words>
  <Application>Microsoft Office PowerPoint</Application>
  <PresentationFormat>Affichage à l'écran (16:9)</PresentationFormat>
  <Paragraphs>81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Arial Rounded MT Bold</vt:lpstr>
      <vt:lpstr>Calibri</vt:lpstr>
      <vt:lpstr>Trebuchet MS</vt:lpstr>
      <vt:lpstr>Wingdings 2</vt:lpstr>
      <vt:lpstr>8_ThèmePP_SNT</vt:lpstr>
      <vt:lpstr>ThèmePP_SNT</vt:lpstr>
      <vt:lpstr>Déroulement</vt:lpstr>
      <vt:lpstr>Extraits du BO</vt:lpstr>
      <vt:lpstr>Séances de cours/TP</vt:lpstr>
      <vt:lpstr>Déroulement des séances</vt:lpstr>
      <vt:lpstr>Extraits du BO</vt:lpstr>
      <vt:lpstr>Déroulement des séances</vt:lpstr>
      <vt:lpstr>Déroulement des séances</vt:lpstr>
      <vt:lpstr>Liens utiles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Toph</dc:creator>
  <cp:lastModifiedBy>Toph</cp:lastModifiedBy>
  <cp:revision>48</cp:revision>
  <dcterms:created xsi:type="dcterms:W3CDTF">2019-08-31T11:23:28Z</dcterms:created>
  <dcterms:modified xsi:type="dcterms:W3CDTF">2022-09-02T05:55:49Z</dcterms:modified>
</cp:coreProperties>
</file>