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4CF29-CF49-4CA6-8E94-30E03F04DE07}" type="datetimeFigureOut">
              <a:rPr lang="fr-FR" smtClean="0"/>
              <a:pPr/>
              <a:t>06/09/2022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B19306-5E00-4A6F-AA9D-9DE7ABFB784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B19306-5E00-4A6F-AA9D-9DE7ABFB784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06/09/2022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56992"/>
            <a:ext cx="8507288" cy="118110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fr-FR" dirty="0"/>
              <a:t>Restitution des connaissances (cours ET activités)</a:t>
            </a:r>
          </a:p>
          <a:p>
            <a:pPr eaLnBrk="1" hangingPunct="1"/>
            <a:r>
              <a:rPr lang="fr-FR" dirty="0"/>
              <a:t>Application d’une notion de la leçon ou vue en activité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059113" y="1500174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1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variable</a:t>
            </a: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très souvent et </a:t>
            </a:r>
            <a:r>
              <a:rPr lang="fr-FR" b="1" dirty="0">
                <a:solidFill>
                  <a:srgbClr val="FF0000"/>
                </a:solidFill>
                <a:latin typeface="Calibri" pitchFamily="34" charset="0"/>
              </a:rPr>
              <a:t>SANS PREAVIS</a:t>
            </a:r>
          </a:p>
        </p:txBody>
      </p:sp>
      <p:grpSp>
        <p:nvGrpSpPr>
          <p:cNvPr id="4" name="Groupe 10"/>
          <p:cNvGrpSpPr/>
          <p:nvPr/>
        </p:nvGrpSpPr>
        <p:grpSpPr>
          <a:xfrm>
            <a:off x="0" y="5452128"/>
            <a:ext cx="9144000" cy="646331"/>
            <a:chOff x="0" y="5452128"/>
            <a:chExt cx="9144000" cy="646331"/>
          </a:xfrm>
        </p:grpSpPr>
        <p:sp>
          <p:nvSpPr>
            <p:cNvPr id="12" name="ZoneTexte 11"/>
            <p:cNvSpPr txBox="1"/>
            <p:nvPr/>
          </p:nvSpPr>
          <p:spPr>
            <a:xfrm>
              <a:off x="0" y="5452128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Un(e) élève pris(e) en train de tricher se verra retirer sa copie</a:t>
              </a:r>
            </a:p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Un(e) élève pris(e) en train de bavarder avec son (sa) voisin(e) se verra retirer sa copie</a:t>
              </a: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496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32254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Contrôles de leçon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48888" y="2228671"/>
            <a:ext cx="86435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Les leçons sont contrôlées régulièrement par des contrôles de leçon en début d'heure : des questions sur la leçon ou le TP (activité) vus lors de la dernière séance. Notés sur 5, 10 ou 20. Le barème est donné sur l’énoncé.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284984"/>
            <a:ext cx="7042634" cy="1508105"/>
          </a:xfrm>
        </p:spPr>
        <p:txBody>
          <a:bodyPr wrap="none">
            <a:spAutoFit/>
          </a:bodyPr>
          <a:lstStyle/>
          <a:p>
            <a:pPr eaLnBrk="1" hangingPunct="1"/>
            <a:r>
              <a:rPr lang="fr-FR" sz="2000" dirty="0"/>
              <a:t>Orthographe (0,5 ou 1 point de présentation) </a:t>
            </a:r>
            <a:r>
              <a:rPr lang="fr-FR" sz="2000" dirty="0">
                <a:sym typeface="Symbol"/>
              </a:rPr>
              <a:t> très rarement</a:t>
            </a:r>
            <a:endParaRPr lang="fr-FR" sz="2000" dirty="0"/>
          </a:p>
          <a:p>
            <a:pPr eaLnBrk="1" hangingPunct="1"/>
            <a:r>
              <a:rPr lang="fr-FR" sz="2000" dirty="0"/>
              <a:t>Résolution d’exercices</a:t>
            </a:r>
          </a:p>
          <a:p>
            <a:pPr eaLnBrk="1" hangingPunct="1"/>
            <a:r>
              <a:rPr lang="fr-FR" sz="2000" dirty="0"/>
              <a:t>Exercices sur machine</a:t>
            </a:r>
          </a:p>
          <a:p>
            <a:pPr eaLnBrk="1" hangingPunct="1"/>
            <a:r>
              <a:rPr lang="fr-FR" sz="2000" dirty="0"/>
              <a:t>…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059113" y="1500174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2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1h ou 2h</a:t>
            </a: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à chaque fin de chapitre ou après deux chapitres (à voir)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Devoirs surveillés (DS)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28596" y="4942909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u="sng" dirty="0"/>
              <a:t>Contenu :</a:t>
            </a:r>
            <a:r>
              <a:rPr lang="fr-FR" dirty="0"/>
              <a:t> questions de cours et plusieurs exercices théoriques ou pratiques (certains pourront avoir été faits en classe)</a:t>
            </a:r>
          </a:p>
        </p:txBody>
      </p:sp>
      <p:grpSp>
        <p:nvGrpSpPr>
          <p:cNvPr id="3" name="Groupe 17"/>
          <p:cNvGrpSpPr/>
          <p:nvPr/>
        </p:nvGrpSpPr>
        <p:grpSpPr>
          <a:xfrm>
            <a:off x="-36512" y="6211669"/>
            <a:ext cx="9180512" cy="646331"/>
            <a:chOff x="0" y="5452128"/>
            <a:chExt cx="9144000" cy="646331"/>
          </a:xfrm>
        </p:grpSpPr>
        <p:sp>
          <p:nvSpPr>
            <p:cNvPr id="19" name="ZoneTexte 18"/>
            <p:cNvSpPr txBox="1"/>
            <p:nvPr/>
          </p:nvSpPr>
          <p:spPr>
            <a:xfrm>
              <a:off x="0" y="5452128"/>
              <a:ext cx="914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Un(e) élève pris(e) en train de tricher se verra retirer sa copie</a:t>
              </a:r>
            </a:p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Un(e) élève pris(e) en train de bavarder avec son(sa) voisin(e) se verra retirer sa copie</a:t>
              </a: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06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632395" y="5587383"/>
              <a:ext cx="476250" cy="41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1"/>
          <p:cNvSpPr/>
          <p:nvPr/>
        </p:nvSpPr>
        <p:spPr>
          <a:xfrm>
            <a:off x="228294" y="2204864"/>
            <a:ext cx="86641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A la fin de chaque chapitre a lieu un « gros contrôle » de 50 minutes. Vous êtes toujours prévenus minimum une semaine avant. Noté sur 10 ou 20, Le barème est donné sur l’énoncé.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28596" y="5579948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FF0000"/>
                </a:solidFill>
              </a:rPr>
              <a:t>Absence :</a:t>
            </a:r>
            <a:r>
              <a:rPr lang="fr-FR" b="1" dirty="0">
                <a:solidFill>
                  <a:srgbClr val="FF0000"/>
                </a:solidFill>
              </a:rPr>
              <a:t> le contrôle sera rattrapé dès le retour en cours (ou TP) de </a:t>
            </a:r>
            <a:r>
              <a:rPr lang="fr-FR" b="1" dirty="0" err="1">
                <a:solidFill>
                  <a:srgbClr val="FF0000"/>
                </a:solidFill>
              </a:rPr>
              <a:t>NSI</a:t>
            </a:r>
            <a:r>
              <a:rPr lang="fr-FR" b="1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1" presetClass="entr" presetSubtype="0" repeatCount="indefinite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  <p:bldP spid="17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12304"/>
            <a:ext cx="8229600" cy="3945696"/>
          </a:xfrm>
        </p:spPr>
        <p:txBody>
          <a:bodyPr>
            <a:spAutoFit/>
          </a:bodyPr>
          <a:lstStyle/>
          <a:p>
            <a:pPr eaLnBrk="1" hangingPunct="1"/>
            <a:r>
              <a:rPr lang="fr-FR" sz="2400" dirty="0"/>
              <a:t>Présentation / Rédaction</a:t>
            </a:r>
          </a:p>
          <a:p>
            <a:pPr eaLnBrk="1" hangingPunct="1"/>
            <a:r>
              <a:rPr lang="fr-FR" sz="2400" dirty="0"/>
              <a:t>Rigueur dans la démarche</a:t>
            </a:r>
          </a:p>
          <a:p>
            <a:pPr eaLnBrk="1" hangingPunct="1"/>
            <a:r>
              <a:rPr lang="fr-FR" sz="2400" dirty="0"/>
              <a:t>Exactitude des résultats</a:t>
            </a:r>
          </a:p>
          <a:p>
            <a:pPr eaLnBrk="1" hangingPunct="1"/>
            <a:r>
              <a:rPr lang="fr-FR" sz="2400" dirty="0"/>
              <a:t>Réponses aux questions</a:t>
            </a:r>
          </a:p>
          <a:p>
            <a:pPr algn="just" eaLnBrk="1" hangingPunct="1"/>
            <a:r>
              <a:rPr lang="fr-FR" sz="2400" dirty="0"/>
              <a:t>Remise dans les temps : soit le jour même, soit une semaine après.</a:t>
            </a:r>
          </a:p>
          <a:p>
            <a:pPr marL="0" indent="0" algn="just" eaLnBrk="1" hangingPunct="1">
              <a:buNone/>
            </a:pPr>
            <a:endParaRPr lang="fr-FR" sz="1600" dirty="0"/>
          </a:p>
          <a:p>
            <a:pPr algn="just">
              <a:buFont typeface="Symbol" panose="05050102010706020507" pitchFamily="18" charset="2"/>
              <a:buChar char="®"/>
            </a:pPr>
            <a:r>
              <a:rPr lang="fr-FR" sz="2000" b="1" dirty="0">
                <a:solidFill>
                  <a:srgbClr val="FF0000"/>
                </a:solidFill>
              </a:rPr>
              <a:t>Tout retard sera pénalisé et un compte rendu remis au-delà d’une semaine après la date limite ne sera pas accepté !</a:t>
            </a:r>
          </a:p>
          <a:p>
            <a:pPr algn="just">
              <a:buFont typeface="Symbol" panose="05050102010706020507" pitchFamily="18" charset="2"/>
              <a:buChar char="®"/>
            </a:pPr>
            <a:r>
              <a:rPr lang="fr-FR" sz="2000" b="1" dirty="0">
                <a:solidFill>
                  <a:srgbClr val="FF0000"/>
                </a:solidFill>
              </a:rPr>
              <a:t>Un travail non rendu pourra être sanctionné par un zéro.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059113" y="1496785"/>
            <a:ext cx="31213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0,5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0" y="785794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Durée :</a:t>
            </a:r>
            <a:r>
              <a:rPr lang="fr-FR" dirty="0">
                <a:latin typeface="Calibri" pitchFamily="34" charset="0"/>
              </a:rPr>
              <a:t> variable</a:t>
            </a:r>
          </a:p>
          <a:p>
            <a:pPr algn="ctr">
              <a:defRPr/>
            </a:pPr>
            <a:r>
              <a:rPr lang="fr-FR" u="sng" dirty="0">
                <a:latin typeface="Calibri" pitchFamily="34" charset="0"/>
              </a:rPr>
              <a:t>Fréquence :</a:t>
            </a:r>
            <a:r>
              <a:rPr lang="fr-FR" dirty="0">
                <a:latin typeface="Calibri" pitchFamily="34" charset="0"/>
              </a:rPr>
              <a:t> hebdomadaire (?)</a:t>
            </a:r>
            <a:endParaRPr lang="fr-FR" i="1" dirty="0">
              <a:latin typeface="Calibri" pitchFamily="34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Activités notées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28294" y="2204864"/>
            <a:ext cx="86641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/>
              <a:t>Un </a:t>
            </a:r>
            <a:r>
              <a:rPr lang="fr-FR" b="1" dirty="0"/>
              <a:t>compte rendu</a:t>
            </a:r>
            <a:r>
              <a:rPr lang="fr-FR" dirty="0"/>
              <a:t>, sur feuille ou au format numérique, peut vous être demandé à la suite d’une activité expérimentale. Celui-ci sera alors noté sur 5, 10 ou 20.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59113" y="857232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</a:t>
            </a:r>
            <a:r>
              <a:rPr lang="fr-FR" sz="3600">
                <a:solidFill>
                  <a:srgbClr val="FF0000"/>
                </a:solidFill>
              </a:rPr>
              <a:t>:</a:t>
            </a:r>
            <a:r>
              <a:rPr lang="fr-FR" sz="3600"/>
              <a:t> 1</a:t>
            </a:r>
            <a:endParaRPr lang="fr-FR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571750"/>
            <a:ext cx="8229600" cy="2428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/>
              <a:t>Utilisation du tableau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/>
              <a:t>Réponses aux questions (s’il y a lieu)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Exposés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 rot="2162961">
            <a:off x="7100858" y="1337120"/>
            <a:ext cx="20307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Facultatif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59113" y="857232"/>
            <a:ext cx="2771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2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571749"/>
            <a:ext cx="8229600" cy="294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/>
              <a:t>Rigueur informatique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Rédaction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3200" dirty="0"/>
              <a:t>Présentation (diction, utilisation du tableau,…)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(Mini-)projets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5041380"/>
          </a:xfrm>
        </p:spPr>
        <p:txBody>
          <a:bodyPr>
            <a:spAutoFit/>
          </a:bodyPr>
          <a:lstStyle/>
          <a:p>
            <a:pPr eaLnBrk="1" hangingPunct="1">
              <a:lnSpc>
                <a:spcPct val="170000"/>
              </a:lnSpc>
            </a:pPr>
            <a:r>
              <a:rPr lang="fr-FR" sz="2400" b="1" dirty="0"/>
              <a:t>Attitude :</a:t>
            </a:r>
          </a:p>
          <a:p>
            <a:pPr lvl="1"/>
            <a:r>
              <a:rPr lang="fr-FR" sz="2000" dirty="0"/>
              <a:t>Discipline ;</a:t>
            </a:r>
          </a:p>
          <a:p>
            <a:pPr lvl="1"/>
            <a:r>
              <a:rPr lang="fr-FR" sz="2000" dirty="0"/>
              <a:t>Respect des autres et du professeur ;</a:t>
            </a:r>
          </a:p>
          <a:p>
            <a:pPr lvl="1"/>
            <a:r>
              <a:rPr lang="fr-FR" sz="2000" dirty="0"/>
              <a:t>Respect des consignes.</a:t>
            </a:r>
          </a:p>
          <a:p>
            <a:pPr eaLnBrk="1" hangingPunct="1">
              <a:lnSpc>
                <a:spcPct val="170000"/>
              </a:lnSpc>
            </a:pPr>
            <a:r>
              <a:rPr lang="fr-FR" sz="2400" b="1" dirty="0"/>
              <a:t>Participation orale :</a:t>
            </a:r>
          </a:p>
          <a:p>
            <a:pPr lvl="1"/>
            <a:r>
              <a:rPr lang="fr-FR" sz="2000" dirty="0"/>
              <a:t>Déroulement d’un cours ;</a:t>
            </a:r>
          </a:p>
          <a:p>
            <a:pPr lvl="1"/>
            <a:r>
              <a:rPr lang="fr-FR" sz="2000" dirty="0"/>
              <a:t>Correction d’exercices ;</a:t>
            </a:r>
          </a:p>
          <a:p>
            <a:pPr lvl="1"/>
            <a:r>
              <a:rPr lang="fr-FR" sz="2000" dirty="0"/>
              <a:t>…</a:t>
            </a:r>
          </a:p>
          <a:p>
            <a:pPr eaLnBrk="1" hangingPunct="1">
              <a:lnSpc>
                <a:spcPct val="170000"/>
              </a:lnSpc>
            </a:pPr>
            <a:r>
              <a:rPr lang="fr-FR" sz="2400" b="1" dirty="0"/>
              <a:t>Investissement lors des activités </a:t>
            </a:r>
            <a:r>
              <a:rPr lang="fr-FR" sz="2400" dirty="0"/>
              <a:t>(expérimentales ou autres)</a:t>
            </a:r>
          </a:p>
          <a:p>
            <a:pPr eaLnBrk="1" hangingPunct="1">
              <a:lnSpc>
                <a:spcPct val="170000"/>
              </a:lnSpc>
            </a:pPr>
            <a:r>
              <a:rPr lang="fr-FR" sz="2400" b="1" dirty="0"/>
              <a:t>Travail personnel </a:t>
            </a:r>
            <a:r>
              <a:rPr lang="fr-FR" sz="2400" dirty="0"/>
              <a:t>(exercices, activité à faire à la maison,…)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059113" y="857232"/>
            <a:ext cx="297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3600" dirty="0">
                <a:solidFill>
                  <a:srgbClr val="FF0000"/>
                </a:solidFill>
              </a:rPr>
              <a:t>Coefficient :</a:t>
            </a:r>
            <a:r>
              <a:rPr lang="fr-FR" sz="3600" dirty="0"/>
              <a:t> 1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76944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Travail et comportement en classe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0" y="785794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 rot="2162961">
            <a:off x="7032537" y="1337120"/>
            <a:ext cx="21673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Optionnel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495</Words>
  <Application>Microsoft Office PowerPoint</Application>
  <PresentationFormat>Affichage à l'écran (4:3)</PresentationFormat>
  <Paragraphs>63</Paragraphs>
  <Slides>6</Slides>
  <Notes>1</Notes>
  <HiddenSlides>1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Symbol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INTERNET</dc:creator>
  <cp:lastModifiedBy>Toph</cp:lastModifiedBy>
  <cp:revision>36</cp:revision>
  <dcterms:created xsi:type="dcterms:W3CDTF">2013-09-01T09:45:10Z</dcterms:created>
  <dcterms:modified xsi:type="dcterms:W3CDTF">2022-09-06T06:20:48Z</dcterms:modified>
</cp:coreProperties>
</file>