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Lst>
  <p:sldIdLst>
    <p:sldId id="256"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5" d="100"/>
          <a:sy n="115" d="100"/>
        </p:scale>
        <p:origin x="-93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Arrondir un rectangle avec un coin diagonal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r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fr-FR" smtClean="0"/>
              <a:t>Cliquez pour modifier le style du titre</a:t>
            </a:r>
            <a:endParaRPr kumimoji="0" lang="en-US"/>
          </a:p>
        </p:txBody>
      </p:sp>
      <p:sp>
        <p:nvSpPr>
          <p:cNvPr id="9" name="Sous-titr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10" name="Espace réservé de la date 9"/>
          <p:cNvSpPr>
            <a:spLocks noGrp="1"/>
          </p:cNvSpPr>
          <p:nvPr>
            <p:ph type="dt" sz="half" idx="10"/>
          </p:nvPr>
        </p:nvSpPr>
        <p:spPr>
          <a:xfrm>
            <a:off x="5562600" y="6509004"/>
            <a:ext cx="3002280" cy="274320"/>
          </a:xfrm>
        </p:spPr>
        <p:txBody>
          <a:bodyPr vert="horz" rtlCol="0"/>
          <a:lstStyle>
            <a:extLst/>
          </a:lstStyle>
          <a:p>
            <a:fld id="{AA309A6D-C09C-4548-B29A-6CF363A7E532}" type="datetimeFigureOut">
              <a:rPr lang="fr-FR" smtClean="0"/>
              <a:pPr/>
              <a:t>26/09/2019</a:t>
            </a:fld>
            <a:endParaRPr lang="fr-BE"/>
          </a:p>
        </p:txBody>
      </p:sp>
      <p:sp>
        <p:nvSpPr>
          <p:cNvPr id="11" name="Espace réservé du numéro de diapositive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F4668DC-857F-487D-BFFA-8C0CA5037977}" type="slidenum">
              <a:rPr lang="fr-BE" smtClean="0"/>
              <a:pPr/>
              <a:t>‹N°›</a:t>
            </a:fld>
            <a:endParaRPr lang="fr-BE"/>
          </a:p>
        </p:txBody>
      </p:sp>
      <p:sp>
        <p:nvSpPr>
          <p:cNvPr id="12" name="Espace réservé du pied de page 11"/>
          <p:cNvSpPr>
            <a:spLocks noGrp="1"/>
          </p:cNvSpPr>
          <p:nvPr>
            <p:ph type="ftr" sz="quarter" idx="12"/>
          </p:nvPr>
        </p:nvSpPr>
        <p:spPr>
          <a:xfrm>
            <a:off x="1600200" y="6509004"/>
            <a:ext cx="3907464" cy="274320"/>
          </a:xfrm>
        </p:spPr>
        <p:txBody>
          <a:bodyPr vert="horz" rtlCol="0"/>
          <a:lstStyle>
            <a:extLst/>
          </a:lstStyle>
          <a:p>
            <a:endParaRPr lang="fr-B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A309A6D-C09C-4548-B29A-6CF363A7E532}" type="datetimeFigureOut">
              <a:rPr lang="fr-FR" smtClean="0"/>
              <a:pPr/>
              <a:t>26/09/2019</a:t>
            </a:fld>
            <a:endParaRPr lang="fr-BE"/>
          </a:p>
        </p:txBody>
      </p:sp>
      <p:sp>
        <p:nvSpPr>
          <p:cNvPr id="5" name="Espace réservé du pied de page 4"/>
          <p:cNvSpPr>
            <a:spLocks noGrp="1"/>
          </p:cNvSpPr>
          <p:nvPr>
            <p:ph type="ftr" sz="quarter" idx="11"/>
          </p:nvPr>
        </p:nvSpPr>
        <p:spPr/>
        <p:txBody>
          <a:bodyPr/>
          <a:lstStyle>
            <a:extLst/>
          </a:lstStyle>
          <a:p>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8" name="Espace réservé de la date 7"/>
          <p:cNvSpPr>
            <a:spLocks noGrp="1"/>
          </p:cNvSpPr>
          <p:nvPr>
            <p:ph type="dt" sz="half" idx="10"/>
          </p:nvPr>
        </p:nvSpPr>
        <p:spPr>
          <a:xfrm>
            <a:off x="5562600" y="6513670"/>
            <a:ext cx="3002280" cy="274320"/>
          </a:xfrm>
        </p:spPr>
        <p:txBody>
          <a:bodyPr vert="horz" rtlCol="0"/>
          <a:lstStyle>
            <a:extLst/>
          </a:lstStyle>
          <a:p>
            <a:fld id="{AA309A6D-C09C-4548-B29A-6CF363A7E532}" type="datetimeFigureOut">
              <a:rPr lang="fr-FR" smtClean="0"/>
              <a:pPr/>
              <a:t>26/09/2019</a:t>
            </a:fld>
            <a:endParaRPr lang="fr-BE"/>
          </a:p>
        </p:txBody>
      </p:sp>
      <p:sp>
        <p:nvSpPr>
          <p:cNvPr id="9" name="Espace réservé du numéro de diapositive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F4668DC-857F-487D-BFFA-8C0CA5037977}" type="slidenum">
              <a:rPr lang="fr-BE" smtClean="0"/>
              <a:pPr/>
              <a:t>‹N°›</a:t>
            </a:fld>
            <a:endParaRPr lang="fr-BE"/>
          </a:p>
        </p:txBody>
      </p:sp>
      <p:sp>
        <p:nvSpPr>
          <p:cNvPr id="10" name="Espace réservé du pied de page 9"/>
          <p:cNvSpPr>
            <a:spLocks noGrp="1"/>
          </p:cNvSpPr>
          <p:nvPr>
            <p:ph type="ftr" sz="quarter" idx="12"/>
          </p:nvPr>
        </p:nvSpPr>
        <p:spPr>
          <a:xfrm>
            <a:off x="1600200" y="6513670"/>
            <a:ext cx="3907464" cy="274320"/>
          </a:xfrm>
        </p:spPr>
        <p:txBody>
          <a:bodyPr vert="horz" rtlCol="0"/>
          <a:lstStyle>
            <a:extLst/>
          </a:lstStyle>
          <a:p>
            <a:endParaRPr lang="fr-BE"/>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AA309A6D-C09C-4548-B29A-6CF363A7E532}" type="datetimeFigureOut">
              <a:rPr lang="fr-FR" smtClean="0"/>
              <a:pPr/>
              <a:t>26/09/2019</a:t>
            </a:fld>
            <a:endParaRPr lang="fr-BE"/>
          </a:p>
        </p:txBody>
      </p:sp>
      <p:sp>
        <p:nvSpPr>
          <p:cNvPr id="6" name="Espace réservé du pied de page 5"/>
          <p:cNvSpPr>
            <a:spLocks noGrp="1"/>
          </p:cNvSpPr>
          <p:nvPr>
            <p:ph type="ftr" sz="quarter" idx="11"/>
          </p:nvPr>
        </p:nvSpPr>
        <p:spPr/>
        <p:txBody>
          <a:bodyPr/>
          <a:lstStyle>
            <a:extLst/>
          </a:lstStyle>
          <a:p>
            <a:endParaRPr lang="fr-BE"/>
          </a:p>
        </p:txBody>
      </p:sp>
      <p:sp>
        <p:nvSpPr>
          <p:cNvPr id="7" name="Espace réservé du numéro de diapositive 6"/>
          <p:cNvSpPr>
            <a:spLocks noGrp="1"/>
          </p:cNvSpPr>
          <p:nvPr>
            <p:ph type="sldNum" sz="quarter" idx="12"/>
          </p:nvPr>
        </p:nvSpPr>
        <p:spPr>
          <a:xfrm>
            <a:off x="8641080" y="6514568"/>
            <a:ext cx="464288" cy="274320"/>
          </a:xfrm>
        </p:spPr>
        <p:txBody>
          <a:bodyPr/>
          <a:lstStyle>
            <a:extLst/>
          </a:lstStyle>
          <a:p>
            <a:fld id="{CF4668DC-857F-487D-BFFA-8C0CA5037977}" type="slidenum">
              <a:rPr lang="fr-BE" smtClean="0"/>
              <a:pPr/>
              <a:t>‹N°›</a:t>
            </a:fld>
            <a:endParaRPr lang="fr-BE"/>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re 1"/>
          <p:cNvSpPr>
            <a:spLocks noGrp="1"/>
          </p:cNvSpPr>
          <p:nvPr>
            <p:ph type="title"/>
          </p:nvPr>
        </p:nvSpPr>
        <p:spPr>
          <a:xfrm>
            <a:off x="457200" y="251948"/>
            <a:ext cx="8229600" cy="1143000"/>
          </a:xfrm>
        </p:spPr>
        <p:txBody>
          <a:bodyPr anchor="b"/>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AA309A6D-C09C-4548-B29A-6CF363A7E532}" type="datetimeFigureOut">
              <a:rPr lang="fr-FR" smtClean="0"/>
              <a:pPr/>
              <a:t>26/09/2019</a:t>
            </a:fld>
            <a:endParaRPr lang="fr-BE"/>
          </a:p>
        </p:txBody>
      </p:sp>
      <p:sp>
        <p:nvSpPr>
          <p:cNvPr id="8" name="Espace réservé du pied de page 7"/>
          <p:cNvSpPr>
            <a:spLocks noGrp="1"/>
          </p:cNvSpPr>
          <p:nvPr>
            <p:ph type="ftr" sz="quarter" idx="11"/>
          </p:nvPr>
        </p:nvSpPr>
        <p:spPr/>
        <p:txBody>
          <a:bodyPr/>
          <a:lstStyle>
            <a:extLst/>
          </a:lstStyle>
          <a:p>
            <a:endParaRPr lang="fr-BE"/>
          </a:p>
        </p:txBody>
      </p:sp>
      <p:sp>
        <p:nvSpPr>
          <p:cNvPr id="9" name="Espace réservé du numéro de diapositive 8"/>
          <p:cNvSpPr>
            <a:spLocks noGrp="1"/>
          </p:cNvSpPr>
          <p:nvPr>
            <p:ph type="sldNum" sz="quarter" idx="12"/>
          </p:nvPr>
        </p:nvSpPr>
        <p:spPr>
          <a:xfrm>
            <a:off x="8641080" y="6514568"/>
            <a:ext cx="464288" cy="274320"/>
          </a:xfrm>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53218"/>
            <a:ext cx="8229600" cy="1143000"/>
          </a:xfrm>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AA309A6D-C09C-4548-B29A-6CF363A7E532}" type="datetimeFigureOut">
              <a:rPr lang="fr-FR" smtClean="0"/>
              <a:pPr/>
              <a:t>26/09/2019</a:t>
            </a:fld>
            <a:endParaRPr lang="fr-BE"/>
          </a:p>
        </p:txBody>
      </p:sp>
      <p:sp>
        <p:nvSpPr>
          <p:cNvPr id="4" name="Espace réservé du pied de page 3"/>
          <p:cNvSpPr>
            <a:spLocks noGrp="1"/>
          </p:cNvSpPr>
          <p:nvPr>
            <p:ph type="ftr" sz="quarter" idx="11"/>
          </p:nvPr>
        </p:nvSpPr>
        <p:spPr/>
        <p:txBody>
          <a:bodyPr/>
          <a:lstStyle>
            <a:extLst/>
          </a:lstStyle>
          <a:p>
            <a:endParaRPr lang="fr-BE"/>
          </a:p>
        </p:txBody>
      </p:sp>
      <p:sp>
        <p:nvSpPr>
          <p:cNvPr id="5" name="Espace réservé du numéro de diapositive 4"/>
          <p:cNvSpPr>
            <a:spLocks noGrp="1"/>
          </p:cNvSpPr>
          <p:nvPr>
            <p:ph type="sldNum" sz="quarter" idx="12"/>
          </p:nvPr>
        </p:nvSpPr>
        <p:spPr/>
        <p:txBody>
          <a:bodyPr/>
          <a:lstStyle>
            <a:extLst/>
          </a:lstStyle>
          <a:p>
            <a:fld id="{CF4668DC-857F-487D-BFFA-8C0CA5037977}" type="slidenum">
              <a:rPr lang="fr-BE" smtClean="0"/>
              <a:pPr/>
              <a:t>‹N°›</a:t>
            </a:fld>
            <a:endParaRPr lang="fr-BE"/>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AA309A6D-C09C-4548-B29A-6CF363A7E532}" type="datetimeFigureOut">
              <a:rPr lang="fr-FR" smtClean="0"/>
              <a:pPr/>
              <a:t>26/09/2019</a:t>
            </a:fld>
            <a:endParaRPr lang="fr-BE"/>
          </a:p>
        </p:txBody>
      </p:sp>
      <p:sp>
        <p:nvSpPr>
          <p:cNvPr id="3" name="Espace réservé du pied de page 2"/>
          <p:cNvSpPr>
            <a:spLocks noGrp="1"/>
          </p:cNvSpPr>
          <p:nvPr>
            <p:ph type="ftr" sz="quarter" idx="11"/>
          </p:nvPr>
        </p:nvSpPr>
        <p:spPr/>
        <p:txBody>
          <a:bodyPr/>
          <a:lstStyle>
            <a:extLst/>
          </a:lstStyle>
          <a:p>
            <a:endParaRPr lang="fr-BE"/>
          </a:p>
        </p:txBody>
      </p:sp>
      <p:sp>
        <p:nvSpPr>
          <p:cNvPr id="4" name="Espace réservé du numéro de diapositive 3"/>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963136" y="304800"/>
            <a:ext cx="3931920" cy="762000"/>
          </a:xfrm>
        </p:spPr>
        <p:txBody>
          <a:bodyPr anchor="b"/>
          <a:lstStyle>
            <a:lvl1pPr marL="0" algn="r">
              <a:buNone/>
              <a:defRPr sz="2000" b="1"/>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9" name="Espace réservé de la date 8"/>
          <p:cNvSpPr>
            <a:spLocks noGrp="1"/>
          </p:cNvSpPr>
          <p:nvPr>
            <p:ph type="dt" sz="half" idx="10"/>
          </p:nvPr>
        </p:nvSpPr>
        <p:spPr>
          <a:xfrm>
            <a:off x="5562600" y="6513670"/>
            <a:ext cx="3002280" cy="274320"/>
          </a:xfrm>
        </p:spPr>
        <p:txBody>
          <a:bodyPr vert="horz" rtlCol="0"/>
          <a:lstStyle>
            <a:extLst/>
          </a:lstStyle>
          <a:p>
            <a:fld id="{AA309A6D-C09C-4548-B29A-6CF363A7E532}" type="datetimeFigureOut">
              <a:rPr lang="fr-FR" smtClean="0"/>
              <a:pPr/>
              <a:t>26/09/2019</a:t>
            </a:fld>
            <a:endParaRPr lang="fr-BE"/>
          </a:p>
        </p:txBody>
      </p:sp>
      <p:sp>
        <p:nvSpPr>
          <p:cNvPr id="10" name="Espace réservé du numéro de diapositive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F4668DC-857F-487D-BFFA-8C0CA5037977}" type="slidenum">
              <a:rPr lang="fr-BE" smtClean="0"/>
              <a:pPr/>
              <a:t>‹N°›</a:t>
            </a:fld>
            <a:endParaRPr lang="fr-BE"/>
          </a:p>
        </p:txBody>
      </p:sp>
      <p:sp>
        <p:nvSpPr>
          <p:cNvPr id="11" name="Espace réservé du pied de page 10"/>
          <p:cNvSpPr>
            <a:spLocks noGrp="1"/>
          </p:cNvSpPr>
          <p:nvPr>
            <p:ph type="ftr" sz="quarter" idx="12"/>
          </p:nvPr>
        </p:nvSpPr>
        <p:spPr>
          <a:xfrm>
            <a:off x="1600200" y="6513670"/>
            <a:ext cx="3907464" cy="274320"/>
          </a:xfrm>
        </p:spPr>
        <p:txBody>
          <a:bodyPr vert="horz" rtlCol="0"/>
          <a:lstStyle>
            <a:extLst/>
          </a:lstStyle>
          <a:p>
            <a:endParaRPr lang="fr-BE"/>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0443" y="4724400"/>
            <a:ext cx="5486400" cy="664536"/>
          </a:xfrm>
        </p:spPr>
        <p:txBody>
          <a:bodyPr anchor="b"/>
          <a:lstStyle>
            <a:lvl1pPr marL="0" algn="r">
              <a:buNone/>
              <a:defRPr sz="2000" b="1"/>
            </a:lvl1pPr>
            <a:extLst/>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13" name="Espace réservé pour une imag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fr-FR" smtClean="0">
                <a:solidFill>
                  <a:schemeClr val="lt1"/>
                </a:solidFill>
                <a:latin typeface="+mn-lt"/>
                <a:ea typeface="+mn-ea"/>
                <a:cs typeface="+mn-cs"/>
              </a:rPr>
              <a:t>Cliquez sur l'icône pour ajouter une image</a:t>
            </a:r>
            <a:endParaRPr kumimoji="0" lang="en-US" dirty="0">
              <a:solidFill>
                <a:schemeClr val="lt1"/>
              </a:solidFill>
              <a:latin typeface="+mn-lt"/>
              <a:ea typeface="+mn-ea"/>
              <a:cs typeface="+mn-cs"/>
            </a:endParaRPr>
          </a:p>
        </p:txBody>
      </p:sp>
      <p:sp>
        <p:nvSpPr>
          <p:cNvPr id="8" name="Espace réservé de la date 7"/>
          <p:cNvSpPr>
            <a:spLocks noGrp="1"/>
          </p:cNvSpPr>
          <p:nvPr>
            <p:ph type="dt" sz="half" idx="10"/>
          </p:nvPr>
        </p:nvSpPr>
        <p:spPr>
          <a:xfrm>
            <a:off x="5562600" y="6509004"/>
            <a:ext cx="3002280" cy="274320"/>
          </a:xfrm>
        </p:spPr>
        <p:txBody>
          <a:bodyPr vert="horz" rtlCol="0"/>
          <a:lstStyle>
            <a:extLst/>
          </a:lstStyle>
          <a:p>
            <a:fld id="{AA309A6D-C09C-4548-B29A-6CF363A7E532}" type="datetimeFigureOut">
              <a:rPr lang="fr-FR" smtClean="0"/>
              <a:pPr/>
              <a:t>26/09/2019</a:t>
            </a:fld>
            <a:endParaRPr lang="fr-BE"/>
          </a:p>
        </p:txBody>
      </p:sp>
      <p:sp>
        <p:nvSpPr>
          <p:cNvPr id="9" name="Espace réservé du numéro de diapositive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F4668DC-857F-487D-BFFA-8C0CA5037977}" type="slidenum">
              <a:rPr lang="fr-BE" smtClean="0"/>
              <a:pPr/>
              <a:t>‹N°›</a:t>
            </a:fld>
            <a:endParaRPr lang="fr-BE"/>
          </a:p>
        </p:txBody>
      </p:sp>
      <p:sp>
        <p:nvSpPr>
          <p:cNvPr id="10" name="Espace réservé du pied de page 9"/>
          <p:cNvSpPr>
            <a:spLocks noGrp="1"/>
          </p:cNvSpPr>
          <p:nvPr>
            <p:ph type="ftr" sz="quarter" idx="12"/>
          </p:nvPr>
        </p:nvSpPr>
        <p:spPr>
          <a:xfrm>
            <a:off x="1600200" y="6509004"/>
            <a:ext cx="3907464" cy="274320"/>
          </a:xfrm>
        </p:spPr>
        <p:txBody>
          <a:bodyPr vert="horz" rtlCol="0"/>
          <a:lstStyle>
            <a:extLst/>
          </a:lstStyle>
          <a:p>
            <a:endParaRPr lang="fr-B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A309A6D-C09C-4548-B29A-6CF363A7E532}" type="datetimeFigureOut">
              <a:rPr lang="fr-FR" smtClean="0"/>
              <a:pPr/>
              <a:t>26/09/2019</a:t>
            </a:fld>
            <a:endParaRPr lang="fr-BE"/>
          </a:p>
        </p:txBody>
      </p:sp>
      <p:sp>
        <p:nvSpPr>
          <p:cNvPr id="5" name="Espace réservé du pied de page 4"/>
          <p:cNvSpPr>
            <a:spLocks noGrp="1"/>
          </p:cNvSpPr>
          <p:nvPr>
            <p:ph type="ftr" sz="quarter" idx="11"/>
          </p:nvPr>
        </p:nvSpPr>
        <p:spPr/>
        <p:txBody>
          <a:bodyPr/>
          <a:lstStyle>
            <a:extLst/>
          </a:lstStyle>
          <a:p>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lvl1pPr algn="l">
              <a:defRPr/>
            </a:lvl1pPr>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A309A6D-C09C-4548-B29A-6CF363A7E532}" type="datetimeFigureOut">
              <a:rPr lang="fr-FR" smtClean="0"/>
              <a:pPr/>
              <a:t>26/09/2019</a:t>
            </a:fld>
            <a:endParaRPr lang="fr-BE"/>
          </a:p>
        </p:txBody>
      </p:sp>
      <p:sp>
        <p:nvSpPr>
          <p:cNvPr id="5" name="Espace réservé du pied de page 4"/>
          <p:cNvSpPr>
            <a:spLocks noGrp="1"/>
          </p:cNvSpPr>
          <p:nvPr>
            <p:ph type="ftr" sz="quarter" idx="11"/>
          </p:nvPr>
        </p:nvSpPr>
        <p:spPr/>
        <p:txBody>
          <a:bodyPr/>
          <a:lstStyle>
            <a:extLst/>
          </a:lstStyle>
          <a:p>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26/09/2019</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26/09/2019</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Arrondir un rectangle avec un coin diagonal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pied de page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fr-BE"/>
          </a:p>
        </p:txBody>
      </p:sp>
      <p:sp>
        <p:nvSpPr>
          <p:cNvPr id="14" name="Espace réservé de la date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AA309A6D-C09C-4548-B29A-6CF363A7E532}" type="datetimeFigureOut">
              <a:rPr lang="fr-FR" smtClean="0"/>
              <a:pPr/>
              <a:t>26/09/2019</a:t>
            </a:fld>
            <a:endParaRPr lang="fr-BE"/>
          </a:p>
        </p:txBody>
      </p:sp>
      <p:sp>
        <p:nvSpPr>
          <p:cNvPr id="23" name="Espace réservé du numéro de diapositive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CF4668DC-857F-487D-BFFA-8C0CA5037977}" type="slidenum">
              <a:rPr lang="fr-BE" smtClean="0"/>
              <a:pPr/>
              <a:t>‹N°›</a:t>
            </a:fld>
            <a:endParaRPr lang="fr-BE"/>
          </a:p>
        </p:txBody>
      </p:sp>
      <p:sp>
        <p:nvSpPr>
          <p:cNvPr id="22" name="Espace réservé du titre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ctrTitle"/>
          </p:nvPr>
        </p:nvSpPr>
        <p:spPr>
          <a:xfrm>
            <a:off x="539552" y="1065510"/>
            <a:ext cx="8140626" cy="923330"/>
          </a:xfrm>
          <a:ln>
            <a:noFill/>
          </a:ln>
        </p:spPr>
        <p:txBody>
          <a:bodyPr wrap="square">
            <a:spAutoFit/>
          </a:bodyPr>
          <a:lstStyle/>
          <a:p>
            <a:pPr algn="ctr"/>
            <a:r>
              <a:rPr lang="fr-FR" sz="5400" b="1" cap="none" dirty="0" smtClean="0">
                <a:solidFill>
                  <a:srgbClr val="FF0000"/>
                </a:solidFill>
              </a:rPr>
              <a:t>L’énergie interne</a:t>
            </a:r>
            <a:endParaRPr lang="fr-FR" sz="5400" b="1" cap="none" dirty="0">
              <a:solidFill>
                <a:srgbClr val="FF0000"/>
              </a:solidFill>
            </a:endParaRPr>
          </a:p>
        </p:txBody>
      </p:sp>
      <p:sp>
        <p:nvSpPr>
          <p:cNvPr id="5" name="Rectangle 4"/>
          <p:cNvSpPr/>
          <p:nvPr/>
        </p:nvSpPr>
        <p:spPr>
          <a:xfrm>
            <a:off x="539552" y="116632"/>
            <a:ext cx="3575018" cy="830997"/>
          </a:xfrm>
          <a:prstGeom prst="rect">
            <a:avLst/>
          </a:prstGeom>
          <a:effectLst>
            <a:outerShdw blurRad="50800" dist="38100" dir="8100000" algn="tr" rotWithShape="0">
              <a:prstClr val="black">
                <a:alpha val="40000"/>
              </a:prstClr>
            </a:outerShdw>
          </a:effec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fr-FR" sz="4800" b="1" dirty="0" smtClean="0">
                <a:ln w="11430"/>
                <a:solidFill>
                  <a:srgbClr val="FFFF00"/>
                </a:solidFill>
                <a:effectLst>
                  <a:outerShdw blurRad="50800" dist="39000" dir="5460000" algn="tl">
                    <a:srgbClr val="000000">
                      <a:alpha val="38000"/>
                    </a:srgbClr>
                  </a:outerShdw>
                </a:effectLst>
                <a:latin typeface="+mj-lt"/>
              </a:rPr>
              <a:t>Chapitre 2 :</a:t>
            </a:r>
            <a:endParaRPr lang="fr-FR" sz="4800" b="1" dirty="0">
              <a:ln w="11430"/>
              <a:solidFill>
                <a:srgbClr val="FFFF00"/>
              </a:solidFill>
              <a:effectLst>
                <a:outerShdw blurRad="50800" dist="39000" dir="5460000" algn="tl">
                  <a:srgbClr val="000000">
                    <a:alpha val="38000"/>
                  </a:srgbClr>
                </a:outerShdw>
              </a:effectLst>
              <a:latin typeface="+mj-lt"/>
            </a:endParaRPr>
          </a:p>
        </p:txBody>
      </p:sp>
      <p:sp>
        <p:nvSpPr>
          <p:cNvPr id="6" name="Rectangle 5" hidden="1"/>
          <p:cNvSpPr/>
          <p:nvPr/>
        </p:nvSpPr>
        <p:spPr>
          <a:xfrm>
            <a:off x="251520" y="2780928"/>
            <a:ext cx="3047501" cy="369332"/>
          </a:xfrm>
          <a:prstGeom prst="rect">
            <a:avLst/>
          </a:prstGeom>
        </p:spPr>
        <p:txBody>
          <a:bodyPr wrap="none">
            <a:spAutoFit/>
          </a:bodyPr>
          <a:lstStyle/>
          <a:p>
            <a:r>
              <a:rPr lang="fr-FR" u="sng" smtClean="0">
                <a:solidFill>
                  <a:srgbClr val="002060"/>
                </a:solidFill>
                <a:latin typeface="Calibri" pitchFamily="34" charset="0"/>
                <a:cs typeface="Calibri" pitchFamily="34" charset="0"/>
              </a:rPr>
              <a:t>Les objectifs de connaissance :</a:t>
            </a:r>
            <a:endParaRPr lang="fr-FR">
              <a:solidFill>
                <a:srgbClr val="002060"/>
              </a:solidFill>
              <a:latin typeface="Calibri" pitchFamily="34" charset="0"/>
              <a:cs typeface="Calibri" pitchFamily="34" charset="0"/>
            </a:endParaRPr>
          </a:p>
        </p:txBody>
      </p:sp>
      <p:sp>
        <p:nvSpPr>
          <p:cNvPr id="7" name="Rectangle 6" hidden="1"/>
          <p:cNvSpPr/>
          <p:nvPr/>
        </p:nvSpPr>
        <p:spPr>
          <a:xfrm>
            <a:off x="251520" y="4581128"/>
            <a:ext cx="2843599" cy="369332"/>
          </a:xfrm>
          <a:prstGeom prst="rect">
            <a:avLst/>
          </a:prstGeom>
        </p:spPr>
        <p:txBody>
          <a:bodyPr wrap="none">
            <a:spAutoFit/>
          </a:bodyPr>
          <a:lstStyle/>
          <a:p>
            <a:r>
              <a:rPr lang="fr-FR" u="sng" smtClean="0">
                <a:solidFill>
                  <a:srgbClr val="002060"/>
                </a:solidFill>
                <a:latin typeface="Calibri" pitchFamily="34" charset="0"/>
                <a:cs typeface="Calibri" pitchFamily="34" charset="0"/>
              </a:rPr>
              <a:t>Les objectifs de savoir-faire :</a:t>
            </a:r>
            <a:endParaRPr lang="fr-FR">
              <a:solidFill>
                <a:srgbClr val="002060"/>
              </a:solidFill>
              <a:latin typeface="Calibri" pitchFamily="34" charset="0"/>
              <a:cs typeface="Calibri" pitchFamily="34" charset="0"/>
            </a:endParaRPr>
          </a:p>
        </p:txBody>
      </p:sp>
      <p:sp>
        <p:nvSpPr>
          <p:cNvPr id="10" name="ZoneTexte 9" hidden="1"/>
          <p:cNvSpPr txBox="1"/>
          <p:nvPr/>
        </p:nvSpPr>
        <p:spPr>
          <a:xfrm>
            <a:off x="93465" y="6165304"/>
            <a:ext cx="8957071"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nchor="ctr">
            <a:spAutoFit/>
          </a:bodyPr>
          <a:lstStyle/>
          <a:p>
            <a:r>
              <a:rPr lang="fr-FR" sz="1400" i="1" u="sng" dirty="0" smtClean="0">
                <a:effectLst>
                  <a:outerShdw blurRad="50800" dist="38100" dir="2700000" algn="tl" rotWithShape="0">
                    <a:prstClr val="black">
                      <a:alpha val="40000"/>
                    </a:prstClr>
                  </a:outerShdw>
                </a:effectLst>
              </a:rPr>
              <a:t>Thème</a:t>
            </a:r>
            <a:r>
              <a:rPr lang="fr-FR" sz="1400" u="sng" dirty="0" smtClean="0">
                <a:effectLst>
                  <a:outerShdw blurRad="50800" dist="38100" dir="2700000" algn="tl" rotWithShape="0">
                    <a:prstClr val="black">
                      <a:alpha val="40000"/>
                    </a:prstClr>
                  </a:outerShdw>
                </a:effectLst>
              </a:rPr>
              <a:t> :</a:t>
            </a:r>
            <a:r>
              <a:rPr lang="fr-FR" sz="1400" dirty="0" smtClean="0">
                <a:effectLst>
                  <a:outerShdw blurRad="50800" dist="38100" dir="2700000" algn="tl" rotWithShape="0">
                    <a:prstClr val="black">
                      <a:alpha val="40000"/>
                    </a:prstClr>
                  </a:outerShdw>
                </a:effectLst>
              </a:rPr>
              <a:t> 					</a:t>
            </a:r>
            <a:r>
              <a:rPr lang="fr-FR" sz="1400" i="1" u="sng" dirty="0" smtClean="0">
                <a:effectLst>
                  <a:outerShdw blurRad="50800" dist="38100" dir="2700000" algn="tl" rotWithShape="0">
                    <a:prstClr val="black">
                      <a:alpha val="40000"/>
                    </a:prstClr>
                  </a:outerShdw>
                </a:effectLst>
              </a:rPr>
              <a:t>Domaine </a:t>
            </a:r>
            <a:r>
              <a:rPr lang="fr-FR" sz="1400" u="sng" dirty="0" smtClean="0">
                <a:effectLst>
                  <a:outerShdw blurRad="50800" dist="38100" dir="2700000" algn="tl" rotWithShape="0">
                    <a:prstClr val="black">
                      <a:alpha val="40000"/>
                    </a:prstClr>
                  </a:outerShdw>
                </a:effectLst>
              </a:rPr>
              <a:t>:</a:t>
            </a:r>
            <a:endParaRPr lang="fr-FR" sz="1400" strike="sngStrike" dirty="0" smtClean="0">
              <a:effectLst>
                <a:outerShdw blurRad="50800" dist="38100" dir="2700000" algn="tl" rotWithShape="0">
                  <a:prstClr val="black">
                    <a:alpha val="40000"/>
                  </a:prstClr>
                </a:outerShdw>
              </a:effectLst>
            </a:endParaRPr>
          </a:p>
          <a:p>
            <a:r>
              <a:rPr lang="fr-FR" sz="1400" i="1" u="sng" dirty="0" smtClean="0">
                <a:effectLst>
                  <a:outerShdw blurRad="50800" dist="38100" dir="2700000" algn="tl" rotWithShape="0">
                    <a:prstClr val="black">
                      <a:alpha val="40000"/>
                    </a:prstClr>
                  </a:outerShdw>
                </a:effectLst>
              </a:rPr>
              <a:t>Livre</a:t>
            </a:r>
            <a:r>
              <a:rPr lang="fr-FR" sz="1400" u="sng" dirty="0" smtClean="0">
                <a:effectLst>
                  <a:outerShdw blurRad="50800" dist="38100" dir="2700000" algn="tl" rotWithShape="0">
                    <a:prstClr val="black">
                      <a:alpha val="40000"/>
                    </a:prstClr>
                  </a:outerShdw>
                </a:effectLst>
              </a:rPr>
              <a:t> :</a:t>
            </a:r>
            <a:r>
              <a:rPr lang="fr-FR" sz="1400" dirty="0" smtClean="0">
                <a:effectLst>
                  <a:outerShdw blurRad="50800" dist="38100" dir="2700000" algn="tl" rotWithShape="0">
                    <a:prstClr val="black">
                      <a:alpha val="40000"/>
                    </a:prstClr>
                  </a:outerShdw>
                </a:effectLst>
              </a:rPr>
              <a:t> Chapitre</a:t>
            </a:r>
            <a:endParaRPr lang="fr-FR" sz="1400" strike="sngStrike" dirty="0">
              <a:effectLst>
                <a:outerShdw blurRad="50800" dist="38100" dir="2700000" algn="tl" rotWithShape="0">
                  <a:prstClr val="black">
                    <a:alpha val="40000"/>
                  </a:prst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1520" y="188640"/>
            <a:ext cx="2708498" cy="369332"/>
          </a:xfrm>
          <a:prstGeom prst="rect">
            <a:avLst/>
          </a:prstGeom>
        </p:spPr>
        <p:txBody>
          <a:bodyPr wrap="none">
            <a:spAutoFit/>
          </a:bodyPr>
          <a:lstStyle/>
          <a:p>
            <a:r>
              <a:rPr lang="fr-FR" dirty="0" smtClean="0">
                <a:solidFill>
                  <a:srgbClr val="0070C0"/>
                </a:solidFill>
                <a:uFill>
                  <a:solidFill>
                    <a:srgbClr val="FF0000"/>
                  </a:solidFill>
                </a:uFill>
              </a:rPr>
              <a:t>1. </a:t>
            </a:r>
            <a:r>
              <a:rPr lang="fr-FR" u="sng" dirty="0" smtClean="0">
                <a:solidFill>
                  <a:srgbClr val="0070C0"/>
                </a:solidFill>
                <a:uFill>
                  <a:solidFill>
                    <a:srgbClr val="FF0000"/>
                  </a:solidFill>
                </a:uFill>
              </a:rPr>
              <a:t>Les changements d’état</a:t>
            </a:r>
            <a:endParaRPr lang="fr-FR" dirty="0">
              <a:solidFill>
                <a:srgbClr val="0070C0"/>
              </a:solidFill>
              <a:uFill>
                <a:solidFill>
                  <a:srgbClr val="FF0000"/>
                </a:solidFill>
              </a:uFill>
            </a:endParaRPr>
          </a:p>
        </p:txBody>
      </p:sp>
      <p:sp>
        <p:nvSpPr>
          <p:cNvPr id="6" name="Rectangle 5"/>
          <p:cNvSpPr/>
          <p:nvPr/>
        </p:nvSpPr>
        <p:spPr>
          <a:xfrm>
            <a:off x="251520" y="548680"/>
            <a:ext cx="1253805" cy="369332"/>
          </a:xfrm>
          <a:prstGeom prst="rect">
            <a:avLst/>
          </a:prstGeom>
        </p:spPr>
        <p:txBody>
          <a:bodyPr wrap="none">
            <a:spAutoFit/>
          </a:bodyPr>
          <a:lstStyle/>
          <a:p>
            <a:r>
              <a:rPr lang="fr-FR" b="1" u="sng" dirty="0" smtClean="0"/>
              <a:t>Définition :</a:t>
            </a:r>
            <a:endParaRPr lang="fr-FR" u="sng" dirty="0"/>
          </a:p>
        </p:txBody>
      </p:sp>
      <p:sp>
        <p:nvSpPr>
          <p:cNvPr id="8" name="Rectangle 7"/>
          <p:cNvSpPr/>
          <p:nvPr/>
        </p:nvSpPr>
        <p:spPr>
          <a:xfrm>
            <a:off x="251520" y="910461"/>
            <a:ext cx="8568952" cy="646331"/>
          </a:xfrm>
          <a:prstGeom prst="rect">
            <a:avLst/>
          </a:prstGeom>
        </p:spPr>
        <p:txBody>
          <a:bodyPr wrap="square">
            <a:spAutoFit/>
          </a:bodyPr>
          <a:lstStyle/>
          <a:p>
            <a:pPr algn="just"/>
            <a:r>
              <a:rPr lang="fr-FR" dirty="0" smtClean="0">
                <a:solidFill>
                  <a:srgbClr val="FF0000"/>
                </a:solidFill>
              </a:rPr>
              <a:t>Le </a:t>
            </a:r>
            <a:r>
              <a:rPr lang="fr-FR" b="1" dirty="0" smtClean="0">
                <a:solidFill>
                  <a:srgbClr val="FF0000"/>
                </a:solidFill>
              </a:rPr>
              <a:t>changement d’état</a:t>
            </a:r>
            <a:r>
              <a:rPr lang="fr-FR" dirty="0" smtClean="0">
                <a:solidFill>
                  <a:srgbClr val="FF0000"/>
                </a:solidFill>
              </a:rPr>
              <a:t> physique d’un corps est une transformation physique au cours de laquelle le corps passe d’un état physique à un autre :</a:t>
            </a:r>
            <a:endParaRPr lang="fr-FR" dirty="0">
              <a:solidFill>
                <a:srgbClr val="FF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1943546" y="1700808"/>
            <a:ext cx="5256908" cy="2340000"/>
          </a:xfrm>
          <a:prstGeom prst="rect">
            <a:avLst/>
          </a:prstGeom>
          <a:noFill/>
          <a:ln w="9525">
            <a:noFill/>
            <a:miter lim="800000"/>
            <a:headEnd/>
            <a:tailEnd/>
          </a:ln>
        </p:spPr>
      </p:pic>
      <p:sp>
        <p:nvSpPr>
          <p:cNvPr id="10" name="Rectangle 9"/>
          <p:cNvSpPr/>
          <p:nvPr/>
        </p:nvSpPr>
        <p:spPr>
          <a:xfrm>
            <a:off x="251520" y="4221088"/>
            <a:ext cx="1860253" cy="369332"/>
          </a:xfrm>
          <a:prstGeom prst="rect">
            <a:avLst/>
          </a:prstGeom>
        </p:spPr>
        <p:txBody>
          <a:bodyPr wrap="none">
            <a:spAutoFit/>
          </a:bodyPr>
          <a:lstStyle/>
          <a:p>
            <a:r>
              <a:rPr lang="fr-FR" dirty="0" smtClean="0">
                <a:solidFill>
                  <a:srgbClr val="0070C0"/>
                </a:solidFill>
                <a:uFill>
                  <a:solidFill>
                    <a:srgbClr val="FF0000"/>
                  </a:solidFill>
                </a:uFill>
              </a:rPr>
              <a:t>2. </a:t>
            </a:r>
            <a:r>
              <a:rPr lang="fr-FR" u="sng" dirty="0" smtClean="0">
                <a:solidFill>
                  <a:srgbClr val="0070C0"/>
                </a:solidFill>
                <a:uFill>
                  <a:solidFill>
                    <a:srgbClr val="FF0000"/>
                  </a:solidFill>
                </a:uFill>
              </a:rPr>
              <a:t>La température</a:t>
            </a:r>
            <a:endParaRPr lang="fr-FR" dirty="0">
              <a:solidFill>
                <a:srgbClr val="0070C0"/>
              </a:solidFill>
              <a:uFill>
                <a:solidFill>
                  <a:srgbClr val="FF0000"/>
                </a:solidFill>
              </a:uFill>
            </a:endParaRPr>
          </a:p>
        </p:txBody>
      </p:sp>
      <p:sp>
        <p:nvSpPr>
          <p:cNvPr id="11" name="Rectangle 10"/>
          <p:cNvSpPr/>
          <p:nvPr/>
        </p:nvSpPr>
        <p:spPr>
          <a:xfrm>
            <a:off x="251520" y="4581128"/>
            <a:ext cx="8568952" cy="923330"/>
          </a:xfrm>
          <a:prstGeom prst="rect">
            <a:avLst/>
          </a:prstGeom>
        </p:spPr>
        <p:txBody>
          <a:bodyPr wrap="square">
            <a:spAutoFit/>
          </a:bodyPr>
          <a:lstStyle/>
          <a:p>
            <a:pPr algn="just"/>
            <a:r>
              <a:rPr lang="fr-FR" dirty="0" smtClean="0">
                <a:solidFill>
                  <a:schemeClr val="bg1">
                    <a:lumMod val="50000"/>
                  </a:schemeClr>
                </a:solidFill>
              </a:rPr>
              <a:t>La </a:t>
            </a:r>
            <a:r>
              <a:rPr lang="fr-FR" b="1" dirty="0" smtClean="0">
                <a:solidFill>
                  <a:schemeClr val="bg1">
                    <a:lumMod val="50000"/>
                  </a:schemeClr>
                </a:solidFill>
              </a:rPr>
              <a:t>température</a:t>
            </a:r>
            <a:r>
              <a:rPr lang="fr-FR" dirty="0" smtClean="0">
                <a:solidFill>
                  <a:schemeClr val="bg1">
                    <a:lumMod val="50000"/>
                  </a:schemeClr>
                </a:solidFill>
              </a:rPr>
              <a:t> est une fonction croissante du </a:t>
            </a:r>
            <a:r>
              <a:rPr lang="fr-FR" b="1" dirty="0" smtClean="0">
                <a:solidFill>
                  <a:schemeClr val="bg1">
                    <a:lumMod val="50000"/>
                  </a:schemeClr>
                </a:solidFill>
              </a:rPr>
              <a:t>degré d’agitation thermique</a:t>
            </a:r>
            <a:r>
              <a:rPr lang="fr-FR" dirty="0" smtClean="0">
                <a:solidFill>
                  <a:schemeClr val="bg1">
                    <a:lumMod val="50000"/>
                  </a:schemeClr>
                </a:solidFill>
              </a:rPr>
              <a:t> des particules (atomes, molécules, ions) qui composent un corps : plus elle est élevée, plus ces particules s’agitent.</a:t>
            </a:r>
            <a:endParaRPr lang="fr-FR" dirty="0">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
                                        </p:tgtEl>
                                        <p:attrNameLst>
                                          <p:attrName>ppt_y</p:attrName>
                                        </p:attrNameLst>
                                      </p:cBhvr>
                                      <p:tavLst>
                                        <p:tav tm="0">
                                          <p:val>
                                            <p:strVal val="#ppt_y"/>
                                          </p:val>
                                        </p:tav>
                                        <p:tav tm="100000">
                                          <p:val>
                                            <p:strVal val="#ppt_y"/>
                                          </p:val>
                                        </p:tav>
                                      </p:tavLst>
                                    </p:anim>
                                    <p:anim calcmode="lin" valueType="num">
                                      <p:cBhvr>
                                        <p:cTn id="1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800" decel="100000"/>
                                        <p:tgtEl>
                                          <p:spTgt spid="1026"/>
                                        </p:tgtEl>
                                      </p:cBhvr>
                                    </p:animEffect>
                                    <p:anim calcmode="lin" valueType="num">
                                      <p:cBhvr>
                                        <p:cTn id="22" dur="800" decel="100000" fill="hold"/>
                                        <p:tgtEl>
                                          <p:spTgt spid="1026"/>
                                        </p:tgtEl>
                                        <p:attrNameLst>
                                          <p:attrName>style.rotation</p:attrName>
                                        </p:attrNameLst>
                                      </p:cBhvr>
                                      <p:tavLst>
                                        <p:tav tm="0">
                                          <p:val>
                                            <p:fltVal val="-90"/>
                                          </p:val>
                                        </p:tav>
                                        <p:tav tm="100000">
                                          <p:val>
                                            <p:fltVal val="0"/>
                                          </p:val>
                                        </p:tav>
                                      </p:tavLst>
                                    </p:anim>
                                    <p:anim calcmode="lin" valueType="num">
                                      <p:cBhvr>
                                        <p:cTn id="23" dur="800" decel="100000" fill="hold"/>
                                        <p:tgtEl>
                                          <p:spTgt spid="1026"/>
                                        </p:tgtEl>
                                        <p:attrNameLst>
                                          <p:attrName>ppt_x</p:attrName>
                                        </p:attrNameLst>
                                      </p:cBhvr>
                                      <p:tavLst>
                                        <p:tav tm="0">
                                          <p:val>
                                            <p:strVal val="#ppt_x+0.4"/>
                                          </p:val>
                                        </p:tav>
                                        <p:tav tm="100000">
                                          <p:val>
                                            <p:strVal val="#ppt_x-0.05"/>
                                          </p:val>
                                        </p:tav>
                                      </p:tavLst>
                                    </p:anim>
                                    <p:anim calcmode="lin" valueType="num">
                                      <p:cBhvr>
                                        <p:cTn id="24" dur="800" decel="100000" fill="hold"/>
                                        <p:tgtEl>
                                          <p:spTgt spid="1026"/>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1026"/>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1026"/>
                                        </p:tgtEl>
                                        <p:attrNameLst>
                                          <p:attrName>ppt_y</p:attrName>
                                        </p:attrNameLst>
                                      </p:cBhvr>
                                      <p:tavLst>
                                        <p:tav tm="0">
                                          <p:val>
                                            <p:strVal val="#ppt_y+0.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slide(fromBottom)">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1520" y="4653136"/>
            <a:ext cx="8568952" cy="1938992"/>
          </a:xfrm>
          <a:prstGeom prst="rect">
            <a:avLst/>
          </a:prstGeom>
        </p:spPr>
        <p:txBody>
          <a:bodyPr wrap="square">
            <a:spAutoFit/>
          </a:bodyPr>
          <a:lstStyle/>
          <a:p>
            <a:pPr algn="just"/>
            <a:r>
              <a:rPr lang="fr-FR" dirty="0" smtClean="0">
                <a:solidFill>
                  <a:srgbClr val="FF0000"/>
                </a:solidFill>
              </a:rPr>
              <a:t>Au sein de la matière, quel que soit son état, les particules (atomes, ions ou molécules) sont en perpétuelle agitation. Cette agitation est de moins en moins importante lorsque la température diminue et inversement. Ce phénomène s’appelle l’</a:t>
            </a:r>
            <a:r>
              <a:rPr lang="fr-FR" b="1" dirty="0" smtClean="0">
                <a:solidFill>
                  <a:srgbClr val="FF0000"/>
                </a:solidFill>
              </a:rPr>
              <a:t>agitation thermique.</a:t>
            </a:r>
            <a:endParaRPr lang="fr-FR" dirty="0" smtClean="0">
              <a:solidFill>
                <a:srgbClr val="FF0000"/>
              </a:solidFill>
            </a:endParaRPr>
          </a:p>
          <a:p>
            <a:endParaRPr lang="fr-FR" sz="1200" dirty="0" smtClean="0"/>
          </a:p>
          <a:p>
            <a:pPr algn="just"/>
            <a:r>
              <a:rPr lang="fr-FR" dirty="0" smtClean="0">
                <a:sym typeface="Symbol"/>
              </a:rPr>
              <a:t> </a:t>
            </a:r>
            <a:r>
              <a:rPr lang="fr-FR" dirty="0" smtClean="0"/>
              <a:t>La </a:t>
            </a:r>
            <a:r>
              <a:rPr lang="fr-FR" b="1" dirty="0" smtClean="0"/>
              <a:t>température</a:t>
            </a:r>
            <a:r>
              <a:rPr lang="fr-FR" dirty="0" smtClean="0"/>
              <a:t> est une mesure indirecte du degré d'agitation microscopique (ou agitation thermique) des particules (molécules, atomes ou ions) qui composent la matière. On la mesure avec un thermomètre.</a:t>
            </a:r>
          </a:p>
        </p:txBody>
      </p:sp>
      <p:sp>
        <p:nvSpPr>
          <p:cNvPr id="6" name="Rectangle 5"/>
          <p:cNvSpPr/>
          <p:nvPr/>
        </p:nvSpPr>
        <p:spPr>
          <a:xfrm>
            <a:off x="251520" y="4221088"/>
            <a:ext cx="1305165" cy="369332"/>
          </a:xfrm>
          <a:prstGeom prst="rect">
            <a:avLst/>
          </a:prstGeom>
        </p:spPr>
        <p:txBody>
          <a:bodyPr wrap="none">
            <a:spAutoFit/>
          </a:bodyPr>
          <a:lstStyle/>
          <a:p>
            <a:r>
              <a:rPr lang="fr-FR" b="1" u="sng" dirty="0" smtClean="0"/>
              <a:t>A RETENIR :</a:t>
            </a:r>
            <a:endParaRPr lang="fr-FR" dirty="0"/>
          </a:p>
        </p:txBody>
      </p:sp>
      <p:pic>
        <p:nvPicPr>
          <p:cNvPr id="2051" name="Picture 3"/>
          <p:cNvPicPr>
            <a:picLocks noChangeAspect="1" noChangeArrowheads="1"/>
          </p:cNvPicPr>
          <p:nvPr/>
        </p:nvPicPr>
        <p:blipFill>
          <a:blip r:embed="rId2" cstate="print"/>
          <a:srcRect/>
          <a:stretch>
            <a:fillRect/>
          </a:stretch>
        </p:blipFill>
        <p:spPr bwMode="auto">
          <a:xfrm>
            <a:off x="462455" y="188640"/>
            <a:ext cx="8219091" cy="3924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500" fill="hold"/>
                                        <p:tgtEl>
                                          <p:spTgt spid="5">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5">
                                            <p:txEl>
                                              <p:pRg st="2" end="2"/>
                                            </p:txEl>
                                          </p:spTgt>
                                        </p:tgtEl>
                                        <p:attrNameLst>
                                          <p:attrName>ppt_y</p:attrName>
                                        </p:attrNameLst>
                                      </p:cBhvr>
                                      <p:tavLst>
                                        <p:tav tm="0">
                                          <p:val>
                                            <p:strVal val="#ppt_y"/>
                                          </p:val>
                                        </p:tav>
                                        <p:tav tm="100000">
                                          <p:val>
                                            <p:strVal val="#ppt_y"/>
                                          </p:val>
                                        </p:tav>
                                      </p:tavLst>
                                    </p:anim>
                                    <p:anim calcmode="lin" valueType="num">
                                      <p:cBhvr>
                                        <p:cTn id="23" dur="500" fill="hold"/>
                                        <p:tgtEl>
                                          <p:spTgt spid="5">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5">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88640"/>
            <a:ext cx="2978957" cy="369332"/>
          </a:xfrm>
          <a:prstGeom prst="rect">
            <a:avLst/>
          </a:prstGeom>
        </p:spPr>
        <p:txBody>
          <a:bodyPr wrap="none">
            <a:spAutoFit/>
          </a:bodyPr>
          <a:lstStyle/>
          <a:p>
            <a:r>
              <a:rPr lang="fr-FR" b="1" u="sng" dirty="0" smtClean="0"/>
              <a:t>Les échelles de température :</a:t>
            </a:r>
            <a:endParaRPr lang="fr-FR" dirty="0"/>
          </a:p>
        </p:txBody>
      </p:sp>
      <p:pic>
        <p:nvPicPr>
          <p:cNvPr id="3075" name="Picture 3"/>
          <p:cNvPicPr>
            <a:picLocks noChangeAspect="1" noChangeArrowheads="1"/>
          </p:cNvPicPr>
          <p:nvPr/>
        </p:nvPicPr>
        <p:blipFill>
          <a:blip r:embed="rId2" cstate="print"/>
          <a:srcRect/>
          <a:stretch>
            <a:fillRect/>
          </a:stretch>
        </p:blipFill>
        <p:spPr bwMode="auto">
          <a:xfrm>
            <a:off x="395536" y="620688"/>
            <a:ext cx="5164888" cy="3636000"/>
          </a:xfrm>
          <a:prstGeom prst="rect">
            <a:avLst/>
          </a:prstGeom>
          <a:noFill/>
          <a:ln w="9525">
            <a:noFill/>
            <a:miter lim="800000"/>
            <a:headEnd/>
            <a:tailEnd/>
          </a:ln>
        </p:spPr>
      </p:pic>
      <p:sp>
        <p:nvSpPr>
          <p:cNvPr id="3076" name="AutoShape 4"/>
          <p:cNvSpPr>
            <a:spLocks noChangeArrowheads="1"/>
          </p:cNvSpPr>
          <p:nvPr/>
        </p:nvSpPr>
        <p:spPr bwMode="auto">
          <a:xfrm>
            <a:off x="5982571" y="2185040"/>
            <a:ext cx="2795483" cy="510778"/>
          </a:xfrm>
          <a:prstGeom prst="roundRect">
            <a:avLst>
              <a:gd name="adj" fmla="val 16667"/>
            </a:avLst>
          </a:prstGeom>
          <a:solidFill>
            <a:srgbClr val="FFFFFF"/>
          </a:solidFill>
          <a:ln w="9525">
            <a:solidFill>
              <a:srgbClr val="548DD4"/>
            </a:solidFill>
            <a:round/>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T(K) = θ(°C) + 273,15</a:t>
            </a:r>
            <a:endParaRPr kumimoji="0" lang="fr-FR" sz="40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p:nvPr/>
        </p:nvSpPr>
        <p:spPr>
          <a:xfrm>
            <a:off x="5940152" y="2996952"/>
            <a:ext cx="2880320" cy="646331"/>
          </a:xfrm>
          <a:prstGeom prst="rect">
            <a:avLst/>
          </a:prstGeom>
        </p:spPr>
        <p:txBody>
          <a:bodyPr wrap="square">
            <a:spAutoFit/>
          </a:bodyPr>
          <a:lstStyle/>
          <a:p>
            <a:r>
              <a:rPr lang="fr-FR" dirty="0" smtClean="0">
                <a:sym typeface="Symbol"/>
              </a:rPr>
              <a:t></a:t>
            </a:r>
            <a:r>
              <a:rPr lang="fr-FR" dirty="0" smtClean="0"/>
              <a:t>  </a:t>
            </a:r>
            <a:r>
              <a:rPr lang="fr-FR" b="1" dirty="0" smtClean="0"/>
              <a:t>Une variation de 1°C est égale à une variation de 1K</a:t>
            </a:r>
            <a:r>
              <a:rPr lang="fr-FR" dirty="0" smtClean="0"/>
              <a:t>.</a:t>
            </a:r>
            <a:endParaRPr lang="fr-FR" dirty="0"/>
          </a:p>
        </p:txBody>
      </p:sp>
      <p:sp>
        <p:nvSpPr>
          <p:cNvPr id="10" name="Rectangle 9"/>
          <p:cNvSpPr/>
          <p:nvPr/>
        </p:nvSpPr>
        <p:spPr>
          <a:xfrm>
            <a:off x="251520" y="4499828"/>
            <a:ext cx="1974643" cy="369332"/>
          </a:xfrm>
          <a:prstGeom prst="rect">
            <a:avLst/>
          </a:prstGeom>
        </p:spPr>
        <p:txBody>
          <a:bodyPr wrap="none">
            <a:spAutoFit/>
          </a:bodyPr>
          <a:lstStyle/>
          <a:p>
            <a:r>
              <a:rPr lang="fr-FR" dirty="0" smtClean="0">
                <a:solidFill>
                  <a:srgbClr val="0070C0"/>
                </a:solidFill>
                <a:uFill>
                  <a:solidFill>
                    <a:srgbClr val="FF0000"/>
                  </a:solidFill>
                </a:uFill>
              </a:rPr>
              <a:t>3. </a:t>
            </a:r>
            <a:r>
              <a:rPr lang="fr-FR" u="sng" dirty="0" smtClean="0">
                <a:solidFill>
                  <a:srgbClr val="0070C0"/>
                </a:solidFill>
                <a:uFill>
                  <a:solidFill>
                    <a:srgbClr val="FF0000"/>
                  </a:solidFill>
                </a:uFill>
              </a:rPr>
              <a:t>L’énergie interne</a:t>
            </a:r>
            <a:endParaRPr lang="fr-FR" dirty="0">
              <a:solidFill>
                <a:srgbClr val="0070C0"/>
              </a:solidFill>
              <a:uFill>
                <a:solidFill>
                  <a:srgbClr val="FF0000"/>
                </a:solidFill>
              </a:uFill>
            </a:endParaRPr>
          </a:p>
        </p:txBody>
      </p:sp>
      <p:sp>
        <p:nvSpPr>
          <p:cNvPr id="11" name="Rectangle 10"/>
          <p:cNvSpPr/>
          <p:nvPr/>
        </p:nvSpPr>
        <p:spPr>
          <a:xfrm>
            <a:off x="323528" y="4892967"/>
            <a:ext cx="8424936" cy="1200329"/>
          </a:xfrm>
          <a:prstGeom prst="rect">
            <a:avLst/>
          </a:prstGeom>
        </p:spPr>
        <p:txBody>
          <a:bodyPr wrap="square">
            <a:spAutoFit/>
          </a:bodyPr>
          <a:lstStyle/>
          <a:p>
            <a:pPr algn="just"/>
            <a:r>
              <a:rPr lang="fr-FR" dirty="0" smtClean="0">
                <a:solidFill>
                  <a:schemeClr val="bg1">
                    <a:lumMod val="65000"/>
                  </a:schemeClr>
                </a:solidFill>
              </a:rPr>
              <a:t>Les particules qui composent la matière (molécules, atomes ou ions) ne sont jamais au repos : elles sont en vibration permanente et possèdent donc une certaine énergie cinétique. Elles sont également en interaction, elles possèdent donc une énergie potentielle d’interaction).</a:t>
            </a:r>
            <a:endParaRPr lang="fr-FR" dirty="0">
              <a:solidFill>
                <a:schemeClr val="bg1">
                  <a:lumMod val="6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800" decel="100000"/>
                                        <p:tgtEl>
                                          <p:spTgt spid="3075"/>
                                        </p:tgtEl>
                                      </p:cBhvr>
                                    </p:animEffect>
                                    <p:anim calcmode="lin" valueType="num">
                                      <p:cBhvr>
                                        <p:cTn id="8" dur="800" decel="100000" fill="hold"/>
                                        <p:tgtEl>
                                          <p:spTgt spid="3075"/>
                                        </p:tgtEl>
                                        <p:attrNameLst>
                                          <p:attrName>style.rotation</p:attrName>
                                        </p:attrNameLst>
                                      </p:cBhvr>
                                      <p:tavLst>
                                        <p:tav tm="0">
                                          <p:val>
                                            <p:fltVal val="-90"/>
                                          </p:val>
                                        </p:tav>
                                        <p:tav tm="100000">
                                          <p:val>
                                            <p:fltVal val="0"/>
                                          </p:val>
                                        </p:tav>
                                      </p:tavLst>
                                    </p:anim>
                                    <p:anim calcmode="lin" valueType="num">
                                      <p:cBhvr>
                                        <p:cTn id="9" dur="800" decel="100000" fill="hold"/>
                                        <p:tgtEl>
                                          <p:spTgt spid="3075"/>
                                        </p:tgtEl>
                                        <p:attrNameLst>
                                          <p:attrName>ppt_x</p:attrName>
                                        </p:attrNameLst>
                                      </p:cBhvr>
                                      <p:tavLst>
                                        <p:tav tm="0">
                                          <p:val>
                                            <p:strVal val="#ppt_x+0.4"/>
                                          </p:val>
                                        </p:tav>
                                        <p:tav tm="100000">
                                          <p:val>
                                            <p:strVal val="#ppt_x-0.05"/>
                                          </p:val>
                                        </p:tav>
                                      </p:tavLst>
                                    </p:anim>
                                    <p:anim calcmode="lin" valueType="num">
                                      <p:cBhvr>
                                        <p:cTn id="10" dur="800" decel="100000" fill="hold"/>
                                        <p:tgtEl>
                                          <p:spTgt spid="307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07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075"/>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076"/>
                                        </p:tgtEl>
                                        <p:attrNameLst>
                                          <p:attrName>style.visibility</p:attrName>
                                        </p:attrNameLst>
                                      </p:cBhvr>
                                      <p:to>
                                        <p:strVal val="visible"/>
                                      </p:to>
                                    </p:set>
                                    <p:animEffect transition="in" filter="dissolve">
                                      <p:cBhvr>
                                        <p:cTn id="17" dur="500"/>
                                        <p:tgtEl>
                                          <p:spTgt spid="3076"/>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slide(fromBottom)">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nimBg="1"/>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88640"/>
            <a:ext cx="1253805" cy="369332"/>
          </a:xfrm>
          <a:prstGeom prst="rect">
            <a:avLst/>
          </a:prstGeom>
        </p:spPr>
        <p:txBody>
          <a:bodyPr wrap="none">
            <a:spAutoFit/>
          </a:bodyPr>
          <a:lstStyle/>
          <a:p>
            <a:r>
              <a:rPr lang="fr-FR" b="1" u="sng" dirty="0" smtClean="0"/>
              <a:t>Définition :</a:t>
            </a:r>
            <a:endParaRPr lang="fr-FR" u="sng" dirty="0"/>
          </a:p>
        </p:txBody>
      </p:sp>
      <p:sp>
        <p:nvSpPr>
          <p:cNvPr id="5" name="Rectangle 4"/>
          <p:cNvSpPr/>
          <p:nvPr/>
        </p:nvSpPr>
        <p:spPr>
          <a:xfrm>
            <a:off x="251520" y="548680"/>
            <a:ext cx="8568952" cy="1200329"/>
          </a:xfrm>
          <a:prstGeom prst="rect">
            <a:avLst/>
          </a:prstGeom>
        </p:spPr>
        <p:txBody>
          <a:bodyPr wrap="square">
            <a:spAutoFit/>
          </a:bodyPr>
          <a:lstStyle/>
          <a:p>
            <a:pPr algn="just"/>
            <a:r>
              <a:rPr lang="fr-FR" b="1" dirty="0" smtClean="0">
                <a:solidFill>
                  <a:srgbClr val="FF0000"/>
                </a:solidFill>
              </a:rPr>
              <a:t>L’énergie interne</a:t>
            </a:r>
            <a:r>
              <a:rPr lang="fr-FR" dirty="0" smtClean="0">
                <a:solidFill>
                  <a:srgbClr val="FF0000"/>
                </a:solidFill>
              </a:rPr>
              <a:t> d’une système, notée </a:t>
            </a:r>
            <a:r>
              <a:rPr lang="fr-FR" b="1" dirty="0" smtClean="0">
                <a:solidFill>
                  <a:srgbClr val="FF0000"/>
                </a:solidFill>
              </a:rPr>
              <a:t>U</a:t>
            </a:r>
            <a:r>
              <a:rPr lang="fr-FR" dirty="0" smtClean="0">
                <a:solidFill>
                  <a:srgbClr val="FF0000"/>
                </a:solidFill>
              </a:rPr>
              <a:t>, est égale à la somme de l’énergie cinétique (microscopique) de chaque entité élémentaire </a:t>
            </a:r>
            <a:r>
              <a:rPr lang="fr-FR" dirty="0" smtClean="0">
                <a:solidFill>
                  <a:schemeClr val="bg1">
                    <a:lumMod val="85000"/>
                  </a:schemeClr>
                </a:solidFill>
              </a:rPr>
              <a:t>(de masse non nulle) </a:t>
            </a:r>
            <a:r>
              <a:rPr lang="fr-FR" dirty="0" smtClean="0">
                <a:solidFill>
                  <a:srgbClr val="FF0000"/>
                </a:solidFill>
              </a:rPr>
              <a:t>et de toutes les énergies potentielles (microscopiques) d’interaction des entités élémentaires de ce système.</a:t>
            </a:r>
            <a:endParaRPr lang="fr-FR" dirty="0">
              <a:solidFill>
                <a:srgbClr val="FF0000"/>
              </a:solidFill>
            </a:endParaRPr>
          </a:p>
        </p:txBody>
      </p:sp>
      <p:sp>
        <p:nvSpPr>
          <p:cNvPr id="6" name="Rectangle 5"/>
          <p:cNvSpPr/>
          <p:nvPr/>
        </p:nvSpPr>
        <p:spPr>
          <a:xfrm>
            <a:off x="251520" y="1772816"/>
            <a:ext cx="8568952" cy="646331"/>
          </a:xfrm>
          <a:prstGeom prst="rect">
            <a:avLst/>
          </a:prstGeom>
        </p:spPr>
        <p:txBody>
          <a:bodyPr wrap="square">
            <a:spAutoFit/>
          </a:bodyPr>
          <a:lstStyle/>
          <a:p>
            <a:pPr algn="just"/>
            <a:r>
              <a:rPr lang="fr-FR" dirty="0" smtClean="0"/>
              <a:t>L’énergie interne est donc une composante de l’énergie totale d'un système qui s’écrit comme la somme de </a:t>
            </a:r>
            <a:r>
              <a:rPr lang="fr-FR" b="1" dirty="0" smtClean="0"/>
              <a:t>l’énergie mécanique</a:t>
            </a:r>
            <a:r>
              <a:rPr lang="fr-FR" dirty="0" smtClean="0"/>
              <a:t> et de l’</a:t>
            </a:r>
            <a:r>
              <a:rPr lang="fr-FR" b="1" dirty="0" smtClean="0"/>
              <a:t>énergie interne</a:t>
            </a:r>
            <a:r>
              <a:rPr lang="fr-FR" dirty="0" smtClean="0"/>
              <a:t> :</a:t>
            </a:r>
            <a:endParaRPr lang="fr-FR" dirty="0"/>
          </a:p>
        </p:txBody>
      </p:sp>
      <p:sp>
        <p:nvSpPr>
          <p:cNvPr id="7" name="Rectangle 6"/>
          <p:cNvSpPr/>
          <p:nvPr/>
        </p:nvSpPr>
        <p:spPr>
          <a:xfrm>
            <a:off x="1951603" y="2564904"/>
            <a:ext cx="5240794" cy="369332"/>
          </a:xfrm>
          <a:prstGeom prst="rect">
            <a:avLst/>
          </a:prstGeom>
        </p:spPr>
        <p:txBody>
          <a:bodyPr wrap="square">
            <a:spAutoFit/>
          </a:bodyPr>
          <a:lstStyle/>
          <a:p>
            <a:r>
              <a:rPr lang="fr-FR" b="1" dirty="0" err="1" smtClean="0"/>
              <a:t>E</a:t>
            </a:r>
            <a:r>
              <a:rPr lang="fr-FR" b="1" u="sng" baseline="-25000" dirty="0" err="1" smtClean="0"/>
              <a:t>Totale</a:t>
            </a:r>
            <a:r>
              <a:rPr lang="fr-FR" b="1" dirty="0" smtClean="0"/>
              <a:t> = </a:t>
            </a:r>
            <a:r>
              <a:rPr lang="fr-FR" b="1" dirty="0" err="1" smtClean="0"/>
              <a:t>E</a:t>
            </a:r>
            <a:r>
              <a:rPr lang="fr-FR" b="1" baseline="-25000" dirty="0" err="1" smtClean="0"/>
              <a:t>Cinétique</a:t>
            </a:r>
            <a:r>
              <a:rPr lang="fr-FR" b="1" baseline="-25000" dirty="0" smtClean="0"/>
              <a:t> (macroscopique)</a:t>
            </a:r>
            <a:r>
              <a:rPr lang="fr-FR" b="1" dirty="0" smtClean="0"/>
              <a:t> + </a:t>
            </a:r>
            <a:r>
              <a:rPr lang="fr-FR" b="1" dirty="0" err="1" smtClean="0"/>
              <a:t>E</a:t>
            </a:r>
            <a:r>
              <a:rPr lang="fr-FR" b="1" baseline="-25000" dirty="0" err="1" smtClean="0"/>
              <a:t>Potentielle</a:t>
            </a:r>
            <a:r>
              <a:rPr lang="fr-FR" b="1" baseline="-25000" dirty="0" smtClean="0"/>
              <a:t> (macroscopique)</a:t>
            </a:r>
            <a:r>
              <a:rPr lang="fr-FR" b="1" dirty="0" smtClean="0"/>
              <a:t> + U</a:t>
            </a:r>
            <a:endParaRPr lang="fr-FR" dirty="0"/>
          </a:p>
        </p:txBody>
      </p:sp>
      <p:sp>
        <p:nvSpPr>
          <p:cNvPr id="8" name="Rectangle 7"/>
          <p:cNvSpPr/>
          <p:nvPr/>
        </p:nvSpPr>
        <p:spPr>
          <a:xfrm>
            <a:off x="251520" y="3068960"/>
            <a:ext cx="1267526" cy="369332"/>
          </a:xfrm>
          <a:prstGeom prst="rect">
            <a:avLst/>
          </a:prstGeom>
        </p:spPr>
        <p:txBody>
          <a:bodyPr wrap="none">
            <a:spAutoFit/>
          </a:bodyPr>
          <a:lstStyle/>
          <a:p>
            <a:r>
              <a:rPr lang="fr-FR" u="sng" dirty="0" smtClean="0"/>
              <a:t>Remarque :</a:t>
            </a:r>
            <a:endParaRPr lang="fr-FR" dirty="0"/>
          </a:p>
        </p:txBody>
      </p:sp>
      <p:sp>
        <p:nvSpPr>
          <p:cNvPr id="9" name="Rectangle 8"/>
          <p:cNvSpPr/>
          <p:nvPr/>
        </p:nvSpPr>
        <p:spPr>
          <a:xfrm>
            <a:off x="251520" y="3429000"/>
            <a:ext cx="8568952" cy="646331"/>
          </a:xfrm>
          <a:prstGeom prst="rect">
            <a:avLst/>
          </a:prstGeom>
        </p:spPr>
        <p:txBody>
          <a:bodyPr wrap="square">
            <a:spAutoFit/>
          </a:bodyPr>
          <a:lstStyle/>
          <a:p>
            <a:pPr algn="just"/>
            <a:r>
              <a:rPr lang="fr-FR" dirty="0" smtClean="0"/>
              <a:t>La valeur de l’énergie interne n’est ni mesurable, ni calculable : on peut néanmoins avoir accès à des variations d'énergie interne ΔU.</a:t>
            </a:r>
            <a:endParaRPr lang="fr-FR" dirty="0"/>
          </a:p>
        </p:txBody>
      </p:sp>
      <p:sp>
        <p:nvSpPr>
          <p:cNvPr id="10" name="Rectangle 9"/>
          <p:cNvSpPr/>
          <p:nvPr/>
        </p:nvSpPr>
        <p:spPr>
          <a:xfrm>
            <a:off x="251520" y="4149080"/>
            <a:ext cx="1305165" cy="369332"/>
          </a:xfrm>
          <a:prstGeom prst="rect">
            <a:avLst/>
          </a:prstGeom>
        </p:spPr>
        <p:txBody>
          <a:bodyPr wrap="none">
            <a:spAutoFit/>
          </a:bodyPr>
          <a:lstStyle/>
          <a:p>
            <a:r>
              <a:rPr lang="fr-FR" b="1" u="sng" dirty="0" smtClean="0"/>
              <a:t>A RETENIR :</a:t>
            </a:r>
            <a:endParaRPr lang="fr-FR" dirty="0"/>
          </a:p>
        </p:txBody>
      </p:sp>
      <p:sp>
        <p:nvSpPr>
          <p:cNvPr id="11" name="Rectangle 10"/>
          <p:cNvSpPr/>
          <p:nvPr/>
        </p:nvSpPr>
        <p:spPr>
          <a:xfrm>
            <a:off x="251520" y="4521894"/>
            <a:ext cx="8568952" cy="923330"/>
          </a:xfrm>
          <a:prstGeom prst="rect">
            <a:avLst/>
          </a:prstGeom>
        </p:spPr>
        <p:txBody>
          <a:bodyPr wrap="square">
            <a:spAutoFit/>
          </a:bodyPr>
          <a:lstStyle/>
          <a:p>
            <a:pPr algn="just"/>
            <a:r>
              <a:rPr lang="fr-FR" dirty="0" smtClean="0">
                <a:solidFill>
                  <a:srgbClr val="FF0000"/>
                </a:solidFill>
              </a:rPr>
              <a:t>Lorsque la température d’un corps solide ou liquide varie d’une valeur initiale </a:t>
            </a:r>
            <a:r>
              <a:rPr lang="fr-FR" dirty="0" smtClean="0">
                <a:solidFill>
                  <a:srgbClr val="FF0000"/>
                </a:solidFill>
                <a:sym typeface="Symbol"/>
              </a:rPr>
              <a:t></a:t>
            </a:r>
            <a:r>
              <a:rPr lang="fr-FR" baseline="-25000" dirty="0" err="1" smtClean="0">
                <a:solidFill>
                  <a:srgbClr val="FF0000"/>
                </a:solidFill>
              </a:rPr>
              <a:t>initiale</a:t>
            </a:r>
            <a:r>
              <a:rPr lang="fr-FR" dirty="0" smtClean="0">
                <a:solidFill>
                  <a:srgbClr val="FF0000"/>
                </a:solidFill>
              </a:rPr>
              <a:t> à une valeur finale </a:t>
            </a:r>
            <a:r>
              <a:rPr lang="fr-FR" dirty="0" smtClean="0">
                <a:solidFill>
                  <a:srgbClr val="FF0000"/>
                </a:solidFill>
                <a:sym typeface="Symbol"/>
              </a:rPr>
              <a:t></a:t>
            </a:r>
            <a:r>
              <a:rPr lang="fr-FR" baseline="-25000" dirty="0" err="1" smtClean="0">
                <a:solidFill>
                  <a:srgbClr val="FF0000"/>
                </a:solidFill>
              </a:rPr>
              <a:t>finale</a:t>
            </a:r>
            <a:r>
              <a:rPr lang="fr-FR" dirty="0" smtClean="0">
                <a:solidFill>
                  <a:srgbClr val="FF0000"/>
                </a:solidFill>
              </a:rPr>
              <a:t>, la quantité de chaleur Q (ou énergie thermique) transférée est égale à la variation d’énergie interne </a:t>
            </a:r>
            <a:r>
              <a:rPr lang="fr-FR" dirty="0" smtClean="0">
                <a:solidFill>
                  <a:srgbClr val="FF0000"/>
                </a:solidFill>
                <a:sym typeface="Symbol"/>
              </a:rPr>
              <a:t></a:t>
            </a:r>
            <a:r>
              <a:rPr lang="fr-FR" dirty="0" smtClean="0">
                <a:solidFill>
                  <a:srgbClr val="FF0000"/>
                </a:solidFill>
              </a:rPr>
              <a:t>U :</a:t>
            </a:r>
            <a:endParaRPr lang="fr-FR" dirty="0">
              <a:solidFill>
                <a:srgbClr val="FF0000"/>
              </a:solidFill>
            </a:endParaRPr>
          </a:p>
        </p:txBody>
      </p:sp>
      <p:sp>
        <p:nvSpPr>
          <p:cNvPr id="12" name="Rectangle 11"/>
          <p:cNvSpPr/>
          <p:nvPr/>
        </p:nvSpPr>
        <p:spPr>
          <a:xfrm>
            <a:off x="2486333" y="5589240"/>
            <a:ext cx="4171335" cy="461665"/>
          </a:xfrm>
          <a:prstGeom prst="rect">
            <a:avLst/>
          </a:prstGeom>
        </p:spPr>
        <p:txBody>
          <a:bodyPr wrap="none">
            <a:spAutoFit/>
          </a:bodyPr>
          <a:lstStyle/>
          <a:p>
            <a:r>
              <a:rPr lang="fr-FR" sz="2400" dirty="0" smtClean="0">
                <a:solidFill>
                  <a:srgbClr val="FF0000"/>
                </a:solidFill>
              </a:rPr>
              <a:t>Q = </a:t>
            </a:r>
            <a:r>
              <a:rPr lang="fr-FR" sz="2400" dirty="0" smtClean="0">
                <a:solidFill>
                  <a:srgbClr val="FF0000"/>
                </a:solidFill>
                <a:sym typeface="Symbol"/>
              </a:rPr>
              <a:t></a:t>
            </a:r>
            <a:r>
              <a:rPr lang="fr-FR" sz="2400" dirty="0" smtClean="0">
                <a:solidFill>
                  <a:srgbClr val="FF0000"/>
                </a:solidFill>
              </a:rPr>
              <a:t>U = m </a:t>
            </a:r>
            <a:r>
              <a:rPr lang="fr-FR" sz="2400" dirty="0" smtClean="0">
                <a:solidFill>
                  <a:srgbClr val="FF0000"/>
                </a:solidFill>
                <a:sym typeface="Symbol"/>
              </a:rPr>
              <a:t></a:t>
            </a:r>
            <a:r>
              <a:rPr lang="fr-FR" sz="2400" dirty="0" smtClean="0">
                <a:solidFill>
                  <a:srgbClr val="FF0000"/>
                </a:solidFill>
              </a:rPr>
              <a:t> c </a:t>
            </a:r>
            <a:r>
              <a:rPr lang="fr-FR" sz="2400" dirty="0" smtClean="0">
                <a:solidFill>
                  <a:srgbClr val="FF0000"/>
                </a:solidFill>
                <a:sym typeface="Symbol"/>
              </a:rPr>
              <a:t></a:t>
            </a:r>
            <a:r>
              <a:rPr lang="fr-FR" sz="2400" dirty="0" smtClean="0">
                <a:solidFill>
                  <a:srgbClr val="FF0000"/>
                </a:solidFill>
              </a:rPr>
              <a:t> (</a:t>
            </a:r>
            <a:r>
              <a:rPr lang="fr-FR" sz="2400" dirty="0" smtClean="0">
                <a:solidFill>
                  <a:srgbClr val="FF0000"/>
                </a:solidFill>
                <a:sym typeface="Symbol"/>
              </a:rPr>
              <a:t></a:t>
            </a:r>
            <a:r>
              <a:rPr lang="fr-FR" sz="2400" baseline="-25000" dirty="0" smtClean="0">
                <a:solidFill>
                  <a:srgbClr val="FF0000"/>
                </a:solidFill>
              </a:rPr>
              <a:t>finale</a:t>
            </a:r>
            <a:r>
              <a:rPr lang="fr-FR" sz="2400" dirty="0" smtClean="0">
                <a:solidFill>
                  <a:srgbClr val="FF0000"/>
                </a:solidFill>
              </a:rPr>
              <a:t> – </a:t>
            </a:r>
            <a:r>
              <a:rPr lang="fr-FR" sz="2400" dirty="0" smtClean="0">
                <a:solidFill>
                  <a:srgbClr val="FF0000"/>
                </a:solidFill>
                <a:sym typeface="Symbol"/>
              </a:rPr>
              <a:t></a:t>
            </a:r>
            <a:r>
              <a:rPr lang="fr-FR" sz="2400" baseline="-25000" dirty="0" smtClean="0">
                <a:solidFill>
                  <a:srgbClr val="FF0000"/>
                </a:solidFill>
              </a:rPr>
              <a:t>initiale</a:t>
            </a:r>
            <a:r>
              <a:rPr lang="fr-FR" sz="2400" dirty="0" smtClean="0">
                <a:solidFill>
                  <a:srgbClr val="FF0000"/>
                </a:solidFill>
              </a:rPr>
              <a:t>)</a:t>
            </a:r>
            <a:endParaRPr lang="fr-F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ssolv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lide(fromBottom)">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lide(fromBottom)">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grpId="0" nodeType="clickEffect">
                                  <p:stCondLst>
                                    <p:cond delay="0"/>
                                  </p:stCondLst>
                                  <p:iterate type="lt">
                                    <p:tmPct val="10000"/>
                                  </p:iterate>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1"/>
                                        </p:tgtEl>
                                        <p:attrNameLst>
                                          <p:attrName>ppt_y</p:attrName>
                                        </p:attrNameLst>
                                      </p:cBhvr>
                                      <p:tavLst>
                                        <p:tav tm="0">
                                          <p:val>
                                            <p:strVal val="#ppt_y"/>
                                          </p:val>
                                        </p:tav>
                                        <p:tav tm="100000">
                                          <p:val>
                                            <p:strVal val="#ppt_y"/>
                                          </p:val>
                                        </p:tav>
                                      </p:tavLst>
                                    </p:anim>
                                    <p:anim calcmode="lin" valueType="num">
                                      <p:cBhvr>
                                        <p:cTn id="4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1"/>
                                        </p:tgtEl>
                                      </p:cBhvr>
                                    </p:animEffect>
                                  </p:childTnLst>
                                </p:cTn>
                              </p:par>
                            </p:childTnLst>
                          </p:cTn>
                        </p:par>
                        <p:par>
                          <p:cTn id="45" fill="hold">
                            <p:stCondLst>
                              <p:cond delay="9950"/>
                            </p:stCondLst>
                            <p:childTnLst>
                              <p:par>
                                <p:cTn id="46" presetID="9"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dissolve">
                                      <p:cBhvr>
                                        <p:cTn id="4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16632"/>
            <a:ext cx="2570960" cy="369332"/>
          </a:xfrm>
          <a:prstGeom prst="rect">
            <a:avLst/>
          </a:prstGeom>
        </p:spPr>
        <p:txBody>
          <a:bodyPr wrap="none">
            <a:spAutoFit/>
          </a:bodyPr>
          <a:lstStyle/>
          <a:p>
            <a:r>
              <a:rPr lang="fr-FR" dirty="0" smtClean="0">
                <a:solidFill>
                  <a:srgbClr val="0070C0"/>
                </a:solidFill>
                <a:uFill>
                  <a:solidFill>
                    <a:srgbClr val="FF0000"/>
                  </a:solidFill>
                </a:uFill>
              </a:rPr>
              <a:t>4. </a:t>
            </a:r>
            <a:r>
              <a:rPr lang="fr-FR" u="sng" dirty="0" smtClean="0">
                <a:solidFill>
                  <a:srgbClr val="0070C0"/>
                </a:solidFill>
                <a:uFill>
                  <a:solidFill>
                    <a:srgbClr val="FF0000"/>
                  </a:solidFill>
                </a:uFill>
              </a:rPr>
              <a:t>Les échanges d’énergie</a:t>
            </a:r>
            <a:endParaRPr lang="fr-FR" dirty="0">
              <a:solidFill>
                <a:srgbClr val="0070C0"/>
              </a:solidFill>
              <a:uFill>
                <a:solidFill>
                  <a:srgbClr val="FF0000"/>
                </a:solidFill>
              </a:uFill>
            </a:endParaRPr>
          </a:p>
        </p:txBody>
      </p:sp>
      <p:pic>
        <p:nvPicPr>
          <p:cNvPr id="2058" name="Picture 10"/>
          <p:cNvPicPr>
            <a:picLocks noChangeAspect="1" noChangeArrowheads="1"/>
          </p:cNvPicPr>
          <p:nvPr/>
        </p:nvPicPr>
        <p:blipFill>
          <a:blip r:embed="rId2" cstate="print"/>
          <a:srcRect/>
          <a:stretch>
            <a:fillRect/>
          </a:stretch>
        </p:blipFill>
        <p:spPr bwMode="auto">
          <a:xfrm>
            <a:off x="2138142" y="620688"/>
            <a:ext cx="4867716" cy="864000"/>
          </a:xfrm>
          <a:prstGeom prst="rect">
            <a:avLst/>
          </a:prstGeom>
          <a:noFill/>
          <a:ln w="9525">
            <a:noFill/>
            <a:miter lim="800000"/>
            <a:headEnd/>
            <a:tailEnd/>
          </a:ln>
        </p:spPr>
      </p:pic>
      <p:sp>
        <p:nvSpPr>
          <p:cNvPr id="10" name="Rectangle 9"/>
          <p:cNvSpPr/>
          <p:nvPr/>
        </p:nvSpPr>
        <p:spPr>
          <a:xfrm>
            <a:off x="251520" y="1988840"/>
            <a:ext cx="8496944" cy="646331"/>
          </a:xfrm>
          <a:prstGeom prst="rect">
            <a:avLst/>
          </a:prstGeom>
        </p:spPr>
        <p:txBody>
          <a:bodyPr wrap="square">
            <a:spAutoFit/>
          </a:bodyPr>
          <a:lstStyle/>
          <a:p>
            <a:pPr algn="just"/>
            <a:r>
              <a:rPr lang="fr-FR" dirty="0" smtClean="0">
                <a:solidFill>
                  <a:srgbClr val="FF0000"/>
                </a:solidFill>
              </a:rPr>
              <a:t>On appelle </a:t>
            </a:r>
            <a:r>
              <a:rPr lang="fr-FR" b="1" dirty="0" smtClean="0">
                <a:solidFill>
                  <a:srgbClr val="FF0000"/>
                </a:solidFill>
              </a:rPr>
              <a:t>transfert thermique</a:t>
            </a:r>
            <a:r>
              <a:rPr lang="fr-FR" dirty="0" smtClean="0">
                <a:solidFill>
                  <a:srgbClr val="FF0000"/>
                </a:solidFill>
              </a:rPr>
              <a:t>, un échange d’énergie sous forme de chaleur entre deux corps ayant des températures différentes.</a:t>
            </a:r>
            <a:endParaRPr lang="fr-FR" dirty="0">
              <a:solidFill>
                <a:srgbClr val="FF0000"/>
              </a:solidFill>
            </a:endParaRPr>
          </a:p>
        </p:txBody>
      </p:sp>
      <p:sp>
        <p:nvSpPr>
          <p:cNvPr id="11" name="Rectangle 10"/>
          <p:cNvSpPr/>
          <p:nvPr/>
        </p:nvSpPr>
        <p:spPr>
          <a:xfrm>
            <a:off x="251520" y="1619508"/>
            <a:ext cx="1253805" cy="369332"/>
          </a:xfrm>
          <a:prstGeom prst="rect">
            <a:avLst/>
          </a:prstGeom>
        </p:spPr>
        <p:txBody>
          <a:bodyPr wrap="none">
            <a:spAutoFit/>
          </a:bodyPr>
          <a:lstStyle/>
          <a:p>
            <a:r>
              <a:rPr lang="fr-FR" b="1" u="sng" dirty="0" smtClean="0"/>
              <a:t>Définition :</a:t>
            </a:r>
            <a:endParaRPr lang="fr-FR" u="sng" dirty="0"/>
          </a:p>
        </p:txBody>
      </p:sp>
      <p:sp>
        <p:nvSpPr>
          <p:cNvPr id="12" name="Rectangle 11"/>
          <p:cNvSpPr/>
          <p:nvPr/>
        </p:nvSpPr>
        <p:spPr>
          <a:xfrm>
            <a:off x="251520" y="2780928"/>
            <a:ext cx="3664978" cy="369332"/>
          </a:xfrm>
          <a:prstGeom prst="rect">
            <a:avLst/>
          </a:prstGeom>
        </p:spPr>
        <p:txBody>
          <a:bodyPr wrap="none">
            <a:spAutoFit/>
          </a:bodyPr>
          <a:lstStyle/>
          <a:p>
            <a:r>
              <a:rPr lang="fr-FR" u="sng" dirty="0" smtClean="0"/>
              <a:t>Les modes de transferts thermiques :</a:t>
            </a:r>
            <a:endParaRPr lang="fr-FR" dirty="0"/>
          </a:p>
        </p:txBody>
      </p:sp>
      <p:pic>
        <p:nvPicPr>
          <p:cNvPr id="13" name="il_fi" descr="http://www.prog-onsen.com/IMG/jpg/mechanisms-heat_-transfer.jpg"/>
          <p:cNvPicPr/>
          <p:nvPr/>
        </p:nvPicPr>
        <p:blipFill>
          <a:blip r:embed="rId3" cstate="print"/>
          <a:srcRect/>
          <a:stretch>
            <a:fillRect/>
          </a:stretch>
        </p:blipFill>
        <p:spPr bwMode="auto">
          <a:xfrm>
            <a:off x="2173442" y="3212976"/>
            <a:ext cx="4797116" cy="345638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058"/>
                                        </p:tgtEl>
                                        <p:attrNameLst>
                                          <p:attrName>style.visibility</p:attrName>
                                        </p:attrNameLst>
                                      </p:cBhvr>
                                      <p:to>
                                        <p:strVal val="visible"/>
                                      </p:to>
                                    </p:set>
                                    <p:animEffect transition="in" filter="fade">
                                      <p:cBhvr>
                                        <p:cTn id="7" dur="800" decel="100000"/>
                                        <p:tgtEl>
                                          <p:spTgt spid="2058"/>
                                        </p:tgtEl>
                                      </p:cBhvr>
                                    </p:animEffect>
                                    <p:anim calcmode="lin" valueType="num">
                                      <p:cBhvr>
                                        <p:cTn id="8" dur="800" decel="100000" fill="hold"/>
                                        <p:tgtEl>
                                          <p:spTgt spid="2058"/>
                                        </p:tgtEl>
                                        <p:attrNameLst>
                                          <p:attrName>style.rotation</p:attrName>
                                        </p:attrNameLst>
                                      </p:cBhvr>
                                      <p:tavLst>
                                        <p:tav tm="0">
                                          <p:val>
                                            <p:fltVal val="-90"/>
                                          </p:val>
                                        </p:tav>
                                        <p:tav tm="100000">
                                          <p:val>
                                            <p:fltVal val="0"/>
                                          </p:val>
                                        </p:tav>
                                      </p:tavLst>
                                    </p:anim>
                                    <p:anim calcmode="lin" valueType="num">
                                      <p:cBhvr>
                                        <p:cTn id="9" dur="800" decel="100000" fill="hold"/>
                                        <p:tgtEl>
                                          <p:spTgt spid="2058"/>
                                        </p:tgtEl>
                                        <p:attrNameLst>
                                          <p:attrName>ppt_x</p:attrName>
                                        </p:attrNameLst>
                                      </p:cBhvr>
                                      <p:tavLst>
                                        <p:tav tm="0">
                                          <p:val>
                                            <p:strVal val="#ppt_x+0.4"/>
                                          </p:val>
                                        </p:tav>
                                        <p:tav tm="100000">
                                          <p:val>
                                            <p:strVal val="#ppt_x-0.05"/>
                                          </p:val>
                                        </p:tav>
                                      </p:tavLst>
                                    </p:anim>
                                    <p:anim calcmode="lin" valueType="num">
                                      <p:cBhvr>
                                        <p:cTn id="10" dur="800" decel="100000" fill="hold"/>
                                        <p:tgtEl>
                                          <p:spTgt spid="205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5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5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Bottom)">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0"/>
                                        </p:tgtEl>
                                        <p:attrNameLst>
                                          <p:attrName>ppt_y</p:attrName>
                                        </p:attrNameLst>
                                      </p:cBhvr>
                                      <p:tavLst>
                                        <p:tav tm="0">
                                          <p:val>
                                            <p:strVal val="#ppt_y"/>
                                          </p:val>
                                        </p:tav>
                                        <p:tav tm="100000">
                                          <p:val>
                                            <p:strVal val="#ppt_y"/>
                                          </p:val>
                                        </p:tav>
                                      </p:tavLst>
                                    </p:anim>
                                    <p:anim calcmode="lin" valueType="num">
                                      <p:cBhvr>
                                        <p:cTn id="2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slide(fromBottom)">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30" presetClass="entr" presetSubtype="0"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800" decel="100000"/>
                                        <p:tgtEl>
                                          <p:spTgt spid="13"/>
                                        </p:tgtEl>
                                      </p:cBhvr>
                                    </p:animEffect>
                                    <p:anim calcmode="lin" valueType="num">
                                      <p:cBhvr>
                                        <p:cTn id="37" dur="800" decel="100000" fill="hold"/>
                                        <p:tgtEl>
                                          <p:spTgt spid="13"/>
                                        </p:tgtEl>
                                        <p:attrNameLst>
                                          <p:attrName>style.rotation</p:attrName>
                                        </p:attrNameLst>
                                      </p:cBhvr>
                                      <p:tavLst>
                                        <p:tav tm="0">
                                          <p:val>
                                            <p:fltVal val="-90"/>
                                          </p:val>
                                        </p:tav>
                                        <p:tav tm="100000">
                                          <p:val>
                                            <p:fltVal val="0"/>
                                          </p:val>
                                        </p:tav>
                                      </p:tavLst>
                                    </p:anim>
                                    <p:anim calcmode="lin" valueType="num">
                                      <p:cBhvr>
                                        <p:cTn id="38" dur="800" decel="100000" fill="hold"/>
                                        <p:tgtEl>
                                          <p:spTgt spid="13"/>
                                        </p:tgtEl>
                                        <p:attrNameLst>
                                          <p:attrName>ppt_x</p:attrName>
                                        </p:attrNameLst>
                                      </p:cBhvr>
                                      <p:tavLst>
                                        <p:tav tm="0">
                                          <p:val>
                                            <p:strVal val="#ppt_x+0.4"/>
                                          </p:val>
                                        </p:tav>
                                        <p:tav tm="100000">
                                          <p:val>
                                            <p:strVal val="#ppt_x-0.05"/>
                                          </p:val>
                                        </p:tav>
                                      </p:tavLst>
                                    </p:anim>
                                    <p:anim calcmode="lin" valueType="num">
                                      <p:cBhvr>
                                        <p:cTn id="39" dur="800" decel="100000" fill="hold"/>
                                        <p:tgtEl>
                                          <p:spTgt spid="13"/>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251520" y="260648"/>
          <a:ext cx="8711549" cy="3096344"/>
        </p:xfrm>
        <a:graphic>
          <a:graphicData uri="http://schemas.openxmlformats.org/drawingml/2006/table">
            <a:tbl>
              <a:tblPr/>
              <a:tblGrid>
                <a:gridCol w="1242847"/>
                <a:gridCol w="7468702"/>
              </a:tblGrid>
              <a:tr h="1103541">
                <a:tc>
                  <a:txBody>
                    <a:bodyPr/>
                    <a:lstStyle/>
                    <a:p>
                      <a:pPr>
                        <a:spcAft>
                          <a:spcPts val="0"/>
                        </a:spcAft>
                      </a:pPr>
                      <a:r>
                        <a:rPr lang="fr-FR" sz="1400" b="1" dirty="0">
                          <a:solidFill>
                            <a:srgbClr val="FF0000"/>
                          </a:solidFill>
                          <a:latin typeface="Calibri"/>
                          <a:ea typeface="Calibri"/>
                          <a:cs typeface="Times New Roman"/>
                        </a:rPr>
                        <a:t>Conduction</a:t>
                      </a:r>
                      <a:endParaRPr lang="fr-FR" sz="1400" dirty="0">
                        <a:latin typeface="Calibri"/>
                        <a:ea typeface="Calibri"/>
                        <a:cs typeface="Times New Roman"/>
                      </a:endParaRPr>
                    </a:p>
                  </a:txBody>
                  <a:tcPr marL="86658" marR="86658"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fr-FR" sz="1400" dirty="0">
                          <a:latin typeface="Calibri"/>
                          <a:ea typeface="Calibri"/>
                          <a:cs typeface="Times New Roman"/>
                        </a:rPr>
                        <a:t>C’est le mode de transfert qui apparaît toujours dans un fluide ou un solide dés qu’il y a un gradient de température. Il s’agit d’un transfert thermique de proche en proche par chocs microscopiques entre particules d’énergie différente, les particules les plus énergétiques transmettant de l’énergie cinétique à celles qui en ont moins</a:t>
                      </a:r>
                    </a:p>
                    <a:p>
                      <a:pPr algn="just">
                        <a:lnSpc>
                          <a:spcPct val="115000"/>
                        </a:lnSpc>
                        <a:spcAft>
                          <a:spcPts val="0"/>
                        </a:spcAft>
                      </a:pPr>
                      <a:r>
                        <a:rPr lang="fr-FR" sz="1400" i="1" u="sng" dirty="0">
                          <a:latin typeface="Calibri"/>
                          <a:ea typeface="Calibri"/>
                          <a:cs typeface="Times New Roman"/>
                        </a:rPr>
                        <a:t>Exemple</a:t>
                      </a:r>
                      <a:r>
                        <a:rPr lang="fr-FR" sz="1400" u="sng" dirty="0">
                          <a:latin typeface="Calibri"/>
                          <a:ea typeface="Calibri"/>
                          <a:cs typeface="Times New Roman"/>
                        </a:rPr>
                        <a:t> :</a:t>
                      </a:r>
                      <a:r>
                        <a:rPr lang="fr-FR" sz="1400" dirty="0">
                          <a:latin typeface="Calibri"/>
                          <a:ea typeface="Calibri"/>
                          <a:cs typeface="Times New Roman"/>
                        </a:rPr>
                        <a:t> un métal que l’on chauffe à l’une de ses extrémités.</a:t>
                      </a:r>
                    </a:p>
                  </a:txBody>
                  <a:tcPr marL="86658" marR="86658" marT="0" marB="0">
                    <a:lnL w="12700" cap="flat" cmpd="sng" algn="ctr">
                      <a:solidFill>
                        <a:srgbClr val="000000"/>
                      </a:solidFill>
                      <a:prstDash val="solid"/>
                      <a:round/>
                      <a:headEnd type="none" w="med" len="med"/>
                      <a:tailEnd type="none" w="med" len="med"/>
                    </a:lnL>
                    <a:lnR>
                      <a:noFill/>
                    </a:lnR>
                    <a:lnT>
                      <a:noFill/>
                    </a:lnT>
                    <a:lnB>
                      <a:noFill/>
                    </a:lnB>
                  </a:tcPr>
                </a:tc>
              </a:tr>
              <a:tr h="214280">
                <a:tc>
                  <a:txBody>
                    <a:bodyPr/>
                    <a:lstStyle/>
                    <a:p>
                      <a:pPr>
                        <a:spcAft>
                          <a:spcPts val="0"/>
                        </a:spcAft>
                      </a:pPr>
                      <a:endParaRPr lang="fr-FR" sz="1400">
                        <a:latin typeface="Calibri"/>
                        <a:ea typeface="Calibri"/>
                        <a:cs typeface="Times New Roman"/>
                      </a:endParaRPr>
                    </a:p>
                  </a:txBody>
                  <a:tcPr marL="86658" marR="86658" marT="0" marB="0">
                    <a:lnL>
                      <a:noFill/>
                    </a:lnL>
                    <a:lnR>
                      <a:noFill/>
                    </a:lnR>
                    <a:lnT>
                      <a:noFill/>
                    </a:lnT>
                    <a:lnB>
                      <a:noFill/>
                    </a:lnB>
                  </a:tcPr>
                </a:tc>
                <a:tc>
                  <a:txBody>
                    <a:bodyPr/>
                    <a:lstStyle/>
                    <a:p>
                      <a:pPr>
                        <a:spcAft>
                          <a:spcPts val="0"/>
                        </a:spcAft>
                      </a:pPr>
                      <a:endParaRPr lang="fr-FR" sz="1400">
                        <a:latin typeface="Calibri"/>
                        <a:ea typeface="Calibri"/>
                        <a:cs typeface="Times New Roman"/>
                      </a:endParaRPr>
                    </a:p>
                  </a:txBody>
                  <a:tcPr marL="86658" marR="86658" marT="0" marB="0">
                    <a:lnL>
                      <a:noFill/>
                    </a:lnL>
                    <a:lnR>
                      <a:noFill/>
                    </a:lnR>
                    <a:lnT>
                      <a:noFill/>
                    </a:lnT>
                    <a:lnB>
                      <a:noFill/>
                    </a:lnB>
                  </a:tcPr>
                </a:tc>
              </a:tr>
              <a:tr h="674982">
                <a:tc>
                  <a:txBody>
                    <a:bodyPr/>
                    <a:lstStyle/>
                    <a:p>
                      <a:pPr>
                        <a:spcAft>
                          <a:spcPts val="0"/>
                        </a:spcAft>
                      </a:pPr>
                      <a:r>
                        <a:rPr lang="fr-FR" sz="1400" b="1">
                          <a:solidFill>
                            <a:srgbClr val="FF0000"/>
                          </a:solidFill>
                          <a:latin typeface="Calibri"/>
                          <a:ea typeface="Calibri"/>
                          <a:cs typeface="Times New Roman"/>
                        </a:rPr>
                        <a:t>Convection</a:t>
                      </a:r>
                      <a:endParaRPr lang="fr-FR" sz="1400">
                        <a:latin typeface="Calibri"/>
                        <a:ea typeface="Calibri"/>
                        <a:cs typeface="Times New Roman"/>
                      </a:endParaRPr>
                    </a:p>
                  </a:txBody>
                  <a:tcPr marL="86658" marR="86658"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fr-FR" sz="1400" dirty="0">
                          <a:latin typeface="Calibri"/>
                          <a:ea typeface="Calibri"/>
                          <a:cs typeface="Times New Roman"/>
                        </a:rPr>
                        <a:t>C’est un mode de transfert observable dans un </a:t>
                      </a:r>
                      <a:r>
                        <a:rPr lang="fr-FR" sz="1400" b="1" dirty="0">
                          <a:latin typeface="Calibri"/>
                          <a:ea typeface="Calibri"/>
                          <a:cs typeface="Times New Roman"/>
                        </a:rPr>
                        <a:t>fluide en mouvement</a:t>
                      </a:r>
                      <a:r>
                        <a:rPr lang="fr-FR" sz="1400" dirty="0">
                          <a:latin typeface="Calibri"/>
                          <a:ea typeface="Calibri"/>
                          <a:cs typeface="Times New Roman"/>
                        </a:rPr>
                        <a:t>. Il est donc lié à un transfert de masse macroscopique.</a:t>
                      </a:r>
                    </a:p>
                    <a:p>
                      <a:pPr>
                        <a:lnSpc>
                          <a:spcPct val="115000"/>
                        </a:lnSpc>
                        <a:spcAft>
                          <a:spcPts val="0"/>
                        </a:spcAft>
                      </a:pPr>
                      <a:r>
                        <a:rPr lang="fr-FR" sz="1400" i="1" u="sng" dirty="0">
                          <a:latin typeface="Calibri"/>
                          <a:ea typeface="Calibri"/>
                          <a:cs typeface="Times New Roman"/>
                        </a:rPr>
                        <a:t>Exemple</a:t>
                      </a:r>
                      <a:r>
                        <a:rPr lang="fr-FR" sz="1400" u="sng" dirty="0">
                          <a:latin typeface="Calibri"/>
                          <a:ea typeface="Calibri"/>
                          <a:cs typeface="Times New Roman"/>
                        </a:rPr>
                        <a:t> :</a:t>
                      </a:r>
                      <a:r>
                        <a:rPr lang="fr-FR" sz="1400" dirty="0">
                          <a:latin typeface="Calibri"/>
                          <a:ea typeface="Calibri"/>
                          <a:cs typeface="Times New Roman"/>
                        </a:rPr>
                        <a:t> de l’eau que l’on fait chauffer.</a:t>
                      </a:r>
                    </a:p>
                  </a:txBody>
                  <a:tcPr marL="86658" marR="86658" marT="0" marB="0">
                    <a:lnL w="12700" cap="flat" cmpd="sng" algn="ctr">
                      <a:solidFill>
                        <a:srgbClr val="000000"/>
                      </a:solidFill>
                      <a:prstDash val="solid"/>
                      <a:round/>
                      <a:headEnd type="none" w="med" len="med"/>
                      <a:tailEnd type="none" w="med" len="med"/>
                    </a:lnL>
                    <a:lnR>
                      <a:noFill/>
                    </a:lnR>
                    <a:lnT>
                      <a:noFill/>
                    </a:lnT>
                    <a:lnB>
                      <a:noFill/>
                    </a:lnB>
                  </a:tcPr>
                </a:tc>
              </a:tr>
              <a:tr h="214280">
                <a:tc>
                  <a:txBody>
                    <a:bodyPr/>
                    <a:lstStyle/>
                    <a:p>
                      <a:pPr>
                        <a:spcAft>
                          <a:spcPts val="0"/>
                        </a:spcAft>
                      </a:pPr>
                      <a:endParaRPr lang="fr-FR" sz="1400">
                        <a:latin typeface="Calibri"/>
                        <a:ea typeface="Calibri"/>
                        <a:cs typeface="Times New Roman"/>
                      </a:endParaRPr>
                    </a:p>
                  </a:txBody>
                  <a:tcPr marL="86658" marR="86658" marT="0" marB="0">
                    <a:lnL>
                      <a:noFill/>
                    </a:lnL>
                    <a:lnR>
                      <a:noFill/>
                    </a:lnR>
                    <a:lnT>
                      <a:noFill/>
                    </a:lnT>
                    <a:lnB>
                      <a:noFill/>
                    </a:lnB>
                  </a:tcPr>
                </a:tc>
                <a:tc>
                  <a:txBody>
                    <a:bodyPr/>
                    <a:lstStyle/>
                    <a:p>
                      <a:pPr>
                        <a:spcAft>
                          <a:spcPts val="0"/>
                        </a:spcAft>
                      </a:pPr>
                      <a:endParaRPr lang="fr-FR" sz="1400">
                        <a:latin typeface="Calibri"/>
                        <a:ea typeface="Calibri"/>
                        <a:cs typeface="Times New Roman"/>
                      </a:endParaRPr>
                    </a:p>
                  </a:txBody>
                  <a:tcPr marL="86658" marR="86658" marT="0" marB="0">
                    <a:lnL>
                      <a:noFill/>
                    </a:lnL>
                    <a:lnR>
                      <a:noFill/>
                    </a:lnR>
                    <a:lnT>
                      <a:noFill/>
                    </a:lnT>
                    <a:lnB>
                      <a:noFill/>
                    </a:lnB>
                  </a:tcPr>
                </a:tc>
              </a:tr>
              <a:tr h="889261">
                <a:tc>
                  <a:txBody>
                    <a:bodyPr/>
                    <a:lstStyle/>
                    <a:p>
                      <a:pPr>
                        <a:spcAft>
                          <a:spcPts val="0"/>
                        </a:spcAft>
                      </a:pPr>
                      <a:r>
                        <a:rPr lang="fr-FR" sz="1400" b="1">
                          <a:solidFill>
                            <a:srgbClr val="FF0000"/>
                          </a:solidFill>
                          <a:latin typeface="Calibri"/>
                          <a:ea typeface="Calibri"/>
                          <a:cs typeface="Times New Roman"/>
                        </a:rPr>
                        <a:t>Rayonnement</a:t>
                      </a:r>
                      <a:endParaRPr lang="fr-FR" sz="1400">
                        <a:latin typeface="Calibri"/>
                        <a:ea typeface="Calibri"/>
                        <a:cs typeface="Times New Roman"/>
                      </a:endParaRPr>
                    </a:p>
                  </a:txBody>
                  <a:tcPr marL="86658" marR="86658"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fr-FR" sz="1400" dirty="0">
                          <a:latin typeface="Calibri"/>
                          <a:ea typeface="Calibri"/>
                          <a:cs typeface="Times New Roman"/>
                        </a:rPr>
                        <a:t>Contrairement aux deux précédents, ce mode de transfert d’énergie ne nécessite pas de milieu matériel. Le transport se fait par des ondes électromagnétiques : le corps chaud émet des photons, donc une onde qui est absorbée par le corps froid qui s’échauffe.</a:t>
                      </a:r>
                    </a:p>
                    <a:p>
                      <a:pPr>
                        <a:lnSpc>
                          <a:spcPct val="115000"/>
                        </a:lnSpc>
                        <a:spcAft>
                          <a:spcPts val="0"/>
                        </a:spcAft>
                      </a:pPr>
                      <a:r>
                        <a:rPr lang="fr-FR" sz="1400" i="1" u="sng" dirty="0">
                          <a:latin typeface="Calibri"/>
                          <a:ea typeface="Calibri"/>
                          <a:cs typeface="Times New Roman"/>
                        </a:rPr>
                        <a:t>Exemple</a:t>
                      </a:r>
                      <a:r>
                        <a:rPr lang="fr-FR" sz="1400" u="sng" dirty="0">
                          <a:latin typeface="Calibri"/>
                          <a:ea typeface="Calibri"/>
                          <a:cs typeface="Times New Roman"/>
                        </a:rPr>
                        <a:t> :</a:t>
                      </a:r>
                      <a:r>
                        <a:rPr lang="fr-FR" sz="1400" dirty="0">
                          <a:latin typeface="Calibri"/>
                          <a:ea typeface="Calibri"/>
                          <a:cs typeface="Times New Roman"/>
                        </a:rPr>
                        <a:t> chauffage de la Terre par la lumière du Soleil.</a:t>
                      </a:r>
                    </a:p>
                  </a:txBody>
                  <a:tcPr marL="86658" marR="86658" marT="0" marB="0">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5" name="Rectangle 4"/>
          <p:cNvSpPr/>
          <p:nvPr/>
        </p:nvSpPr>
        <p:spPr>
          <a:xfrm>
            <a:off x="251520" y="3563724"/>
            <a:ext cx="5271315" cy="369332"/>
          </a:xfrm>
          <a:prstGeom prst="rect">
            <a:avLst/>
          </a:prstGeom>
        </p:spPr>
        <p:txBody>
          <a:bodyPr wrap="square">
            <a:spAutoFit/>
          </a:bodyPr>
          <a:lstStyle/>
          <a:p>
            <a:r>
              <a:rPr lang="fr-FR" dirty="0" smtClean="0"/>
              <a:t>Un transfert thermique peut avoir pour conséquence :</a:t>
            </a:r>
            <a:endParaRPr lang="fr-FR" dirty="0"/>
          </a:p>
        </p:txBody>
      </p:sp>
      <p:sp>
        <p:nvSpPr>
          <p:cNvPr id="7" name="Rectangle 6"/>
          <p:cNvSpPr/>
          <p:nvPr/>
        </p:nvSpPr>
        <p:spPr>
          <a:xfrm>
            <a:off x="467544" y="3933056"/>
            <a:ext cx="8280920" cy="1046440"/>
          </a:xfrm>
          <a:prstGeom prst="rect">
            <a:avLst/>
          </a:prstGeom>
        </p:spPr>
        <p:txBody>
          <a:bodyPr wrap="square">
            <a:spAutoFit/>
          </a:bodyPr>
          <a:lstStyle/>
          <a:p>
            <a:pPr algn="just">
              <a:buFontTx/>
              <a:buChar char="-"/>
            </a:pPr>
            <a:r>
              <a:rPr lang="fr-FR" dirty="0" smtClean="0"/>
              <a:t>  Une </a:t>
            </a:r>
            <a:r>
              <a:rPr lang="fr-FR" dirty="0" smtClean="0"/>
              <a:t>variation de température des corps : la température du corps froid augmente, celle du corps chaud diminue </a:t>
            </a:r>
            <a:r>
              <a:rPr lang="fr-FR" dirty="0" smtClean="0"/>
              <a:t>;</a:t>
            </a:r>
          </a:p>
          <a:p>
            <a:pPr algn="just"/>
            <a:endParaRPr lang="fr-FR" sz="800" dirty="0" smtClean="0"/>
          </a:p>
          <a:p>
            <a:pPr algn="just">
              <a:buFontTx/>
              <a:buChar char="-"/>
            </a:pPr>
            <a:r>
              <a:rPr lang="fr-FR" dirty="0" smtClean="0"/>
              <a:t> Un changement d’état physique du corps sans variation de sa température.</a:t>
            </a:r>
            <a:endParaRPr lang="fr-FR" dirty="0"/>
          </a:p>
        </p:txBody>
      </p:sp>
      <p:sp>
        <p:nvSpPr>
          <p:cNvPr id="8" name="Rectangle 7"/>
          <p:cNvSpPr/>
          <p:nvPr/>
        </p:nvSpPr>
        <p:spPr>
          <a:xfrm>
            <a:off x="251520" y="5075892"/>
            <a:ext cx="1305165" cy="369332"/>
          </a:xfrm>
          <a:prstGeom prst="rect">
            <a:avLst/>
          </a:prstGeom>
        </p:spPr>
        <p:txBody>
          <a:bodyPr wrap="none">
            <a:spAutoFit/>
          </a:bodyPr>
          <a:lstStyle/>
          <a:p>
            <a:r>
              <a:rPr lang="fr-FR" b="1" u="sng" dirty="0" smtClean="0"/>
              <a:t>A RETENIR :</a:t>
            </a:r>
            <a:endParaRPr lang="fr-FR" dirty="0"/>
          </a:p>
        </p:txBody>
      </p:sp>
      <p:sp>
        <p:nvSpPr>
          <p:cNvPr id="9" name="Rectangle 8"/>
          <p:cNvSpPr/>
          <p:nvPr/>
        </p:nvSpPr>
        <p:spPr>
          <a:xfrm>
            <a:off x="251520" y="5518973"/>
            <a:ext cx="8568952" cy="646331"/>
          </a:xfrm>
          <a:prstGeom prst="rect">
            <a:avLst/>
          </a:prstGeom>
        </p:spPr>
        <p:txBody>
          <a:bodyPr wrap="square">
            <a:spAutoFit/>
          </a:bodyPr>
          <a:lstStyle/>
          <a:p>
            <a:pPr algn="just">
              <a:buFont typeface="Wingdings" pitchFamily="2" charset="2"/>
              <a:buChar char="§"/>
            </a:pPr>
            <a:r>
              <a:rPr lang="fr-FR" dirty="0" smtClean="0"/>
              <a:t>  </a:t>
            </a:r>
            <a:r>
              <a:rPr lang="fr-FR" dirty="0" smtClean="0">
                <a:solidFill>
                  <a:srgbClr val="FF0000"/>
                </a:solidFill>
              </a:rPr>
              <a:t>L’énergie </a:t>
            </a:r>
            <a:r>
              <a:rPr lang="fr-FR" dirty="0" smtClean="0">
                <a:solidFill>
                  <a:srgbClr val="FF0000"/>
                </a:solidFill>
              </a:rPr>
              <a:t>échangée au cours d’un transfert thermique se note </a:t>
            </a:r>
            <a:r>
              <a:rPr lang="fr-FR" b="1" dirty="0" smtClean="0">
                <a:solidFill>
                  <a:srgbClr val="FF0000"/>
                </a:solidFill>
              </a:rPr>
              <a:t>Q</a:t>
            </a:r>
            <a:r>
              <a:rPr lang="fr-FR" dirty="0" smtClean="0">
                <a:solidFill>
                  <a:srgbClr val="FF0000"/>
                </a:solidFill>
              </a:rPr>
              <a:t> (ou </a:t>
            </a:r>
            <a:r>
              <a:rPr lang="fr-FR" dirty="0" smtClean="0">
                <a:solidFill>
                  <a:srgbClr val="FF0000"/>
                </a:solidFill>
                <a:sym typeface="Symbol"/>
              </a:rPr>
              <a:t></a:t>
            </a:r>
            <a:r>
              <a:rPr lang="fr-FR" dirty="0" smtClean="0">
                <a:solidFill>
                  <a:srgbClr val="FF0000"/>
                </a:solidFill>
              </a:rPr>
              <a:t>E), et s’exprime, </a:t>
            </a:r>
            <a:r>
              <a:rPr lang="fr-FR" dirty="0" smtClean="0">
                <a:solidFill>
                  <a:srgbClr val="FF0000"/>
                </a:solidFill>
              </a:rPr>
              <a:t>en </a:t>
            </a:r>
            <a:r>
              <a:rPr lang="fr-FR" b="1" dirty="0" smtClean="0">
                <a:solidFill>
                  <a:srgbClr val="FF0000"/>
                </a:solidFill>
              </a:rPr>
              <a:t>joule</a:t>
            </a:r>
            <a:r>
              <a:rPr lang="fr-FR" dirty="0" smtClean="0">
                <a:solidFill>
                  <a:srgbClr val="FF0000"/>
                </a:solidFill>
              </a:rPr>
              <a:t> (</a:t>
            </a:r>
            <a:r>
              <a:rPr lang="fr-FR" i="1" dirty="0" smtClean="0">
                <a:solidFill>
                  <a:srgbClr val="FF0000"/>
                </a:solidFill>
              </a:rPr>
              <a:t>symbole</a:t>
            </a:r>
            <a:r>
              <a:rPr lang="fr-FR" dirty="0" smtClean="0">
                <a:solidFill>
                  <a:srgbClr val="FF0000"/>
                </a:solidFill>
              </a:rPr>
              <a:t> : J)</a:t>
            </a:r>
            <a:r>
              <a:rPr lang="fr-FR" dirty="0" smtClean="0"/>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left)">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Bottom)">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41" presetClass="entr" presetSubtype="0" fill="hold" grpId="0" nodeType="click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 calcmode="lin" valueType="num">
                                      <p:cBhvr>
                                        <p:cTn id="2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1520" y="260648"/>
            <a:ext cx="8568952" cy="2062103"/>
          </a:xfrm>
          <a:prstGeom prst="rect">
            <a:avLst/>
          </a:prstGeom>
        </p:spPr>
        <p:txBody>
          <a:bodyPr wrap="square">
            <a:spAutoFit/>
          </a:bodyPr>
          <a:lstStyle/>
          <a:p>
            <a:pPr algn="just">
              <a:buFont typeface="Wingdings" pitchFamily="2" charset="2"/>
              <a:buChar char="§"/>
            </a:pPr>
            <a:r>
              <a:rPr lang="fr-FR" dirty="0" smtClean="0"/>
              <a:t>  La </a:t>
            </a:r>
            <a:r>
              <a:rPr lang="fr-FR" b="1" dirty="0" smtClean="0"/>
              <a:t>capacité thermique</a:t>
            </a:r>
            <a:r>
              <a:rPr lang="fr-FR" dirty="0" smtClean="0"/>
              <a:t> (ou capacité calorifique) </a:t>
            </a:r>
            <a:r>
              <a:rPr lang="fr-FR" dirty="0" smtClean="0"/>
              <a:t>se </a:t>
            </a:r>
            <a:r>
              <a:rPr lang="fr-FR" dirty="0" smtClean="0"/>
              <a:t>note </a:t>
            </a:r>
            <a:r>
              <a:rPr lang="fr-FR" b="1" i="1" dirty="0" smtClean="0"/>
              <a:t>C</a:t>
            </a:r>
            <a:r>
              <a:rPr lang="fr-FR" dirty="0" smtClean="0"/>
              <a:t> et s'exprime en </a:t>
            </a:r>
            <a:r>
              <a:rPr lang="fr-FR" b="1" dirty="0" smtClean="0"/>
              <a:t>joule par kelvin</a:t>
            </a:r>
            <a:r>
              <a:rPr lang="fr-FR" dirty="0" smtClean="0"/>
              <a:t> (</a:t>
            </a:r>
            <a:r>
              <a:rPr lang="fr-FR" i="1" dirty="0" smtClean="0"/>
              <a:t>symbole</a:t>
            </a:r>
            <a:r>
              <a:rPr lang="fr-FR" dirty="0" smtClean="0"/>
              <a:t> : </a:t>
            </a:r>
            <a:r>
              <a:rPr lang="fr-FR" b="1" dirty="0" smtClean="0"/>
              <a:t>J.K</a:t>
            </a:r>
            <a:r>
              <a:rPr lang="fr-FR" b="1" baseline="30000" dirty="0" smtClean="0">
                <a:sym typeface="Symbol"/>
              </a:rPr>
              <a:t></a:t>
            </a:r>
            <a:r>
              <a:rPr lang="fr-FR" b="1" baseline="30000" dirty="0" smtClean="0"/>
              <a:t>1</a:t>
            </a:r>
            <a:r>
              <a:rPr lang="fr-FR" dirty="0" smtClean="0"/>
              <a:t>) </a:t>
            </a:r>
            <a:r>
              <a:rPr lang="fr-FR" dirty="0" smtClean="0"/>
              <a:t>;</a:t>
            </a:r>
          </a:p>
          <a:p>
            <a:pPr algn="just"/>
            <a:endParaRPr lang="fr-FR" sz="800" dirty="0" smtClean="0"/>
          </a:p>
          <a:p>
            <a:pPr algn="just">
              <a:buFont typeface="Wingdings" pitchFamily="2" charset="2"/>
              <a:buChar char="§"/>
            </a:pPr>
            <a:r>
              <a:rPr lang="fr-FR" dirty="0" smtClean="0"/>
              <a:t>  </a:t>
            </a:r>
            <a:r>
              <a:rPr lang="fr-FR" dirty="0" smtClean="0"/>
              <a:t>La </a:t>
            </a:r>
            <a:r>
              <a:rPr lang="fr-FR" b="1" dirty="0" smtClean="0"/>
              <a:t>capacité thermique massique </a:t>
            </a:r>
            <a:r>
              <a:rPr lang="fr-FR" dirty="0" smtClean="0"/>
              <a:t>se </a:t>
            </a:r>
            <a:r>
              <a:rPr lang="fr-FR" dirty="0" smtClean="0"/>
              <a:t>note </a:t>
            </a:r>
            <a:r>
              <a:rPr lang="fr-FR" b="1" dirty="0" smtClean="0"/>
              <a:t>c</a:t>
            </a:r>
            <a:r>
              <a:rPr lang="fr-FR" dirty="0" smtClean="0"/>
              <a:t> et s’exprime en joule par kilogramme-kelvin (symbole : J.kg</a:t>
            </a:r>
            <a:r>
              <a:rPr lang="fr-FR" baseline="30000" dirty="0" smtClean="0"/>
              <a:t>–1</a:t>
            </a:r>
            <a:r>
              <a:rPr lang="fr-FR" dirty="0" smtClean="0"/>
              <a:t>.K</a:t>
            </a:r>
            <a:r>
              <a:rPr lang="fr-FR" baseline="30000" dirty="0" smtClean="0"/>
              <a:t>–1</a:t>
            </a:r>
            <a:r>
              <a:rPr lang="fr-FR" dirty="0" smtClean="0"/>
              <a:t>) </a:t>
            </a:r>
            <a:r>
              <a:rPr lang="fr-FR" dirty="0" smtClean="0"/>
              <a:t>;</a:t>
            </a:r>
          </a:p>
          <a:p>
            <a:pPr algn="just"/>
            <a:endParaRPr lang="fr-FR" sz="800" dirty="0" smtClean="0"/>
          </a:p>
          <a:p>
            <a:pPr algn="just">
              <a:buFont typeface="Wingdings" pitchFamily="2" charset="2"/>
              <a:buChar char="§"/>
            </a:pPr>
            <a:r>
              <a:rPr lang="fr-FR" dirty="0" smtClean="0"/>
              <a:t> </a:t>
            </a:r>
            <a:r>
              <a:rPr lang="fr-FR" dirty="0" smtClean="0"/>
              <a:t> </a:t>
            </a:r>
            <a:r>
              <a:rPr lang="fr-FR" dirty="0" smtClean="0">
                <a:solidFill>
                  <a:srgbClr val="FF0000"/>
                </a:solidFill>
              </a:rPr>
              <a:t>Au cours d’un transfert thermique, l’énergie Q mise en jeu pour faire varier la température d’un corps de masse </a:t>
            </a:r>
            <a:r>
              <a:rPr lang="fr-FR" b="1" dirty="0" smtClean="0">
                <a:solidFill>
                  <a:srgbClr val="FF0000"/>
                </a:solidFill>
              </a:rPr>
              <a:t>m</a:t>
            </a:r>
            <a:r>
              <a:rPr lang="fr-FR" dirty="0" smtClean="0">
                <a:solidFill>
                  <a:srgbClr val="FF0000"/>
                </a:solidFill>
              </a:rPr>
              <a:t> de </a:t>
            </a:r>
            <a:r>
              <a:rPr lang="fr-FR" b="1" dirty="0" smtClean="0">
                <a:solidFill>
                  <a:srgbClr val="FF0000"/>
                </a:solidFill>
                <a:sym typeface="Symbol"/>
              </a:rPr>
              <a:t></a:t>
            </a:r>
            <a:r>
              <a:rPr lang="fr-FR" dirty="0" smtClean="0">
                <a:solidFill>
                  <a:srgbClr val="FF0000"/>
                </a:solidFill>
              </a:rPr>
              <a:t> est :</a:t>
            </a:r>
            <a:endParaRPr lang="fr-FR" dirty="0">
              <a:solidFill>
                <a:srgbClr val="FF0000"/>
              </a:solidFill>
            </a:endParaRPr>
          </a:p>
        </p:txBody>
      </p:sp>
      <p:graphicFrame>
        <p:nvGraphicFramePr>
          <p:cNvPr id="33793" name="Object 1"/>
          <p:cNvGraphicFramePr>
            <a:graphicFrameLocks noChangeAspect="1"/>
          </p:cNvGraphicFramePr>
          <p:nvPr/>
        </p:nvGraphicFramePr>
        <p:xfrm>
          <a:off x="428683" y="2420888"/>
          <a:ext cx="8286635" cy="1800200"/>
        </p:xfrm>
        <a:graphic>
          <a:graphicData uri="http://schemas.openxmlformats.org/presentationml/2006/ole">
            <p:oleObj spid="_x0000_s33793" name="Equation" r:id="rId3" imgW="5511600" imgH="1193760" progId="Equation.DSMT4">
              <p:embed/>
            </p:oleObj>
          </a:graphicData>
        </a:graphic>
      </p:graphicFrame>
      <p:sp>
        <p:nvSpPr>
          <p:cNvPr id="8" name="Rectangle 7"/>
          <p:cNvSpPr/>
          <p:nvPr/>
        </p:nvSpPr>
        <p:spPr>
          <a:xfrm>
            <a:off x="251520" y="4365104"/>
            <a:ext cx="1267526" cy="369332"/>
          </a:xfrm>
          <a:prstGeom prst="rect">
            <a:avLst/>
          </a:prstGeom>
        </p:spPr>
        <p:txBody>
          <a:bodyPr wrap="none">
            <a:spAutoFit/>
          </a:bodyPr>
          <a:lstStyle/>
          <a:p>
            <a:r>
              <a:rPr lang="fr-FR" u="sng" dirty="0" smtClean="0"/>
              <a:t>Remarque :</a:t>
            </a:r>
            <a:endParaRPr lang="fr-FR" dirty="0"/>
          </a:p>
        </p:txBody>
      </p:sp>
      <p:sp>
        <p:nvSpPr>
          <p:cNvPr id="9" name="Rectangle 8"/>
          <p:cNvSpPr/>
          <p:nvPr/>
        </p:nvSpPr>
        <p:spPr>
          <a:xfrm>
            <a:off x="251520" y="4725144"/>
            <a:ext cx="6280053" cy="369332"/>
          </a:xfrm>
          <a:prstGeom prst="rect">
            <a:avLst/>
          </a:prstGeom>
        </p:spPr>
        <p:txBody>
          <a:bodyPr wrap="square">
            <a:spAutoFit/>
          </a:bodyPr>
          <a:lstStyle/>
          <a:p>
            <a:r>
              <a:rPr lang="fr-FR" dirty="0" smtClean="0">
                <a:solidFill>
                  <a:schemeClr val="bg1">
                    <a:lumMod val="65000"/>
                  </a:schemeClr>
                </a:solidFill>
              </a:rPr>
              <a:t>Par convention, l’énergie échangée est une grandeur algébrique :</a:t>
            </a:r>
            <a:endParaRPr lang="fr-FR" dirty="0">
              <a:solidFill>
                <a:schemeClr val="bg1">
                  <a:lumMod val="65000"/>
                </a:schemeClr>
              </a:solidFill>
            </a:endParaRPr>
          </a:p>
        </p:txBody>
      </p:sp>
      <p:pic>
        <p:nvPicPr>
          <p:cNvPr id="33809" name="Picture 17"/>
          <p:cNvPicPr>
            <a:picLocks noChangeAspect="1" noChangeArrowheads="1"/>
          </p:cNvPicPr>
          <p:nvPr/>
        </p:nvPicPr>
        <p:blipFill>
          <a:blip r:embed="rId4" cstate="print"/>
          <a:srcRect/>
          <a:stretch>
            <a:fillRect/>
          </a:stretch>
        </p:blipFill>
        <p:spPr bwMode="auto">
          <a:xfrm>
            <a:off x="467544" y="5229200"/>
            <a:ext cx="4872000" cy="1512000"/>
          </a:xfrm>
          <a:prstGeom prst="rect">
            <a:avLst/>
          </a:prstGeom>
          <a:noFill/>
          <a:ln w="9525">
            <a:noFill/>
            <a:miter lim="800000"/>
            <a:headEnd/>
            <a:tailEnd/>
          </a:ln>
        </p:spPr>
      </p:pic>
      <p:sp>
        <p:nvSpPr>
          <p:cNvPr id="21" name="Rectangle 20"/>
          <p:cNvSpPr/>
          <p:nvPr/>
        </p:nvSpPr>
        <p:spPr>
          <a:xfrm>
            <a:off x="5580112" y="5229200"/>
            <a:ext cx="3312368" cy="584775"/>
          </a:xfrm>
          <a:prstGeom prst="rect">
            <a:avLst/>
          </a:prstGeom>
        </p:spPr>
        <p:txBody>
          <a:bodyPr wrap="square">
            <a:spAutoFit/>
          </a:bodyPr>
          <a:lstStyle/>
          <a:p>
            <a:pPr algn="just"/>
            <a:r>
              <a:rPr lang="fr-FR" sz="1600" b="1" dirty="0" smtClean="0"/>
              <a:t>L’énergie reçue</a:t>
            </a:r>
            <a:r>
              <a:rPr lang="fr-FR" sz="1600" dirty="0" smtClean="0"/>
              <a:t> par un système du milieu extérieur est </a:t>
            </a:r>
            <a:r>
              <a:rPr lang="fr-FR" sz="1600" b="1" dirty="0" smtClean="0"/>
              <a:t>positive</a:t>
            </a:r>
            <a:r>
              <a:rPr lang="fr-FR" sz="1600" dirty="0" smtClean="0"/>
              <a:t>.</a:t>
            </a:r>
            <a:endParaRPr lang="fr-FR" sz="1600" dirty="0"/>
          </a:p>
        </p:txBody>
      </p:sp>
      <p:sp>
        <p:nvSpPr>
          <p:cNvPr id="22" name="Rectangle 21"/>
          <p:cNvSpPr/>
          <p:nvPr/>
        </p:nvSpPr>
        <p:spPr>
          <a:xfrm>
            <a:off x="5580112" y="5949280"/>
            <a:ext cx="3312368" cy="584775"/>
          </a:xfrm>
          <a:prstGeom prst="rect">
            <a:avLst/>
          </a:prstGeom>
        </p:spPr>
        <p:txBody>
          <a:bodyPr wrap="square">
            <a:spAutoFit/>
          </a:bodyPr>
          <a:lstStyle/>
          <a:p>
            <a:pPr algn="just"/>
            <a:r>
              <a:rPr lang="fr-FR" sz="1600" b="1" dirty="0" smtClean="0"/>
              <a:t>L’énergie cédée</a:t>
            </a:r>
            <a:r>
              <a:rPr lang="fr-FR" sz="1600" dirty="0" smtClean="0"/>
              <a:t> au milieu extérieur par un système est </a:t>
            </a:r>
            <a:r>
              <a:rPr lang="fr-FR" sz="1600" b="1" dirty="0" smtClean="0"/>
              <a:t>négative.</a:t>
            </a:r>
            <a:endParaRPr lang="fr-FR"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p:cTn id="7" dur="500" fill="hold"/>
                                        <p:tgtEl>
                                          <p:spTgt spid="5">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2" end="2"/>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5">
                                            <p:txEl>
                                              <p:pRg st="4" end="4"/>
                                            </p:txEl>
                                          </p:spTgt>
                                        </p:tgtEl>
                                        <p:attrNameLst>
                                          <p:attrName>style.visibility</p:attrName>
                                        </p:attrNameLst>
                                      </p:cBhvr>
                                      <p:to>
                                        <p:strVal val="visible"/>
                                      </p:to>
                                    </p:set>
                                    <p:anim calcmode="lin" valueType="num">
                                      <p:cBhvr>
                                        <p:cTn id="16" dur="500" fill="hold"/>
                                        <p:tgtEl>
                                          <p:spTgt spid="5">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
                                            <p:txEl>
                                              <p:pRg st="4" end="4"/>
                                            </p:txEl>
                                          </p:spTgt>
                                        </p:tgtEl>
                                        <p:attrNameLst>
                                          <p:attrName>ppt_y</p:attrName>
                                        </p:attrNameLst>
                                      </p:cBhvr>
                                      <p:tavLst>
                                        <p:tav tm="0">
                                          <p:val>
                                            <p:strVal val="#ppt_y"/>
                                          </p:val>
                                        </p:tav>
                                        <p:tav tm="100000">
                                          <p:val>
                                            <p:strVal val="#ppt_y"/>
                                          </p:val>
                                        </p:tav>
                                      </p:tavLst>
                                    </p:anim>
                                    <p:anim calcmode="lin" valueType="num">
                                      <p:cBhvr>
                                        <p:cTn id="18" dur="500" fill="hold"/>
                                        <p:tgtEl>
                                          <p:spTgt spid="5">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3793"/>
                                        </p:tgtEl>
                                        <p:attrNameLst>
                                          <p:attrName>style.visibility</p:attrName>
                                        </p:attrNameLst>
                                      </p:cBhvr>
                                      <p:to>
                                        <p:strVal val="visible"/>
                                      </p:to>
                                    </p:set>
                                    <p:anim calcmode="lin" valueType="num">
                                      <p:cBhvr>
                                        <p:cTn id="25" dur="500" fill="hold"/>
                                        <p:tgtEl>
                                          <p:spTgt spid="33793"/>
                                        </p:tgtEl>
                                        <p:attrNameLst>
                                          <p:attrName>ppt_w</p:attrName>
                                        </p:attrNameLst>
                                      </p:cBhvr>
                                      <p:tavLst>
                                        <p:tav tm="0">
                                          <p:val>
                                            <p:fltVal val="0"/>
                                          </p:val>
                                        </p:tav>
                                        <p:tav tm="100000">
                                          <p:val>
                                            <p:strVal val="#ppt_w"/>
                                          </p:val>
                                        </p:tav>
                                      </p:tavLst>
                                    </p:anim>
                                    <p:anim calcmode="lin" valueType="num">
                                      <p:cBhvr>
                                        <p:cTn id="26" dur="500" fill="hold"/>
                                        <p:tgtEl>
                                          <p:spTgt spid="3379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slide(fromBottom)">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30" presetClass="entr" presetSubtype="0" fill="hold" nodeType="clickEffect">
                                  <p:stCondLst>
                                    <p:cond delay="0"/>
                                  </p:stCondLst>
                                  <p:childTnLst>
                                    <p:set>
                                      <p:cBhvr>
                                        <p:cTn id="40" dur="1" fill="hold">
                                          <p:stCondLst>
                                            <p:cond delay="0"/>
                                          </p:stCondLst>
                                        </p:cTn>
                                        <p:tgtEl>
                                          <p:spTgt spid="33809"/>
                                        </p:tgtEl>
                                        <p:attrNameLst>
                                          <p:attrName>style.visibility</p:attrName>
                                        </p:attrNameLst>
                                      </p:cBhvr>
                                      <p:to>
                                        <p:strVal val="visible"/>
                                      </p:to>
                                    </p:set>
                                    <p:animEffect transition="in" filter="fade">
                                      <p:cBhvr>
                                        <p:cTn id="41" dur="800" decel="100000"/>
                                        <p:tgtEl>
                                          <p:spTgt spid="33809"/>
                                        </p:tgtEl>
                                      </p:cBhvr>
                                    </p:animEffect>
                                    <p:anim calcmode="lin" valueType="num">
                                      <p:cBhvr>
                                        <p:cTn id="42" dur="800" decel="100000" fill="hold"/>
                                        <p:tgtEl>
                                          <p:spTgt spid="33809"/>
                                        </p:tgtEl>
                                        <p:attrNameLst>
                                          <p:attrName>style.rotation</p:attrName>
                                        </p:attrNameLst>
                                      </p:cBhvr>
                                      <p:tavLst>
                                        <p:tav tm="0">
                                          <p:val>
                                            <p:fltVal val="-90"/>
                                          </p:val>
                                        </p:tav>
                                        <p:tav tm="100000">
                                          <p:val>
                                            <p:fltVal val="0"/>
                                          </p:val>
                                        </p:tav>
                                      </p:tavLst>
                                    </p:anim>
                                    <p:anim calcmode="lin" valueType="num">
                                      <p:cBhvr>
                                        <p:cTn id="43" dur="800" decel="100000" fill="hold"/>
                                        <p:tgtEl>
                                          <p:spTgt spid="33809"/>
                                        </p:tgtEl>
                                        <p:attrNameLst>
                                          <p:attrName>ppt_x</p:attrName>
                                        </p:attrNameLst>
                                      </p:cBhvr>
                                      <p:tavLst>
                                        <p:tav tm="0">
                                          <p:val>
                                            <p:strVal val="#ppt_x+0.4"/>
                                          </p:val>
                                        </p:tav>
                                        <p:tav tm="100000">
                                          <p:val>
                                            <p:strVal val="#ppt_x-0.05"/>
                                          </p:val>
                                        </p:tav>
                                      </p:tavLst>
                                    </p:anim>
                                    <p:anim calcmode="lin" valueType="num">
                                      <p:cBhvr>
                                        <p:cTn id="44" dur="800" decel="100000" fill="hold"/>
                                        <p:tgtEl>
                                          <p:spTgt spid="33809"/>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33809"/>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33809"/>
                                        </p:tgtEl>
                                        <p:attrNameLst>
                                          <p:attrName>ppt_y</p:attrName>
                                        </p:attrNameLst>
                                      </p:cBhvr>
                                      <p:tavLst>
                                        <p:tav tm="0">
                                          <p:val>
                                            <p:strVal val="#ppt_y+0.1"/>
                                          </p:val>
                                        </p:tav>
                                        <p:tav tm="100000">
                                          <p:val>
                                            <p:strVal val="#ppt_y"/>
                                          </p:val>
                                        </p:tav>
                                      </p:tavLst>
                                    </p:anim>
                                  </p:childTnLst>
                                </p:cTn>
                              </p:par>
                            </p:childTnLst>
                          </p:cTn>
                        </p:par>
                        <p:par>
                          <p:cTn id="47" fill="hold">
                            <p:stCondLst>
                              <p:cond delay="1000"/>
                            </p:stCondLst>
                            <p:childTnLst>
                              <p:par>
                                <p:cTn id="48" presetID="9"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dissolve">
                                      <p:cBhvr>
                                        <p:cTn id="50" dur="500"/>
                                        <p:tgtEl>
                                          <p:spTgt spid="21"/>
                                        </p:tgtEl>
                                      </p:cBhvr>
                                    </p:animEffect>
                                  </p:childTnLst>
                                </p:cTn>
                              </p:par>
                            </p:childTnLst>
                          </p:cTn>
                        </p:par>
                        <p:par>
                          <p:cTn id="51" fill="hold">
                            <p:stCondLst>
                              <p:cond delay="1500"/>
                            </p:stCondLst>
                            <p:childTnLst>
                              <p:par>
                                <p:cTn id="52" presetID="9"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dissolve">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8" grpId="0"/>
      <p:bldP spid="9"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16632"/>
            <a:ext cx="3219920" cy="369332"/>
          </a:xfrm>
          <a:prstGeom prst="rect">
            <a:avLst/>
          </a:prstGeom>
        </p:spPr>
        <p:txBody>
          <a:bodyPr wrap="none">
            <a:spAutoFit/>
          </a:bodyPr>
          <a:lstStyle/>
          <a:p>
            <a:r>
              <a:rPr lang="fr-FR" dirty="0" smtClean="0">
                <a:solidFill>
                  <a:srgbClr val="0070C0"/>
                </a:solidFill>
                <a:uFill>
                  <a:solidFill>
                    <a:srgbClr val="FF0000"/>
                  </a:solidFill>
                </a:uFill>
              </a:rPr>
              <a:t>5. </a:t>
            </a:r>
            <a:r>
              <a:rPr lang="fr-FR" u="sng" dirty="0" smtClean="0">
                <a:solidFill>
                  <a:srgbClr val="0070C0"/>
                </a:solidFill>
                <a:uFill>
                  <a:solidFill>
                    <a:srgbClr val="FF0000"/>
                  </a:solidFill>
                </a:uFill>
              </a:rPr>
              <a:t>Énergie de changement d’état</a:t>
            </a:r>
            <a:endParaRPr lang="fr-FR" dirty="0">
              <a:solidFill>
                <a:srgbClr val="0070C0"/>
              </a:solidFill>
              <a:uFill>
                <a:solidFill>
                  <a:srgbClr val="FF0000"/>
                </a:solidFill>
              </a:uFill>
            </a:endParaRPr>
          </a:p>
        </p:txBody>
      </p:sp>
      <p:sp>
        <p:nvSpPr>
          <p:cNvPr id="5" name="Rectangle 4"/>
          <p:cNvSpPr/>
          <p:nvPr/>
        </p:nvSpPr>
        <p:spPr>
          <a:xfrm>
            <a:off x="251520" y="980728"/>
            <a:ext cx="8496944" cy="1877437"/>
          </a:xfrm>
          <a:prstGeom prst="rect">
            <a:avLst/>
          </a:prstGeom>
        </p:spPr>
        <p:txBody>
          <a:bodyPr wrap="square">
            <a:spAutoFit/>
          </a:bodyPr>
          <a:lstStyle/>
          <a:p>
            <a:pPr algn="just">
              <a:buFont typeface="Wingdings" pitchFamily="2" charset="2"/>
              <a:buChar char="§"/>
            </a:pPr>
            <a:r>
              <a:rPr lang="fr-FR" dirty="0" smtClean="0"/>
              <a:t>  </a:t>
            </a:r>
            <a:r>
              <a:rPr lang="fr-FR" dirty="0" smtClean="0">
                <a:solidFill>
                  <a:srgbClr val="FF0000"/>
                </a:solidFill>
              </a:rPr>
              <a:t>On </a:t>
            </a:r>
            <a:r>
              <a:rPr lang="fr-FR" dirty="0" smtClean="0">
                <a:solidFill>
                  <a:srgbClr val="FF0000"/>
                </a:solidFill>
              </a:rPr>
              <a:t>appelle </a:t>
            </a:r>
            <a:r>
              <a:rPr lang="fr-FR" b="1" dirty="0" smtClean="0">
                <a:solidFill>
                  <a:srgbClr val="FF0000"/>
                </a:solidFill>
              </a:rPr>
              <a:t>énergie </a:t>
            </a:r>
            <a:r>
              <a:rPr lang="fr-FR" b="1" dirty="0" smtClean="0">
                <a:solidFill>
                  <a:srgbClr val="FF0000"/>
                </a:solidFill>
              </a:rPr>
              <a:t>massique de </a:t>
            </a:r>
            <a:r>
              <a:rPr lang="fr-FR" b="1" dirty="0" smtClean="0">
                <a:solidFill>
                  <a:srgbClr val="FF0000"/>
                </a:solidFill>
              </a:rPr>
              <a:t>changement d’état</a:t>
            </a:r>
            <a:r>
              <a:rPr lang="fr-FR" dirty="0" smtClean="0">
                <a:solidFill>
                  <a:srgbClr val="FF0000"/>
                </a:solidFill>
              </a:rPr>
              <a:t>, l’énergie qu’il faut apporter ou retirer par transfert thermique à un corps (ayant atteint sa température de changement d’état) pour qu’il effectue un changement d’état physique. Elle se note </a:t>
            </a:r>
            <a:r>
              <a:rPr lang="fr-FR" b="1" dirty="0" smtClean="0">
                <a:solidFill>
                  <a:srgbClr val="FF0000"/>
                </a:solidFill>
              </a:rPr>
              <a:t>L</a:t>
            </a:r>
            <a:r>
              <a:rPr lang="fr-FR" dirty="0" smtClean="0">
                <a:solidFill>
                  <a:srgbClr val="FF0000"/>
                </a:solidFill>
              </a:rPr>
              <a:t> et s’exprime, dans le système international d’unités, en </a:t>
            </a:r>
            <a:r>
              <a:rPr lang="fr-FR" b="1" dirty="0" smtClean="0">
                <a:solidFill>
                  <a:srgbClr val="FF0000"/>
                </a:solidFill>
              </a:rPr>
              <a:t>joule par kilogramme</a:t>
            </a:r>
            <a:r>
              <a:rPr lang="fr-FR" dirty="0" smtClean="0">
                <a:solidFill>
                  <a:srgbClr val="FF0000"/>
                </a:solidFill>
              </a:rPr>
              <a:t> (</a:t>
            </a:r>
            <a:r>
              <a:rPr lang="fr-FR" i="1" dirty="0" smtClean="0">
                <a:solidFill>
                  <a:srgbClr val="FF0000"/>
                </a:solidFill>
              </a:rPr>
              <a:t>symbole</a:t>
            </a:r>
            <a:r>
              <a:rPr lang="fr-FR" dirty="0" smtClean="0">
                <a:solidFill>
                  <a:srgbClr val="FF0000"/>
                </a:solidFill>
              </a:rPr>
              <a:t> : J.kg</a:t>
            </a:r>
            <a:r>
              <a:rPr lang="fr-FR" baseline="30000" dirty="0" smtClean="0">
                <a:solidFill>
                  <a:srgbClr val="FF0000"/>
                </a:solidFill>
              </a:rPr>
              <a:t>–1</a:t>
            </a:r>
            <a:r>
              <a:rPr lang="fr-FR" dirty="0" smtClean="0">
                <a:solidFill>
                  <a:srgbClr val="FF0000"/>
                </a:solidFill>
              </a:rPr>
              <a:t>). Elle est caractéristique d’un </a:t>
            </a:r>
            <a:r>
              <a:rPr lang="fr-FR" dirty="0" smtClean="0">
                <a:solidFill>
                  <a:srgbClr val="FF0000"/>
                </a:solidFill>
              </a:rPr>
              <a:t>corps ;</a:t>
            </a:r>
          </a:p>
          <a:p>
            <a:endParaRPr lang="fr-FR" sz="800" dirty="0" smtClean="0"/>
          </a:p>
          <a:p>
            <a:pPr>
              <a:buFont typeface="Wingdings" pitchFamily="2" charset="2"/>
              <a:buChar char="§"/>
            </a:pPr>
            <a:r>
              <a:rPr lang="fr-FR" dirty="0" smtClean="0"/>
              <a:t>  </a:t>
            </a:r>
            <a:r>
              <a:rPr lang="fr-FR" u="sng" dirty="0" smtClean="0"/>
              <a:t>À pression constante</a:t>
            </a:r>
            <a:r>
              <a:rPr lang="fr-FR" dirty="0" smtClean="0"/>
              <a:t>, </a:t>
            </a:r>
            <a:r>
              <a:rPr lang="fr-FR" b="1" dirty="0" smtClean="0"/>
              <a:t>l’énergie de changement d’état Q</a:t>
            </a:r>
            <a:r>
              <a:rPr lang="fr-FR" dirty="0" smtClean="0"/>
              <a:t> d’un corps est </a:t>
            </a:r>
            <a:r>
              <a:rPr lang="fr-FR" dirty="0" smtClean="0"/>
              <a:t>donnée par :</a:t>
            </a:r>
            <a:endParaRPr lang="fr-FR" dirty="0"/>
          </a:p>
        </p:txBody>
      </p:sp>
      <p:sp>
        <p:nvSpPr>
          <p:cNvPr id="6" name="Rectangle 5"/>
          <p:cNvSpPr/>
          <p:nvPr/>
        </p:nvSpPr>
        <p:spPr>
          <a:xfrm>
            <a:off x="251520" y="548680"/>
            <a:ext cx="1345176" cy="369332"/>
          </a:xfrm>
          <a:prstGeom prst="rect">
            <a:avLst/>
          </a:prstGeom>
        </p:spPr>
        <p:txBody>
          <a:bodyPr wrap="none">
            <a:spAutoFit/>
          </a:bodyPr>
          <a:lstStyle/>
          <a:p>
            <a:r>
              <a:rPr lang="fr-FR" b="1" u="sng" dirty="0" smtClean="0"/>
              <a:t>Définitions </a:t>
            </a:r>
            <a:r>
              <a:rPr lang="fr-FR" b="1" u="sng" dirty="0" smtClean="0"/>
              <a:t>:</a:t>
            </a:r>
            <a:endParaRPr lang="fr-FR" u="sng" dirty="0"/>
          </a:p>
        </p:txBody>
      </p:sp>
      <p:graphicFrame>
        <p:nvGraphicFramePr>
          <p:cNvPr id="34817" name="Object 1"/>
          <p:cNvGraphicFramePr>
            <a:graphicFrameLocks noChangeAspect="1"/>
          </p:cNvGraphicFramePr>
          <p:nvPr/>
        </p:nvGraphicFramePr>
        <p:xfrm>
          <a:off x="645226" y="2996952"/>
          <a:ext cx="7853548" cy="1368152"/>
        </p:xfrm>
        <a:graphic>
          <a:graphicData uri="http://schemas.openxmlformats.org/presentationml/2006/ole">
            <p:oleObj spid="_x0000_s34817" name="Equation" r:id="rId3" imgW="4216400" imgH="736600" progId="Equation.DSMT4">
              <p:embed/>
            </p:oleObj>
          </a:graphicData>
        </a:graphic>
      </p:graphicFrame>
      <p:sp>
        <p:nvSpPr>
          <p:cNvPr id="9" name="Rectangle 8"/>
          <p:cNvSpPr/>
          <p:nvPr/>
        </p:nvSpPr>
        <p:spPr>
          <a:xfrm>
            <a:off x="251520" y="4437112"/>
            <a:ext cx="1357295" cy="369332"/>
          </a:xfrm>
          <a:prstGeom prst="rect">
            <a:avLst/>
          </a:prstGeom>
        </p:spPr>
        <p:txBody>
          <a:bodyPr wrap="none">
            <a:spAutoFit/>
          </a:bodyPr>
          <a:lstStyle/>
          <a:p>
            <a:r>
              <a:rPr lang="fr-FR" u="sng" dirty="0" smtClean="0"/>
              <a:t>Remarques :</a:t>
            </a:r>
            <a:endParaRPr lang="fr-FR" dirty="0"/>
          </a:p>
        </p:txBody>
      </p:sp>
      <p:sp>
        <p:nvSpPr>
          <p:cNvPr id="10" name="Rectangle 9"/>
          <p:cNvSpPr/>
          <p:nvPr/>
        </p:nvSpPr>
        <p:spPr>
          <a:xfrm>
            <a:off x="251520" y="4795897"/>
            <a:ext cx="8496944" cy="2062103"/>
          </a:xfrm>
          <a:prstGeom prst="rect">
            <a:avLst/>
          </a:prstGeom>
        </p:spPr>
        <p:txBody>
          <a:bodyPr wrap="square">
            <a:spAutoFit/>
          </a:bodyPr>
          <a:lstStyle/>
          <a:p>
            <a:pPr algn="just">
              <a:buFontTx/>
              <a:buChar char="-"/>
            </a:pPr>
            <a:r>
              <a:rPr lang="fr-FR" dirty="0" smtClean="0"/>
              <a:t>  Certains </a:t>
            </a:r>
            <a:r>
              <a:rPr lang="fr-FR" dirty="0" smtClean="0"/>
              <a:t>changements d’état nécessite un apport d’énergie : on parle de transformation </a:t>
            </a:r>
            <a:r>
              <a:rPr lang="fr-FR" b="1" dirty="0" smtClean="0"/>
              <a:t>endothermique</a:t>
            </a:r>
            <a:r>
              <a:rPr lang="fr-FR" dirty="0" smtClean="0"/>
              <a:t> </a:t>
            </a:r>
            <a:r>
              <a:rPr lang="fr-FR" dirty="0" smtClean="0"/>
              <a:t>;</a:t>
            </a:r>
          </a:p>
          <a:p>
            <a:pPr algn="just"/>
            <a:endParaRPr lang="fr-FR" sz="800" dirty="0" smtClean="0"/>
          </a:p>
          <a:p>
            <a:pPr algn="just">
              <a:buFontTx/>
              <a:buChar char="-"/>
            </a:pPr>
            <a:r>
              <a:rPr lang="fr-FR" dirty="0" smtClean="0"/>
              <a:t>  </a:t>
            </a:r>
            <a:r>
              <a:rPr lang="fr-FR" dirty="0" smtClean="0"/>
              <a:t>Certains changements d’état libèrent de l’énergie : on parle de transformation </a:t>
            </a:r>
            <a:r>
              <a:rPr lang="fr-FR" b="1" dirty="0" smtClean="0"/>
              <a:t>exothermique</a:t>
            </a:r>
            <a:r>
              <a:rPr lang="fr-FR" dirty="0" smtClean="0"/>
              <a:t> </a:t>
            </a:r>
            <a:r>
              <a:rPr lang="fr-FR" dirty="0" smtClean="0"/>
              <a:t>;</a:t>
            </a:r>
          </a:p>
          <a:p>
            <a:pPr algn="just"/>
            <a:endParaRPr lang="fr-FR" sz="800" dirty="0" smtClean="0"/>
          </a:p>
          <a:p>
            <a:pPr algn="just">
              <a:buFontTx/>
              <a:buChar char="-"/>
            </a:pPr>
            <a:r>
              <a:rPr lang="fr-FR" dirty="0" smtClean="0"/>
              <a:t> </a:t>
            </a:r>
            <a:r>
              <a:rPr lang="fr-FR" dirty="0" smtClean="0"/>
              <a:t> </a:t>
            </a:r>
            <a:r>
              <a:rPr lang="fr-FR" dirty="0" smtClean="0"/>
              <a:t>L’énergie massique de changement d’état est caractéristique d’un corps et dépend du changement </a:t>
            </a:r>
            <a:r>
              <a:rPr lang="fr-FR" dirty="0" smtClean="0"/>
              <a:t>d’état.</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500" fill="hold"/>
                                        <p:tgtEl>
                                          <p:spTgt spid="5">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5">
                                            <p:txEl>
                                              <p:pRg st="2" end="2"/>
                                            </p:txEl>
                                          </p:spTgt>
                                        </p:tgtEl>
                                        <p:attrNameLst>
                                          <p:attrName>ppt_y</p:attrName>
                                        </p:attrNameLst>
                                      </p:cBhvr>
                                      <p:tavLst>
                                        <p:tav tm="0">
                                          <p:val>
                                            <p:strVal val="#ppt_y"/>
                                          </p:val>
                                        </p:tav>
                                        <p:tav tm="100000">
                                          <p:val>
                                            <p:strVal val="#ppt_y"/>
                                          </p:val>
                                        </p:tav>
                                      </p:tavLst>
                                    </p:anim>
                                    <p:anim calcmode="lin" valueType="num">
                                      <p:cBhvr>
                                        <p:cTn id="23" dur="500" fill="hold"/>
                                        <p:tgtEl>
                                          <p:spTgt spid="5">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5">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nodeType="clickEffect">
                                  <p:stCondLst>
                                    <p:cond delay="0"/>
                                  </p:stCondLst>
                                  <p:childTnLst>
                                    <p:set>
                                      <p:cBhvr>
                                        <p:cTn id="29" dur="1" fill="hold">
                                          <p:stCondLst>
                                            <p:cond delay="0"/>
                                          </p:stCondLst>
                                        </p:cTn>
                                        <p:tgtEl>
                                          <p:spTgt spid="34817"/>
                                        </p:tgtEl>
                                        <p:attrNameLst>
                                          <p:attrName>style.visibility</p:attrName>
                                        </p:attrNameLst>
                                      </p:cBhvr>
                                      <p:to>
                                        <p:strVal val="visible"/>
                                      </p:to>
                                    </p:set>
                                    <p:anim calcmode="lin" valueType="num">
                                      <p:cBhvr>
                                        <p:cTn id="30" dur="500" fill="hold"/>
                                        <p:tgtEl>
                                          <p:spTgt spid="34817"/>
                                        </p:tgtEl>
                                        <p:attrNameLst>
                                          <p:attrName>ppt_w</p:attrName>
                                        </p:attrNameLst>
                                      </p:cBhvr>
                                      <p:tavLst>
                                        <p:tav tm="0">
                                          <p:val>
                                            <p:fltVal val="0"/>
                                          </p:val>
                                        </p:tav>
                                        <p:tav tm="100000">
                                          <p:val>
                                            <p:strVal val="#ppt_w"/>
                                          </p:val>
                                        </p:tav>
                                      </p:tavLst>
                                    </p:anim>
                                    <p:anim calcmode="lin" valueType="num">
                                      <p:cBhvr>
                                        <p:cTn id="31" dur="500" fill="hold"/>
                                        <p:tgtEl>
                                          <p:spTgt spid="34817"/>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slide(fromBottom)">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Effect transition="in" filter="wipe(left)">
                                      <p:cBhvr>
                                        <p:cTn id="41" dur="500"/>
                                        <p:tgtEl>
                                          <p:spTgt spid="10">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0">
                                            <p:txEl>
                                              <p:pRg st="2" end="2"/>
                                            </p:txEl>
                                          </p:spTgt>
                                        </p:tgtEl>
                                        <p:attrNameLst>
                                          <p:attrName>style.visibility</p:attrName>
                                        </p:attrNameLst>
                                      </p:cBhvr>
                                      <p:to>
                                        <p:strVal val="visible"/>
                                      </p:to>
                                    </p:set>
                                    <p:animEffect transition="in" filter="wipe(left)">
                                      <p:cBhvr>
                                        <p:cTn id="46" dur="500"/>
                                        <p:tgtEl>
                                          <p:spTgt spid="10">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0">
                                            <p:txEl>
                                              <p:pRg st="4" end="4"/>
                                            </p:txEl>
                                          </p:spTgt>
                                        </p:tgtEl>
                                        <p:attrNameLst>
                                          <p:attrName>style.visibility</p:attrName>
                                        </p:attrNameLst>
                                      </p:cBhvr>
                                      <p:to>
                                        <p:strVal val="visible"/>
                                      </p:to>
                                    </p:set>
                                    <p:animEffect transition="in" filter="wipe(left)">
                                      <p:cBhvr>
                                        <p:cTn id="51"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9" grpId="0"/>
      <p:bldP spid="10" grpId="0" build="p"/>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onderie">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nderie">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nderie">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84</TotalTime>
  <Words>694</Words>
  <Application>Microsoft Office PowerPoint</Application>
  <PresentationFormat>Affichage à l'écran (4:3)</PresentationFormat>
  <Paragraphs>68</Paragraphs>
  <Slides>9</Slides>
  <Notes>0</Notes>
  <HiddenSlides>0</HiddenSlides>
  <MMClips>0</MMClips>
  <ScaleCrop>false</ScaleCrop>
  <HeadingPairs>
    <vt:vector size="6" baseType="variant">
      <vt:variant>
        <vt:lpstr>Thème</vt:lpstr>
      </vt:variant>
      <vt:variant>
        <vt:i4>2</vt:i4>
      </vt:variant>
      <vt:variant>
        <vt:lpstr>Serveurs OLE incorporés</vt:lpstr>
      </vt:variant>
      <vt:variant>
        <vt:i4>1</vt:i4>
      </vt:variant>
      <vt:variant>
        <vt:lpstr>Titres des diapositives</vt:lpstr>
      </vt:variant>
      <vt:variant>
        <vt:i4>9</vt:i4>
      </vt:variant>
    </vt:vector>
  </HeadingPairs>
  <TitlesOfParts>
    <vt:vector size="12" baseType="lpstr">
      <vt:lpstr>Thème Office</vt:lpstr>
      <vt:lpstr>Fonderie</vt:lpstr>
      <vt:lpstr>MathType 6.0 Equation</vt:lpstr>
      <vt:lpstr>L’énergie interne</vt:lpstr>
      <vt:lpstr>Diapositive 2</vt:lpstr>
      <vt:lpstr>Diapositive 3</vt:lpstr>
      <vt:lpstr>Diapositive 4</vt:lpstr>
      <vt:lpstr>Diapositive 5</vt:lpstr>
      <vt:lpstr>Diapositive 6</vt:lpstr>
      <vt:lpstr>Diapositive 7</vt:lpstr>
      <vt:lpstr>Diapositive 8</vt:lpstr>
      <vt:lpstr>Diapositive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Calorimétrie</dc:title>
  <dc:creator>Toph</dc:creator>
  <cp:lastModifiedBy>Toph</cp:lastModifiedBy>
  <cp:revision>22</cp:revision>
  <dcterms:created xsi:type="dcterms:W3CDTF">2018-11-20T08:08:39Z</dcterms:created>
  <dcterms:modified xsi:type="dcterms:W3CDTF">2019-09-26T18:59:17Z</dcterms:modified>
</cp:coreProperties>
</file>