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1" r:id="rId5"/>
    <p:sldId id="262" r:id="rId6"/>
    <p:sldId id="260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4CF29-CF49-4CA6-8E94-30E03F04DE07}" type="datetimeFigureOut">
              <a:rPr lang="fr-FR" smtClean="0"/>
              <a:pPr/>
              <a:t>03/09/2019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19306-5E00-4A6F-AA9D-9DE7ABFB784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19306-5E00-4A6F-AA9D-9DE7ABFB784A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03/09/2019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56992"/>
            <a:ext cx="8507288" cy="1181100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fr-FR" dirty="0" smtClean="0"/>
              <a:t>Restitution des connaissances (cours ET activités)</a:t>
            </a:r>
          </a:p>
          <a:p>
            <a:pPr eaLnBrk="1" hangingPunct="1"/>
            <a:r>
              <a:rPr lang="fr-FR" dirty="0" smtClean="0"/>
              <a:t>Application une relation de la leçon ou vue en activité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059113" y="1500174"/>
            <a:ext cx="2771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:</a:t>
            </a:r>
            <a:r>
              <a:rPr lang="fr-FR" sz="3600" dirty="0"/>
              <a:t> </a:t>
            </a:r>
            <a:r>
              <a:rPr lang="fr-FR" sz="3600" dirty="0" smtClean="0"/>
              <a:t>1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 smtClean="0">
                <a:latin typeface="Calibri" pitchFamily="34" charset="0"/>
              </a:rPr>
              <a:t>Durée :</a:t>
            </a:r>
            <a:r>
              <a:rPr lang="fr-FR" dirty="0" smtClean="0">
                <a:latin typeface="Calibri" pitchFamily="34" charset="0"/>
              </a:rPr>
              <a:t> 10 minutes maximum</a:t>
            </a:r>
          </a:p>
          <a:p>
            <a:pPr algn="ctr">
              <a:defRPr/>
            </a:pPr>
            <a:r>
              <a:rPr lang="fr-FR" u="sng" dirty="0" smtClean="0">
                <a:latin typeface="Calibri" pitchFamily="34" charset="0"/>
              </a:rPr>
              <a:t>Fréquence :</a:t>
            </a:r>
            <a:r>
              <a:rPr lang="fr-FR" dirty="0" smtClean="0">
                <a:latin typeface="Calibri" pitchFamily="34" charset="0"/>
              </a:rPr>
              <a:t> très souvent et </a:t>
            </a:r>
            <a:r>
              <a:rPr lang="fr-FR" b="1" dirty="0" smtClean="0">
                <a:solidFill>
                  <a:srgbClr val="FF0000"/>
                </a:solidFill>
                <a:latin typeface="Calibri" pitchFamily="34" charset="0"/>
              </a:rPr>
              <a:t>SANS PREAVIS</a:t>
            </a:r>
            <a:endParaRPr lang="fr-FR" b="1" dirty="0">
              <a:solidFill>
                <a:srgbClr val="FF0000"/>
              </a:solidFill>
              <a:latin typeface="Calibri" pitchFamily="34" charset="0"/>
            </a:endParaRPr>
          </a:p>
        </p:txBody>
      </p:sp>
      <p:grpSp>
        <p:nvGrpSpPr>
          <p:cNvPr id="4" name="Groupe 10"/>
          <p:cNvGrpSpPr/>
          <p:nvPr/>
        </p:nvGrpSpPr>
        <p:grpSpPr>
          <a:xfrm>
            <a:off x="0" y="5452128"/>
            <a:ext cx="9144000" cy="646331"/>
            <a:chOff x="0" y="5452128"/>
            <a:chExt cx="9144000" cy="646331"/>
          </a:xfrm>
        </p:grpSpPr>
        <p:sp>
          <p:nvSpPr>
            <p:cNvPr id="12" name="ZoneTexte 11"/>
            <p:cNvSpPr txBox="1"/>
            <p:nvPr/>
          </p:nvSpPr>
          <p:spPr>
            <a:xfrm>
              <a:off x="0" y="5452128"/>
              <a:ext cx="914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Un(e) élève pris(e) en train de tricher se verra retirer sa copie</a:t>
              </a:r>
            </a:p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Un(e) élève pris(e) en train de bavarder avec son (sa) voisin(e) se verra retirer sa copie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496" y="5587383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32254" y="5587383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Contrôles de leçon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48888" y="2228671"/>
            <a:ext cx="86435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Les leçons sont contrôlées régulièrement par des contrôles de leçon de 5-10 minutes en début d'heure : 4 ou 5 questions sur la </a:t>
            </a:r>
            <a:r>
              <a:rPr lang="fr-FR" dirty="0" smtClean="0"/>
              <a:t>leçon ou le TP vus lors de la dernière séance. Notés </a:t>
            </a:r>
            <a:r>
              <a:rPr lang="fr-FR" dirty="0"/>
              <a:t>sur 5 ou </a:t>
            </a:r>
            <a:r>
              <a:rPr lang="fr-FR" dirty="0" smtClean="0"/>
              <a:t>10. le barème est donné sur l’énoncé.</a:t>
            </a:r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6601"/>
            <a:ext cx="8686800" cy="11811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fr-FR" dirty="0" smtClean="0"/>
              <a:t>Orthographe (0,5 ou 1 point de présentation</a:t>
            </a:r>
            <a:r>
              <a:rPr lang="fr-FR" dirty="0" smtClean="0"/>
              <a:t>) </a:t>
            </a:r>
            <a:r>
              <a:rPr lang="fr-FR" dirty="0" smtClean="0">
                <a:sym typeface="Symbol"/>
              </a:rPr>
              <a:t> très rarement</a:t>
            </a:r>
            <a:endParaRPr lang="fr-FR" dirty="0" smtClean="0"/>
          </a:p>
          <a:p>
            <a:pPr eaLnBrk="1" hangingPunct="1"/>
            <a:r>
              <a:rPr lang="fr-FR" dirty="0" smtClean="0"/>
              <a:t>Résolution d’exercices</a:t>
            </a:r>
          </a:p>
          <a:p>
            <a:pPr eaLnBrk="1" hangingPunct="1">
              <a:buNone/>
            </a:pPr>
            <a:r>
              <a:rPr lang="fr-FR" dirty="0" smtClean="0"/>
              <a:t>     …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059113" y="1500174"/>
            <a:ext cx="2771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:</a:t>
            </a:r>
            <a:r>
              <a:rPr lang="fr-FR" sz="3600" dirty="0"/>
              <a:t> </a:t>
            </a:r>
            <a:r>
              <a:rPr lang="fr-FR" sz="3600" dirty="0" smtClean="0"/>
              <a:t>2</a:t>
            </a:r>
            <a:endParaRPr lang="fr-FR" sz="3600" dirty="0"/>
          </a:p>
        </p:txBody>
      </p:sp>
      <p:sp>
        <p:nvSpPr>
          <p:cNvPr id="8" name="ZoneTexte 7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 smtClean="0">
                <a:latin typeface="Calibri" pitchFamily="34" charset="0"/>
              </a:rPr>
              <a:t>Durée :</a:t>
            </a:r>
            <a:r>
              <a:rPr lang="fr-FR" dirty="0" smtClean="0">
                <a:latin typeface="Calibri" pitchFamily="34" charset="0"/>
              </a:rPr>
              <a:t> 50 minutes environ</a:t>
            </a:r>
          </a:p>
          <a:p>
            <a:pPr algn="ctr">
              <a:defRPr/>
            </a:pPr>
            <a:r>
              <a:rPr lang="fr-FR" u="sng" dirty="0" smtClean="0">
                <a:latin typeface="Calibri" pitchFamily="34" charset="0"/>
              </a:rPr>
              <a:t>Fréquence :</a:t>
            </a:r>
            <a:r>
              <a:rPr lang="fr-FR" dirty="0" smtClean="0">
                <a:latin typeface="Calibri" pitchFamily="34" charset="0"/>
              </a:rPr>
              <a:t> à chaque fin de chapitre ou après deux chapitres</a:t>
            </a:r>
            <a:endParaRPr lang="fr-FR" dirty="0">
              <a:latin typeface="Calibri" pitchFamily="34" charset="0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Devoirs surveillés (DS)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428596" y="4582869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u="sng" dirty="0" smtClean="0"/>
              <a:t>Contenu :</a:t>
            </a:r>
            <a:r>
              <a:rPr lang="fr-FR" dirty="0" smtClean="0"/>
              <a:t> questions de cours et plusieurs exercices (certains pourront avoir été faits en classe)</a:t>
            </a:r>
            <a:endParaRPr lang="fr-FR" dirty="0"/>
          </a:p>
        </p:txBody>
      </p:sp>
      <p:grpSp>
        <p:nvGrpSpPr>
          <p:cNvPr id="3" name="Groupe 17"/>
          <p:cNvGrpSpPr/>
          <p:nvPr/>
        </p:nvGrpSpPr>
        <p:grpSpPr>
          <a:xfrm>
            <a:off x="-36512" y="6211669"/>
            <a:ext cx="9180512" cy="646331"/>
            <a:chOff x="0" y="5452128"/>
            <a:chExt cx="9144000" cy="646331"/>
          </a:xfrm>
        </p:grpSpPr>
        <p:sp>
          <p:nvSpPr>
            <p:cNvPr id="19" name="ZoneTexte 18"/>
            <p:cNvSpPr txBox="1"/>
            <p:nvPr/>
          </p:nvSpPr>
          <p:spPr>
            <a:xfrm>
              <a:off x="0" y="5452128"/>
              <a:ext cx="914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Un(e) élève pris(e) en train de tricher se verra retirer sa copie</a:t>
              </a:r>
            </a:p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Un(e) élève pris(e) en train de bavarder avec son(sa) voisin(e) se verra retirer sa copie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406" y="5587383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32395" y="5587383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Rectangle 1"/>
          <p:cNvSpPr/>
          <p:nvPr/>
        </p:nvSpPr>
        <p:spPr>
          <a:xfrm>
            <a:off x="228294" y="2204864"/>
            <a:ext cx="86641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A la fin de chaque chapitre a lieu un </a:t>
            </a:r>
            <a:r>
              <a:rPr lang="fr-FR" dirty="0" smtClean="0"/>
              <a:t>« gros contrôle » </a:t>
            </a:r>
            <a:r>
              <a:rPr lang="fr-FR" dirty="0"/>
              <a:t>de </a:t>
            </a:r>
            <a:r>
              <a:rPr lang="fr-FR" dirty="0" smtClean="0"/>
              <a:t>50 minutes. </a:t>
            </a:r>
            <a:r>
              <a:rPr lang="fr-FR" dirty="0"/>
              <a:t>Vous êtes toujours prévenus </a:t>
            </a:r>
            <a:r>
              <a:rPr lang="fr-FR" dirty="0" smtClean="0"/>
              <a:t>minimum une </a:t>
            </a:r>
            <a:r>
              <a:rPr lang="fr-FR" dirty="0"/>
              <a:t>semaine </a:t>
            </a:r>
            <a:r>
              <a:rPr lang="fr-FR" dirty="0" smtClean="0"/>
              <a:t>avant. Noté sur 10 ou 20, Le barème est donné sur l’énoncé.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428596" y="5291916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rgbClr val="FF0000"/>
                </a:solidFill>
              </a:rPr>
              <a:t>Absence :</a:t>
            </a:r>
            <a:r>
              <a:rPr lang="fr-FR" b="1" dirty="0" smtClean="0">
                <a:solidFill>
                  <a:srgbClr val="FF0000"/>
                </a:solidFill>
              </a:rPr>
              <a:t> le contrôle sera rattrapé dès le retour en cours (ou TP) de Physique Chimie</a:t>
            </a:r>
            <a:endParaRPr lang="fr-FR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1" presetClass="entr" presetSubtype="0" repeatCount="indefinite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  <p:bldP spid="17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953858"/>
            <a:ext cx="8229600" cy="3859518"/>
          </a:xfrm>
        </p:spPr>
        <p:txBody>
          <a:bodyPr>
            <a:spAutoFit/>
          </a:bodyPr>
          <a:lstStyle/>
          <a:p>
            <a:pPr eaLnBrk="1" hangingPunct="1"/>
            <a:r>
              <a:rPr lang="fr-FR" sz="2400" dirty="0" smtClean="0"/>
              <a:t>Présentation / Rédaction</a:t>
            </a:r>
          </a:p>
          <a:p>
            <a:pPr eaLnBrk="1" hangingPunct="1"/>
            <a:r>
              <a:rPr lang="fr-FR" sz="2400" dirty="0" smtClean="0"/>
              <a:t>Rigueur dans la démarche</a:t>
            </a:r>
          </a:p>
          <a:p>
            <a:pPr eaLnBrk="1" hangingPunct="1"/>
            <a:r>
              <a:rPr lang="fr-FR" sz="2400" dirty="0" smtClean="0"/>
              <a:t>Exactitude des résultats</a:t>
            </a:r>
          </a:p>
          <a:p>
            <a:pPr eaLnBrk="1" hangingPunct="1"/>
            <a:r>
              <a:rPr lang="fr-FR" sz="2400" dirty="0" smtClean="0"/>
              <a:t>Qualité des schémas / dessins</a:t>
            </a:r>
          </a:p>
          <a:p>
            <a:pPr eaLnBrk="1" hangingPunct="1"/>
            <a:r>
              <a:rPr lang="fr-FR" sz="2400" dirty="0" smtClean="0"/>
              <a:t>Réponses aux questions</a:t>
            </a:r>
          </a:p>
          <a:p>
            <a:pPr algn="just" eaLnBrk="1" hangingPunct="1"/>
            <a:r>
              <a:rPr lang="fr-FR" sz="2400" dirty="0" smtClean="0"/>
              <a:t>Remise dans les temps : soit le jour même, soit une semaine après. </a:t>
            </a:r>
          </a:p>
          <a:p>
            <a:pPr algn="just">
              <a:buNone/>
            </a:pPr>
            <a:r>
              <a:rPr lang="fr-FR" sz="2400" dirty="0" smtClean="0">
                <a:sym typeface="Symbol"/>
              </a:rPr>
              <a:t> </a:t>
            </a:r>
            <a:r>
              <a:rPr lang="fr-FR" sz="2400" b="1" dirty="0" smtClean="0">
                <a:solidFill>
                  <a:srgbClr val="FF0000"/>
                </a:solidFill>
              </a:rPr>
              <a:t>Tout retard sera pénalisé et un compte rendu remis au-delà d’une semaine après la date limite ne sera pas accepté !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059113" y="1496785"/>
            <a:ext cx="31213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:</a:t>
            </a:r>
            <a:r>
              <a:rPr lang="fr-FR" sz="3600" dirty="0"/>
              <a:t> </a:t>
            </a:r>
            <a:r>
              <a:rPr lang="fr-FR" sz="3600" dirty="0" smtClean="0"/>
              <a:t>0,5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 smtClean="0">
                <a:latin typeface="Calibri" pitchFamily="34" charset="0"/>
              </a:rPr>
              <a:t>Durée :</a:t>
            </a:r>
            <a:r>
              <a:rPr lang="fr-FR" dirty="0" smtClean="0">
                <a:latin typeface="Calibri" pitchFamily="34" charset="0"/>
              </a:rPr>
              <a:t> 1h30</a:t>
            </a:r>
          </a:p>
          <a:p>
            <a:pPr algn="ctr">
              <a:defRPr/>
            </a:pPr>
            <a:r>
              <a:rPr lang="fr-FR" u="sng" dirty="0" smtClean="0">
                <a:latin typeface="Calibri" pitchFamily="34" charset="0"/>
              </a:rPr>
              <a:t>Fréquence :</a:t>
            </a:r>
            <a:r>
              <a:rPr lang="fr-FR" dirty="0" smtClean="0">
                <a:latin typeface="Calibri" pitchFamily="34" charset="0"/>
              </a:rPr>
              <a:t> hebdomadaire</a:t>
            </a:r>
            <a:endParaRPr lang="fr-FR" i="1" dirty="0">
              <a:latin typeface="Calibri" pitchFamily="34" charset="0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Activités expérimentales (TP) notées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28294" y="2204864"/>
            <a:ext cx="8664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 smtClean="0"/>
              <a:t>Un </a:t>
            </a:r>
            <a:r>
              <a:rPr lang="fr-FR" b="1" dirty="0" smtClean="0"/>
              <a:t>compte rendu</a:t>
            </a:r>
            <a:r>
              <a:rPr lang="fr-FR" dirty="0" smtClean="0"/>
              <a:t>, sur feuille, peut vous être demandé à la suite d’une activité expérimentale. Celui-ci sera alors noté sur 5, 10 ou 20.</a:t>
            </a:r>
            <a:endParaRPr lang="fr-F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59113" y="857232"/>
            <a:ext cx="2771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</a:t>
            </a:r>
            <a:r>
              <a:rPr lang="fr-FR" sz="3600">
                <a:solidFill>
                  <a:srgbClr val="FF0000"/>
                </a:solidFill>
              </a:rPr>
              <a:t>:</a:t>
            </a:r>
            <a:r>
              <a:rPr lang="fr-FR" sz="3600"/>
              <a:t> </a:t>
            </a:r>
            <a:r>
              <a:rPr lang="fr-FR" sz="3600" smtClean="0"/>
              <a:t>1</a:t>
            </a:r>
            <a:endParaRPr lang="fr-FR" sz="36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2571750"/>
            <a:ext cx="8229600" cy="2428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 smtClean="0"/>
              <a:t>Utilisation du tableau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Contenu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 smtClean="0"/>
              <a:t>Réponses aux questions (s’il y a lieu)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Exposés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 rot="2162961">
            <a:off x="7100858" y="1337120"/>
            <a:ext cx="20307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Facultatif</a:t>
            </a:r>
            <a:endParaRPr lang="fr-FR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59113" y="857232"/>
            <a:ext cx="2771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</a:t>
            </a:r>
            <a:r>
              <a:rPr lang="fr-FR" sz="3600">
                <a:solidFill>
                  <a:srgbClr val="FF0000"/>
                </a:solidFill>
              </a:rPr>
              <a:t>:</a:t>
            </a:r>
            <a:r>
              <a:rPr lang="fr-FR" sz="3600"/>
              <a:t> </a:t>
            </a:r>
            <a:r>
              <a:rPr lang="fr-FR" sz="3600" smtClean="0"/>
              <a:t>1</a:t>
            </a:r>
            <a:endParaRPr lang="fr-FR" sz="36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2571750"/>
            <a:ext cx="8229600" cy="2428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Contenu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 smtClean="0"/>
              <a:t>Rigueur informatique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Rédaction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 smtClean="0"/>
              <a:t>…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Mini-projets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800"/>
            <a:ext cx="8229600" cy="5041380"/>
          </a:xfrm>
        </p:spPr>
        <p:txBody>
          <a:bodyPr>
            <a:spAutoFit/>
          </a:bodyPr>
          <a:lstStyle/>
          <a:p>
            <a:pPr eaLnBrk="1" hangingPunct="1">
              <a:lnSpc>
                <a:spcPct val="170000"/>
              </a:lnSpc>
            </a:pPr>
            <a:r>
              <a:rPr lang="fr-FR" sz="2400" b="1" dirty="0" smtClean="0"/>
              <a:t>Attitude :</a:t>
            </a:r>
          </a:p>
          <a:p>
            <a:pPr lvl="1"/>
            <a:r>
              <a:rPr lang="fr-FR" sz="2000" dirty="0" smtClean="0"/>
              <a:t>Discipline ;</a:t>
            </a:r>
          </a:p>
          <a:p>
            <a:pPr lvl="1"/>
            <a:r>
              <a:rPr lang="fr-FR" sz="2000" dirty="0" smtClean="0"/>
              <a:t>Respect des autres et du professeur ;</a:t>
            </a:r>
          </a:p>
          <a:p>
            <a:pPr lvl="1"/>
            <a:r>
              <a:rPr lang="fr-FR" sz="2000" dirty="0" smtClean="0"/>
              <a:t>Respect des consignes.</a:t>
            </a:r>
          </a:p>
          <a:p>
            <a:pPr eaLnBrk="1" hangingPunct="1">
              <a:lnSpc>
                <a:spcPct val="170000"/>
              </a:lnSpc>
            </a:pPr>
            <a:r>
              <a:rPr lang="fr-FR" sz="2400" b="1" dirty="0" smtClean="0"/>
              <a:t>Participation orale :</a:t>
            </a:r>
          </a:p>
          <a:p>
            <a:pPr lvl="1"/>
            <a:r>
              <a:rPr lang="fr-FR" sz="2000" dirty="0" smtClean="0"/>
              <a:t>Déroulement d’un cours ;</a:t>
            </a:r>
          </a:p>
          <a:p>
            <a:pPr lvl="1"/>
            <a:r>
              <a:rPr lang="fr-FR" sz="2000" dirty="0" smtClean="0"/>
              <a:t>Correction d’exercices ;</a:t>
            </a:r>
          </a:p>
          <a:p>
            <a:pPr lvl="1"/>
            <a:r>
              <a:rPr lang="fr-FR" sz="2000" dirty="0" smtClean="0"/>
              <a:t>…</a:t>
            </a:r>
          </a:p>
          <a:p>
            <a:pPr eaLnBrk="1" hangingPunct="1">
              <a:lnSpc>
                <a:spcPct val="170000"/>
              </a:lnSpc>
            </a:pPr>
            <a:r>
              <a:rPr lang="fr-FR" sz="2400" b="1" dirty="0" smtClean="0"/>
              <a:t>Investissement lors des activités </a:t>
            </a:r>
            <a:r>
              <a:rPr lang="fr-FR" sz="2400" dirty="0" smtClean="0"/>
              <a:t>(expérimentales ou autres)</a:t>
            </a:r>
          </a:p>
          <a:p>
            <a:pPr eaLnBrk="1" hangingPunct="1">
              <a:lnSpc>
                <a:spcPct val="170000"/>
              </a:lnSpc>
            </a:pPr>
            <a:r>
              <a:rPr lang="fr-FR" sz="2400" b="1" dirty="0" smtClean="0"/>
              <a:t>Travail personnel </a:t>
            </a:r>
            <a:r>
              <a:rPr lang="fr-FR" sz="2400" dirty="0" smtClean="0"/>
              <a:t>(exercices, activité à faire à la maison,…)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059113" y="857232"/>
            <a:ext cx="297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:</a:t>
            </a:r>
            <a:r>
              <a:rPr lang="fr-FR" sz="3600" dirty="0"/>
              <a:t> 1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Travail et comportement en classe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9" name="Connecteur droit 8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 rot="2162961">
            <a:off x="7032537" y="1337120"/>
            <a:ext cx="21673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Optionnel</a:t>
            </a:r>
            <a:endParaRPr lang="fr-FR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uiExpand="1" build="p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420</Words>
  <Application>Microsoft Office PowerPoint</Application>
  <PresentationFormat>Affichage à l'écran (4:3)</PresentationFormat>
  <Paragraphs>60</Paragraphs>
  <Slides>6</Slides>
  <Notes>1</Notes>
  <HiddenSlides>1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INTERNET</dc:creator>
  <cp:lastModifiedBy>Toph</cp:lastModifiedBy>
  <cp:revision>29</cp:revision>
  <dcterms:created xsi:type="dcterms:W3CDTF">2013-09-01T09:45:10Z</dcterms:created>
  <dcterms:modified xsi:type="dcterms:W3CDTF">2019-09-03T20:19:35Z</dcterms:modified>
</cp:coreProperties>
</file>