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9" r:id="rId3"/>
    <p:sldId id="270" r:id="rId4"/>
    <p:sldId id="266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70" autoAdjust="0"/>
  </p:normalViewPr>
  <p:slideViewPr>
    <p:cSldViewPr>
      <p:cViewPr varScale="1">
        <p:scale>
          <a:sx n="117" d="100"/>
          <a:sy n="117" d="100"/>
        </p:scale>
        <p:origin x="-8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03/09/2019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03/09/2019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03/09/2019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03/09/2019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03/09/2019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03/09/2019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03/09/2019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hyperlink" Target="Evaluations_STI2D.pptx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Programme_1&#232;reSTI2D.pptx" TargetMode="Externa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slide" Target="slide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slide" Target="slide1.xml"/><Relationship Id="rId4" Type="http://schemas.openxmlformats.org/officeDocument/2006/relationships/hyperlink" Target="S&#233;ances%20TP.pptx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aintsavinsportif.fr/img/phototheque/tableau_noi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6671"/>
            <a:ext cx="9144000" cy="5031037"/>
          </a:xfrm>
          <a:prstGeom prst="rect">
            <a:avLst/>
          </a:prstGeom>
          <a:noFill/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420888"/>
            <a:ext cx="4153445" cy="2234458"/>
          </a:xfrm>
        </p:spPr>
        <p:txBody>
          <a:bodyPr wrap="none">
            <a:spAutoFit/>
          </a:bodyPr>
          <a:lstStyle/>
          <a:p>
            <a:r>
              <a:rPr lang="fr-FR" sz="2400" dirty="0" smtClean="0">
                <a:solidFill>
                  <a:schemeClr val="bg1"/>
                </a:solidFill>
                <a:hlinkClick r:id="rId3" action="ppaction://hlinksldjump"/>
              </a:rPr>
              <a:t>Matériel</a:t>
            </a:r>
            <a:endParaRPr lang="fr-FR" sz="2400" dirty="0" smtClean="0">
              <a:solidFill>
                <a:schemeClr val="bg1"/>
              </a:solidFill>
            </a:endParaRPr>
          </a:p>
          <a:p>
            <a:r>
              <a:rPr lang="fr-FR" sz="2400" dirty="0" smtClean="0">
                <a:solidFill>
                  <a:schemeClr val="bg1"/>
                </a:solidFill>
                <a:hlinkClick r:id="rId4" action="ppaction://hlinksldjump"/>
              </a:rPr>
              <a:t>Déroulement des cours</a:t>
            </a:r>
            <a:endParaRPr lang="fr-FR" sz="2400" dirty="0" smtClean="0">
              <a:solidFill>
                <a:schemeClr val="bg1"/>
              </a:solidFill>
            </a:endParaRPr>
          </a:p>
          <a:p>
            <a:r>
              <a:rPr lang="fr-FR" sz="2400" dirty="0" smtClean="0">
                <a:solidFill>
                  <a:schemeClr val="bg1"/>
                </a:solidFill>
                <a:hlinkClick r:id="rId5" action="ppaction://hlinksldjump" tooltip="Les travaux pratiques"/>
              </a:rPr>
              <a:t>Activités </a:t>
            </a:r>
            <a:r>
              <a:rPr lang="fr-FR" sz="2400" dirty="0" smtClean="0">
                <a:solidFill>
                  <a:schemeClr val="bg1"/>
                </a:solidFill>
                <a:hlinkClick r:id="rId5" action="ppaction://hlinksldjump" tooltip="Les travaux pratiques"/>
              </a:rPr>
              <a:t>expérimentales</a:t>
            </a:r>
            <a:r>
              <a:rPr lang="fr-FR" sz="2400" dirty="0" smtClean="0">
                <a:solidFill>
                  <a:schemeClr val="bg1"/>
                </a:solidFill>
              </a:rPr>
              <a:t> (TP)</a:t>
            </a:r>
          </a:p>
          <a:p>
            <a:r>
              <a:rPr lang="fr-FR" sz="2400" dirty="0" smtClean="0">
                <a:solidFill>
                  <a:schemeClr val="bg1"/>
                </a:solidFill>
                <a:hlinkClick r:id="rId6" action="ppaction://hlinkpres?slideindex=1&amp;slidetitle="/>
              </a:rPr>
              <a:t>Programme</a:t>
            </a:r>
            <a:endParaRPr lang="fr-FR" sz="2400" dirty="0" smtClean="0">
              <a:solidFill>
                <a:schemeClr val="bg1"/>
              </a:solidFill>
            </a:endParaRPr>
          </a:p>
          <a:p>
            <a:r>
              <a:rPr lang="fr-FR" sz="2400" dirty="0" smtClean="0">
                <a:solidFill>
                  <a:schemeClr val="bg1"/>
                </a:solidFill>
                <a:hlinkClick r:id="rId7" action="ppaction://hlinkpres?slideindex=1&amp;slidetitle=" tooltip="L'évaluation en Sciences Physiques"/>
              </a:rPr>
              <a:t>Évaluations</a:t>
            </a:r>
            <a:endParaRPr lang="fr-FR" sz="2400" dirty="0">
              <a:solidFill>
                <a:schemeClr val="bg1"/>
              </a:solidFill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685800" y="734839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1" i="0" u="none" strike="noStrike" kern="1200" normalizeH="0" baseline="0" noProof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Première </a:t>
            </a:r>
            <a:r>
              <a:rPr kumimoji="0" lang="fr-FR" sz="4400" b="1" i="0" u="none" strike="noStrike" kern="1200" normalizeH="0" baseline="0" noProof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STI2D</a:t>
            </a:r>
            <a:r>
              <a:rPr kumimoji="0" lang="fr-FR" sz="4400" b="1" i="0" u="none" strike="noStrike" kern="1200" normalizeH="0" baseline="0" noProof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4400" b="1" i="0" u="none" strike="noStrike" kern="1200" normalizeH="0" baseline="0" noProof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3300" b="1" i="0" u="none" strike="noStrike" kern="1200" normalizeH="0" baseline="0" noProof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Enseignement de Physique-Chimie</a:t>
            </a:r>
            <a:endParaRPr kumimoji="0" lang="fr-FR" sz="4400" b="1" i="0" u="none" strike="noStrike" kern="1200" normalizeH="0" baseline="0" noProof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7956376" y="4869160"/>
            <a:ext cx="10422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1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Rentrée </a:t>
            </a:r>
            <a:r>
              <a:rPr kumimoji="0" lang="fr-FR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2019</a:t>
            </a:r>
            <a:endParaRPr kumimoji="0" lang="fr-FR" sz="1200" b="1" i="0" u="none" strike="noStrike" kern="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repeatCount="indefinite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720899"/>
            <a:ext cx="8229600" cy="2074414"/>
          </a:xfrm>
        </p:spPr>
        <p:txBody>
          <a:bodyPr>
            <a:spAutoFit/>
          </a:bodyPr>
          <a:lstStyle/>
          <a:p>
            <a:pPr eaLnBrk="1" hangingPunct="1"/>
            <a:r>
              <a:rPr lang="fr-FR" sz="2800" dirty="0" smtClean="0"/>
              <a:t>Projection au vidéoprojecteur</a:t>
            </a:r>
          </a:p>
          <a:p>
            <a:pPr eaLnBrk="1" hangingPunct="1"/>
            <a:r>
              <a:rPr lang="fr-FR" sz="2800" dirty="0" smtClean="0"/>
              <a:t>Distribution de nombreux documents à coller</a:t>
            </a:r>
          </a:p>
          <a:p>
            <a:pPr eaLnBrk="1" hangingPunct="1"/>
            <a:r>
              <a:rPr lang="fr-FR" sz="2800" dirty="0" smtClean="0"/>
              <a:t>Feuille de synthèse à la fin de chaque chapitre</a:t>
            </a:r>
          </a:p>
          <a:p>
            <a:pPr lvl="1">
              <a:buNone/>
            </a:pPr>
            <a:r>
              <a:rPr lang="fr-FR" sz="2400" dirty="0" smtClean="0">
                <a:sym typeface="Wingdings 3"/>
              </a:rPr>
              <a:t> Faire des résumés de cours</a:t>
            </a:r>
            <a:endParaRPr lang="fr-FR" sz="2400" dirty="0" smtClean="0"/>
          </a:p>
        </p:txBody>
      </p:sp>
      <p:sp>
        <p:nvSpPr>
          <p:cNvPr id="7" name="ZoneTexte 6"/>
          <p:cNvSpPr txBox="1"/>
          <p:nvPr/>
        </p:nvSpPr>
        <p:spPr>
          <a:xfrm>
            <a:off x="0" y="785794"/>
            <a:ext cx="91440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u="sng" dirty="0" smtClean="0">
                <a:latin typeface="Calibri" pitchFamily="34" charset="0"/>
              </a:rPr>
              <a:t>Durée :</a:t>
            </a:r>
            <a:r>
              <a:rPr lang="fr-FR" dirty="0" smtClean="0">
                <a:latin typeface="Calibri" pitchFamily="34" charset="0"/>
              </a:rPr>
              <a:t> 1h30</a:t>
            </a:r>
          </a:p>
          <a:p>
            <a:pPr algn="ctr">
              <a:defRPr/>
            </a:pPr>
            <a:r>
              <a:rPr lang="fr-FR" u="sng" dirty="0" smtClean="0">
                <a:latin typeface="Calibri" pitchFamily="34" charset="0"/>
              </a:rPr>
              <a:t>Fréquence :</a:t>
            </a:r>
            <a:r>
              <a:rPr lang="fr-FR" dirty="0" smtClean="0">
                <a:latin typeface="Calibri" pitchFamily="34" charset="0"/>
              </a:rPr>
              <a:t> hebdomadaire</a:t>
            </a:r>
            <a:endParaRPr lang="fr-FR" dirty="0">
              <a:latin typeface="Calibri" pitchFamily="34" charset="0"/>
            </a:endParaRPr>
          </a:p>
        </p:txBody>
      </p:sp>
      <p:sp>
        <p:nvSpPr>
          <p:cNvPr id="15" name="Titre 1"/>
          <p:cNvSpPr txBox="1">
            <a:spLocks/>
          </p:cNvSpPr>
          <p:nvPr/>
        </p:nvSpPr>
        <p:spPr>
          <a:xfrm>
            <a:off x="0" y="0"/>
            <a:ext cx="9144000" cy="769441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Cours</a:t>
            </a:r>
            <a:endParaRPr kumimoji="0" lang="fr-FR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6" name="Connecteur droit 15"/>
          <p:cNvCxnSpPr/>
          <p:nvPr/>
        </p:nvCxnSpPr>
        <p:spPr>
          <a:xfrm>
            <a:off x="0" y="785794"/>
            <a:ext cx="9144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3"/>
          <p:cNvSpPr txBox="1">
            <a:spLocks noChangeArrowheads="1"/>
          </p:cNvSpPr>
          <p:nvPr/>
        </p:nvSpPr>
        <p:spPr>
          <a:xfrm>
            <a:off x="467544" y="4594483"/>
            <a:ext cx="8136904" cy="1243417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Chapitres (en version plus complète) : à la fin de chaque chapitre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Sujets des TP, activités documentaires, contrôles,…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Corrections</a:t>
            </a:r>
            <a:r>
              <a:rPr kumimoji="0" lang="fr-FR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 TP, activités documentaires, </a:t>
            </a:r>
            <a:r>
              <a:rPr lang="fr-FR" sz="2200" dirty="0" smtClean="0"/>
              <a:t>exercices et contrôles</a:t>
            </a:r>
            <a:endParaRPr kumimoji="0" lang="fr-F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Rectangle à coins arrondis 18"/>
          <p:cNvSpPr/>
          <p:nvPr/>
        </p:nvSpPr>
        <p:spPr>
          <a:xfrm>
            <a:off x="187409" y="3946411"/>
            <a:ext cx="3364356" cy="408623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fr-FR" dirty="0" smtClean="0"/>
              <a:t>Versions numériques (</a:t>
            </a:r>
            <a:r>
              <a:rPr lang="fr-FR" dirty="0" err="1" smtClean="0"/>
              <a:t>Pronote</a:t>
            </a:r>
            <a:r>
              <a:rPr lang="fr-FR" dirty="0" smtClean="0"/>
              <a:t>) :</a:t>
            </a:r>
            <a:endParaRPr lang="fr-FR" dirty="0"/>
          </a:p>
        </p:txBody>
      </p:sp>
      <p:grpSp>
        <p:nvGrpSpPr>
          <p:cNvPr id="22" name="Groupe 21"/>
          <p:cNvGrpSpPr/>
          <p:nvPr/>
        </p:nvGrpSpPr>
        <p:grpSpPr>
          <a:xfrm>
            <a:off x="7092280" y="4005064"/>
            <a:ext cx="1502296" cy="422176"/>
            <a:chOff x="7092280" y="4005064"/>
            <a:chExt cx="1502296" cy="422176"/>
          </a:xfrm>
        </p:grpSpPr>
        <p:pic>
          <p:nvPicPr>
            <p:cNvPr id="2052" name="Picture 4" descr="http://www.aura-international.com/gfx/layout/PDF_Icon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172400" y="4005064"/>
              <a:ext cx="422176" cy="422176"/>
            </a:xfrm>
            <a:prstGeom prst="rect">
              <a:avLst/>
            </a:prstGeom>
            <a:noFill/>
          </p:spPr>
        </p:pic>
        <p:sp>
          <p:nvSpPr>
            <p:cNvPr id="20" name="ZoneTexte 19"/>
            <p:cNvSpPr txBox="1"/>
            <p:nvPr/>
          </p:nvSpPr>
          <p:spPr>
            <a:xfrm>
              <a:off x="7092280" y="4031486"/>
              <a:ext cx="974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u="sng" dirty="0" smtClean="0"/>
                <a:t>Format :</a:t>
              </a:r>
              <a:endParaRPr lang="fr-FR" u="sng" dirty="0"/>
            </a:p>
          </p:txBody>
        </p:sp>
      </p:grpSp>
      <p:pic>
        <p:nvPicPr>
          <p:cNvPr id="2054" name="Loupe" descr="http://www.renders-graphiques.fr/image/upload/normal/loup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360" y="2913663"/>
            <a:ext cx="298773" cy="299313"/>
          </a:xfrm>
          <a:prstGeom prst="rect">
            <a:avLst/>
          </a:prstGeom>
          <a:noFill/>
        </p:spPr>
      </p:pic>
      <p:pic>
        <p:nvPicPr>
          <p:cNvPr id="14" name="Picture 4" descr="http://zwook.ecolevs.ch/champsec/zwook/annees-60/montages-video/beatlemania/navigation_2_2/image/back-2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11344" y="6525344"/>
            <a:ext cx="332656" cy="332656"/>
          </a:xfrm>
          <a:prstGeom prst="rect">
            <a:avLst/>
          </a:prstGeom>
          <a:noFill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5006" y="885675"/>
            <a:ext cx="8973989" cy="508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0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400"/>
                            </p:stCondLst>
                            <p:childTnLst>
                              <p:par>
                                <p:cTn id="5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5123" grpId="0" uiExpand="1" build="p"/>
      <p:bldP spid="18" grpId="0" uiExpand="1" build="p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708920"/>
            <a:ext cx="8229600" cy="1829172"/>
          </a:xfrm>
        </p:spPr>
        <p:txBody>
          <a:bodyPr>
            <a:normAutofit fontScale="77500" lnSpcReduction="20000"/>
          </a:bodyPr>
          <a:lstStyle/>
          <a:p>
            <a:pPr eaLnBrk="1" hangingPunct="1"/>
            <a:r>
              <a:rPr lang="fr-FR" dirty="0" smtClean="0"/>
              <a:t>Par groupe de 2 ou 4 (très rarement)</a:t>
            </a:r>
          </a:p>
          <a:p>
            <a:pPr eaLnBrk="1" hangingPunct="1"/>
            <a:r>
              <a:rPr lang="fr-FR" dirty="0" smtClean="0"/>
              <a:t>Sujets guidés ou en autonomie</a:t>
            </a:r>
          </a:p>
          <a:p>
            <a:pPr eaLnBrk="1" hangingPunct="1"/>
            <a:r>
              <a:rPr lang="fr-FR" dirty="0" smtClean="0"/>
              <a:t>Compte rendu à faire pour la séance (de TP) suivante</a:t>
            </a:r>
          </a:p>
          <a:p>
            <a:pPr eaLnBrk="1" hangingPunct="1"/>
            <a:r>
              <a:rPr lang="fr-FR" dirty="0" smtClean="0"/>
              <a:t>Déroulement en salles de TP (voir tableau près de l’escalier)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0" y="785794"/>
            <a:ext cx="91440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u="sng" dirty="0" smtClean="0">
                <a:latin typeface="Calibri" pitchFamily="34" charset="0"/>
              </a:rPr>
              <a:t>Durée :</a:t>
            </a:r>
            <a:r>
              <a:rPr lang="fr-FR" dirty="0" smtClean="0">
                <a:latin typeface="Calibri" pitchFamily="34" charset="0"/>
              </a:rPr>
              <a:t> 1h30</a:t>
            </a:r>
          </a:p>
          <a:p>
            <a:pPr algn="ctr">
              <a:defRPr/>
            </a:pPr>
            <a:r>
              <a:rPr lang="fr-FR" u="sng" dirty="0" smtClean="0">
                <a:latin typeface="Calibri" pitchFamily="34" charset="0"/>
              </a:rPr>
              <a:t>Fréquence :</a:t>
            </a:r>
            <a:r>
              <a:rPr lang="fr-FR" dirty="0" smtClean="0">
                <a:latin typeface="Calibri" pitchFamily="34" charset="0"/>
              </a:rPr>
              <a:t> hebdomadaire</a:t>
            </a:r>
            <a:endParaRPr lang="fr-FR" dirty="0">
              <a:latin typeface="Calibri" pitchFamily="34" charset="0"/>
            </a:endParaRPr>
          </a:p>
        </p:txBody>
      </p:sp>
      <p:grpSp>
        <p:nvGrpSpPr>
          <p:cNvPr id="18" name="Groupe 17"/>
          <p:cNvGrpSpPr/>
          <p:nvPr/>
        </p:nvGrpSpPr>
        <p:grpSpPr>
          <a:xfrm>
            <a:off x="2843808" y="5445224"/>
            <a:ext cx="3428578" cy="413385"/>
            <a:chOff x="2843808" y="5445224"/>
            <a:chExt cx="3428578" cy="413385"/>
          </a:xfrm>
        </p:grpSpPr>
        <p:sp>
          <p:nvSpPr>
            <p:cNvPr id="12" name="ZoneTexte 11"/>
            <p:cNvSpPr txBox="1"/>
            <p:nvPr/>
          </p:nvSpPr>
          <p:spPr>
            <a:xfrm>
              <a:off x="3493916" y="5467250"/>
              <a:ext cx="21561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rgbClr val="FF0000"/>
                  </a:solidFill>
                </a:rPr>
                <a:t>Blouse OBLIGATOIRE</a:t>
              </a:r>
              <a:endParaRPr lang="fr-FR" b="1" dirty="0">
                <a:solidFill>
                  <a:srgbClr val="FF0000"/>
                </a:solidFill>
              </a:endParaRPr>
            </a:p>
          </p:txBody>
        </p:sp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43808" y="5445224"/>
              <a:ext cx="476250" cy="41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796136" y="5445224"/>
              <a:ext cx="476250" cy="41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Titre 1"/>
          <p:cNvSpPr txBox="1">
            <a:spLocks/>
          </p:cNvSpPr>
          <p:nvPr/>
        </p:nvSpPr>
        <p:spPr>
          <a:xfrm>
            <a:off x="0" y="0"/>
            <a:ext cx="9144000" cy="769441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Travaux pratique (TP)</a:t>
            </a:r>
            <a:endParaRPr kumimoji="0" lang="fr-FR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6" name="Connecteur droit 15"/>
          <p:cNvCxnSpPr/>
          <p:nvPr/>
        </p:nvCxnSpPr>
        <p:spPr>
          <a:xfrm>
            <a:off x="0" y="785794"/>
            <a:ext cx="9144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e 9"/>
          <p:cNvGrpSpPr/>
          <p:nvPr/>
        </p:nvGrpSpPr>
        <p:grpSpPr>
          <a:xfrm>
            <a:off x="611560" y="4365104"/>
            <a:ext cx="5231376" cy="369332"/>
            <a:chOff x="611560" y="4365104"/>
            <a:chExt cx="5231376" cy="369332"/>
          </a:xfrm>
        </p:grpSpPr>
        <p:sp>
          <p:nvSpPr>
            <p:cNvPr id="11" name="Rectangle 10">
              <a:hlinkClick r:id="rId4" action="ppaction://hlinkpres?slideindex=1&amp;slidetitle="/>
            </p:cNvPr>
            <p:cNvSpPr/>
            <p:nvPr/>
          </p:nvSpPr>
          <p:spPr>
            <a:xfrm>
              <a:off x="1115616" y="4365104"/>
              <a:ext cx="472732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dirty="0" smtClean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Les 10 commandements lors d’une séance de </a:t>
              </a:r>
              <a:r>
                <a:rPr lang="fr-FR" dirty="0" smtClean="0"/>
                <a:t>TP</a:t>
              </a:r>
              <a:endParaRPr lang="fr-FR" dirty="0"/>
            </a:p>
          </p:txBody>
        </p:sp>
        <p:sp>
          <p:nvSpPr>
            <p:cNvPr id="17" name="Flèche droite rayée 16"/>
            <p:cNvSpPr/>
            <p:nvPr/>
          </p:nvSpPr>
          <p:spPr>
            <a:xfrm>
              <a:off x="611560" y="4405754"/>
              <a:ext cx="504056" cy="288032"/>
            </a:xfrm>
            <a:prstGeom prst="stripedRightArrow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19" name="Picture 4" descr="http://zwook.ecolevs.ch/champsec/zwook/annees-60/montages-video/beatlemania/navigation_2_2/image/back-2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11344" y="6525344"/>
            <a:ext cx="332656" cy="332656"/>
          </a:xfrm>
          <a:prstGeom prst="rect">
            <a:avLst/>
          </a:prstGeom>
          <a:noFill/>
        </p:spPr>
      </p:pic>
      <p:sp>
        <p:nvSpPr>
          <p:cNvPr id="20" name="ZoneTexte 19"/>
          <p:cNvSpPr txBox="1"/>
          <p:nvPr/>
        </p:nvSpPr>
        <p:spPr>
          <a:xfrm>
            <a:off x="3010098" y="6021288"/>
            <a:ext cx="3123804" cy="400110"/>
          </a:xfrm>
          <a:prstGeom prst="rect">
            <a:avLst/>
          </a:prstGeom>
          <a:ln w="127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Pas de blouse = pas de TP</a:t>
            </a:r>
            <a:endParaRPr lang="fr-FR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ntr" presetSubtype="0" repeatCount="indefinite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uiExpand="1" build="p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fr-FR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Matériel</a:t>
            </a:r>
            <a:endParaRPr lang="fr-FR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72581"/>
            <a:ext cx="8507288" cy="2468368"/>
          </a:xfrm>
        </p:spPr>
        <p:txBody>
          <a:bodyPr wrap="square">
            <a:spAutoFit/>
          </a:bodyPr>
          <a:lstStyle/>
          <a:p>
            <a:r>
              <a:rPr lang="fr-FR" sz="2000" dirty="0" smtClean="0">
                <a:solidFill>
                  <a:schemeClr val="bg1"/>
                </a:solidFill>
              </a:rPr>
              <a:t>Nécessaire pour noter le cours :</a:t>
            </a:r>
          </a:p>
          <a:p>
            <a:pPr lvl="1"/>
            <a:r>
              <a:rPr lang="fr-FR" sz="1800" dirty="0" smtClean="0">
                <a:solidFill>
                  <a:schemeClr val="bg1"/>
                </a:solidFill>
              </a:rPr>
              <a:t>Stylos (4 couleurs) et crayon à papier (+ taille crayon) ;</a:t>
            </a:r>
          </a:p>
          <a:p>
            <a:pPr lvl="1"/>
            <a:r>
              <a:rPr lang="fr-FR" sz="1800" dirty="0" smtClean="0">
                <a:solidFill>
                  <a:schemeClr val="bg1"/>
                </a:solidFill>
              </a:rPr>
              <a:t>Crayons de couleur ;</a:t>
            </a:r>
          </a:p>
          <a:p>
            <a:pPr lvl="1"/>
            <a:r>
              <a:rPr lang="fr-FR" sz="1800" dirty="0" smtClean="0">
                <a:solidFill>
                  <a:schemeClr val="bg1"/>
                </a:solidFill>
              </a:rPr>
              <a:t>Gomme, règle, compas,…</a:t>
            </a:r>
          </a:p>
          <a:p>
            <a:pPr lvl="1"/>
            <a:r>
              <a:rPr lang="fr-FR" sz="1800" dirty="0" smtClean="0">
                <a:solidFill>
                  <a:schemeClr val="bg1"/>
                </a:solidFill>
              </a:rPr>
              <a:t>Ciseaux et tube de colle.</a:t>
            </a:r>
          </a:p>
          <a:p>
            <a:r>
              <a:rPr lang="fr-FR" sz="2000" dirty="0" smtClean="0">
                <a:solidFill>
                  <a:schemeClr val="bg1"/>
                </a:solidFill>
              </a:rPr>
              <a:t>Cahier, classeur, trieur, … ;</a:t>
            </a:r>
          </a:p>
          <a:p>
            <a:r>
              <a:rPr lang="fr-FR" sz="2000" dirty="0" smtClean="0">
                <a:solidFill>
                  <a:schemeClr val="bg1"/>
                </a:solidFill>
              </a:rPr>
              <a:t>Calculatrice scientifique (</a:t>
            </a:r>
            <a:r>
              <a:rPr lang="fr-FR" sz="2000" b="1" dirty="0" smtClean="0">
                <a:solidFill>
                  <a:srgbClr val="FF0000"/>
                </a:solidFill>
              </a:rPr>
              <a:t>indispensable en cours ET en TP</a:t>
            </a:r>
            <a:r>
              <a:rPr lang="fr-FR" sz="2000" dirty="0" smtClean="0">
                <a:solidFill>
                  <a:schemeClr val="bg1"/>
                </a:solidFill>
              </a:rPr>
              <a:t>).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65792" y="1124744"/>
            <a:ext cx="4262192" cy="40011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sz="2000" b="1" dirty="0" smtClean="0"/>
              <a:t>Obligatoire à chaque séance de cours :</a:t>
            </a:r>
            <a:endParaRPr lang="fr-FR" sz="2000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165792" y="4212259"/>
            <a:ext cx="4052263" cy="40011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sz="2000" b="1" dirty="0" smtClean="0"/>
              <a:t>Obligatoire à chaque séance de TP :</a:t>
            </a:r>
            <a:endParaRPr lang="fr-FR" sz="2000" b="1" dirty="0"/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467544" y="4684377"/>
            <a:ext cx="8507288" cy="769441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Matériel indiqué ci-dessus 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Blouse (100 % coton).  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 </a:t>
            </a:r>
            <a:r>
              <a:rPr kumimoji="0" lang="fr-FR" sz="2000" b="1" i="0" u="none" strike="noStrike" kern="1200" cap="small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Pas de blouse = Pas de TP</a:t>
            </a:r>
            <a:endParaRPr kumimoji="0" lang="fr-FR" sz="2000" b="1" i="0" u="none" strike="noStrike" kern="1200" cap="small" spc="0" normalizeH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79512" y="5549170"/>
            <a:ext cx="2064219" cy="4001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sz="2000" b="1" dirty="0" smtClean="0"/>
              <a:t>Ponctuellement :</a:t>
            </a:r>
            <a:endParaRPr lang="fr-FR" sz="2000" b="1" dirty="0"/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467544" y="6043935"/>
            <a:ext cx="8507288" cy="695575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Livre :</a:t>
            </a:r>
          </a:p>
          <a:p>
            <a:pPr marL="342900" lvl="0" indent="-342900">
              <a:spcBef>
                <a:spcPct val="20000"/>
              </a:spcBef>
            </a:pPr>
            <a:r>
              <a:rPr lang="fr-FR" sz="1600" dirty="0" smtClean="0">
                <a:solidFill>
                  <a:schemeClr val="bg1"/>
                </a:solidFill>
                <a:sym typeface="Wingdings 3"/>
              </a:rPr>
              <a:t> P</a:t>
            </a:r>
            <a:r>
              <a:rPr lang="fr-FR" sz="1600" dirty="0" smtClean="0">
                <a:solidFill>
                  <a:schemeClr val="bg1"/>
                </a:solidFill>
              </a:rPr>
              <a:t>hysique </a:t>
            </a:r>
            <a:r>
              <a:rPr lang="fr-FR" sz="1600" dirty="0" smtClean="0">
                <a:solidFill>
                  <a:schemeClr val="bg1"/>
                </a:solidFill>
              </a:rPr>
              <a:t>Chimie </a:t>
            </a:r>
            <a:r>
              <a:rPr lang="fr-FR" sz="1600" dirty="0" smtClean="0">
                <a:solidFill>
                  <a:schemeClr val="bg1"/>
                </a:solidFill>
              </a:rPr>
              <a:t>1</a:t>
            </a:r>
            <a:r>
              <a:rPr lang="fr-FR" sz="1600" baseline="30000" dirty="0" smtClean="0">
                <a:solidFill>
                  <a:schemeClr val="bg1"/>
                </a:solidFill>
              </a:rPr>
              <a:t>ère</a:t>
            </a:r>
            <a:r>
              <a:rPr lang="fr-FR" sz="1600" dirty="0" smtClean="0">
                <a:solidFill>
                  <a:schemeClr val="bg1"/>
                </a:solidFill>
              </a:rPr>
              <a:t> </a:t>
            </a:r>
            <a:r>
              <a:rPr lang="fr-FR" sz="1600" dirty="0" smtClean="0">
                <a:solidFill>
                  <a:schemeClr val="bg1"/>
                </a:solidFill>
              </a:rPr>
              <a:t>STI2D, Éditions </a:t>
            </a:r>
            <a:r>
              <a:rPr lang="fr-FR" sz="1600" dirty="0" smtClean="0">
                <a:solidFill>
                  <a:schemeClr val="bg1"/>
                </a:solidFill>
              </a:rPr>
              <a:t>DELAGRAVE (Programme 2019).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8" name="Picture 4" descr="http://zwook.ecolevs.ch/champsec/zwook/annees-60/montages-video/beatlemania/navigation_2_2/image/back-2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11344" y="6525344"/>
            <a:ext cx="332656" cy="332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76923C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257</Words>
  <Application>Microsoft Office PowerPoint</Application>
  <PresentationFormat>Affichage à l'écran (4:3)</PresentationFormat>
  <Paragraphs>44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Thème Office</vt:lpstr>
      <vt:lpstr>Diapositive 1</vt:lpstr>
      <vt:lpstr>Diapositive 2</vt:lpstr>
      <vt:lpstr>Diapositive 3</vt:lpstr>
      <vt:lpstr>Matériel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Seconde Enseignement de Physique-Chimie</dc:title>
  <dc:creator>INTERNET</dc:creator>
  <cp:lastModifiedBy>Toph</cp:lastModifiedBy>
  <cp:revision>35</cp:revision>
  <dcterms:created xsi:type="dcterms:W3CDTF">2013-08-26T09:03:39Z</dcterms:created>
  <dcterms:modified xsi:type="dcterms:W3CDTF">2019-09-03T19:45:54Z</dcterms:modified>
</cp:coreProperties>
</file>