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258" r:id="rId5"/>
    <p:sldId id="260" r:id="rId6"/>
    <p:sldId id="268" r:id="rId7"/>
    <p:sldId id="262" r:id="rId8"/>
    <p:sldId id="266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ockwell" panose="02060603020205020403" pitchFamily="18" charset="0"/>
      <p:regular r:id="rId15"/>
      <p:bold r:id="rId16"/>
      <p:italic r:id="rId17"/>
      <p:boldItalic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22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4E622-BDA4-4180-9DA0-4002B838A1CB}" type="datetimeFigureOut">
              <a:rPr lang="fr-FR" smtClean="0"/>
              <a:pPr/>
              <a:t>14/09/2021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C5094-AFCD-483D-A80E-1145A65648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C5094-AFCD-483D-A80E-1145A65648C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14/09/2021</a:t>
            </a:fld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../TP/TP%20n&#176;14%20-%20Echelle%20de%20teintes%20(3%20heures)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501687" y="1435423"/>
            <a:ext cx="8140626" cy="769441"/>
          </a:xfrm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4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Les solutions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560" y="332656"/>
            <a:ext cx="3705373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fr-FR" sz="4800" b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Chapitre 1 :</a:t>
            </a:r>
          </a:p>
        </p:txBody>
      </p:sp>
      <p:sp>
        <p:nvSpPr>
          <p:cNvPr id="6" name="Rectangle 5" hidden="1"/>
          <p:cNvSpPr/>
          <p:nvPr/>
        </p:nvSpPr>
        <p:spPr>
          <a:xfrm>
            <a:off x="179512" y="3412157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 de connaissance :</a:t>
            </a:r>
            <a:endParaRPr lang="fr-FR" dirty="0"/>
          </a:p>
        </p:txBody>
      </p:sp>
      <p:sp>
        <p:nvSpPr>
          <p:cNvPr id="7" name="Rectangle 6" hidden="1"/>
          <p:cNvSpPr/>
          <p:nvPr/>
        </p:nvSpPr>
        <p:spPr>
          <a:xfrm>
            <a:off x="251520" y="3864530"/>
            <a:ext cx="3568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strike="sngStrike" dirty="0">
                <a:latin typeface="Calibri" pitchFamily="34" charset="0"/>
                <a:cs typeface="Calibri" pitchFamily="34" charset="0"/>
              </a:rPr>
              <a:t>  Définir la concentration molaire ;</a:t>
            </a:r>
          </a:p>
          <a:p>
            <a:pPr lvl="0">
              <a:buFontTx/>
              <a:buChar char="-"/>
            </a:pPr>
            <a:r>
              <a:rPr lang="fr-FR" strike="sngStrike" dirty="0">
                <a:latin typeface="Calibri" pitchFamily="34" charset="0"/>
                <a:cs typeface="Calibri" pitchFamily="34" charset="0"/>
              </a:rPr>
              <a:t>  Définir la concentration massique.</a:t>
            </a:r>
          </a:p>
        </p:txBody>
      </p:sp>
      <p:sp>
        <p:nvSpPr>
          <p:cNvPr id="8" name="Rectangle 7" hidden="1"/>
          <p:cNvSpPr/>
          <p:nvPr/>
        </p:nvSpPr>
        <p:spPr>
          <a:xfrm>
            <a:off x="179512" y="4571836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 de savoir-faire :</a:t>
            </a:r>
            <a:endParaRPr lang="fr-FR" dirty="0"/>
          </a:p>
        </p:txBody>
      </p:sp>
      <p:sp>
        <p:nvSpPr>
          <p:cNvPr id="9" name="Rectangle 8" hidden="1"/>
          <p:cNvSpPr/>
          <p:nvPr/>
        </p:nvSpPr>
        <p:spPr>
          <a:xfrm>
            <a:off x="251520" y="495394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trike="sngStrike" dirty="0"/>
              <a:t>Savoir calculer la concentration molaire d’une espèce chimique en solution ;</a:t>
            </a:r>
          </a:p>
          <a:p>
            <a:pPr marL="285750" indent="-285750">
              <a:buFontTx/>
              <a:buChar char="-"/>
            </a:pPr>
            <a:r>
              <a:rPr lang="fr-FR" strike="sngStrike" dirty="0"/>
              <a:t>Savoir calculer la concentration massique d’une </a:t>
            </a:r>
            <a:r>
              <a:rPr lang="fr-FR" strike="sngStrike" dirty="0" err="1"/>
              <a:t>espècee</a:t>
            </a:r>
            <a:r>
              <a:rPr lang="fr-FR" strike="sngStrike" dirty="0"/>
              <a:t> chimique en solution ; </a:t>
            </a:r>
          </a:p>
          <a:p>
            <a:pPr marL="285750" indent="-285750">
              <a:buFontTx/>
              <a:buChar char="-"/>
            </a:pPr>
            <a:r>
              <a:rPr lang="fr-FR" strike="sngStrike" dirty="0"/>
              <a:t>Préparer une solution de concentration donnée par dissolution ou par dilution.</a:t>
            </a:r>
          </a:p>
        </p:txBody>
      </p:sp>
      <p:sp>
        <p:nvSpPr>
          <p:cNvPr id="10" name="ZoneTexte 9" hidden="1"/>
          <p:cNvSpPr txBox="1"/>
          <p:nvPr/>
        </p:nvSpPr>
        <p:spPr>
          <a:xfrm>
            <a:off x="1073350" y="6381328"/>
            <a:ext cx="69973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				</a:t>
            </a:r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endParaRPr lang="fr-F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88640"/>
            <a:ext cx="1429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Définitions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620688"/>
            <a:ext cx="7629525" cy="215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95536" y="2924944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7" name="Rectangle 6"/>
          <p:cNvSpPr/>
          <p:nvPr/>
        </p:nvSpPr>
        <p:spPr>
          <a:xfrm>
            <a:off x="395536" y="328498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Une </a:t>
            </a:r>
            <a:r>
              <a:rPr lang="fr-FR" b="1" dirty="0">
                <a:solidFill>
                  <a:srgbClr val="FF0000"/>
                </a:solidFill>
              </a:rPr>
              <a:t>solution</a:t>
            </a:r>
            <a:r>
              <a:rPr lang="fr-FR" dirty="0">
                <a:solidFill>
                  <a:srgbClr val="FF0000"/>
                </a:solidFill>
              </a:rPr>
              <a:t> est obtenue par dissolution d’une espèce chimique dans un </a:t>
            </a:r>
            <a:r>
              <a:rPr lang="fr-FR" b="1" dirty="0">
                <a:solidFill>
                  <a:srgbClr val="FF0000"/>
                </a:solidFill>
              </a:rPr>
              <a:t>solvant </a:t>
            </a:r>
            <a:r>
              <a:rPr lang="fr-FR" dirty="0">
                <a:solidFill>
                  <a:srgbClr val="FF0000"/>
                </a:solidFill>
              </a:rPr>
              <a:t>(</a:t>
            </a:r>
            <a:r>
              <a:rPr lang="fr-FR" i="1" dirty="0">
                <a:solidFill>
                  <a:srgbClr val="FF0000"/>
                </a:solidFill>
              </a:rPr>
              <a:t>constituant majoritaire</a:t>
            </a:r>
            <a:r>
              <a:rPr lang="fr-FR" dirty="0">
                <a:solidFill>
                  <a:srgbClr val="FF0000"/>
                </a:solidFill>
              </a:rPr>
              <a:t>). L’espèce chimique dissoute (</a:t>
            </a:r>
            <a:r>
              <a:rPr lang="fr-FR" i="1" dirty="0">
                <a:solidFill>
                  <a:srgbClr val="FF0000"/>
                </a:solidFill>
              </a:rPr>
              <a:t>molécules ou ions</a:t>
            </a:r>
            <a:r>
              <a:rPr lang="fr-FR" dirty="0">
                <a:solidFill>
                  <a:srgbClr val="FF0000"/>
                </a:solidFill>
              </a:rPr>
              <a:t>) s’appelle le </a:t>
            </a:r>
            <a:r>
              <a:rPr lang="fr-FR" b="1" dirty="0">
                <a:solidFill>
                  <a:srgbClr val="FF0000"/>
                </a:solidFill>
              </a:rPr>
              <a:t>soluté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sym typeface="Symbol"/>
              </a:rPr>
              <a:t></a:t>
            </a:r>
            <a:r>
              <a:rPr lang="fr-FR" dirty="0">
                <a:solidFill>
                  <a:srgbClr val="FF0000"/>
                </a:solidFill>
              </a:rPr>
              <a:t> Une </a:t>
            </a:r>
            <a:r>
              <a:rPr lang="fr-FR" b="1" dirty="0">
                <a:solidFill>
                  <a:srgbClr val="FF0000"/>
                </a:solidFill>
              </a:rPr>
              <a:t>solution</a:t>
            </a:r>
            <a:r>
              <a:rPr lang="fr-FR" dirty="0">
                <a:solidFill>
                  <a:srgbClr val="FF0000"/>
                </a:solidFill>
              </a:rPr>
              <a:t> est le mélange d’un </a:t>
            </a:r>
            <a:r>
              <a:rPr lang="fr-FR" b="1" dirty="0">
                <a:solidFill>
                  <a:srgbClr val="FF0000"/>
                </a:solidFill>
              </a:rPr>
              <a:t>solvant</a:t>
            </a:r>
            <a:r>
              <a:rPr lang="fr-FR" dirty="0">
                <a:solidFill>
                  <a:srgbClr val="FF0000"/>
                </a:solidFill>
              </a:rPr>
              <a:t> et d’un </a:t>
            </a:r>
            <a:r>
              <a:rPr lang="fr-FR" b="1" dirty="0">
                <a:solidFill>
                  <a:srgbClr val="FF0000"/>
                </a:solidFill>
              </a:rPr>
              <a:t>soluté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4283804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11560" y="4725144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Si le solvant est l'eau, la solution est appelée </a:t>
            </a:r>
            <a:r>
              <a:rPr lang="fr-FR" b="1" dirty="0">
                <a:solidFill>
                  <a:srgbClr val="FF0000"/>
                </a:solidFill>
              </a:rPr>
              <a:t>solution aqueuse</a:t>
            </a:r>
            <a:r>
              <a:rPr lang="fr-FR" dirty="0">
                <a:solidFill>
                  <a:srgbClr val="FF0000"/>
                </a:solidFill>
              </a:rPr>
              <a:t> ;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On dit qu’une solution est </a:t>
            </a:r>
            <a:r>
              <a:rPr lang="fr-FR" b="1" dirty="0">
                <a:solidFill>
                  <a:srgbClr val="FF0000"/>
                </a:solidFill>
              </a:rPr>
              <a:t>homogène</a:t>
            </a:r>
            <a:r>
              <a:rPr lang="fr-FR" dirty="0">
                <a:solidFill>
                  <a:srgbClr val="FF0000"/>
                </a:solidFill>
              </a:rPr>
              <a:t> si le soluté est également réparti dans toute la solution.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On dit qu’une solution est </a:t>
            </a:r>
            <a:r>
              <a:rPr lang="fr-FR" b="1" dirty="0">
                <a:solidFill>
                  <a:srgbClr val="FF0000"/>
                </a:solidFill>
              </a:rPr>
              <a:t>saturée</a:t>
            </a:r>
            <a:r>
              <a:rPr lang="fr-FR" dirty="0">
                <a:solidFill>
                  <a:srgbClr val="FF0000"/>
                </a:solidFill>
              </a:rPr>
              <a:t> lorsque, après agitation, tout le solide introduit ne s’est pas totalement dissous.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28" y="116632"/>
            <a:ext cx="2679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Concentration en masse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47667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7" name="Rectangle 6"/>
          <p:cNvSpPr/>
          <p:nvPr/>
        </p:nvSpPr>
        <p:spPr>
          <a:xfrm>
            <a:off x="323528" y="83671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La </a:t>
            </a:r>
            <a:r>
              <a:rPr lang="fr-FR" b="1" dirty="0">
                <a:solidFill>
                  <a:srgbClr val="FF0000"/>
                </a:solidFill>
              </a:rPr>
              <a:t>concentration en masse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c</a:t>
            </a:r>
            <a:r>
              <a:rPr lang="fr-FR" b="1" baseline="-25000" dirty="0">
                <a:solidFill>
                  <a:srgbClr val="FF0000"/>
                </a:solidFill>
              </a:rPr>
              <a:t>m</a:t>
            </a:r>
            <a:r>
              <a:rPr lang="fr-FR" dirty="0">
                <a:solidFill>
                  <a:srgbClr val="FF0000"/>
                </a:solidFill>
              </a:rPr>
              <a:t> d'une espèce chimique en solution (soluté) est la masse </a:t>
            </a:r>
            <a:r>
              <a:rPr lang="fr-FR" b="1" dirty="0">
                <a:solidFill>
                  <a:srgbClr val="FF0000"/>
                </a:solidFill>
              </a:rPr>
              <a:t>m</a:t>
            </a:r>
            <a:r>
              <a:rPr lang="fr-FR" dirty="0">
                <a:solidFill>
                  <a:srgbClr val="FF0000"/>
                </a:solidFill>
              </a:rPr>
              <a:t> de cette espèce chimique présente dans un litre de solution :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2058988" y="1787525"/>
          <a:ext cx="52959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3403440" imgH="736560" progId="Equation.DSMT4">
                  <p:embed/>
                </p:oleObj>
              </mc:Choice>
              <mc:Fallback>
                <p:oleObj name="Equation" r:id="rId3" imgW="3403440" imgH="7365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1787525"/>
                        <a:ext cx="5295900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23528" y="3068960"/>
            <a:ext cx="3951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Préparation d’une solution</a:t>
            </a:r>
          </a:p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Par dissolution d’un composé solide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393181" y="3789040"/>
            <a:ext cx="6357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«  Préparation d’une solution par dissolution d’un solide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07504" y="4221088"/>
            <a:ext cx="889248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Principe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Pour obtenir une solution de concentration en masse donnée, une quantité donnée d’une espèce chimique est dissoute dans un volume donnée de solvant.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7504" y="5374957"/>
            <a:ext cx="126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 :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107504" y="5734997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Pour que la mesure du volume de la solution à préparer soit précise, la dissolution s’effectue dans une fiole jaugée.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6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6699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4" grpId="0" build="p"/>
      <p:bldP spid="15" grpId="0"/>
      <p:bldP spid="12" grpId="0" build="p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2754" y="692696"/>
            <a:ext cx="6998493" cy="36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07504" y="188640"/>
            <a:ext cx="2538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Protocole expérimental 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79512" y="4581128"/>
            <a:ext cx="5152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Calcul de la masse de l’espèce chimique à dissoudre :</a:t>
            </a:r>
            <a:endParaRPr lang="fr-FR" dirty="0"/>
          </a:p>
        </p:txBody>
      </p:sp>
      <p:graphicFrame>
        <p:nvGraphicFramePr>
          <p:cNvPr id="12" name="Object 1"/>
          <p:cNvGraphicFramePr>
            <a:graphicFrameLocks noChangeAspect="1"/>
          </p:cNvGraphicFramePr>
          <p:nvPr/>
        </p:nvGraphicFramePr>
        <p:xfrm>
          <a:off x="633413" y="5229225"/>
          <a:ext cx="787558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5333760" imgH="736560" progId="Equation.DSMT4">
                  <p:embed/>
                </p:oleObj>
              </mc:Choice>
              <mc:Fallback>
                <p:oleObj name="Equation" r:id="rId4" imgW="5333760" imgH="7365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5229225"/>
                        <a:ext cx="7875587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251356"/>
            <a:ext cx="3682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Par dilution d’une solution mère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08733" y="674112"/>
            <a:ext cx="512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«  Préparation d’une solution par dilution »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1520" y="1052736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Définitions :</a:t>
            </a:r>
            <a:endParaRPr lang="fr-FR" u="sng" dirty="0"/>
          </a:p>
        </p:txBody>
      </p:sp>
      <p:sp>
        <p:nvSpPr>
          <p:cNvPr id="14" name="Rectangle 13"/>
          <p:cNvSpPr/>
          <p:nvPr/>
        </p:nvSpPr>
        <p:spPr>
          <a:xfrm>
            <a:off x="611560" y="1422068"/>
            <a:ext cx="7260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buSzPct val="70000"/>
              <a:buFont typeface="Wingdings" pitchFamily="2" charset="2"/>
              <a:buChar char="q"/>
            </a:pPr>
            <a:r>
              <a:rPr lang="fr-FR" b="1" dirty="0">
                <a:solidFill>
                  <a:srgbClr val="FF0000"/>
                </a:solidFill>
              </a:rPr>
              <a:t>  Diluer</a:t>
            </a:r>
            <a:r>
              <a:rPr lang="fr-FR" dirty="0">
                <a:solidFill>
                  <a:srgbClr val="FF0000"/>
                </a:solidFill>
              </a:rPr>
              <a:t> une solution, c’est diminuer sa concentration en ajoutant de l’eau.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>
              <a:buSzPct val="70000"/>
              <a:buFont typeface="Wingdings" pitchFamily="2" charset="2"/>
              <a:buChar char="q"/>
            </a:pPr>
            <a:r>
              <a:rPr lang="fr-FR" dirty="0"/>
              <a:t>  </a:t>
            </a:r>
            <a:r>
              <a:rPr lang="fr-FR" dirty="0">
                <a:solidFill>
                  <a:srgbClr val="FF0000"/>
                </a:solidFill>
              </a:rPr>
              <a:t>Facteur de dilution </a:t>
            </a:r>
            <a:r>
              <a:rPr lang="fr-FR" i="1" dirty="0" err="1">
                <a:solidFill>
                  <a:srgbClr val="FF0000"/>
                </a:solidFill>
              </a:rPr>
              <a:t>f</a:t>
            </a:r>
            <a:r>
              <a:rPr lang="fr-FR" baseline="-25000" dirty="0" err="1">
                <a:solidFill>
                  <a:srgbClr val="FF0000"/>
                </a:solidFill>
              </a:rPr>
              <a:t>d</a:t>
            </a:r>
            <a:r>
              <a:rPr lang="fr-FR" dirty="0">
                <a:solidFill>
                  <a:srgbClr val="FF0000"/>
                </a:solidFill>
              </a:rPr>
              <a:t> :</a:t>
            </a:r>
          </a:p>
        </p:txBody>
      </p:sp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3341688" y="2178050"/>
          <a:ext cx="24606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130040" imgH="457200" progId="Equation.DSMT4">
                  <p:embed/>
                </p:oleObj>
              </mc:Choice>
              <mc:Fallback>
                <p:oleObj name="Equation" r:id="rId4" imgW="1130040" imgH="457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1688" y="2178050"/>
                        <a:ext cx="246062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3635896" y="3841884"/>
            <a:ext cx="4824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Lors d’une dilution, la masse de l’espèce chimique contenue dans le volume </a:t>
            </a:r>
            <a:r>
              <a:rPr lang="fr-FR" dirty="0" err="1"/>
              <a:t>V</a:t>
            </a:r>
            <a:r>
              <a:rPr lang="fr-FR" baseline="-25000" dirty="0" err="1"/>
              <a:t>mère</a:t>
            </a:r>
            <a:r>
              <a:rPr lang="fr-FR" dirty="0"/>
              <a:t> de l’échantillon de solution-mère prélevée se retrouve intégralement dans le volume </a:t>
            </a:r>
            <a:r>
              <a:rPr lang="fr-FR" dirty="0" err="1"/>
              <a:t>V</a:t>
            </a:r>
            <a:r>
              <a:rPr lang="fr-FR" baseline="-25000" dirty="0" err="1"/>
              <a:t>fille</a:t>
            </a:r>
            <a:r>
              <a:rPr lang="fr-FR" dirty="0"/>
              <a:t> de la solution fille préparée :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4078170" y="5301208"/>
            <a:ext cx="4218912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solution</a:t>
            </a:r>
            <a:r>
              <a:rPr kumimoji="0" lang="fr-FR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-mère prélevée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solution</a:t>
            </a:r>
            <a:r>
              <a:rPr kumimoji="0" lang="fr-FR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-fille préparée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50" b="1" i="0" u="none" strike="noStrike" cap="none" normalizeH="0" baseline="-3000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(conservation de la masse)</a:t>
            </a:r>
            <a:endParaRPr kumimoji="0" lang="fr-FR" i="0" u="none" strike="noStrike" cap="none" normalizeH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1520" y="3212976"/>
            <a:ext cx="101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Principe </a:t>
            </a:r>
            <a:endParaRPr lang="fr-FR" u="sng" dirty="0"/>
          </a:p>
        </p:txBody>
      </p:sp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5" y="3690644"/>
            <a:ext cx="2401263" cy="298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4" grpId="0" build="p"/>
      <p:bldP spid="19" grpId="0"/>
      <p:bldP spid="20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235" y="764704"/>
            <a:ext cx="7771530" cy="306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1520" y="260648"/>
            <a:ext cx="2538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Protocole expérimental :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51520" y="4005064"/>
            <a:ext cx="4917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Calcul du volume de l’espèce chimique à prélever :</a:t>
            </a:r>
            <a:endParaRPr lang="fr-FR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7345" name="Object 1"/>
          <p:cNvGraphicFramePr>
            <a:graphicFrameLocks noChangeAspect="1"/>
          </p:cNvGraphicFramePr>
          <p:nvPr/>
        </p:nvGraphicFramePr>
        <p:xfrm>
          <a:off x="296863" y="4672013"/>
          <a:ext cx="85502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5321160" imgH="787320" progId="Equation.DSMT4">
                  <p:embed/>
                </p:oleObj>
              </mc:Choice>
              <mc:Fallback>
                <p:oleObj name="Equation" r:id="rId4" imgW="5321160" imgH="78732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4672013"/>
                        <a:ext cx="8550275" cy="1257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23528" y="188640"/>
            <a:ext cx="6724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4.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Détermination d’une concentration à partir d’une échelle de teinte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528" y="1067251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Principe :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23528" y="150859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Par dilution d’une solution mère, on peut fabriquer une </a:t>
            </a:r>
            <a:r>
              <a:rPr lang="fr-FR" b="1" dirty="0"/>
              <a:t>échelle de teintes</a:t>
            </a:r>
            <a:r>
              <a:rPr lang="fr-FR" dirty="0"/>
              <a:t> (ensemble de solutions contenant la même espèce chimique à des concentrations différentes) qui par simple </a:t>
            </a:r>
            <a:r>
              <a:rPr lang="fr-FR" b="1" dirty="0"/>
              <a:t>comparaison</a:t>
            </a:r>
            <a:r>
              <a:rPr lang="fr-FR" dirty="0"/>
              <a:t> permet d’évaluer la concentration inconnue d’une solution contenant la même espèce chimique colorée.</a:t>
            </a:r>
          </a:p>
        </p:txBody>
      </p:sp>
      <p:sp>
        <p:nvSpPr>
          <p:cNvPr id="15" name="ZoneTexte 14">
            <a:hlinkClick r:id="rId2" action="ppaction://hlinkfile"/>
          </p:cNvPr>
          <p:cNvSpPr txBox="1"/>
          <p:nvPr/>
        </p:nvSpPr>
        <p:spPr>
          <a:xfrm>
            <a:off x="2386816" y="611396"/>
            <a:ext cx="437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«  De la couleur à la concentration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6" name="Image 15"/>
          <p:cNvPicPr/>
          <p:nvPr/>
        </p:nvPicPr>
        <p:blipFill>
          <a:blip r:embed="rId3" cstate="print"/>
          <a:srcRect b="13044"/>
          <a:stretch>
            <a:fillRect/>
          </a:stretch>
        </p:blipFill>
        <p:spPr bwMode="auto">
          <a:xfrm>
            <a:off x="225364" y="2852936"/>
            <a:ext cx="869327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323528" y="450912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395536" y="486916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Plus une solution colorée est concentrée, plus sa concentration en espèce colorante augmente et plus sa teinte s’obscurcit.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18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228</TotalTime>
  <Words>481</Words>
  <Application>Microsoft Office PowerPoint</Application>
  <PresentationFormat>Affichage à l'écran (4:3)</PresentationFormat>
  <Paragraphs>50</Paragraphs>
  <Slides>7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Wingdings</vt:lpstr>
      <vt:lpstr>Rockwell</vt:lpstr>
      <vt:lpstr>Calibri</vt:lpstr>
      <vt:lpstr>Arial</vt:lpstr>
      <vt:lpstr>Wingdings 2</vt:lpstr>
      <vt:lpstr>Thème Office</vt:lpstr>
      <vt:lpstr>Fonderie</vt:lpstr>
      <vt:lpstr>Equation</vt:lpstr>
      <vt:lpstr>Les solutions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solutions</dc:title>
  <dc:creator>INTERNET</dc:creator>
  <cp:lastModifiedBy>Toph</cp:lastModifiedBy>
  <cp:revision>61</cp:revision>
  <dcterms:created xsi:type="dcterms:W3CDTF">2012-01-22T15:48:36Z</dcterms:created>
  <dcterms:modified xsi:type="dcterms:W3CDTF">2021-09-14T17:35:34Z</dcterms:modified>
</cp:coreProperties>
</file>