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embeddedFontLst>
    <p:embeddedFont>
      <p:font typeface="Rockwell" charset="0"/>
      <p:regular r:id="rId13"/>
      <p:bold r:id="rId14"/>
      <p:italic r:id="rId15"/>
      <p:bold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Wingdings 3" pitchFamily="18" charset="2"/>
      <p:regular r:id="rId21"/>
    </p:embeddedFont>
    <p:embeddedFont>
      <p:font typeface="Wingdings 2" pitchFamily="18" charset="2"/>
      <p:regular r:id="rId2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2" d="100"/>
          <a:sy n="162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../Activit&#233;s/Les%20mouvements.docx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Animations%20n&#176;1%20(Les%20mouvements).pptx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0.png"/><Relationship Id="rId4" Type="http://schemas.openxmlformats.org/officeDocument/2006/relationships/hyperlink" Target="../TP/TP%20n&#176;6.1%20-%20Le%20principe%20de%20l'inertie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Animations%20n&#176;1%20(Les%20mouvements)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501687" y="1435423"/>
            <a:ext cx="8140626" cy="769441"/>
          </a:xfrm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4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Les forces</a:t>
            </a:r>
            <a:endParaRPr lang="fr-FR" sz="44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332656"/>
            <a:ext cx="4128566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4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Chapitre 10</a:t>
            </a:r>
            <a:r>
              <a:rPr lang="fr-FR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 :</a:t>
            </a:r>
            <a:endParaRPr lang="fr-FR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2873261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 de connaissance 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7545" y="3305309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Définir une action mécanique et déterminer ses effets sur le mouvement d’un objet ;</a:t>
            </a:r>
          </a:p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Définir une force et ses effets sur le mouvement d’un objet ;</a:t>
            </a:r>
          </a:p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Connaître le principe d’inertie.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4333746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 de savoir-faire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4715852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Modéliser une action mécanique par une force ;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Construire un diagramme objets-interactions ;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Utiliser le principe d’inertie pour interpréter des mouvements.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073350" y="6309320"/>
            <a:ext cx="69973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La Pratique du Sport		</a:t>
            </a:r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L’étude du mouvement</a:t>
            </a:r>
            <a:endParaRPr lang="fr-F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hlinkClick r:id="rId2" action="ppaction://hlinkfile"/>
          </p:cNvPr>
          <p:cNvSpPr txBox="1"/>
          <p:nvPr/>
        </p:nvSpPr>
        <p:spPr>
          <a:xfrm>
            <a:off x="2566163" y="116632"/>
            <a:ext cx="4011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 smtClean="0">
                <a:solidFill>
                  <a:schemeClr val="bg1">
                    <a:lumMod val="75000"/>
                  </a:schemeClr>
                </a:solidFill>
              </a:rPr>
              <a:t>Voir Activité :</a:t>
            </a:r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 « Les actions mécaniques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548680"/>
            <a:ext cx="26225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actions mécaniques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1.1.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5833" y="1268760"/>
            <a:ext cx="8052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En mécanique, lorsqu’un objet agit sur un autre objet, on parle </a:t>
            </a:r>
            <a:r>
              <a:rPr lang="fr-FR" b="1" dirty="0" smtClean="0"/>
              <a:t>d’action mécanique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L’objet qui agit est appelé </a:t>
            </a:r>
            <a:r>
              <a:rPr lang="fr-FR" b="1" dirty="0" smtClean="0"/>
              <a:t>le donneur</a:t>
            </a:r>
            <a:r>
              <a:rPr lang="fr-FR" dirty="0" smtClean="0"/>
              <a:t>, celui qui reçoit </a:t>
            </a:r>
            <a:r>
              <a:rPr lang="fr-FR" b="1" dirty="0" smtClean="0"/>
              <a:t>le receveur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23528" y="2060848"/>
            <a:ext cx="51607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Il existe deux grandes familles d’actions mécaniques :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39552" y="2492896"/>
            <a:ext cx="845975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b="1" dirty="0" smtClean="0"/>
              <a:t>  </a:t>
            </a:r>
            <a:r>
              <a:rPr lang="fr-FR" b="1" dirty="0" smtClean="0">
                <a:solidFill>
                  <a:srgbClr val="FF0000"/>
                </a:solidFill>
              </a:rPr>
              <a:t>L’action mécanique de contact</a:t>
            </a:r>
            <a:r>
              <a:rPr lang="fr-FR" dirty="0" smtClean="0"/>
              <a:t> lorsqu’il y a contact entre le donneur et le receveur ;</a:t>
            </a:r>
          </a:p>
          <a:p>
            <a:pPr lvl="0"/>
            <a:endParaRPr lang="fr-FR" sz="800" dirty="0" smtClean="0"/>
          </a:p>
          <a:p>
            <a:pPr lvl="0" algn="just">
              <a:buFontTx/>
              <a:buChar char="-"/>
            </a:pPr>
            <a:r>
              <a:rPr lang="fr-FR" b="1" dirty="0" smtClean="0"/>
              <a:t>  </a:t>
            </a:r>
            <a:r>
              <a:rPr lang="fr-FR" b="1" dirty="0" smtClean="0">
                <a:solidFill>
                  <a:srgbClr val="FF0000"/>
                </a:solidFill>
              </a:rPr>
              <a:t>L’action mécanique à distance</a:t>
            </a:r>
            <a:r>
              <a:rPr lang="fr-FR" dirty="0" smtClean="0"/>
              <a:t> lorsqu’il n’y a pas contact entre le donneur et le receveur.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51520" y="3563724"/>
            <a:ext cx="3784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1.2.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effets d’une action mécanique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3528" y="4005064"/>
            <a:ext cx="2901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Une action mécanique peut :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755576" y="4437112"/>
            <a:ext cx="4572000" cy="161582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Tx/>
              <a:buChar char="-"/>
            </a:pPr>
            <a:r>
              <a:rPr lang="fr-FR" dirty="0" smtClean="0"/>
              <a:t>  Mettre en mouvement un objet ;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fr-FR" dirty="0" smtClean="0"/>
              <a:t>  Modifier la trajectoire d’un objet ;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fr-FR" dirty="0" smtClean="0"/>
              <a:t>  Modifier la vitesse d’un objet ;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fr-FR" dirty="0" smtClean="0"/>
              <a:t>  Déformer un objet.</a:t>
            </a:r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5873785" y="3789040"/>
            <a:ext cx="1863780" cy="2899484"/>
            <a:chOff x="6123304" y="3933056"/>
            <a:chExt cx="1863780" cy="289948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43148" y="3933056"/>
              <a:ext cx="1824093" cy="2338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6123304" y="6309320"/>
              <a:ext cx="18637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400" dirty="0" smtClean="0"/>
                <a:t>Lancement de la pierre</a:t>
              </a:r>
            </a:p>
            <a:p>
              <a:pPr algn="ctr"/>
              <a:r>
                <a:rPr lang="fr-FR" sz="1400" dirty="0" smtClean="0"/>
                <a:t>de curling</a:t>
              </a:r>
              <a:endParaRPr lang="fr-FR" sz="1400" dirty="0"/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031118" y="3789040"/>
            <a:ext cx="3549115" cy="2899484"/>
            <a:chOff x="4983325" y="3933056"/>
            <a:chExt cx="3549115" cy="289948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83325" y="3933056"/>
              <a:ext cx="3549115" cy="23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5292080" y="6309320"/>
              <a:ext cx="30319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400" dirty="0" smtClean="0"/>
                <a:t>Modification de la trajectoire du ballon</a:t>
              </a:r>
            </a:p>
            <a:p>
              <a:pPr algn="ctr"/>
              <a:r>
                <a:rPr lang="fr-FR" sz="1400" dirty="0" smtClean="0"/>
                <a:t>par la tête du joueur</a:t>
              </a:r>
              <a:endParaRPr lang="fr-FR" sz="1400" dirty="0"/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5036186" y="3789040"/>
            <a:ext cx="3538979" cy="2873841"/>
            <a:chOff x="5292080" y="3861048"/>
            <a:chExt cx="3538979" cy="2873841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92080" y="3861048"/>
              <a:ext cx="3538979" cy="23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Rectangle 26"/>
            <p:cNvSpPr/>
            <p:nvPr/>
          </p:nvSpPr>
          <p:spPr>
            <a:xfrm>
              <a:off x="6145036" y="6211669"/>
              <a:ext cx="183306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400" dirty="0" smtClean="0"/>
                <a:t>Ralentissement de la</a:t>
              </a:r>
            </a:p>
            <a:p>
              <a:pPr algn="ctr"/>
              <a:r>
                <a:rPr lang="fr-FR" sz="1400" dirty="0" smtClean="0"/>
                <a:t>chute par le parachute</a:t>
              </a:r>
              <a:endParaRPr lang="fr-FR" sz="1400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5076056" y="3789040"/>
            <a:ext cx="3459238" cy="2684041"/>
            <a:chOff x="5148064" y="3789040"/>
            <a:chExt cx="3459238" cy="2684041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48064" y="3789040"/>
              <a:ext cx="3459238" cy="23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Rectangle 29"/>
            <p:cNvSpPr/>
            <p:nvPr/>
          </p:nvSpPr>
          <p:spPr>
            <a:xfrm>
              <a:off x="5522633" y="6165304"/>
              <a:ext cx="271010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/>
                <a:t>Déformation de la voile par le vent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 build="p"/>
      <p:bldP spid="7" grpId="0"/>
      <p:bldP spid="13" grpId="0"/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62389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A RETENIR :</a:t>
            </a:r>
            <a:endParaRPr lang="fr-FR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678175"/>
            <a:ext cx="760669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Les effets d’une action mécanique d’un donneur sur un receveur peuvent être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La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mise en mouvement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du receveur ;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La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modification de la trajectoire et/ou de la vitesse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du receveur ;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La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déformation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du receveur.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2422629"/>
            <a:ext cx="4875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Modélisation d’une action mécanique : la force 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2.1.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Diagramme objets-interactions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561" y="3212976"/>
            <a:ext cx="752287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86" y="2645999"/>
            <a:ext cx="8979429" cy="421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76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76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0"/>
                  </p:tgtEl>
                </p:cond>
              </p:nextCondLst>
            </p:seq>
          </p:childTnLst>
        </p:cTn>
      </p:par>
    </p:tnLst>
    <p:bldLst>
      <p:bldP spid="27649" grpId="0" build="p" bldLvl="2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88640"/>
            <a:ext cx="2631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 d’une force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54868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L’action mécanique n’est pas directement saisissable et mesurable. Pour pouvoir l’étudier, on la modélise par une grandeur appelée « force ».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23528" y="119675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sp>
        <p:nvSpPr>
          <p:cNvPr id="8" name="Rectangle 7"/>
          <p:cNvSpPr/>
          <p:nvPr/>
        </p:nvSpPr>
        <p:spPr>
          <a:xfrm>
            <a:off x="467544" y="1628800"/>
            <a:ext cx="67245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  Une force est la </a:t>
            </a:r>
            <a:r>
              <a:rPr lang="fr-FR" b="1" dirty="0" smtClean="0">
                <a:solidFill>
                  <a:srgbClr val="FF0000"/>
                </a:solidFill>
              </a:rPr>
              <a:t>modélisation d’une action mécanique</a:t>
            </a:r>
            <a:r>
              <a:rPr lang="fr-FR" dirty="0" smtClean="0">
                <a:solidFill>
                  <a:srgbClr val="FF0000"/>
                </a:solidFill>
              </a:rPr>
              <a:t> ;</a:t>
            </a:r>
          </a:p>
          <a:p>
            <a:pPr>
              <a:lnSpc>
                <a:spcPct val="150000"/>
              </a:lnSpc>
              <a:buSzPct val="70000"/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  Une </a:t>
            </a:r>
            <a:r>
              <a:rPr lang="fr-FR" b="1" dirty="0" smtClean="0">
                <a:solidFill>
                  <a:srgbClr val="FF0000"/>
                </a:solidFill>
              </a:rPr>
              <a:t>force</a:t>
            </a:r>
            <a:r>
              <a:rPr lang="fr-FR" dirty="0" smtClean="0">
                <a:solidFill>
                  <a:srgbClr val="FF0000"/>
                </a:solidFill>
              </a:rPr>
              <a:t> est caractérisée par :</a:t>
            </a:r>
          </a:p>
          <a:p>
            <a:pPr>
              <a:buSzPct val="70000"/>
            </a:pPr>
            <a:r>
              <a:rPr lang="fr-FR" dirty="0" smtClean="0">
                <a:solidFill>
                  <a:srgbClr val="FF0000"/>
                </a:solidFill>
              </a:rPr>
              <a:t>           -  </a:t>
            </a:r>
            <a:r>
              <a:rPr lang="fr-FR" b="1" dirty="0" smtClean="0">
                <a:solidFill>
                  <a:srgbClr val="FF0000"/>
                </a:solidFill>
              </a:rPr>
              <a:t>un point d’application</a:t>
            </a:r>
            <a:r>
              <a:rPr lang="fr-FR" dirty="0" smtClean="0">
                <a:solidFill>
                  <a:srgbClr val="FF0000"/>
                </a:solidFill>
              </a:rPr>
              <a:t> ;</a:t>
            </a:r>
          </a:p>
          <a:p>
            <a:pPr>
              <a:buSzPct val="70000"/>
            </a:pPr>
            <a:r>
              <a:rPr lang="fr-FR" dirty="0" smtClean="0">
                <a:solidFill>
                  <a:srgbClr val="FF0000"/>
                </a:solidFill>
              </a:rPr>
              <a:t>           -  </a:t>
            </a:r>
            <a:r>
              <a:rPr lang="fr-FR" b="1" dirty="0" smtClean="0">
                <a:solidFill>
                  <a:srgbClr val="FF0000"/>
                </a:solidFill>
              </a:rPr>
              <a:t>une droite d’action (ou direction)</a:t>
            </a:r>
            <a:r>
              <a:rPr lang="fr-FR" dirty="0" smtClean="0">
                <a:solidFill>
                  <a:srgbClr val="FF0000"/>
                </a:solidFill>
              </a:rPr>
              <a:t> ;</a:t>
            </a:r>
          </a:p>
          <a:p>
            <a:pPr>
              <a:buSzPct val="70000"/>
            </a:pPr>
            <a:r>
              <a:rPr lang="fr-FR" dirty="0" smtClean="0">
                <a:solidFill>
                  <a:srgbClr val="FF0000"/>
                </a:solidFill>
              </a:rPr>
              <a:t>           -  </a:t>
            </a:r>
            <a:r>
              <a:rPr lang="fr-FR" b="1" dirty="0" smtClean="0">
                <a:solidFill>
                  <a:srgbClr val="FF0000"/>
                </a:solidFill>
              </a:rPr>
              <a:t>un sens d’action</a:t>
            </a:r>
            <a:r>
              <a:rPr lang="fr-FR" dirty="0" smtClean="0">
                <a:solidFill>
                  <a:srgbClr val="FF0000"/>
                </a:solidFill>
              </a:rPr>
              <a:t> ;</a:t>
            </a:r>
          </a:p>
          <a:p>
            <a:pPr>
              <a:buSzPct val="70000"/>
            </a:pPr>
            <a:r>
              <a:rPr lang="fr-FR" dirty="0" smtClean="0">
                <a:solidFill>
                  <a:srgbClr val="FF0000"/>
                </a:solidFill>
              </a:rPr>
              <a:t>           -  </a:t>
            </a:r>
            <a:r>
              <a:rPr lang="fr-FR" b="1" dirty="0" smtClean="0">
                <a:solidFill>
                  <a:srgbClr val="FF0000"/>
                </a:solidFill>
              </a:rPr>
              <a:t>une intensité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  <a:buSzPct val="70000"/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  On la représente par un </a:t>
            </a:r>
            <a:r>
              <a:rPr lang="fr-FR" b="1" dirty="0" smtClean="0">
                <a:solidFill>
                  <a:srgbClr val="FF0000"/>
                </a:solidFill>
              </a:rPr>
              <a:t>segment fléché</a:t>
            </a:r>
            <a:r>
              <a:rPr lang="fr-FR" dirty="0" smtClean="0">
                <a:solidFill>
                  <a:srgbClr val="FF0000"/>
                </a:solidFill>
              </a:rPr>
              <a:t> (ou vecteur) et on la note 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420519" y="3933056"/>
          <a:ext cx="8302963" cy="1440160"/>
        </p:xfrm>
        <a:graphic>
          <a:graphicData uri="http://schemas.openxmlformats.org/presentationml/2006/ole">
            <p:oleObj spid="_x0000_s28673" name="Equation" r:id="rId3" imgW="5371920" imgH="914400" progId="Equation.DSMT4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107504" y="5445224"/>
            <a:ext cx="3687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3"/>
              </a:rPr>
              <a:t></a:t>
            </a:r>
            <a:r>
              <a:rPr lang="fr-FR" dirty="0" smtClean="0"/>
              <a:t> </a:t>
            </a:r>
            <a:r>
              <a:rPr lang="fr-FR" u="sng" dirty="0" smtClean="0"/>
              <a:t>Le point d’application</a:t>
            </a:r>
            <a:r>
              <a:rPr lang="fr-FR" dirty="0" smtClean="0"/>
              <a:t> d’une force :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67544" y="5805264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 smtClean="0"/>
              <a:t>  Pour une </a:t>
            </a:r>
            <a:r>
              <a:rPr lang="fr-FR" b="1" dirty="0" smtClean="0"/>
              <a:t>action mécanique de contact</a:t>
            </a:r>
            <a:r>
              <a:rPr lang="fr-FR" dirty="0" smtClean="0"/>
              <a:t>, le point d’application de la force sera le point de contact entre le donneur et le receveur ; s’il s’agit d’une surface de contact alors le point d’application de la force sera le centre de cette surface 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8864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 smtClean="0"/>
              <a:t>  Pour une </a:t>
            </a:r>
            <a:r>
              <a:rPr lang="fr-FR" b="1" dirty="0" smtClean="0"/>
              <a:t>action mécanique à distance</a:t>
            </a:r>
            <a:r>
              <a:rPr lang="fr-FR" dirty="0" smtClean="0"/>
              <a:t>, le point d’application de la force sera le centre de gravité du receveur.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8784977" cy="5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51520" y="162880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Remarque :</a:t>
            </a:r>
            <a:r>
              <a:rPr lang="fr-FR" dirty="0" smtClean="0"/>
              <a:t> Une force peut modifier la vitesse et/ou la trajectoire d’un corps donc son mouvement.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51520" y="2348880"/>
            <a:ext cx="2095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Exemples de forces :</a:t>
            </a:r>
            <a:endParaRPr lang="fr-FR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539552" y="2939166"/>
            <a:ext cx="828092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Le poids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</a:t>
            </a:r>
            <a:r>
              <a:rPr lang="fr-FR" i="1" dirty="0" smtClean="0"/>
              <a:t>voir</a:t>
            </a:r>
            <a:r>
              <a:rPr lang="fr-FR" dirty="0" smtClean="0"/>
              <a:t> §2.4 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  </a:t>
            </a:r>
            <a:r>
              <a:rPr lang="fr-FR" b="1" dirty="0" smtClean="0"/>
              <a:t>La réaction du support</a:t>
            </a:r>
            <a:r>
              <a:rPr lang="fr-FR" dirty="0" smtClean="0"/>
              <a:t>      : un objet posé sur un support (ex : table) ne tombe pas car le support exerce une force </a:t>
            </a:r>
            <a:r>
              <a:rPr lang="fr-FR" u="sng" dirty="0" smtClean="0"/>
              <a:t>de contact</a:t>
            </a:r>
            <a:r>
              <a:rPr lang="fr-FR" dirty="0" smtClean="0"/>
              <a:t> qui </a:t>
            </a:r>
            <a:r>
              <a:rPr lang="fr-FR" u="sng" dirty="0" smtClean="0"/>
              <a:t>compense son poids</a:t>
            </a:r>
            <a:r>
              <a:rPr lang="fr-FR" dirty="0" smtClean="0"/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dirty="0" smtClean="0"/>
              <a:t>  </a:t>
            </a:r>
            <a:r>
              <a:rPr lang="fr-FR" b="1" dirty="0" smtClean="0"/>
              <a:t>Les forces de frottements</a:t>
            </a:r>
            <a:r>
              <a:rPr lang="fr-FR" dirty="0" smtClean="0"/>
              <a:t>       : tout corps en mouvement est soumis à des forces de frottements  qui sont des forces de contact </a:t>
            </a:r>
            <a:r>
              <a:rPr lang="fr-FR" u="sng" dirty="0" smtClean="0"/>
              <a:t>qui s’opposent au déplacement de l’objet</a:t>
            </a:r>
            <a:r>
              <a:rPr lang="fr-FR" dirty="0" smtClean="0"/>
              <a:t>. Elles peuvent être exercées soit par le solide, soit par le fluide (liquide ou gaz) avec lequel le corps est en contact.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</a:t>
            </a:r>
            <a:r>
              <a:rPr lang="fr-FR" b="1" dirty="0" smtClean="0"/>
              <a:t>Les forces pressantes</a:t>
            </a:r>
            <a:r>
              <a:rPr lang="fr-FR" dirty="0" smtClean="0"/>
              <a:t>       : un corps entouré par un fluide (gaz ou liquide) est soumis à </a:t>
            </a:r>
            <a:r>
              <a:rPr lang="fr-FR" u="sng" dirty="0" smtClean="0"/>
              <a:t>une (des) force(s) de contact</a:t>
            </a:r>
            <a:r>
              <a:rPr lang="fr-FR" dirty="0" smtClean="0"/>
              <a:t>  exercée(s) par le fluide, que le corps soit immobile ou en mouvement.</a:t>
            </a:r>
            <a:endParaRPr kumimoji="0" lang="fr-FR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57345" name="Object 1"/>
          <p:cNvGraphicFramePr>
            <a:graphicFrameLocks noChangeAspect="1"/>
          </p:cNvGraphicFramePr>
          <p:nvPr/>
        </p:nvGraphicFramePr>
        <p:xfrm>
          <a:off x="1619672" y="2858554"/>
          <a:ext cx="288032" cy="403245"/>
        </p:xfrm>
        <a:graphic>
          <a:graphicData uri="http://schemas.openxmlformats.org/presentationml/2006/ole">
            <p:oleObj spid="_x0000_s57345" name="Equation" r:id="rId4" imgW="139639" imgH="203112" progId="Equation.DSMT4">
              <p:embed/>
            </p:oleObj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2980964" y="3303792"/>
          <a:ext cx="294892" cy="344041"/>
        </p:xfrm>
        <a:graphic>
          <a:graphicData uri="http://schemas.openxmlformats.org/presentationml/2006/ole">
            <p:oleObj spid="_x0000_s57348" name="Equation" r:id="rId5" imgW="164957" imgH="203024" progId="Equation.DSMT4">
              <p:embed/>
            </p:oleObj>
          </a:graphicData>
        </a:graphic>
      </p:graphicFrame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3275856" y="3945033"/>
          <a:ext cx="288032" cy="449330"/>
        </p:xfrm>
        <a:graphic>
          <a:graphicData uri="http://schemas.openxmlformats.org/presentationml/2006/ole">
            <p:oleObj spid="_x0000_s57350" name="Equation" r:id="rId6" imgW="152334" imgH="241195" progId="Equation.DSMT4">
              <p:embed/>
            </p:oleObj>
          </a:graphicData>
        </a:graphic>
      </p:graphicFrame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2843808" y="5147240"/>
          <a:ext cx="288032" cy="403244"/>
        </p:xfrm>
        <a:graphic>
          <a:graphicData uri="http://schemas.openxmlformats.org/presentationml/2006/ole">
            <p:oleObj spid="_x0000_s57352" name="Equation" r:id="rId7" imgW="139639" imgH="203112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5734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6201" y="162613"/>
            <a:ext cx="4351599" cy="336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945785" y="3491716"/>
            <a:ext cx="3252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Pierre de curling en mouvement</a:t>
            </a:r>
            <a:endParaRPr lang="fr-FR" dirty="0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51520" y="515719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Les effets dépendent de la </a:t>
            </a:r>
            <a:r>
              <a:rPr lang="fr-FR" b="1" dirty="0" smtClean="0"/>
              <a:t>masse du receveur</a:t>
            </a:r>
            <a:r>
              <a:rPr lang="fr-FR" dirty="0" smtClean="0"/>
              <a:t> : ils sont d’autant plus faibles que la masse du receveur est grande.</a:t>
            </a:r>
            <a:endParaRPr lang="fr-FR" dirty="0"/>
          </a:p>
        </p:txBody>
      </p:sp>
      <p:pic>
        <p:nvPicPr>
          <p:cNvPr id="15" name="Image 14">
            <a:hlinkClick r:id="rId3" action="ppaction://hlinkpres?slideindex=4&amp;slidetitle=Diapositive 4" tooltip="Les ondes sonores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4122324"/>
            <a:ext cx="280568" cy="2805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51520" y="4077942"/>
            <a:ext cx="2610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2.3.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Influence de la masse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520" y="4510861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La masse d’un corps caractérise son inertie, c’est-à-dire la difficulté à le mettre en mouvement ou à modifier son mouvement.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51520" y="5939988"/>
            <a:ext cx="2824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2.4.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Cas particulier :</a:t>
            </a:r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 le poids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267580"/>
            <a:ext cx="431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  <a:buSzPct val="70000"/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  Les caractéristiques du poids d’un objet :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5719" y="2771636"/>
            <a:ext cx="6532563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23528" y="543593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 smtClean="0"/>
              <a:t>Remarque :</a:t>
            </a:r>
            <a:r>
              <a:rPr lang="fr-FR" dirty="0" smtClean="0"/>
              <a:t> La valeur de g dépend de la distance à laquelle le corps (l’objet) étudié se trouve par rapport au centre de la Terre.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51520" y="6228020"/>
            <a:ext cx="229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3.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principe d’inertie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2312" y="81812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sp>
        <p:nvSpPr>
          <p:cNvPr id="19" name="Rectangle 18"/>
          <p:cNvSpPr/>
          <p:nvPr/>
        </p:nvSpPr>
        <p:spPr>
          <a:xfrm>
            <a:off x="357447" y="1176673"/>
            <a:ext cx="618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  <a:buSzPct val="70000"/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  Le poids modélise </a:t>
            </a:r>
            <a:r>
              <a:rPr lang="fr-FR" b="1" dirty="0" smtClean="0">
                <a:solidFill>
                  <a:srgbClr val="FF0000"/>
                </a:solidFill>
              </a:rPr>
              <a:t>l’action</a:t>
            </a:r>
            <a:r>
              <a:rPr lang="fr-FR" dirty="0" smtClean="0">
                <a:solidFill>
                  <a:srgbClr val="FF0000"/>
                </a:solidFill>
              </a:rPr>
              <a:t> mécanique de </a:t>
            </a:r>
            <a:r>
              <a:rPr lang="fr-FR" b="1" dirty="0" smtClean="0">
                <a:solidFill>
                  <a:srgbClr val="FF0000"/>
                </a:solidFill>
              </a:rPr>
              <a:t>la Terre sur l’objet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3423804" y="1545684"/>
          <a:ext cx="2296392" cy="648393"/>
        </p:xfrm>
        <a:graphic>
          <a:graphicData uri="http://schemas.openxmlformats.org/presentationml/2006/ole">
            <p:oleObj spid="_x0000_s59396" name="Equation" r:id="rId4" imgW="812520" imgH="228600" progId="Equation.DSMT4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>
          <a:xfrm>
            <a:off x="251520" y="188640"/>
            <a:ext cx="8584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La Terre exerce une action mécanique (attraction)  </a:t>
            </a:r>
            <a:r>
              <a:rPr lang="fr-FR" b="1" dirty="0" smtClean="0"/>
              <a:t>sur tous les corps</a:t>
            </a:r>
            <a:r>
              <a:rPr lang="fr-FR" dirty="0" smtClean="0"/>
              <a:t> situés dans son environnement. C’est une action mécanique à distance.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 build="p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1520" y="1835532"/>
            <a:ext cx="3812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Exemple </a:t>
            </a:r>
            <a:r>
              <a:rPr lang="fr-FR" u="sng" dirty="0" smtClean="0">
                <a:sym typeface="Wingdings"/>
              </a:rPr>
              <a:t></a:t>
            </a:r>
            <a:r>
              <a:rPr lang="fr-FR" u="sng" dirty="0" smtClean="0"/>
              <a:t> :</a:t>
            </a:r>
            <a:r>
              <a:rPr lang="fr-FR" dirty="0" smtClean="0"/>
              <a:t> pierre de curling au repos</a:t>
            </a:r>
            <a:endParaRPr lang="fr-FR" dirty="0"/>
          </a:p>
        </p:txBody>
      </p:sp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760" y="2267580"/>
            <a:ext cx="8892480" cy="243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95536" y="4725144"/>
            <a:ext cx="224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Inventaire des forces :</a:t>
            </a:r>
            <a:endParaRPr lang="fr-FR" u="sng" dirty="0"/>
          </a:p>
        </p:txBody>
      </p:sp>
      <p:sp>
        <p:nvSpPr>
          <p:cNvPr id="12" name="Rectangle 11"/>
          <p:cNvSpPr/>
          <p:nvPr/>
        </p:nvSpPr>
        <p:spPr>
          <a:xfrm>
            <a:off x="611560" y="620688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Que se passe-t-il lorsqu’un corps est soumis à deux forces qui se compensent ?</a:t>
            </a:r>
            <a:endParaRPr lang="fr-FR" sz="3200" dirty="0"/>
          </a:p>
        </p:txBody>
      </p:sp>
      <p:sp>
        <p:nvSpPr>
          <p:cNvPr id="13" name="ZoneTexte 12">
            <a:hlinkClick r:id="rId4" action="ppaction://hlinkfile"/>
          </p:cNvPr>
          <p:cNvSpPr txBox="1"/>
          <p:nvPr/>
        </p:nvSpPr>
        <p:spPr>
          <a:xfrm>
            <a:off x="2931394" y="188640"/>
            <a:ext cx="3281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 smtClean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 « Le principe d’inertie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9" y="5157192"/>
            <a:ext cx="8820472" cy="75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0429" name="Object 13"/>
          <p:cNvGraphicFramePr>
            <a:graphicFrameLocks noChangeAspect="1"/>
          </p:cNvGraphicFramePr>
          <p:nvPr/>
        </p:nvGraphicFramePr>
        <p:xfrm>
          <a:off x="2195736" y="5983196"/>
          <a:ext cx="267841" cy="412063"/>
        </p:xfrm>
        <a:graphic>
          <a:graphicData uri="http://schemas.openxmlformats.org/presentationml/2006/ole">
            <p:oleObj spid="_x0000_s60429" name="Equation" r:id="rId6" imgW="126890" imgH="190335" progId="Equation.DSMT4">
              <p:embed/>
            </p:oleObj>
          </a:graphicData>
        </a:graphic>
      </p:graphicFrame>
      <p:graphicFrame>
        <p:nvGraphicFramePr>
          <p:cNvPr id="60428" name="Object 12"/>
          <p:cNvGraphicFramePr>
            <a:graphicFrameLocks noChangeAspect="1"/>
          </p:cNvGraphicFramePr>
          <p:nvPr/>
        </p:nvGraphicFramePr>
        <p:xfrm>
          <a:off x="2843808" y="5969102"/>
          <a:ext cx="275176" cy="423348"/>
        </p:xfrm>
        <a:graphic>
          <a:graphicData uri="http://schemas.openxmlformats.org/presentationml/2006/ole">
            <p:oleObj spid="_x0000_s60428" name="Equation" r:id="rId7" imgW="126890" imgH="190335" progId="Equation.DSMT4">
              <p:embed/>
            </p:oleObj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179513" y="6071179"/>
            <a:ext cx="8712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Ces deux forces       et      </a:t>
            </a:r>
            <a:r>
              <a:rPr lang="fr-FR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se compensent</a:t>
            </a:r>
            <a:r>
              <a:rPr lang="fr-FR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 : elles ont la même direction, la même intensité mais sont de sens opposé.</a:t>
            </a:r>
            <a:r>
              <a:rPr lang="fr-FR" sz="800" dirty="0" smtClean="0">
                <a:latin typeface="Arial" pitchFamily="34" charset="0"/>
                <a:cs typeface="Arial" pitchFamily="34" charset="0"/>
              </a:rPr>
              <a:t> 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604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90945" y="237944"/>
            <a:ext cx="46499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Exemple </a:t>
            </a:r>
            <a:r>
              <a:rPr lang="fr-FR" u="sng" dirty="0" smtClean="0">
                <a:sym typeface="Wingdings"/>
              </a:rPr>
              <a:t></a:t>
            </a:r>
            <a:r>
              <a:rPr lang="fr-FR" u="sng" dirty="0" smtClean="0"/>
              <a:t> :</a:t>
            </a:r>
            <a:r>
              <a:rPr lang="fr-FR" dirty="0" smtClean="0"/>
              <a:t> la pierre de curling en mouvement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95536" y="3070857"/>
            <a:ext cx="224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Inventaire des forces :</a:t>
            </a:r>
            <a:endParaRPr lang="fr-FR" u="sng" dirty="0"/>
          </a:p>
        </p:txBody>
      </p:sp>
      <p:sp>
        <p:nvSpPr>
          <p:cNvPr id="14" name="Rectangle 13"/>
          <p:cNvSpPr/>
          <p:nvPr/>
        </p:nvSpPr>
        <p:spPr>
          <a:xfrm>
            <a:off x="211666" y="5191036"/>
            <a:ext cx="8752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ym typeface="Symbol"/>
              </a:rPr>
              <a:t></a:t>
            </a:r>
            <a:r>
              <a:rPr lang="fr-FR" dirty="0" smtClean="0"/>
              <a:t> Les forces </a:t>
            </a:r>
            <a:r>
              <a:rPr lang="fr-FR" b="1" dirty="0" smtClean="0"/>
              <a:t>ne se compensent pas</a:t>
            </a:r>
            <a:r>
              <a:rPr lang="fr-FR" dirty="0" smtClean="0"/>
              <a:t>, la pierre finit par s’arrêter. Mais si les forces de frottement disparaissaient, elle serait animée d’un mouvement rectiligne uniforme.</a:t>
            </a:r>
            <a:endParaRPr lang="fr-FR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255" y="658531"/>
            <a:ext cx="8811491" cy="234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860692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439" y="235127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A RETENIR :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90946" y="653718"/>
            <a:ext cx="83459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Dans le référentiel terrestre, un corps qui est soumis à des forces qui se compensent est soit au repos soit animé d’un mouvement rectiligne uniforme. Ce phénomène est général et constitue le </a:t>
            </a:r>
            <a:r>
              <a:rPr lang="fr-FR" b="1" dirty="0" smtClean="0">
                <a:solidFill>
                  <a:srgbClr val="FF0000"/>
                </a:solidFill>
              </a:rPr>
              <a:t>principe d’inertie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439" y="1756356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sp>
        <p:nvSpPr>
          <p:cNvPr id="7" name="Rectangle 6"/>
          <p:cNvSpPr/>
          <p:nvPr/>
        </p:nvSpPr>
        <p:spPr>
          <a:xfrm>
            <a:off x="290946" y="2199885"/>
            <a:ext cx="8553796" cy="92333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Tout corps persévère dans son état de repos ou de mouvement rectiligne uniforme s’il n’est soumis à aucune action mécanique ou si les actions mécaniques qui s’exercent sur lui se compensent.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5439" y="3335774"/>
            <a:ext cx="3377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Réciproque du principe d’inertie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90946" y="3826363"/>
            <a:ext cx="852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Si un corps en mouvement n’a pas un mouvement rectiligne et uniforme, dans un référentiel donné, alors les forces qui s’exercent sur lui ne se compensent pas.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45439" y="4541120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Remarques :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90946" y="5048334"/>
            <a:ext cx="8720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dirty="0" smtClean="0"/>
              <a:t>  Lorsqu’un corps est soumis à des forces qui se compensent, on dit qu’il est </a:t>
            </a:r>
            <a:r>
              <a:rPr lang="fr-FR" b="1" dirty="0" smtClean="0"/>
              <a:t>pseudo-isolé</a:t>
            </a:r>
            <a:r>
              <a:rPr lang="fr-FR" dirty="0" smtClean="0"/>
              <a:t> ;</a:t>
            </a:r>
          </a:p>
          <a:p>
            <a:pPr lvl="0">
              <a:buFontTx/>
              <a:buChar char="-"/>
            </a:pPr>
            <a:r>
              <a:rPr lang="fr-FR" dirty="0" smtClean="0"/>
              <a:t>  Lorsqu’un corps n’est soumis à aucune force, on dit qu’il est </a:t>
            </a:r>
            <a:r>
              <a:rPr lang="fr-FR" b="1" dirty="0" smtClean="0"/>
              <a:t>isolé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95536" y="5949280"/>
            <a:ext cx="3118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Exercices :</a:t>
            </a:r>
            <a:r>
              <a:rPr lang="fr-FR" dirty="0" smtClean="0"/>
              <a:t> n°3 p255, n°10 </a:t>
            </a:r>
            <a:r>
              <a:rPr lang="fr-FR" dirty="0" smtClean="0"/>
              <a:t>p256</a:t>
            </a:r>
            <a:endParaRPr lang="fr-FR" dirty="0"/>
          </a:p>
        </p:txBody>
      </p:sp>
      <p:pic>
        <p:nvPicPr>
          <p:cNvPr id="13" name="Image 12">
            <a:hlinkClick r:id="rId2" action="ppaction://hlinkpres?slideindex=7&amp;slidetitle=Diapositive 7" tooltip="Les ondes sonores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800738"/>
            <a:ext cx="280568" cy="28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0" grpId="0"/>
      <p:bldP spid="11" grpId="0" build="p"/>
      <p:bldP spid="1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604</Words>
  <Application>Microsoft Office PowerPoint</Application>
  <PresentationFormat>Affichage à l'écran (4:3)</PresentationFormat>
  <Paragraphs>92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Rockwell</vt:lpstr>
      <vt:lpstr>Calibri</vt:lpstr>
      <vt:lpstr>Times New Roman</vt:lpstr>
      <vt:lpstr>Wingdings</vt:lpstr>
      <vt:lpstr>Wingdings 3</vt:lpstr>
      <vt:lpstr>Symbol</vt:lpstr>
      <vt:lpstr>Wingdings 2</vt:lpstr>
      <vt:lpstr>Thème Office</vt:lpstr>
      <vt:lpstr>Fonderie</vt:lpstr>
      <vt:lpstr>Equation</vt:lpstr>
      <vt:lpstr>Les forces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forces</dc:title>
  <dc:creator>TEST</dc:creator>
  <cp:lastModifiedBy>Toph</cp:lastModifiedBy>
  <cp:revision>44</cp:revision>
  <dcterms:created xsi:type="dcterms:W3CDTF">2011-08-19T16:54:33Z</dcterms:created>
  <dcterms:modified xsi:type="dcterms:W3CDTF">2021-01-21T20:20:51Z</dcterms:modified>
</cp:coreProperties>
</file>