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9" r:id="rId4"/>
    <p:sldId id="260" r:id="rId5"/>
    <p:sldId id="263" r:id="rId6"/>
    <p:sldId id="258" r:id="rId7"/>
    <p:sldId id="264" r:id="rId8"/>
    <p:sldId id="268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185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32398-E14D-4E33-A172-3AA5F4A1C5CB}" type="datetimeFigureOut">
              <a:rPr lang="fr-FR" smtClean="0"/>
              <a:pPr/>
              <a:t>14/11/2021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FE98D-58F5-4B5F-A914-F087654A87F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1FE98D-58F5-4B5F-A914-F087654A87F7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30F8E-DF3C-477B-A955-DE7C82AB2022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2098F-1DCF-4173-B73B-82996E45B3D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7655F-6813-4B06-A6FD-B02C29B298D9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4B3DD-ADD5-4297-8DD7-0CFDAE95590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75687-1063-4193-B141-21FF638796CF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99B86-5495-4919-820B-E3CF2DDF9C5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0CBF7-4EB9-4774-80E0-9A4C077FE2DE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61A97-453E-4E89-A061-EEBF3852A9E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B215D-A437-440D-B684-63DE0CC62C63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D05E4-AF80-4CAD-B66A-72276CE72D3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ED6EB-76D7-42EC-8F8E-9428A851083F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2B65-664A-40F0-B2A1-2D01E7F3239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7124A-98FB-4128-B2D4-1EB8A361D1CD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B3D50-B3E3-453F-A32C-BECE8E41528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FEBFD-9BF7-4F4A-B378-94FB94A55CDD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A125A-6DB7-4216-8AFE-BC269E37FE2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CA0F8-C3FE-4E7A-9553-A03D24C4756C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93F57-6615-4513-8E72-13CFEF6457B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65317-34FB-49B7-8342-0E9694C7924B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47227-C031-48D0-B91C-B17B9082E0C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D18B6-271C-4E41-B167-180D5CC0C5C3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520CD-F48B-4EAE-A297-06D3C1DDF5D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187EEE-F926-4020-BA6E-0C67629CC4F8}" type="datetimeFigureOut">
              <a:rPr lang="en-US"/>
              <a:pPr>
                <a:defRPr/>
              </a:pPr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F14673-451E-4F4B-A452-A79CB4F1138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image" Target="../media/image5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6.bin"/><Relationship Id="rId10" Type="http://schemas.openxmlformats.org/officeDocument/2006/relationships/oleObject" Target="../embeddings/oleObject3.bin"/><Relationship Id="rId4" Type="http://schemas.openxmlformats.org/officeDocument/2006/relationships/hyperlink" Target="../Activit&#233;s/Activit&#233;%20n&#176;4%20-%20La%20gravitation%20universelle.docx" TargetMode="External"/><Relationship Id="rId9" Type="http://schemas.openxmlformats.org/officeDocument/2006/relationships/image" Target="../media/image7.png"/><Relationship Id="rId14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12.jpe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../Activit&#233;s/Activit&#233;%20n&#176;4%20-%20La%20gravitation%20universelle.docx" TargetMode="Externa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762000" y="1295400"/>
            <a:ext cx="8481874" cy="69249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900" b="1" i="0" u="none" strike="noStrike" kern="1200" cap="all" spc="0" normalizeH="0" baseline="0" noProof="0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j-lt"/>
                <a:ea typeface="+mj-ea"/>
                <a:cs typeface="+mj-cs"/>
              </a:rPr>
              <a:t>La gravitation universelle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066800" y="304800"/>
            <a:ext cx="3435043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fr-FR" sz="4800" b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Chapitre 11 </a:t>
            </a:r>
            <a:r>
              <a:rPr lang="fr-FR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</a:rPr>
              <a:t>:</a:t>
            </a:r>
          </a:p>
        </p:txBody>
      </p:sp>
      <p:sp>
        <p:nvSpPr>
          <p:cNvPr id="6" name="ZoneTexte 5" hidden="1"/>
          <p:cNvSpPr txBox="1"/>
          <p:nvPr/>
        </p:nvSpPr>
        <p:spPr>
          <a:xfrm>
            <a:off x="152400" y="6453336"/>
            <a:ext cx="4367645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fr-FR" sz="1600" i="1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Thème</a:t>
            </a:r>
            <a:r>
              <a:rPr lang="fr-FR" sz="1600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:</a:t>
            </a:r>
            <a:r>
              <a:rPr lang="fr-F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fr-FR" sz="1600" i="1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Domaine </a:t>
            </a:r>
            <a:r>
              <a:rPr lang="fr-FR" sz="1600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fr-F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193760" y="4190652"/>
            <a:ext cx="304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solidFill>
                  <a:schemeClr val="bg1"/>
                </a:solidFill>
              </a:rPr>
              <a:t>Les objectifs de connaissance :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5768" y="4643025"/>
            <a:ext cx="7226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fr-FR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Définir la force d’attraction gravitationnelle qui s’exerce entre deux corps ;</a:t>
            </a:r>
          </a:p>
          <a:p>
            <a:pPr lvl="0">
              <a:buFontTx/>
              <a:buChar char="-"/>
            </a:pPr>
            <a:r>
              <a:rPr lang="fr-FR" dirty="0">
                <a:solidFill>
                  <a:schemeClr val="bg1"/>
                </a:solidFill>
                <a:cs typeface="Calibri" pitchFamily="34" charset="0"/>
              </a:rPr>
              <a:t>  </a:t>
            </a:r>
            <a:r>
              <a:rPr lang="fr-FR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Relation entre le poids et l’attraction terrestre.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193760" y="5289356"/>
            <a:ext cx="2843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solidFill>
                  <a:schemeClr val="bg1"/>
                </a:solidFill>
              </a:rPr>
              <a:t>Les objectifs de savoir-faire :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2845" y="5678269"/>
            <a:ext cx="86714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fr-FR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fr-FR" dirty="0">
                <a:solidFill>
                  <a:schemeClr val="bg1"/>
                </a:solidFill>
                <a:cs typeface="Calibri" pitchFamily="34" charset="0"/>
              </a:rPr>
              <a:t>Calculer l’intensité de la force d’attraction gravitationnelle qui s’exerce entre deux corps ;</a:t>
            </a:r>
          </a:p>
          <a:p>
            <a:pPr lvl="0">
              <a:buFontTx/>
              <a:buChar char="-"/>
            </a:pPr>
            <a:r>
              <a:rPr lang="fr-FR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Comparer l’intensité du poids d’un même corps sur la Terre et sur la Lune.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9" grpId="0"/>
      <p:bldP spid="1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hlinkClick r:id="rId4" action="ppaction://hlinkfile"/>
          </p:cNvPr>
          <p:cNvSpPr txBox="1"/>
          <p:nvPr/>
        </p:nvSpPr>
        <p:spPr>
          <a:xfrm>
            <a:off x="2486059" y="152400"/>
            <a:ext cx="4171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u="sng" dirty="0">
                <a:solidFill>
                  <a:schemeClr val="bg1">
                    <a:lumMod val="75000"/>
                  </a:schemeClr>
                </a:solidFill>
              </a:rPr>
              <a:t>Voir Activité :</a:t>
            </a:r>
            <a:r>
              <a:rPr lang="fr-FR" i="1" dirty="0">
                <a:solidFill>
                  <a:schemeClr val="bg1">
                    <a:lumMod val="75000"/>
                  </a:schemeClr>
                </a:solidFill>
              </a:rPr>
              <a:t> « La gravitation universelle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 »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533400"/>
            <a:ext cx="47177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L’interaction gravitationnelle entre deux corps</a:t>
            </a:r>
          </a:p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1.1.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Définition 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1143000"/>
            <a:ext cx="125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Définition :</a:t>
            </a:r>
            <a:endParaRPr lang="fr-FR" u="sng" dirty="0"/>
          </a:p>
        </p:txBody>
      </p:sp>
      <p:sp>
        <p:nvSpPr>
          <p:cNvPr id="10" name="Rectangle 9"/>
          <p:cNvSpPr/>
          <p:nvPr/>
        </p:nvSpPr>
        <p:spPr>
          <a:xfrm>
            <a:off x="228600" y="14478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L’interaction gravitationnelle entre deux corps ponctuels, A et B, de masses respectives m</a:t>
            </a:r>
            <a:r>
              <a:rPr lang="fr-FR" baseline="-25000" dirty="0">
                <a:solidFill>
                  <a:srgbClr val="FF0000"/>
                </a:solidFill>
              </a:rPr>
              <a:t>A</a:t>
            </a:r>
            <a:r>
              <a:rPr lang="fr-FR" dirty="0">
                <a:solidFill>
                  <a:srgbClr val="FF0000"/>
                </a:solidFill>
              </a:rPr>
              <a:t> et </a:t>
            </a:r>
            <a:r>
              <a:rPr lang="fr-FR" dirty="0" err="1">
                <a:solidFill>
                  <a:srgbClr val="FF0000"/>
                </a:solidFill>
              </a:rPr>
              <a:t>m</a:t>
            </a:r>
            <a:r>
              <a:rPr lang="fr-FR" baseline="-25000" dirty="0" err="1">
                <a:solidFill>
                  <a:srgbClr val="FF0000"/>
                </a:solidFill>
              </a:rPr>
              <a:t>B</a:t>
            </a:r>
            <a:r>
              <a:rPr lang="fr-FR" dirty="0">
                <a:solidFill>
                  <a:srgbClr val="FF0000"/>
                </a:solidFill>
              </a:rPr>
              <a:t>, séparés d’une distance d, est modélisée par des forces d’attraction gravitationnelles, 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304800" y="2057400"/>
          <a:ext cx="457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9" name="Equation" r:id="rId5" imgW="253780" imgH="253780" progId="Equation.DSMT4">
                  <p:embed/>
                </p:oleObj>
              </mc:Choice>
              <mc:Fallback>
                <p:oleObj name="Equation" r:id="rId5" imgW="253780" imgH="2537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057400"/>
                        <a:ext cx="457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1098487" y="2057400"/>
          <a:ext cx="457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0" name="Equation" r:id="rId7" imgW="253780" imgH="253780" progId="Equation.DSMT4">
                  <p:embed/>
                </p:oleObj>
              </mc:Choice>
              <mc:Fallback>
                <p:oleObj name="Equation" r:id="rId7" imgW="253780" imgH="25378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487" y="2057400"/>
                        <a:ext cx="457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1479487" y="2101334"/>
            <a:ext cx="3092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dont les caractéristiques sont :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85800" y="2101334"/>
            <a:ext cx="375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et</a:t>
            </a:r>
          </a:p>
        </p:txBody>
      </p:sp>
      <p:pic>
        <p:nvPicPr>
          <p:cNvPr id="15392" name="Picture 3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61603" y="2581274"/>
            <a:ext cx="2801307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Rectangle 38"/>
          <p:cNvSpPr/>
          <p:nvPr/>
        </p:nvSpPr>
        <p:spPr>
          <a:xfrm>
            <a:off x="2089087" y="4221130"/>
            <a:ext cx="4032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Direction :</a:t>
            </a:r>
            <a:r>
              <a:rPr lang="fr-FR" b="1" dirty="0"/>
              <a:t> </a:t>
            </a:r>
            <a:r>
              <a:rPr lang="fr-FR" b="1" dirty="0">
                <a:solidFill>
                  <a:srgbClr val="FF0000"/>
                </a:solidFill>
              </a:rPr>
              <a:t>la direction de la droite (AB)</a:t>
            </a:r>
            <a:r>
              <a:rPr lang="fr-FR" b="1" dirty="0"/>
              <a:t> ;</a:t>
            </a:r>
            <a:endParaRPr lang="fr-FR" dirty="0"/>
          </a:p>
        </p:txBody>
      </p:sp>
      <p:graphicFrame>
        <p:nvGraphicFramePr>
          <p:cNvPr id="41" name="Object 6"/>
          <p:cNvGraphicFramePr>
            <a:graphicFrameLocks noChangeAspect="1"/>
          </p:cNvGraphicFramePr>
          <p:nvPr/>
        </p:nvGraphicFramePr>
        <p:xfrm>
          <a:off x="304800" y="5047662"/>
          <a:ext cx="457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1" name="Equation" r:id="rId10" imgW="253780" imgH="253780" progId="Equation.DSMT4">
                  <p:embed/>
                </p:oleObj>
              </mc:Choice>
              <mc:Fallback>
                <p:oleObj name="Equation" r:id="rId10" imgW="253780" imgH="253780" progId="Equation.DSMT4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047662"/>
                        <a:ext cx="457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8"/>
          <p:cNvGraphicFramePr>
            <a:graphicFrameLocks noChangeAspect="1"/>
          </p:cNvGraphicFramePr>
          <p:nvPr/>
        </p:nvGraphicFramePr>
        <p:xfrm>
          <a:off x="1098487" y="5047662"/>
          <a:ext cx="457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" name="Equation" r:id="rId12" imgW="253780" imgH="253780" progId="Equation.DSMT4">
                  <p:embed/>
                </p:oleObj>
              </mc:Choice>
              <mc:Fallback>
                <p:oleObj name="Equation" r:id="rId12" imgW="253780" imgH="253780" progId="Equation.DSMT4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487" y="5047662"/>
                        <a:ext cx="457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ZoneTexte 42"/>
          <p:cNvSpPr txBox="1"/>
          <p:nvPr/>
        </p:nvSpPr>
        <p:spPr>
          <a:xfrm>
            <a:off x="685800" y="5091596"/>
            <a:ext cx="375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et</a:t>
            </a:r>
          </a:p>
        </p:txBody>
      </p:sp>
      <p:sp>
        <p:nvSpPr>
          <p:cNvPr id="44" name="Accolade ouvrante 43"/>
          <p:cNvSpPr/>
          <p:nvPr/>
        </p:nvSpPr>
        <p:spPr>
          <a:xfrm>
            <a:off x="1708087" y="4209462"/>
            <a:ext cx="381000" cy="2133600"/>
          </a:xfrm>
          <a:prstGeom prst="leftBrace">
            <a:avLst>
              <a:gd name="adj1" fmla="val 33006"/>
              <a:gd name="adj2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397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399" name="Rectangle 3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52" name="Groupe 51"/>
          <p:cNvGrpSpPr/>
          <p:nvPr/>
        </p:nvGrpSpPr>
        <p:grpSpPr>
          <a:xfrm>
            <a:off x="2089087" y="4525930"/>
            <a:ext cx="6172200" cy="457200"/>
            <a:chOff x="2362200" y="4800600"/>
            <a:chExt cx="6172200" cy="457200"/>
          </a:xfrm>
        </p:grpSpPr>
        <p:sp>
          <p:nvSpPr>
            <p:cNvPr id="45" name="Rectangle 44"/>
            <p:cNvSpPr/>
            <p:nvPr/>
          </p:nvSpPr>
          <p:spPr>
            <a:xfrm>
              <a:off x="2362200" y="4844534"/>
              <a:ext cx="31908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u="sng" dirty="0"/>
                <a:t>Sens :</a:t>
              </a:r>
              <a:r>
                <a:rPr lang="fr-FR" b="1" dirty="0"/>
                <a:t> </a:t>
              </a:r>
              <a:r>
                <a:rPr lang="fr-FR" b="1" dirty="0">
                  <a:solidFill>
                    <a:srgbClr val="FF0000"/>
                  </a:solidFill>
                </a:rPr>
                <a:t>dirigée de B vers A (pour 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15396" name="Object 36"/>
            <p:cNvGraphicFramePr>
              <a:graphicFrameLocks noChangeAspect="1"/>
            </p:cNvGraphicFramePr>
            <p:nvPr/>
          </p:nvGraphicFramePr>
          <p:xfrm>
            <a:off x="5410200" y="4800600"/>
            <a:ext cx="4572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03" name="Equation" r:id="rId14" imgW="253780" imgH="253780" progId="Equation.DSMT4">
                    <p:embed/>
                  </p:oleObj>
                </mc:Choice>
                <mc:Fallback>
                  <p:oleObj name="Equation" r:id="rId14" imgW="253780" imgH="253780" progId="Equation.DSMT4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0200" y="4800600"/>
                          <a:ext cx="457200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" name="Rectangle 47"/>
            <p:cNvSpPr/>
            <p:nvPr/>
          </p:nvSpPr>
          <p:spPr>
            <a:xfrm>
              <a:off x="5778301" y="4844534"/>
              <a:ext cx="22988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) ou de A vers B (pour 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15398" name="Object 38"/>
            <p:cNvGraphicFramePr>
              <a:graphicFrameLocks noChangeAspect="1"/>
            </p:cNvGraphicFramePr>
            <p:nvPr/>
          </p:nvGraphicFramePr>
          <p:xfrm>
            <a:off x="7924800" y="4800600"/>
            <a:ext cx="4572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04" name="Equation" r:id="rId15" imgW="253800" imgH="253800" progId="Equation.DSMT4">
                    <p:embed/>
                  </p:oleObj>
                </mc:Choice>
                <mc:Fallback>
                  <p:oleObj name="Equation" r:id="rId15" imgW="253800" imgH="253800" progId="Equation.DSMT4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24800" y="4800600"/>
                          <a:ext cx="457200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Rectangle 50"/>
            <p:cNvSpPr/>
            <p:nvPr/>
          </p:nvSpPr>
          <p:spPr>
            <a:xfrm>
              <a:off x="8277598" y="4844534"/>
              <a:ext cx="2568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)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2089087" y="498313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/>
              <a:t>Point d’application :</a:t>
            </a:r>
            <a:r>
              <a:rPr lang="fr-FR" b="1" dirty="0"/>
              <a:t> </a:t>
            </a:r>
            <a:r>
              <a:rPr lang="fr-FR" b="1" dirty="0">
                <a:solidFill>
                  <a:srgbClr val="FF0000"/>
                </a:solidFill>
              </a:rPr>
              <a:t>le centre de gravité du corps correspondant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089087" y="5352462"/>
            <a:ext cx="1140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Intensité :</a:t>
            </a:r>
            <a:endParaRPr lang="fr-FR" dirty="0"/>
          </a:p>
        </p:txBody>
      </p:sp>
      <p:pic>
        <p:nvPicPr>
          <p:cNvPr id="15400" name="Picture 4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76600" y="5504862"/>
            <a:ext cx="5791200" cy="97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ZoneTexte 29"/>
          <p:cNvSpPr txBox="1"/>
          <p:nvPr/>
        </p:nvSpPr>
        <p:spPr>
          <a:xfrm>
            <a:off x="152400" y="6488668"/>
            <a:ext cx="899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Exercices :</a:t>
            </a:r>
            <a:endParaRPr lang="fr-FR" dirty="0"/>
          </a:p>
        </p:txBody>
      </p:sp>
      <p:pic>
        <p:nvPicPr>
          <p:cNvPr id="15401" name="Picture 4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632" y="5334000"/>
            <a:ext cx="907873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54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0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54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1"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0" grpId="0"/>
      <p:bldP spid="15" grpId="0"/>
      <p:bldP spid="17" grpId="0"/>
      <p:bldP spid="39" grpId="0"/>
      <p:bldP spid="43" grpId="0"/>
      <p:bldP spid="44" grpId="0" animBg="1"/>
      <p:bldP spid="53" grpId="0"/>
      <p:bldP spid="54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8600" y="304800"/>
            <a:ext cx="861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u="sng" dirty="0"/>
              <a:t>Remarque :</a:t>
            </a:r>
            <a:r>
              <a:rPr lang="fr-FR" dirty="0"/>
              <a:t> la relation précédente peut être généralisée aux corps à répartition sphérique de masse  (RSDM), c'est à dire dont la masse est répartie uniformément ou en couches sphériques autour de son centre (d’inertie).</a:t>
            </a:r>
          </a:p>
        </p:txBody>
      </p:sp>
      <p:pic>
        <p:nvPicPr>
          <p:cNvPr id="3789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013" y="1371600"/>
            <a:ext cx="81819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152400" y="4659868"/>
            <a:ext cx="2828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1.2.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Le système Terre – Lune</a:t>
            </a:r>
            <a:endParaRPr lang="fr-FR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04801" y="5105400"/>
            <a:ext cx="86868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Lune est un satellite naturel de la Terre qui est en mouvement circulaire uniforme autour de la Terre.</a:t>
            </a:r>
          </a:p>
          <a:p>
            <a:endParaRPr lang="fr-FR" sz="1200" dirty="0"/>
          </a:p>
          <a:p>
            <a:pPr algn="just"/>
            <a:r>
              <a:rPr lang="fr-FR" dirty="0"/>
              <a:t>On considère que la plupart des astres peuvent être assimilés à des corps à répartition sphérique de masse. </a:t>
            </a:r>
            <a:r>
              <a:rPr lang="fr-FR" b="1" dirty="0"/>
              <a:t>La loi de l’attraction gravitationnelle peut donc s’appliquer aux astres</a:t>
            </a:r>
            <a:r>
              <a:rPr lang="fr-FR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18" name="Groupe 17"/>
          <p:cNvGrpSpPr/>
          <p:nvPr/>
        </p:nvGrpSpPr>
        <p:grpSpPr>
          <a:xfrm>
            <a:off x="1295400" y="457200"/>
            <a:ext cx="4953000" cy="4067889"/>
            <a:chOff x="1295400" y="1524000"/>
            <a:chExt cx="4953000" cy="4067889"/>
          </a:xfrm>
        </p:grpSpPr>
        <p:pic>
          <p:nvPicPr>
            <p:cNvPr id="17412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7600" y="2133600"/>
              <a:ext cx="2590800" cy="25797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45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95400" y="2928198"/>
              <a:ext cx="10668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2769" name="AutoShape 1"/>
            <p:cNvCxnSpPr>
              <a:cxnSpLocks noChangeShapeType="1"/>
            </p:cNvCxnSpPr>
            <p:nvPr/>
          </p:nvCxnSpPr>
          <p:spPr bwMode="auto">
            <a:xfrm>
              <a:off x="1828800" y="1905000"/>
              <a:ext cx="3132000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32770" name="AutoShape 2"/>
            <p:cNvCxnSpPr>
              <a:cxnSpLocks noChangeShapeType="1"/>
            </p:cNvCxnSpPr>
            <p:nvPr/>
          </p:nvCxnSpPr>
          <p:spPr bwMode="auto">
            <a:xfrm>
              <a:off x="1828800" y="1828800"/>
              <a:ext cx="0" cy="1584000"/>
            </a:xfrm>
            <a:prstGeom prst="straightConnector1">
              <a:avLst/>
            </a:prstGeom>
            <a:noFill/>
            <a:ln w="9525">
              <a:solidFill>
                <a:srgbClr val="7F7F7F"/>
              </a:solidFill>
              <a:prstDash val="dash"/>
              <a:round/>
              <a:headEnd/>
              <a:tailEnd/>
            </a:ln>
          </p:spPr>
        </p:cxnSp>
        <p:cxnSp>
          <p:nvCxnSpPr>
            <p:cNvPr id="32771" name="AutoShape 3"/>
            <p:cNvCxnSpPr>
              <a:cxnSpLocks noChangeShapeType="1"/>
            </p:cNvCxnSpPr>
            <p:nvPr/>
          </p:nvCxnSpPr>
          <p:spPr bwMode="auto">
            <a:xfrm>
              <a:off x="4953000" y="1828800"/>
              <a:ext cx="0" cy="1584000"/>
            </a:xfrm>
            <a:prstGeom prst="straightConnector1">
              <a:avLst/>
            </a:prstGeom>
            <a:noFill/>
            <a:ln w="9525">
              <a:solidFill>
                <a:srgbClr val="7F7F7F"/>
              </a:solidFill>
              <a:prstDash val="dash"/>
              <a:round/>
              <a:headEnd/>
              <a:tailEnd/>
            </a:ln>
          </p:spPr>
        </p:cxnSp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1479185" y="4884003"/>
              <a:ext cx="699229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Calibri" pitchFamily="34" charset="0"/>
                </a:rPr>
                <a:t>Lune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Calibri" pitchFamily="34" charset="0"/>
                </a:rPr>
                <a:t>(M</a:t>
              </a:r>
              <a:r>
                <a:rPr kumimoji="0" lang="fr-FR" sz="2000" b="0" i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cs typeface="Calibri" pitchFamily="34" charset="0"/>
                </a:rPr>
                <a:t>L</a:t>
              </a:r>
              <a:r>
                <a:rPr kumimoji="0" lang="fr-FR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Calibri" pitchFamily="34" charset="0"/>
                </a:rPr>
                <a:t>)</a:t>
              </a:r>
            </a:p>
          </p:txBody>
        </p:sp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4588669" y="4884003"/>
              <a:ext cx="728661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Calibri" pitchFamily="34" charset="0"/>
                </a:rPr>
                <a:t>Terre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Calibri" pitchFamily="34" charset="0"/>
                </a:rPr>
                <a:t>(M</a:t>
              </a:r>
              <a:r>
                <a:rPr kumimoji="0" lang="fr-FR" sz="2000" b="0" i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cs typeface="Calibri" pitchFamily="34" charset="0"/>
                </a:rPr>
                <a:t>T</a:t>
              </a:r>
              <a:r>
                <a:rPr kumimoji="0" lang="fr-FR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Calibri" pitchFamily="34" charset="0"/>
                </a:rPr>
                <a:t>)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3200400" y="1524000"/>
              <a:ext cx="49244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cs typeface="Calibri" pitchFamily="34" charset="0"/>
                </a:rPr>
                <a:t>d</a:t>
              </a:r>
              <a:r>
                <a:rPr kumimoji="0" lang="fr-FR" b="0" i="0" u="none" strike="noStrike" cap="none" normalizeH="0" baseline="-25000" dirty="0" err="1">
                  <a:ln>
                    <a:noFill/>
                  </a:ln>
                  <a:solidFill>
                    <a:schemeClr val="tx1"/>
                  </a:solidFill>
                  <a:effectLst/>
                  <a:cs typeface="Calibri" pitchFamily="34" charset="0"/>
                </a:rPr>
                <a:t>T</a:t>
              </a:r>
              <a:r>
                <a:rPr kumimoji="0" lang="fr-FR" b="0" i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cs typeface="Calibri" pitchFamily="34" charset="0"/>
                </a:rPr>
                <a:t>-L</a:t>
              </a:r>
              <a:endPara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Calibri" pitchFamily="34" charset="0"/>
              </a:endParaRPr>
            </a:p>
          </p:txBody>
        </p:sp>
        <p:graphicFrame>
          <p:nvGraphicFramePr>
            <p:cNvPr id="32775" name="Object 7"/>
            <p:cNvGraphicFramePr>
              <a:graphicFrameLocks noChangeAspect="1"/>
            </p:cNvGraphicFramePr>
            <p:nvPr/>
          </p:nvGraphicFramePr>
          <p:xfrm>
            <a:off x="2169319" y="2819400"/>
            <a:ext cx="1183481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9" name="Equation" r:id="rId5" imgW="672808" imgH="304668" progId="Equation.DSMT4">
                    <p:embed/>
                  </p:oleObj>
                </mc:Choice>
                <mc:Fallback>
                  <p:oleObj name="Equation" r:id="rId5" imgW="672808" imgH="304668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9319" y="2819400"/>
                          <a:ext cx="1183481" cy="533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2777" name="AutoShape 9"/>
            <p:cNvCxnSpPr>
              <a:cxnSpLocks noChangeShapeType="1"/>
            </p:cNvCxnSpPr>
            <p:nvPr/>
          </p:nvCxnSpPr>
          <p:spPr bwMode="auto">
            <a:xfrm>
              <a:off x="1828800" y="3423498"/>
              <a:ext cx="720000" cy="0"/>
            </a:xfrm>
            <a:prstGeom prst="straightConnector1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</p:spPr>
        </p:cxnSp>
      </p:grp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2778" name="Object 10"/>
          <p:cNvGraphicFramePr>
            <a:graphicFrameLocks noChangeAspect="1"/>
          </p:cNvGraphicFramePr>
          <p:nvPr/>
        </p:nvGraphicFramePr>
        <p:xfrm>
          <a:off x="2638425" y="4843463"/>
          <a:ext cx="3867150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0" name="Equation" r:id="rId7" imgW="1981080" imgH="507960" progId="Equation.DSMT4">
                  <p:embed/>
                </p:oleObj>
              </mc:Choice>
              <mc:Fallback>
                <p:oleObj name="Equation" r:id="rId7" imgW="1981080" imgH="50796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8425" y="4843463"/>
                        <a:ext cx="3867150" cy="98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6477000" y="1202537"/>
            <a:ext cx="234373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M</a:t>
            </a:r>
            <a:r>
              <a:rPr kumimoji="0" lang="fr-FR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T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= 5,98 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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10</a:t>
            </a:r>
            <a:r>
              <a:rPr kumimoji="0" lang="fr-FR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24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 kg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(masse de la Terre)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M</a:t>
            </a:r>
            <a:r>
              <a:rPr kumimoji="0" lang="fr-FR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L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 = 7,35 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10</a:t>
            </a:r>
            <a:r>
              <a:rPr kumimoji="0" lang="fr-FR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22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 kg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(masse de la Lune)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  <a:sym typeface="Symbol" pitchFamily="18" charset="2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dirty="0">
              <a:ea typeface="Calibri" pitchFamily="34" charset="0"/>
              <a:cs typeface="Calibri" pitchFamily="34" charset="0"/>
              <a:sym typeface="Symbol" pitchFamily="18" charset="2"/>
            </a:endParaRPr>
          </a:p>
          <a:p>
            <a:pPr lvl="0" algn="ctr" eaLnBrk="0" hangingPunct="0"/>
            <a:r>
              <a:rPr kumimoji="0" lang="fr-FR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d</a:t>
            </a:r>
            <a:r>
              <a:rPr kumimoji="0" lang="fr-FR" b="1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T</a:t>
            </a:r>
            <a:r>
              <a:rPr kumimoji="0" lang="fr-FR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-L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Symbol" pitchFamily="18" charset="2"/>
              </a:rPr>
              <a:t> = </a:t>
            </a:r>
            <a:r>
              <a:rPr lang="fr-FR" b="1" dirty="0"/>
              <a:t>384 400 km</a:t>
            </a:r>
            <a:endParaRPr kumimoji="0" lang="fr-F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Symbol" pitchFamily="18" charset="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dirty="0">
                <a:ea typeface="Calibri" pitchFamily="34" charset="0"/>
                <a:cs typeface="Calibri" pitchFamily="34" charset="0"/>
                <a:sym typeface="Symbol" pitchFamily="18" charset="2"/>
              </a:rPr>
              <a:t>(distance Terre – Lune)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À RETENIR :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228600" y="533400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La loi de l’attraction gravitationnelle s’applique à tout l’Univers, aussi bien aux interactions entres les astres qu’aux interactions entre la Terre et les objets à son voisinage. C’est pourquoi on lui donne le nom de </a:t>
            </a:r>
            <a:r>
              <a:rPr lang="fr-FR" b="1" dirty="0">
                <a:solidFill>
                  <a:srgbClr val="FF0000"/>
                </a:solidFill>
              </a:rPr>
              <a:t>gravitation universelle</a:t>
            </a:r>
            <a:r>
              <a:rPr lang="fr-FR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1524000"/>
            <a:ext cx="1071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Exercice :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381000" y="1905000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Calculez la valeur de la force d’attraction gravitationnelle qu’exerce la Terre sur la Lune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" y="2362200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u="sng" dirty="0"/>
              <a:t>Données :</a:t>
            </a:r>
            <a:endParaRPr lang="fr-FR" dirty="0"/>
          </a:p>
          <a:p>
            <a:pPr lvl="1"/>
            <a:r>
              <a:rPr lang="fr-FR" dirty="0"/>
              <a:t>M</a:t>
            </a:r>
            <a:r>
              <a:rPr lang="fr-FR" baseline="-25000" dirty="0"/>
              <a:t>T</a:t>
            </a:r>
            <a:r>
              <a:rPr lang="fr-FR" dirty="0"/>
              <a:t> = 5,97 </a:t>
            </a:r>
            <a:r>
              <a:rPr lang="fr-FR" dirty="0">
                <a:sym typeface="Symbol"/>
              </a:rPr>
              <a:t> </a:t>
            </a:r>
            <a:r>
              <a:rPr lang="fr-FR" dirty="0"/>
              <a:t>10</a:t>
            </a:r>
            <a:r>
              <a:rPr lang="fr-FR" baseline="30000" dirty="0"/>
              <a:t>24</a:t>
            </a:r>
            <a:r>
              <a:rPr lang="fr-FR" dirty="0"/>
              <a:t> kg</a:t>
            </a:r>
          </a:p>
          <a:p>
            <a:pPr lvl="1"/>
            <a:r>
              <a:rPr lang="fr-FR" dirty="0"/>
              <a:t>M</a:t>
            </a:r>
            <a:r>
              <a:rPr lang="fr-FR" baseline="-25000" dirty="0"/>
              <a:t>L</a:t>
            </a:r>
            <a:r>
              <a:rPr lang="fr-FR" dirty="0"/>
              <a:t> = 7,35 </a:t>
            </a:r>
            <a:r>
              <a:rPr lang="fr-FR" dirty="0">
                <a:sym typeface="Symbol"/>
              </a:rPr>
              <a:t> </a:t>
            </a:r>
            <a:r>
              <a:rPr lang="fr-FR" dirty="0"/>
              <a:t>10</a:t>
            </a:r>
            <a:r>
              <a:rPr lang="fr-FR" baseline="30000" dirty="0"/>
              <a:t>22</a:t>
            </a:r>
            <a:r>
              <a:rPr lang="fr-FR" dirty="0"/>
              <a:t> kg</a:t>
            </a:r>
          </a:p>
          <a:p>
            <a:pPr algn="ctr"/>
            <a:r>
              <a:rPr lang="fr-FR" dirty="0"/>
              <a:t>   </a:t>
            </a:r>
            <a:r>
              <a:rPr lang="fr-FR" dirty="0" err="1"/>
              <a:t>d</a:t>
            </a:r>
            <a:r>
              <a:rPr lang="fr-FR" baseline="-25000" dirty="0" err="1"/>
              <a:t>T</a:t>
            </a:r>
            <a:r>
              <a:rPr lang="fr-FR" baseline="-25000" dirty="0"/>
              <a:t>-L</a:t>
            </a:r>
            <a:r>
              <a:rPr lang="fr-FR" dirty="0"/>
              <a:t> = 3,83 </a:t>
            </a:r>
            <a:r>
              <a:rPr lang="fr-FR" dirty="0">
                <a:sym typeface="Symbol"/>
              </a:rPr>
              <a:t> </a:t>
            </a:r>
            <a:r>
              <a:rPr lang="fr-FR" dirty="0"/>
              <a:t>10</a:t>
            </a:r>
            <a:r>
              <a:rPr lang="fr-FR" baseline="30000" dirty="0"/>
              <a:t>5</a:t>
            </a:r>
            <a:r>
              <a:rPr lang="fr-FR" dirty="0"/>
              <a:t> km (distance moyenne entre les centres de la Terre et de la Lune)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4800" y="3733800"/>
            <a:ext cx="1087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Réponse</a:t>
            </a:r>
            <a:r>
              <a:rPr lang="fr-FR" dirty="0"/>
              <a:t> 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1000" y="41148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dirty="0"/>
              <a:t>En considérant la Terre et la Lune comme des corps à répartition sphérique de masse, on applique la loi de l’attraction gravitationnelle :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3505200" y="4800600"/>
          <a:ext cx="2235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Equation" r:id="rId3" imgW="1257300" imgH="431800" progId="Equation.DSMT4">
                  <p:embed/>
                </p:oleObj>
              </mc:Choice>
              <mc:Fallback>
                <p:oleObj name="Equation" r:id="rId3" imgW="1257300" imgH="431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800600"/>
                        <a:ext cx="22352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1066800" y="5943600"/>
          <a:ext cx="60991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Equation" r:id="rId5" imgW="3670200" imgH="507960" progId="Equation.DSMT4">
                  <p:embed/>
                </p:oleObj>
              </mc:Choice>
              <mc:Fallback>
                <p:oleObj name="Equation" r:id="rId5" imgW="3670200" imgH="50796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943600"/>
                        <a:ext cx="6099175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381000" y="6107668"/>
            <a:ext cx="751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A.N. :</a:t>
            </a:r>
            <a:r>
              <a:rPr lang="fr-FR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0" grpId="0"/>
      <p:bldP spid="11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3730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1.3. </a:t>
            </a:r>
            <a:r>
              <a:rPr lang="fr-FR" u="sng" dirty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</a:rPr>
              <a:t>Pesanteur et attraction terrestre</a:t>
            </a:r>
            <a:endParaRPr lang="fr-FR" dirty="0">
              <a:solidFill>
                <a:srgbClr val="0070C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3" name="ZoneTexte 2">
            <a:hlinkClick r:id="rId3" action="ppaction://hlinkfile"/>
          </p:cNvPr>
          <p:cNvSpPr txBox="1"/>
          <p:nvPr/>
        </p:nvSpPr>
        <p:spPr>
          <a:xfrm>
            <a:off x="1876598" y="545068"/>
            <a:ext cx="539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u="sng" dirty="0">
                <a:solidFill>
                  <a:schemeClr val="bg1">
                    <a:lumMod val="75000"/>
                  </a:schemeClr>
                </a:solidFill>
              </a:rPr>
              <a:t>Voir Activité :</a:t>
            </a:r>
            <a:r>
              <a:rPr lang="fr-FR" i="1" dirty="0">
                <a:solidFill>
                  <a:schemeClr val="bg1">
                    <a:lumMod val="75000"/>
                  </a:schemeClr>
                </a:solidFill>
              </a:rPr>
              <a:t> « La gravitation universelle (question 3)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 »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953869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Comparons la force de gravitation qu'exerce la Terre sur un objet de masse m et le poids de ce même objet :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4648200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ym typeface="Symbol"/>
              </a:rPr>
              <a:t></a:t>
            </a:r>
            <a:r>
              <a:rPr lang="fr-FR" dirty="0"/>
              <a:t> On observe qu'avec la précision choisie, le poids d'un corps peut être identifié à la force de gravitation qu’exerce la Terre sur lui. Nous dirons donc que ces deux forces sont égales en </a:t>
            </a:r>
            <a:r>
              <a:rPr lang="fr-FR" b="1" dirty="0"/>
              <a:t>première approximation</a:t>
            </a:r>
            <a:r>
              <a:rPr lang="fr-FR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0" y="5638800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À RETENIR :</a:t>
            </a:r>
            <a:endParaRPr lang="fr-FR" dirty="0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52399" y="6059269"/>
            <a:ext cx="89916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Calibri" pitchFamily="34" charset="0"/>
              </a:rPr>
              <a:t>   </a:t>
            </a:r>
            <a:r>
              <a:rPr lang="fr-FR" dirty="0">
                <a:solidFill>
                  <a:srgbClr val="FF0000"/>
                </a:solidFill>
                <a:ea typeface="Calibri" pitchFamily="34" charset="0"/>
                <a:cs typeface="Calibri" pitchFamily="34" charset="0"/>
              </a:rPr>
              <a:t>On identifiera le poids      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Calibri" pitchFamily="34" charset="0"/>
              </a:rPr>
              <a:t>d’un corps à la force d’attraction gravitationnelle                    </a:t>
            </a:r>
            <a:r>
              <a:rPr lang="fr-FR" dirty="0">
                <a:solidFill>
                  <a:srgbClr val="FF0000"/>
                </a:solidFill>
                <a:ea typeface="Calibri" pitchFamily="34" charset="0"/>
                <a:cs typeface="Calibri" pitchFamily="34" charset="0"/>
              </a:rPr>
              <a:t>exercée par la Terre sur ce corps :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Calibri" pitchFamily="34" charset="0"/>
              </a:rPr>
              <a:t> </a:t>
            </a: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Calibri" pitchFamily="34" charset="0"/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2608579" y="6017234"/>
          <a:ext cx="2698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4" name="Equation" r:id="rId4" imgW="126890" imgH="190335" progId="Equation.DSMT4">
                  <p:embed/>
                </p:oleObj>
              </mc:Choice>
              <mc:Fallback>
                <p:oleObj name="Equation" r:id="rId4" imgW="126890" imgH="190335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8579" y="6017234"/>
                        <a:ext cx="269875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7460403" y="6016240"/>
          <a:ext cx="992828" cy="471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5" name="Equation" r:id="rId6" imgW="545626" imgH="253780" progId="Equation.DSMT4">
                  <p:embed/>
                </p:oleObj>
              </mc:Choice>
              <mc:Fallback>
                <p:oleObj name="Equation" r:id="rId6" imgW="545626" imgH="25378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0403" y="6016240"/>
                        <a:ext cx="992828" cy="4714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679" y="1676400"/>
            <a:ext cx="8988643" cy="28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317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6865" name="Object 1"/>
          <p:cNvGraphicFramePr>
            <a:graphicFrameLocks noChangeAspect="1"/>
          </p:cNvGraphicFramePr>
          <p:nvPr/>
        </p:nvGraphicFramePr>
        <p:xfrm>
          <a:off x="3575050" y="147638"/>
          <a:ext cx="1993900" cy="792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Equation" r:id="rId3" imgW="812520" imgH="317160" progId="Equation.DSMT4">
                  <p:embed/>
                </p:oleObj>
              </mc:Choice>
              <mc:Fallback>
                <p:oleObj name="Equation" r:id="rId3" imgW="812520" imgH="31716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0" y="147638"/>
                        <a:ext cx="1993900" cy="7929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286283" y="990600"/>
            <a:ext cx="8652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b="1" dirty="0">
                <a:solidFill>
                  <a:srgbClr val="FF0000"/>
                </a:solidFill>
              </a:rPr>
              <a:t>  L’intensité de pesanteur terrestre</a:t>
            </a:r>
            <a:r>
              <a:rPr lang="fr-FR" dirty="0">
                <a:solidFill>
                  <a:srgbClr val="FF0000"/>
                </a:solidFill>
              </a:rPr>
              <a:t> résulte de l’attraction exercée par la Terre sur les objets qui l’entourent :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438400" y="1655940"/>
          <a:ext cx="1371600" cy="949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Equation" r:id="rId5" imgW="622030" imgH="431613" progId="Equation.DSMT4">
                  <p:embed/>
                </p:oleObj>
              </mc:Choice>
              <mc:Fallback>
                <p:oleObj name="Equation" r:id="rId5" imgW="622030" imgH="431613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655940"/>
                        <a:ext cx="1371600" cy="949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126131" y="1946059"/>
            <a:ext cx="3991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(à la surface de la Terre, </a:t>
            </a:r>
            <a:r>
              <a:rPr lang="fr-FR" dirty="0" err="1"/>
              <a:t>g</a:t>
            </a:r>
            <a:r>
              <a:rPr lang="fr-FR" baseline="-25000" dirty="0" err="1"/>
              <a:t>T</a:t>
            </a:r>
            <a:r>
              <a:rPr lang="fr-FR" dirty="0"/>
              <a:t> </a:t>
            </a:r>
            <a:r>
              <a:rPr lang="fr-FR" dirty="0">
                <a:sym typeface="Symbol"/>
              </a:rPr>
              <a:t></a:t>
            </a:r>
            <a:r>
              <a:rPr lang="fr-FR" dirty="0"/>
              <a:t> 9,81 N.kg</a:t>
            </a:r>
            <a:r>
              <a:rPr lang="fr-FR" baseline="30000" dirty="0"/>
              <a:t>–1</a:t>
            </a:r>
            <a:r>
              <a:rPr lang="fr-FR" dirty="0"/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381000" y="272274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b="1" dirty="0">
                <a:solidFill>
                  <a:srgbClr val="FF0000"/>
                </a:solidFill>
              </a:rPr>
              <a:t>  L’intensité de la pesanteur</a:t>
            </a:r>
            <a:r>
              <a:rPr lang="fr-FR" dirty="0">
                <a:solidFill>
                  <a:srgbClr val="FF0000"/>
                </a:solidFill>
              </a:rPr>
              <a:t> terrestre dépend de la masse de l’astre et de la distance, </a:t>
            </a:r>
            <a:r>
              <a:rPr lang="fr-FR" b="1" dirty="0">
                <a:solidFill>
                  <a:srgbClr val="FF0000"/>
                </a:solidFill>
              </a:rPr>
              <a:t>h</a:t>
            </a:r>
            <a:r>
              <a:rPr lang="fr-FR" dirty="0">
                <a:solidFill>
                  <a:srgbClr val="FF0000"/>
                </a:solidFill>
              </a:rPr>
              <a:t> (altitude), entre le lieu considéré et le centre de l’astre :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2052638" y="3438525"/>
          <a:ext cx="2203450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Equation" r:id="rId7" imgW="1041120" imgH="533160" progId="Equation.DSMT4">
                  <p:embed/>
                </p:oleObj>
              </mc:Choice>
              <mc:Fallback>
                <p:oleObj name="Equation" r:id="rId7" imgW="1041120" imgH="53316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638" y="3438525"/>
                        <a:ext cx="2203450" cy="1125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4267200" y="3815834"/>
            <a:ext cx="2992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(h = 0 à la surface de la Terre)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1000" y="4659868"/>
            <a:ext cx="7399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ym typeface="Symbol"/>
              </a:rPr>
              <a:t></a:t>
            </a:r>
            <a:r>
              <a:rPr lang="fr-FR" dirty="0"/>
              <a:t> </a:t>
            </a:r>
            <a:r>
              <a:rPr lang="fr-FR" b="1" dirty="0"/>
              <a:t>La valeur du poids d’un corps varie selon l’altitude du lieu où il se trouve</a:t>
            </a:r>
            <a:r>
              <a:rPr lang="fr-FR" dirty="0"/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1000" y="5193268"/>
            <a:ext cx="85344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/>
              <a:t>Exercice :</a:t>
            </a:r>
          </a:p>
          <a:p>
            <a:endParaRPr lang="fr-FR" sz="800" dirty="0"/>
          </a:p>
          <a:p>
            <a:pPr algn="ctr"/>
            <a:r>
              <a:rPr lang="fr-FR" dirty="0"/>
              <a:t>G = 6,67</a:t>
            </a:r>
            <a:r>
              <a:rPr lang="fr-FR" dirty="0">
                <a:sym typeface="Symbol"/>
              </a:rPr>
              <a:t></a:t>
            </a:r>
            <a:r>
              <a:rPr lang="fr-FR" dirty="0"/>
              <a:t>10</a:t>
            </a:r>
            <a:r>
              <a:rPr lang="fr-FR" baseline="30000" dirty="0"/>
              <a:t>-11 </a:t>
            </a:r>
            <a:r>
              <a:rPr lang="fr-FR" dirty="0"/>
              <a:t>N.m</a:t>
            </a:r>
            <a:r>
              <a:rPr lang="fr-FR" baseline="30000" dirty="0"/>
              <a:t>2</a:t>
            </a:r>
            <a:r>
              <a:rPr lang="fr-FR" dirty="0"/>
              <a:t>.kg</a:t>
            </a:r>
            <a:r>
              <a:rPr lang="fr-FR" baseline="30000" dirty="0"/>
              <a:t>-2</a:t>
            </a:r>
            <a:r>
              <a:rPr lang="fr-FR" dirty="0"/>
              <a:t>    ;     M</a:t>
            </a:r>
            <a:r>
              <a:rPr lang="fr-FR" baseline="-25000" dirty="0"/>
              <a:t>L</a:t>
            </a:r>
            <a:r>
              <a:rPr lang="fr-FR" dirty="0"/>
              <a:t> = 7,35 × 10</a:t>
            </a:r>
            <a:r>
              <a:rPr lang="fr-FR" baseline="30000" dirty="0"/>
              <a:t>22</a:t>
            </a:r>
            <a:r>
              <a:rPr lang="fr-FR" dirty="0"/>
              <a:t> kg</a:t>
            </a:r>
          </a:p>
          <a:p>
            <a:pPr algn="ctr"/>
            <a:r>
              <a:rPr lang="fr-FR" dirty="0"/>
              <a:t>R</a:t>
            </a:r>
            <a:r>
              <a:rPr lang="fr-FR" baseline="-25000" dirty="0"/>
              <a:t>L</a:t>
            </a:r>
            <a:r>
              <a:rPr lang="fr-FR" dirty="0"/>
              <a:t> = 1737,4 km    ;    </a:t>
            </a:r>
            <a:r>
              <a:rPr lang="fr-FR" dirty="0" err="1"/>
              <a:t>g</a:t>
            </a:r>
            <a:r>
              <a:rPr lang="fr-FR" baseline="-25000" dirty="0" err="1"/>
              <a:t>T</a:t>
            </a:r>
            <a:r>
              <a:rPr lang="fr-FR" dirty="0"/>
              <a:t> = 9,81 N.kg</a:t>
            </a:r>
            <a:r>
              <a:rPr lang="fr-FR" baseline="30000" dirty="0"/>
              <a:t>-1 </a:t>
            </a:r>
            <a:r>
              <a:rPr lang="fr-FR" dirty="0"/>
              <a:t>(à Paris)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1000" y="6336268"/>
            <a:ext cx="8066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1) Calculez la valeur de l’intensité de pesanteur lunaire « </a:t>
            </a:r>
            <a:r>
              <a:rPr lang="fr-FR" dirty="0" err="1"/>
              <a:t>g</a:t>
            </a:r>
            <a:r>
              <a:rPr lang="fr-FR" baseline="-25000" dirty="0" err="1"/>
              <a:t>L</a:t>
            </a:r>
            <a:r>
              <a:rPr lang="fr-FR" dirty="0"/>
              <a:t> » à la surface de la Lune.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4800" y="3429000"/>
            <a:ext cx="4501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/>
              <a:t>Exercices :</a:t>
            </a:r>
            <a:r>
              <a:rPr lang="fr-FR" dirty="0"/>
              <a:t> n°20 p189, n°22 p189 &amp; n°26 p190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1106269"/>
            <a:ext cx="7986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2) Calculez ensuite votre poids sur la Lune et comparez-le à votre poids sur la Terre.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094" y="257175"/>
            <a:ext cx="662781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04800" y="2362200"/>
            <a:ext cx="70797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3) Quelle est la masse d’un corps qui, sur la Lune, aurait un poids de 1 N ?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" y="1524000"/>
            <a:ext cx="9067800" cy="68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8557" y="2743200"/>
            <a:ext cx="6846887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741</Words>
  <Application>Microsoft Office PowerPoint</Application>
  <PresentationFormat>Affichage à l'écran (4:3)</PresentationFormat>
  <Paragraphs>73</Paragraphs>
  <Slides>8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Calibri</vt:lpstr>
      <vt:lpstr>Arial</vt:lpstr>
      <vt:lpstr>Wingdings</vt:lpstr>
      <vt:lpstr>Office Theme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Nandini Shastry</dc:creator>
  <cp:lastModifiedBy>Toph</cp:lastModifiedBy>
  <cp:revision>91</cp:revision>
  <dcterms:created xsi:type="dcterms:W3CDTF">2010-05-03T17:39:18Z</dcterms:created>
  <dcterms:modified xsi:type="dcterms:W3CDTF">2021-11-14T16:04:05Z</dcterms:modified>
</cp:coreProperties>
</file>