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56" r:id="rId3"/>
    <p:sldId id="266" r:id="rId4"/>
    <p:sldId id="262" r:id="rId5"/>
    <p:sldId id="258" r:id="rId6"/>
    <p:sldId id="267" r:id="rId7"/>
    <p:sldId id="268" r:id="rId8"/>
    <p:sldId id="269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Franklin Gothic Demi" panose="020B0703020102020204" pitchFamily="34" charset="0"/>
      <p:regular r:id="rId14"/>
      <p:italic r:id="rId15"/>
    </p:embeddedFont>
    <p:embeddedFont>
      <p:font typeface="Franklin Gothic Medium" panose="020B0603020102020204" pitchFamily="34" charset="0"/>
      <p:regular r:id="rId16"/>
      <p:italic r:id="rId1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59" d="100"/>
          <a:sy n="159" d="100"/>
        </p:scale>
        <p:origin x="1854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14/11/2021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../Vid&#233;os/Vague%20&#224;%20la%20surface%20de%20l'eau.flv" TargetMode="External"/><Relationship Id="rId5" Type="http://schemas.openxmlformats.org/officeDocument/2006/relationships/image" Target="../media/image3.png"/><Relationship Id="rId4" Type="http://schemas.openxmlformats.org/officeDocument/2006/relationships/hyperlink" Target="../Vid&#233;os/Onde%20de%20pression%20qui%20se%20propage%20&#224;%20340%20m%20par%20s%20dans%20l'air%20lors%20d'une%20explosion.flv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hyperlink" Target="../Vid&#233;os/Histoire%20de%20la%20Lumi&#232;re%20-%20le%20spectre%20lumineux.mp4" TargetMode="External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hyperlink" Target="../Animations/Ondes%20electromagn&#233;tiques.sw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../Animations/Ondes%20radio.swf" TargetMode="External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../Vid&#233;os/1-%20Finie%20ou%20infinie.mp4" TargetMode="External"/><Relationship Id="rId2" Type="http://schemas.openxmlformats.org/officeDocument/2006/relationships/hyperlink" Target="../Activit&#233;s/La%20vitesse%20de%20la%20lumi&#232;re.docx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hyperlink" Target="../Animations/Refraction.swf" TargetMode="External"/><Relationship Id="rId7" Type="http://schemas.openxmlformats.org/officeDocument/2006/relationships/hyperlink" Target="../TP/TP%20n&#176;8%20-%20R&#233;flexion%20de%20la%20lumi&#232;re.docx" TargetMode="External"/><Relationship Id="rId2" Type="http://schemas.openxmlformats.org/officeDocument/2006/relationships/hyperlink" Target="../TP/TP%20n&#176;7%20-%20R&#233;fraction%20de%20la%20lumi&#232;re.docx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hyperlink" Target="../Animations/lois-snell-descartes.swf" TargetMode="External"/><Relationship Id="rId5" Type="http://schemas.openxmlformats.org/officeDocument/2006/relationships/hyperlink" Target="../Animations/R&#233;flexion%20et%20r&#233;fraction%20de%20la%20lumi&#232;re.swf" TargetMode="External"/><Relationship Id="rId10" Type="http://schemas.openxmlformats.org/officeDocument/2006/relationships/image" Target="../media/image10.png"/><Relationship Id="rId4" Type="http://schemas.openxmlformats.org/officeDocument/2006/relationships/image" Target="../media/image13.png"/><Relationship Id="rId9" Type="http://schemas.openxmlformats.org/officeDocument/2006/relationships/hyperlink" Target="Animation%20n&#176;3%20(R&#233;fraction%20et%20r&#233;flexion%20de%20la%20lumi&#232;re).pptx#-1,4,Diapositive 4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ctrTitle"/>
          </p:nvPr>
        </p:nvSpPr>
        <p:spPr>
          <a:xfrm>
            <a:off x="563532" y="1305055"/>
            <a:ext cx="8016938" cy="923330"/>
          </a:xfr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fr-FR" sz="5400" dirty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Franklin Gothic Demi" pitchFamily="34" charset="0"/>
              </a:rPr>
              <a:t>Propagation de la lumière</a:t>
            </a:r>
          </a:p>
        </p:txBody>
      </p:sp>
      <p:sp>
        <p:nvSpPr>
          <p:cNvPr id="5" name="Rectangle 4"/>
          <p:cNvSpPr/>
          <p:nvPr/>
        </p:nvSpPr>
        <p:spPr>
          <a:xfrm>
            <a:off x="539552" y="293747"/>
            <a:ext cx="359444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800" b="1" u="sng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Franklin Gothic Medium" pitchFamily="34" charset="0"/>
              </a:rPr>
              <a:t>Chapitre 14 :</a:t>
            </a:r>
          </a:p>
        </p:txBody>
      </p:sp>
      <p:sp>
        <p:nvSpPr>
          <p:cNvPr id="6" name="Rectangle 5" hidden="1"/>
          <p:cNvSpPr/>
          <p:nvPr/>
        </p:nvSpPr>
        <p:spPr>
          <a:xfrm>
            <a:off x="251520" y="2924944"/>
            <a:ext cx="3047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Les objectifs de connaissance :</a:t>
            </a:r>
            <a:endParaRPr lang="fr-FR" dirty="0"/>
          </a:p>
        </p:txBody>
      </p:sp>
      <p:sp>
        <p:nvSpPr>
          <p:cNvPr id="7" name="Rectangle 6" hidden="1"/>
          <p:cNvSpPr/>
          <p:nvPr/>
        </p:nvSpPr>
        <p:spPr>
          <a:xfrm>
            <a:off x="467544" y="3356992"/>
            <a:ext cx="71418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FontTx/>
              <a:buChar char="-"/>
            </a:pPr>
            <a:r>
              <a:rPr lang="fr-FR" dirty="0"/>
              <a:t>  Connaître la valeur de la célérité de la lumière dans le vide ou dans l’air ;</a:t>
            </a:r>
          </a:p>
          <a:p>
            <a:pPr lvl="0">
              <a:buFontTx/>
              <a:buChar char="-"/>
            </a:pPr>
            <a:r>
              <a:rPr lang="fr-FR" dirty="0"/>
              <a:t>  Connaitre les lois de </a:t>
            </a:r>
            <a:r>
              <a:rPr lang="fr-FR" dirty="0" err="1"/>
              <a:t>Snell</a:t>
            </a:r>
            <a:r>
              <a:rPr lang="fr-FR" dirty="0"/>
              <a:t>-Descartes.</a:t>
            </a:r>
          </a:p>
        </p:txBody>
      </p:sp>
      <p:sp>
        <p:nvSpPr>
          <p:cNvPr id="8" name="Rectangle 7" hidden="1"/>
          <p:cNvSpPr/>
          <p:nvPr/>
        </p:nvSpPr>
        <p:spPr>
          <a:xfrm>
            <a:off x="251520" y="4077072"/>
            <a:ext cx="28435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Les objectifs de savoir-faire :</a:t>
            </a:r>
            <a:endParaRPr lang="fr-FR" dirty="0"/>
          </a:p>
        </p:txBody>
      </p:sp>
      <p:sp>
        <p:nvSpPr>
          <p:cNvPr id="9" name="Rectangle 8" hidden="1"/>
          <p:cNvSpPr/>
          <p:nvPr/>
        </p:nvSpPr>
        <p:spPr>
          <a:xfrm>
            <a:off x="539552" y="4459178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fr-FR" dirty="0"/>
              <a:t>  Déterminer un indice de réfraction.</a:t>
            </a:r>
          </a:p>
        </p:txBody>
      </p:sp>
      <p:sp>
        <p:nvSpPr>
          <p:cNvPr id="2" name="ZoneTexte 1" hidden="1"/>
          <p:cNvSpPr txBox="1"/>
          <p:nvPr/>
        </p:nvSpPr>
        <p:spPr>
          <a:xfrm>
            <a:off x="1597660" y="6330806"/>
            <a:ext cx="59486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u="sng" dirty="0"/>
              <a:t>Thème</a:t>
            </a:r>
            <a:r>
              <a:rPr lang="fr-FR" sz="1600" u="sng" dirty="0"/>
              <a:t> :</a:t>
            </a:r>
            <a:r>
              <a:rPr lang="fr-FR" sz="1600" dirty="0"/>
              <a:t> La Santé		</a:t>
            </a:r>
            <a:r>
              <a:rPr lang="fr-FR" sz="1600" i="1" u="sng" dirty="0"/>
              <a:t>Domaine </a:t>
            </a:r>
            <a:r>
              <a:rPr lang="fr-FR" sz="1600" u="sng" dirty="0"/>
              <a:t>:</a:t>
            </a:r>
            <a:r>
              <a:rPr lang="fr-FR" sz="1600" dirty="0"/>
              <a:t> le diagnostic médical</a:t>
            </a:r>
          </a:p>
        </p:txBody>
      </p:sp>
    </p:spTree>
    <p:extLst>
      <p:ext uri="{BB962C8B-B14F-4D97-AF65-F5344CB8AC3E}">
        <p14:creationId xmlns:p14="http://schemas.microsoft.com/office/powerpoint/2010/main" val="3839858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  <p:bldP spid="8" grpId="0"/>
      <p:bldP spid="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395536" y="404664"/>
            <a:ext cx="2696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1.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Qu’est-ce qu’une onde 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95536" y="1198493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rgbClr val="FF0000"/>
                </a:solidFill>
              </a:rPr>
              <a:t>Une onde est la </a:t>
            </a:r>
            <a:r>
              <a:rPr lang="fr-FR" b="1" dirty="0">
                <a:solidFill>
                  <a:srgbClr val="FF0000"/>
                </a:solidFill>
              </a:rPr>
              <a:t>propagation</a:t>
            </a:r>
            <a:r>
              <a:rPr lang="fr-FR" dirty="0">
                <a:solidFill>
                  <a:srgbClr val="FF0000"/>
                </a:solidFill>
              </a:rPr>
              <a:t> d’une </a:t>
            </a:r>
            <a:r>
              <a:rPr lang="fr-FR" b="1" dirty="0">
                <a:solidFill>
                  <a:srgbClr val="FF0000"/>
                </a:solidFill>
              </a:rPr>
              <a:t>perturbation</a:t>
            </a:r>
            <a:r>
              <a:rPr lang="fr-FR" dirty="0">
                <a:solidFill>
                  <a:srgbClr val="FF0000"/>
                </a:solidFill>
              </a:rPr>
              <a:t> qui transporte de l’énergie </a:t>
            </a:r>
            <a:r>
              <a:rPr lang="fr-FR" u="sng" dirty="0">
                <a:solidFill>
                  <a:srgbClr val="FF0000"/>
                </a:solidFill>
              </a:rPr>
              <a:t>sans transporter de matière</a:t>
            </a:r>
            <a:r>
              <a:rPr lang="fr-FR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85720" y="836712"/>
            <a:ext cx="1253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b="1" u="sng" dirty="0">
                <a:ea typeface="Calibri"/>
                <a:cs typeface="Times New Roman"/>
              </a:rPr>
              <a:t>Définition :</a:t>
            </a:r>
            <a:endParaRPr lang="fr-FR" u="sng" dirty="0">
              <a:ea typeface="Calibri"/>
              <a:cs typeface="Times New Roman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79512" y="4895474"/>
            <a:ext cx="29134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Une onde se caractérise par :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39553" y="5336048"/>
            <a:ext cx="878497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FontTx/>
              <a:buChar char="-"/>
            </a:pPr>
            <a:r>
              <a:rPr lang="fr-FR" dirty="0"/>
              <a:t>  Sa vitesse de propagation dans le milieu (en </a:t>
            </a:r>
            <a:r>
              <a:rPr lang="fr-FR" dirty="0" err="1"/>
              <a:t>m.s</a:t>
            </a:r>
            <a:r>
              <a:rPr lang="fr-FR" baseline="30000" dirty="0" err="1">
                <a:sym typeface="Symbol"/>
              </a:rPr>
              <a:t></a:t>
            </a:r>
            <a:r>
              <a:rPr lang="fr-FR" baseline="30000" dirty="0" err="1"/>
              <a:t>1</a:t>
            </a:r>
            <a:r>
              <a:rPr lang="fr-FR" dirty="0"/>
              <a:t>) aussi appelée </a:t>
            </a:r>
            <a:r>
              <a:rPr lang="fr-FR" b="1" dirty="0"/>
              <a:t>célérité </a:t>
            </a:r>
            <a:r>
              <a:rPr lang="fr-FR" dirty="0"/>
              <a:t>;</a:t>
            </a:r>
          </a:p>
          <a:p>
            <a:pPr lvl="0">
              <a:lnSpc>
                <a:spcPct val="150000"/>
              </a:lnSpc>
              <a:buFontTx/>
              <a:buChar char="-"/>
            </a:pPr>
            <a:r>
              <a:rPr lang="fr-FR" dirty="0"/>
              <a:t>  Le type de la perturbation qui se propage (pression, déplacement, tension électrique,…) ;</a:t>
            </a:r>
          </a:p>
          <a:p>
            <a:pPr lvl="0">
              <a:lnSpc>
                <a:spcPct val="150000"/>
              </a:lnSpc>
              <a:buFontTx/>
              <a:buChar char="-"/>
            </a:pPr>
            <a:r>
              <a:rPr lang="fr-FR" dirty="0"/>
              <a:t>  L’amplitude de la perturbation.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90395" y="1907540"/>
            <a:ext cx="11852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Exemples :</a:t>
            </a:r>
            <a:endParaRPr lang="fr-FR" dirty="0"/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760" y="2348880"/>
            <a:ext cx="8892480" cy="2469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Loup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09961">
            <a:off x="1650288" y="940416"/>
            <a:ext cx="24384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>
            <a:hlinkClick r:id="rId4" action="ppaction://hlinkfile" tooltip="Onde de choc d'une explosion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476672"/>
            <a:ext cx="2857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>
            <a:hlinkClick r:id="rId6" action="ppaction://hlinkfile" tooltip="Vague à la surface de l'eau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9872" y="476672"/>
            <a:ext cx="2857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Vague" descr="Simple_harmonic_motion_animation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14400" y="1700213"/>
            <a:ext cx="7315200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28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9" grpId="0"/>
      <p:bldP spid="20" grpId="0" uiExpand="1" build="p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7504" y="172014"/>
            <a:ext cx="1305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b="1" u="sng" dirty="0">
                <a:ea typeface="Calibri"/>
                <a:cs typeface="Times New Roman"/>
              </a:rPr>
              <a:t>A RETENIR :</a:t>
            </a:r>
            <a:endParaRPr lang="fr-FR" u="sng" dirty="0">
              <a:ea typeface="Calibri"/>
              <a:cs typeface="Times New Roman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79512" y="548680"/>
            <a:ext cx="90730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fr-FR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Si u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ne onde est périodique, </a:t>
            </a:r>
            <a:r>
              <a:rPr lang="fr-FR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alors on 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définit sa période T (en s) et sa fréquence </a:t>
            </a:r>
            <a:r>
              <a:rPr kumimoji="0" lang="fr-FR" b="0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(= 1/T, en Hz)</a:t>
            </a:r>
            <a:endParaRPr kumimoji="0" lang="fr-FR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9512" y="908720"/>
            <a:ext cx="80529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>
                <a:solidFill>
                  <a:srgbClr val="FF0000"/>
                </a:solidFill>
              </a:rPr>
              <a:t>  La vitesse de propagation d’une onde peut se déterminer par la relation suivante :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7523" y="1268760"/>
            <a:ext cx="5828955" cy="1146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179512" y="2420888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>
                <a:solidFill>
                  <a:srgbClr val="FF0000"/>
                </a:solidFill>
              </a:rPr>
              <a:t>  On définit la </a:t>
            </a:r>
            <a:r>
              <a:rPr lang="fr-FR" b="1" dirty="0">
                <a:solidFill>
                  <a:srgbClr val="FF0000"/>
                </a:solidFill>
              </a:rPr>
              <a:t>longueur d'onde λ</a:t>
            </a:r>
            <a:r>
              <a:rPr lang="fr-FR" dirty="0">
                <a:solidFill>
                  <a:srgbClr val="FF0000"/>
                </a:solidFill>
              </a:rPr>
              <a:t> (en m) d’une onde comme égale à la distance parcourue par l’onde pendant la durée T :</a:t>
            </a: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1265" name="Object 1"/>
          <p:cNvGraphicFramePr>
            <a:graphicFrameLocks noChangeAspect="1"/>
          </p:cNvGraphicFramePr>
          <p:nvPr/>
        </p:nvGraphicFramePr>
        <p:xfrm>
          <a:off x="1367327" y="3068960"/>
          <a:ext cx="6084993" cy="1009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Equation" r:id="rId4" imgW="4419600" imgH="736600" progId="Equation.DSMT4">
                  <p:embed/>
                </p:oleObj>
              </mc:Choice>
              <mc:Fallback>
                <p:oleObj name="Equation" r:id="rId4" imgW="4419600" imgH="736600" progId="Equation.DSMT4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7327" y="3068960"/>
                        <a:ext cx="6084993" cy="100979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395536" y="4077072"/>
            <a:ext cx="33841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2.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Les ondes électromagnétiques</a:t>
            </a:r>
          </a:p>
          <a:p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2.1.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Définition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85720" y="4715852"/>
            <a:ext cx="1253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b="1" u="sng" dirty="0">
                <a:ea typeface="Calibri"/>
                <a:cs typeface="Times New Roman"/>
              </a:rPr>
              <a:t>Définition :</a:t>
            </a:r>
            <a:endParaRPr lang="fr-FR" u="sng" dirty="0">
              <a:ea typeface="Calibri"/>
              <a:cs typeface="Times New Roman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65513" y="5025950"/>
            <a:ext cx="83293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Une onde électromagnétique est la </a:t>
            </a:r>
            <a:r>
              <a:rPr lang="fr-FR" b="1" dirty="0">
                <a:solidFill>
                  <a:srgbClr val="FF0000"/>
                </a:solidFill>
              </a:rPr>
              <a:t>propagation</a:t>
            </a:r>
            <a:r>
              <a:rPr lang="fr-FR" dirty="0">
                <a:solidFill>
                  <a:srgbClr val="FF0000"/>
                </a:solidFill>
              </a:rPr>
              <a:t> d’une perturbation électromagnétique (champ magnétique et du champ électrique) dans un milieu (modification de l’état des électrons dans les atomes).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80173" y="5867980"/>
            <a:ext cx="1305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b="1" u="sng" dirty="0">
                <a:ea typeface="Calibri"/>
                <a:cs typeface="Times New Roman"/>
              </a:rPr>
              <a:t>A RETENIR :</a:t>
            </a:r>
            <a:endParaRPr lang="fr-FR" u="sng" dirty="0">
              <a:ea typeface="Calibri"/>
              <a:cs typeface="Times New Roman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23701" y="6167045"/>
            <a:ext cx="83127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Une onde électromagnétique se propage dans tout milieu transparent et est absorbée par un milieu opaque.</a:t>
            </a:r>
          </a:p>
        </p:txBody>
      </p:sp>
      <p:pic>
        <p:nvPicPr>
          <p:cNvPr id="16" name="Picture 2">
            <a:hlinkClick r:id="rId6" action="ppaction://hlinkfile" tooltip="Histoire de la lumière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35896" y="4149080"/>
            <a:ext cx="2857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800" decel="100000"/>
                                        <p:tgtEl>
                                          <p:spTgt spid="112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/>
      <p:bldP spid="9" grpId="0"/>
      <p:bldP spid="11" grpId="0"/>
      <p:bldP spid="10" grpId="0" build="p"/>
      <p:bldP spid="12" grpId="0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188640"/>
            <a:ext cx="28266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2.2.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Domaine de fréquences</a:t>
            </a:r>
          </a:p>
        </p:txBody>
      </p:sp>
      <p:pic>
        <p:nvPicPr>
          <p:cNvPr id="5" name="Picture 2">
            <a:hlinkClick r:id="rId2" action="ppaction://hlinkfile" tooltip="Les ondes électromagnétiques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216144"/>
            <a:ext cx="32004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>
            <a:hlinkClick r:id="rId4" action="ppaction://hlinkfile" tooltip="Les ondes radio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209038"/>
            <a:ext cx="360040" cy="328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0008" y="836712"/>
            <a:ext cx="8543984" cy="3465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285720" y="4427820"/>
            <a:ext cx="1305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b="1" u="sng" dirty="0">
                <a:ea typeface="Calibri"/>
                <a:cs typeface="Times New Roman"/>
              </a:rPr>
              <a:t>A RETENIR :</a:t>
            </a:r>
            <a:endParaRPr lang="fr-FR" u="sng" dirty="0">
              <a:ea typeface="Calibri"/>
              <a:cs typeface="Times New Roman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95536" y="4869160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rgbClr val="FF0000"/>
                </a:solidFill>
              </a:rPr>
              <a:t>-  L’appareil visuel (œil) est un récepteur sensible à des ondes électromagnétiques dont les longueurs d’onde (fréquences) sont comprises entre 400 nm (UV) et 780 nm (IR) environ. Ce domaine de fréquences s’appelle le </a:t>
            </a:r>
            <a:r>
              <a:rPr lang="fr-FR" b="1" dirty="0">
                <a:solidFill>
                  <a:srgbClr val="FF0000"/>
                </a:solidFill>
              </a:rPr>
              <a:t>domaine visible</a:t>
            </a:r>
            <a:r>
              <a:rPr lang="fr-FR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395536" y="5807005"/>
            <a:ext cx="867645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-  Une lumière monochromatique est une lumière composée d’une seule fréquence (ou d’une  seule longueur 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Calibri" pitchFamily="34" charset="0"/>
              </a:rPr>
              <a:t>d’onde).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cs typeface="Arial" pitchFamily="34" charset="0"/>
              </a:rPr>
              <a:t> </a:t>
            </a:r>
          </a:p>
        </p:txBody>
      </p:sp>
      <p:pic>
        <p:nvPicPr>
          <p:cNvPr id="11" name="Loup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83822" y="5515688"/>
            <a:ext cx="277409" cy="185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Spectre visible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0411" y="2261062"/>
            <a:ext cx="8803178" cy="2335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Loup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644040" y="5515688"/>
            <a:ext cx="277409" cy="185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43000" y="1193006"/>
            <a:ext cx="6858000" cy="447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51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95536" y="504306"/>
            <a:ext cx="4134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2.3.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Vitesse de propagation de la lumière</a:t>
            </a:r>
          </a:p>
        </p:txBody>
      </p:sp>
      <p:sp>
        <p:nvSpPr>
          <p:cNvPr id="7" name="ZoneTexte 6">
            <a:hlinkClick r:id="rId2" action="ppaction://hlinkfile"/>
          </p:cNvPr>
          <p:cNvSpPr txBox="1"/>
          <p:nvPr/>
        </p:nvSpPr>
        <p:spPr>
          <a:xfrm>
            <a:off x="2750219" y="63945"/>
            <a:ext cx="3643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u="sng" dirty="0">
                <a:solidFill>
                  <a:schemeClr val="bg1">
                    <a:lumMod val="75000"/>
                  </a:schemeClr>
                </a:solidFill>
              </a:rPr>
              <a:t>Voir Activité :</a:t>
            </a:r>
            <a:r>
              <a:rPr lang="fr-FR" i="1" dirty="0">
                <a:solidFill>
                  <a:schemeClr val="bg1">
                    <a:lumMod val="75000"/>
                  </a:schemeClr>
                </a:solidFill>
              </a:rPr>
              <a:t> La vitesse de la lumière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90697" y="883651"/>
            <a:ext cx="84706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La vitesse de propagation de la lumière (aussi appelée « </a:t>
            </a:r>
            <a:r>
              <a:rPr lang="fr-FR" b="1" dirty="0"/>
              <a:t>célérité</a:t>
            </a:r>
            <a:r>
              <a:rPr lang="fr-FR" dirty="0"/>
              <a:t> », du latin </a:t>
            </a:r>
            <a:r>
              <a:rPr lang="fr-FR" i="1" dirty="0" err="1"/>
              <a:t>celeritas</a:t>
            </a:r>
            <a:r>
              <a:rPr lang="fr-FR" dirty="0"/>
              <a:t>, « vitesse ») dans le vide est notée </a:t>
            </a:r>
            <a:r>
              <a:rPr lang="fr-FR" b="1" i="1" dirty="0"/>
              <a:t>c</a:t>
            </a:r>
            <a:r>
              <a:rPr lang="fr-FR" dirty="0"/>
              <a:t> et a pour valeur :</a:t>
            </a:r>
          </a:p>
        </p:txBody>
      </p:sp>
      <p:sp>
        <p:nvSpPr>
          <p:cNvPr id="5" name="Rectangle 4"/>
          <p:cNvSpPr/>
          <p:nvPr/>
        </p:nvSpPr>
        <p:spPr>
          <a:xfrm>
            <a:off x="3464165" y="1698167"/>
            <a:ext cx="23855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i="1" dirty="0">
                <a:solidFill>
                  <a:srgbClr val="FF0000"/>
                </a:solidFill>
              </a:rPr>
              <a:t>c</a:t>
            </a:r>
            <a:r>
              <a:rPr lang="fr-FR" b="1" dirty="0">
                <a:solidFill>
                  <a:srgbClr val="FF0000"/>
                </a:solidFill>
              </a:rPr>
              <a:t> = 299 792, 458 </a:t>
            </a:r>
            <a:r>
              <a:rPr lang="fr-FR" b="1" dirty="0" err="1">
                <a:solidFill>
                  <a:srgbClr val="FF0000"/>
                </a:solidFill>
              </a:rPr>
              <a:t>km.s</a:t>
            </a:r>
            <a:r>
              <a:rPr lang="fr-FR" b="1" baseline="30000" dirty="0">
                <a:solidFill>
                  <a:srgbClr val="FF0000"/>
                </a:solidFill>
                <a:sym typeface="Symbol"/>
              </a:rPr>
              <a:t></a:t>
            </a:r>
            <a:r>
              <a:rPr lang="fr-FR" b="1" baseline="30000" dirty="0">
                <a:solidFill>
                  <a:srgbClr val="FF0000"/>
                </a:solidFill>
              </a:rPr>
              <a:t>1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5720" y="2158821"/>
            <a:ext cx="1305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b="1" u="sng" dirty="0">
                <a:ea typeface="Calibri"/>
                <a:cs typeface="Times New Roman"/>
              </a:rPr>
              <a:t>A RETENIR :</a:t>
            </a:r>
            <a:endParaRPr lang="fr-FR" u="sng" dirty="0">
              <a:ea typeface="Calibri"/>
              <a:cs typeface="Times New Roman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1767" y="2643139"/>
            <a:ext cx="8204662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rgbClr val="FF0000"/>
                </a:solidFill>
              </a:rPr>
              <a:t>-  Les ondes électromagnétiques se propagent toutes à la même vitesse (</a:t>
            </a:r>
            <a:r>
              <a:rPr lang="fr-FR" b="1" i="1" dirty="0">
                <a:solidFill>
                  <a:srgbClr val="FF0000"/>
                </a:solidFill>
              </a:rPr>
              <a:t>c</a:t>
            </a:r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dirty="0">
                <a:solidFill>
                  <a:srgbClr val="FF0000"/>
                </a:solidFill>
                <a:sym typeface="Symbol"/>
              </a:rPr>
              <a:t></a:t>
            </a:r>
            <a:r>
              <a:rPr lang="fr-FR" b="1" dirty="0">
                <a:solidFill>
                  <a:srgbClr val="FF0000"/>
                </a:solidFill>
              </a:rPr>
              <a:t> 300 000 </a:t>
            </a:r>
          </a:p>
          <a:p>
            <a:r>
              <a:rPr lang="fr-FR" b="1" dirty="0" err="1">
                <a:solidFill>
                  <a:srgbClr val="FF0000"/>
                </a:solidFill>
              </a:rPr>
              <a:t>km.s</a:t>
            </a:r>
            <a:r>
              <a:rPr lang="fr-FR" b="1" baseline="30000" dirty="0">
                <a:solidFill>
                  <a:srgbClr val="FF0000"/>
                </a:solidFill>
                <a:sym typeface="Symbol"/>
              </a:rPr>
              <a:t></a:t>
            </a:r>
            <a:r>
              <a:rPr lang="fr-FR" b="1" baseline="30000" dirty="0">
                <a:solidFill>
                  <a:srgbClr val="FF0000"/>
                </a:solidFill>
              </a:rPr>
              <a:t>1</a:t>
            </a:r>
            <a:r>
              <a:rPr lang="fr-FR" b="1" dirty="0">
                <a:solidFill>
                  <a:srgbClr val="FF0000"/>
                </a:solidFill>
              </a:rPr>
              <a:t> = 3,00.10</a:t>
            </a:r>
            <a:r>
              <a:rPr lang="fr-FR" b="1" baseline="30000" dirty="0">
                <a:solidFill>
                  <a:srgbClr val="FF0000"/>
                </a:solidFill>
              </a:rPr>
              <a:t>8</a:t>
            </a:r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dirty="0" err="1">
                <a:solidFill>
                  <a:srgbClr val="FF0000"/>
                </a:solidFill>
              </a:rPr>
              <a:t>m.s</a:t>
            </a:r>
            <a:r>
              <a:rPr lang="fr-FR" b="1" baseline="30000" dirty="0" err="1">
                <a:solidFill>
                  <a:srgbClr val="FF0000"/>
                </a:solidFill>
                <a:sym typeface="Symbol"/>
              </a:rPr>
              <a:t></a:t>
            </a:r>
            <a:r>
              <a:rPr lang="fr-FR" b="1" baseline="30000" dirty="0" err="1">
                <a:solidFill>
                  <a:srgbClr val="FF0000"/>
                </a:solidFill>
              </a:rPr>
              <a:t>1</a:t>
            </a:r>
            <a:r>
              <a:rPr lang="fr-FR" dirty="0">
                <a:solidFill>
                  <a:srgbClr val="FF0000"/>
                </a:solidFill>
              </a:rPr>
              <a:t>) dans le vide ;</a:t>
            </a:r>
          </a:p>
          <a:p>
            <a:endParaRPr lang="fr-FR" sz="800" dirty="0">
              <a:solidFill>
                <a:srgbClr val="FF0000"/>
              </a:solidFill>
            </a:endParaRPr>
          </a:p>
          <a:p>
            <a:pPr algn="just">
              <a:buFontTx/>
              <a:buChar char="-"/>
            </a:pPr>
            <a:r>
              <a:rPr lang="fr-FR" dirty="0">
                <a:solidFill>
                  <a:srgbClr val="FF0000"/>
                </a:solidFill>
              </a:rPr>
              <a:t>  Les ondes électromagnétiques se propagent dans l’air pratiquement à la même vitesse que dans le vide ;</a:t>
            </a:r>
          </a:p>
          <a:p>
            <a:endParaRPr lang="fr-FR" sz="800" dirty="0">
              <a:solidFill>
                <a:srgbClr val="FF0000"/>
              </a:solidFill>
            </a:endParaRPr>
          </a:p>
          <a:p>
            <a:pPr algn="just">
              <a:buFontTx/>
              <a:buChar char="-"/>
            </a:pPr>
            <a:r>
              <a:rPr lang="fr-FR" dirty="0">
                <a:solidFill>
                  <a:srgbClr val="FF0000"/>
                </a:solidFill>
              </a:rPr>
              <a:t>  Dans un milieu transparent, homogène et isotrope, une onde électromagnétique se propage en ligne droite.</a:t>
            </a:r>
          </a:p>
          <a:p>
            <a:endParaRPr lang="fr-FR" sz="800" dirty="0">
              <a:solidFill>
                <a:srgbClr val="FF0000"/>
              </a:solidFill>
            </a:endParaRPr>
          </a:p>
          <a:p>
            <a:pPr algn="just">
              <a:buFontTx/>
              <a:buChar char="-"/>
            </a:pPr>
            <a:r>
              <a:rPr lang="fr-FR" dirty="0"/>
              <a:t>  Dans les autres milieux matériels, la vitesse de propagation des ondes électromagnétiques est inférieure à </a:t>
            </a:r>
            <a:r>
              <a:rPr lang="fr-FR" i="1" dirty="0"/>
              <a:t>c</a:t>
            </a:r>
            <a:r>
              <a:rPr lang="fr-FR" dirty="0"/>
              <a:t>, elle dépend du milieu de propagation et de la fréquence des ondes :</a:t>
            </a:r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2996026" y="5670667"/>
          <a:ext cx="3151949" cy="1097280"/>
        </p:xfrm>
        <a:graphic>
          <a:graphicData uri="http://schemas.openxmlformats.org/drawingml/2006/table">
            <a:tbl>
              <a:tblPr/>
              <a:tblGrid>
                <a:gridCol w="7927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9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latin typeface="Calibri"/>
                          <a:ea typeface="Times New Roman"/>
                          <a:cs typeface="Times New Roman"/>
                        </a:rPr>
                        <a:t>Milieu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latin typeface="Calibri"/>
                          <a:ea typeface="Times New Roman"/>
                          <a:cs typeface="Times New Roman"/>
                        </a:rPr>
                        <a:t>Célérité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800">
                          <a:latin typeface="Calibri"/>
                          <a:ea typeface="Times New Roman"/>
                          <a:cs typeface="Times New Roman"/>
                        </a:rPr>
                        <a:t>Air</a:t>
                      </a:r>
                      <a:endParaRPr lang="fr-F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Calibri"/>
                          <a:ea typeface="Times New Roman"/>
                          <a:cs typeface="Times New Roman"/>
                        </a:rPr>
                        <a:t>3,00 </a:t>
                      </a:r>
                      <a:r>
                        <a:rPr lang="fr-FR" sz="1800" dirty="0">
                          <a:latin typeface="Calibri"/>
                          <a:ea typeface="Times New Roman"/>
                          <a:cs typeface="Times New Roman"/>
                          <a:sym typeface="Symbol"/>
                        </a:rPr>
                        <a:t> </a:t>
                      </a:r>
                      <a:r>
                        <a:rPr lang="fr-FR" sz="1800" dirty="0"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r>
                        <a:rPr lang="fr-FR" sz="1800" baseline="30000" dirty="0"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fr-FR" sz="1800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fr-FR" sz="1800" dirty="0" err="1">
                          <a:latin typeface="Calibri"/>
                          <a:ea typeface="Times New Roman"/>
                          <a:cs typeface="Times New Roman"/>
                        </a:rPr>
                        <a:t>m.s</a:t>
                      </a:r>
                      <a:r>
                        <a:rPr lang="fr-FR" sz="1800" baseline="30000" dirty="0" err="1">
                          <a:latin typeface="Calibri"/>
                          <a:ea typeface="Times New Roman"/>
                          <a:cs typeface="Times New Roman"/>
                          <a:sym typeface="Symbol"/>
                        </a:rPr>
                        <a:t></a:t>
                      </a:r>
                      <a:r>
                        <a:rPr lang="fr-FR" sz="1800" baseline="30000" dirty="0" err="1"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800">
                          <a:latin typeface="Calibri"/>
                          <a:ea typeface="Times New Roman"/>
                          <a:cs typeface="Times New Roman"/>
                        </a:rPr>
                        <a:t>Eau</a:t>
                      </a:r>
                      <a:endParaRPr lang="fr-F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+mn-lt"/>
                          <a:ea typeface="Times New Roman"/>
                          <a:cs typeface="Times New Roman"/>
                        </a:rPr>
                        <a:t>2,26 </a:t>
                      </a:r>
                      <a:r>
                        <a:rPr lang="fr-FR" sz="1800" dirty="0">
                          <a:latin typeface="+mn-lt"/>
                          <a:ea typeface="Times New Roman"/>
                          <a:cs typeface="Times New Roman"/>
                          <a:sym typeface="Symbol"/>
                        </a:rPr>
                        <a:t> </a:t>
                      </a:r>
                      <a:r>
                        <a:rPr lang="fr-FR" sz="1800" dirty="0"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r>
                        <a:rPr lang="fr-FR" sz="1800" baseline="30000" dirty="0"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fr-FR" sz="1800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fr-FR" sz="1800" dirty="0" err="1">
                          <a:latin typeface="Calibri"/>
                          <a:ea typeface="Times New Roman"/>
                          <a:cs typeface="Times New Roman"/>
                        </a:rPr>
                        <a:t>m.s</a:t>
                      </a:r>
                      <a:r>
                        <a:rPr lang="fr-FR" sz="1800" baseline="30000" dirty="0" err="1">
                          <a:latin typeface="Calibri"/>
                          <a:ea typeface="Times New Roman"/>
                          <a:cs typeface="Times New Roman"/>
                          <a:sym typeface="Symbol"/>
                        </a:rPr>
                        <a:t></a:t>
                      </a:r>
                      <a:r>
                        <a:rPr lang="fr-FR" sz="1800" baseline="30000" dirty="0" err="1"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Calibri"/>
                          <a:ea typeface="Times New Roman"/>
                          <a:cs typeface="Times New Roman"/>
                        </a:rPr>
                        <a:t>Verre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+mn-lt"/>
                          <a:ea typeface="Times New Roman"/>
                          <a:cs typeface="Times New Roman"/>
                        </a:rPr>
                        <a:t>2,00 </a:t>
                      </a:r>
                      <a:r>
                        <a:rPr lang="fr-FR" sz="1800" dirty="0">
                          <a:latin typeface="+mn-lt"/>
                          <a:ea typeface="Times New Roman"/>
                          <a:cs typeface="Times New Roman"/>
                          <a:sym typeface="Symbol"/>
                        </a:rPr>
                        <a:t> </a:t>
                      </a:r>
                      <a:r>
                        <a:rPr lang="fr-FR" sz="1800" dirty="0"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r>
                        <a:rPr lang="fr-FR" sz="1800" baseline="30000" dirty="0"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fr-FR" sz="1800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fr-FR" sz="1800" dirty="0" err="1">
                          <a:latin typeface="Calibri"/>
                          <a:ea typeface="Times New Roman"/>
                          <a:cs typeface="Times New Roman"/>
                        </a:rPr>
                        <a:t>m.s</a:t>
                      </a:r>
                      <a:r>
                        <a:rPr lang="fr-FR" sz="1800" baseline="30000" dirty="0" err="1">
                          <a:latin typeface="Calibri"/>
                          <a:ea typeface="Times New Roman"/>
                          <a:cs typeface="Times New Roman"/>
                          <a:sym typeface="Symbol"/>
                        </a:rPr>
                        <a:t></a:t>
                      </a:r>
                      <a:r>
                        <a:rPr lang="fr-FR" sz="1800" baseline="30000" dirty="0" err="1"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" name="Picture 2">
            <a:hlinkClick r:id="rId3" action="ppaction://hlinkfile" tooltip="Finie ou infini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548680"/>
            <a:ext cx="2857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0" presetClass="entr" presetSubtype="0" fill="hold" grpId="0" nodeType="withEffect">
                                  <p:stCondLst>
                                    <p:cond delay="7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9" presetClass="entr" presetSubtype="0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5" grpId="0"/>
      <p:bldP spid="8" grpId="0"/>
      <p:bldP spid="9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hlinkClick r:id="rId2" action="ppaction://hlinkfile"/>
          </p:cNvPr>
          <p:cNvSpPr txBox="1"/>
          <p:nvPr/>
        </p:nvSpPr>
        <p:spPr>
          <a:xfrm>
            <a:off x="1017470" y="116632"/>
            <a:ext cx="3290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u="sng" dirty="0">
                <a:solidFill>
                  <a:schemeClr val="bg1">
                    <a:lumMod val="75000"/>
                  </a:schemeClr>
                </a:solidFill>
              </a:rPr>
              <a:t>Voir TP :</a:t>
            </a:r>
            <a:r>
              <a:rPr lang="fr-FR" i="1" dirty="0">
                <a:solidFill>
                  <a:schemeClr val="bg1">
                    <a:lumMod val="75000"/>
                  </a:schemeClr>
                </a:solidFill>
              </a:rPr>
              <a:t> Réfraction de la lumière </a:t>
            </a:r>
          </a:p>
        </p:txBody>
      </p:sp>
      <p:pic>
        <p:nvPicPr>
          <p:cNvPr id="5" name="Image 4">
            <a:hlinkClick r:id="rId3" action="ppaction://hlinkfile" tooltip="Expérience de TP avec disque gradué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61014"/>
            <a:ext cx="280568" cy="2805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95536" y="620688"/>
            <a:ext cx="4064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2.4.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Réflexion et réfraction de la lumière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07651" y="5085184"/>
            <a:ext cx="2382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dirty="0"/>
              <a:t>Réflexion de la lumière</a:t>
            </a:r>
          </a:p>
        </p:txBody>
      </p:sp>
      <p:pic>
        <p:nvPicPr>
          <p:cNvPr id="9" name="Image 8">
            <a:hlinkClick r:id="rId5" action="ppaction://hlinkfile" tooltip="Les lois de Snell-Descartes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665070"/>
            <a:ext cx="280568" cy="280568"/>
          </a:xfrm>
          <a:prstGeom prst="rect">
            <a:avLst/>
          </a:prstGeom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81885" y="5507504"/>
            <a:ext cx="6417719" cy="11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Calibri" pitchFamily="34" charset="0"/>
              </a:rPr>
              <a:t>  le rayon réfléchi est dans le plan d'incidence 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Calibri" pitchFamily="34" charset="0"/>
              </a:rPr>
              <a:t>  les angles incidents et réfléchis </a:t>
            </a:r>
            <a:r>
              <a:rPr kumimoji="0" lang="fr-FR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Calibri" pitchFamily="34" charset="0"/>
              </a:rPr>
              <a:t>sont égaux en valeurs absolues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Calibri" pitchFamily="34" charset="0"/>
              </a:rPr>
              <a:t> 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sz="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ea typeface="Times New Roman" pitchFamily="18" charset="0"/>
              <a:cs typeface="Calibri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srgbClr val="FF0000"/>
                </a:solidFill>
              </a:rPr>
              <a:t>		i</a:t>
            </a:r>
            <a:r>
              <a:rPr lang="fr-FR" b="1" baseline="-25000" dirty="0">
                <a:solidFill>
                  <a:srgbClr val="FF0000"/>
                </a:solidFill>
              </a:rPr>
              <a:t>1</a:t>
            </a:r>
            <a:r>
              <a:rPr lang="fr-FR" b="1" dirty="0">
                <a:solidFill>
                  <a:srgbClr val="FF0000"/>
                </a:solidFill>
              </a:rPr>
              <a:t> = </a:t>
            </a:r>
            <a:r>
              <a:rPr lang="fr-FR" b="1" dirty="0">
                <a:solidFill>
                  <a:srgbClr val="FF0000"/>
                </a:solidFill>
                <a:sym typeface="Symbol"/>
              </a:rPr>
              <a:t></a:t>
            </a:r>
            <a:r>
              <a:rPr lang="fr-FR" b="1" dirty="0">
                <a:solidFill>
                  <a:srgbClr val="FF0000"/>
                </a:solidFill>
              </a:rPr>
              <a:t> r</a:t>
            </a:r>
            <a:endParaRPr kumimoji="0" lang="fr-FR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</p:txBody>
      </p:sp>
      <p:pic>
        <p:nvPicPr>
          <p:cNvPr id="14" name="Image grand format" hidden="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89330"/>
            <a:ext cx="9144000" cy="6236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ZoneTexte 10">
            <a:hlinkClick r:id="rId7" action="ppaction://hlinkfile"/>
          </p:cNvPr>
          <p:cNvSpPr txBox="1"/>
          <p:nvPr/>
        </p:nvSpPr>
        <p:spPr>
          <a:xfrm>
            <a:off x="4499992" y="116632"/>
            <a:ext cx="3177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u="sng" dirty="0">
                <a:solidFill>
                  <a:schemeClr val="bg1">
                    <a:lumMod val="75000"/>
                  </a:schemeClr>
                </a:solidFill>
              </a:rPr>
              <a:t>Voir TP :</a:t>
            </a:r>
            <a:r>
              <a:rPr lang="fr-FR" i="1" dirty="0">
                <a:solidFill>
                  <a:schemeClr val="bg1">
                    <a:lumMod val="75000"/>
                  </a:schemeClr>
                </a:solidFill>
              </a:rPr>
              <a:t> Réflexion de la lumière 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19673" y="1081028"/>
            <a:ext cx="5904656" cy="3999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Loupe">
            <a:hlinkClick r:id="rId9" action="ppaction://hlinkpres?slideindex=4&amp;slidetitle=Diapositive 4" tooltip="Construction légendée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64288" y="4725144"/>
            <a:ext cx="392730" cy="260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Image 12">
            <a:hlinkClick r:id="rId11" action="ppaction://hlinkfile" tooltip="Les lois de Snell-Descartes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665070"/>
            <a:ext cx="280568" cy="280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0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0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0" presetClass="entr" presetSubtype="0" fill="hold" grpId="0" nodeType="withEffect">
                                  <p:stCondLst>
                                    <p:cond delay="6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0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307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36701" y="121007"/>
            <a:ext cx="2541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dirty="0"/>
              <a:t>Réfraction de la lumière :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90449" y="527793"/>
            <a:ext cx="8271165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Calibri" pitchFamily="34" charset="0"/>
              </a:rPr>
              <a:t>  le rayon réfracté est dans le plan d'incidence 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endParaRPr kumimoji="0" lang="fr-FR" sz="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Calibri" pitchFamily="34" charset="0"/>
              </a:rPr>
              <a:t>  les indices de réfraction </a:t>
            </a:r>
            <a:r>
              <a:rPr kumimoji="0" lang="fr-FR" b="0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Calibri" pitchFamily="34" charset="0"/>
              </a:rPr>
              <a:t>n</a:t>
            </a:r>
            <a:r>
              <a:rPr kumimoji="0" lang="fr-FR" b="0" i="0" u="none" strike="noStrike" cap="none" normalizeH="0" baseline="-30000" dirty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Calibri" pitchFamily="34" charset="0"/>
              </a:rPr>
              <a:t>1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Calibri" pitchFamily="34" charset="0"/>
              </a:rPr>
              <a:t> et </a:t>
            </a:r>
            <a:r>
              <a:rPr kumimoji="0" lang="fr-FR" b="0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Calibri" pitchFamily="34" charset="0"/>
              </a:rPr>
              <a:t>n</a:t>
            </a:r>
            <a:r>
              <a:rPr kumimoji="0" lang="fr-FR" b="0" i="0" u="none" strike="noStrike" cap="none" normalizeH="0" baseline="-30000" dirty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Calibri" pitchFamily="34" charset="0"/>
              </a:rPr>
              <a:t>2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Calibri" pitchFamily="34" charset="0"/>
              </a:rPr>
              <a:t> de chacun des milieux et les angles incident 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fr-FR" b="0" i="0" u="none" strike="noStrike" cap="none" normalizeH="0" baseline="-30000" dirty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Calibri" pitchFamily="34" charset="0"/>
              </a:rPr>
              <a:t>1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Calibri" pitchFamily="34" charset="0"/>
              </a:rPr>
              <a:t> et réfracté 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fr-FR" b="0" i="0" u="none" strike="noStrike" cap="none" normalizeH="0" baseline="-30000" dirty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Calibri" pitchFamily="34" charset="0"/>
              </a:rPr>
              <a:t>2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Calibri" pitchFamily="34" charset="0"/>
              </a:rPr>
              <a:t> sont liés par la relation dite de </a:t>
            </a:r>
            <a:r>
              <a:rPr kumimoji="0" lang="fr-FR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Calibri" pitchFamily="34" charset="0"/>
              </a:rPr>
              <a:t>Snell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Calibri" pitchFamily="34" charset="0"/>
              </a:rPr>
              <a:t>-Descartes 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sz="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ea typeface="Times New Roman" pitchFamily="18" charset="0"/>
              <a:cs typeface="Calibri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b="1" i="1" dirty="0">
                <a:solidFill>
                  <a:srgbClr val="FF0000"/>
                </a:solidFill>
              </a:rPr>
              <a:t>n</a:t>
            </a:r>
            <a:r>
              <a:rPr lang="fr-FR" b="1" baseline="-25000" dirty="0">
                <a:solidFill>
                  <a:srgbClr val="FF0000"/>
                </a:solidFill>
              </a:rPr>
              <a:t>1</a:t>
            </a:r>
            <a:r>
              <a:rPr lang="fr-FR" b="1" dirty="0">
                <a:solidFill>
                  <a:srgbClr val="FF0000"/>
                </a:solidFill>
              </a:rPr>
              <a:t> × sin (i</a:t>
            </a:r>
            <a:r>
              <a:rPr lang="fr-FR" b="1" baseline="-25000" dirty="0">
                <a:solidFill>
                  <a:srgbClr val="FF0000"/>
                </a:solidFill>
              </a:rPr>
              <a:t>1</a:t>
            </a:r>
            <a:r>
              <a:rPr lang="fr-FR" b="1" dirty="0">
                <a:solidFill>
                  <a:srgbClr val="FF0000"/>
                </a:solidFill>
              </a:rPr>
              <a:t>) = </a:t>
            </a:r>
            <a:r>
              <a:rPr lang="fr-FR" b="1" i="1" dirty="0">
                <a:solidFill>
                  <a:srgbClr val="FF0000"/>
                </a:solidFill>
              </a:rPr>
              <a:t>n</a:t>
            </a:r>
            <a:r>
              <a:rPr lang="fr-FR" b="1" baseline="-25000" dirty="0">
                <a:solidFill>
                  <a:srgbClr val="FF0000"/>
                </a:solidFill>
              </a:rPr>
              <a:t>2</a:t>
            </a:r>
            <a:r>
              <a:rPr lang="fr-FR" b="1" dirty="0">
                <a:solidFill>
                  <a:srgbClr val="FF0000"/>
                </a:solidFill>
              </a:rPr>
              <a:t> × sin (i</a:t>
            </a:r>
            <a:r>
              <a:rPr lang="fr-FR" b="1" baseline="-25000" dirty="0">
                <a:solidFill>
                  <a:srgbClr val="FF0000"/>
                </a:solidFill>
              </a:rPr>
              <a:t>2</a:t>
            </a:r>
            <a:r>
              <a:rPr lang="fr-FR" b="1" dirty="0">
                <a:solidFill>
                  <a:srgbClr val="FF0000"/>
                </a:solidFill>
              </a:rPr>
              <a:t>)</a:t>
            </a:r>
            <a:endParaRPr kumimoji="0" lang="fr-FR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6701" y="2061866"/>
            <a:ext cx="23150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Cas particulier :</a:t>
            </a:r>
            <a:r>
              <a:rPr lang="fr-FR" dirty="0"/>
              <a:t> n</a:t>
            </a:r>
            <a:r>
              <a:rPr lang="fr-FR" baseline="-25000" dirty="0"/>
              <a:t>1</a:t>
            </a:r>
            <a:r>
              <a:rPr lang="fr-FR" dirty="0"/>
              <a:t> &gt; n</a:t>
            </a:r>
            <a:r>
              <a:rPr lang="fr-FR" baseline="-25000" dirty="0"/>
              <a:t>2</a:t>
            </a:r>
            <a:endParaRPr lang="fr-FR" dirty="0"/>
          </a:p>
        </p:txBody>
      </p:sp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3786" y="2486363"/>
            <a:ext cx="8836428" cy="648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5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9826" y="5667843"/>
            <a:ext cx="2507932" cy="611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21" name="Picture 2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2004" y="5494204"/>
            <a:ext cx="2304256" cy="959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7" name="Picture 1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34595" y="5599307"/>
            <a:ext cx="1383152" cy="748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24" name="Construction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496" y="3170863"/>
            <a:ext cx="2936593" cy="22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25" name="Construction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75962" y="3170863"/>
            <a:ext cx="2976341" cy="22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26" name="Construction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56176" y="3170863"/>
            <a:ext cx="2939990" cy="22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5"/>
          <p:cNvSpPr/>
          <p:nvPr/>
        </p:nvSpPr>
        <p:spPr>
          <a:xfrm>
            <a:off x="124276" y="6444044"/>
            <a:ext cx="1204304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u="sng" dirty="0"/>
              <a:t>Exercices :</a:t>
            </a:r>
            <a:r>
              <a:rPr lang="fr-FR" dirty="0"/>
              <a:t> </a:t>
            </a:r>
          </a:p>
        </p:txBody>
      </p:sp>
      <p:pic>
        <p:nvPicPr>
          <p:cNvPr id="29727" name="Construction 1 grand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55365" y="944724"/>
            <a:ext cx="6433271" cy="4968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3" name="Construction 2 grand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243013" y="900113"/>
            <a:ext cx="6657975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28" name="Construction 3 grand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51993" y="945000"/>
            <a:ext cx="6440015" cy="49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0" presetClass="entr" presetSubtype="0" fill="hold" grpId="0" nodeType="withEffect">
                                  <p:stCondLst>
                                    <p:cond delay="1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9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9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9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9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56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1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97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9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9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24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297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27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297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25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97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97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97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9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26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97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28"/>
                  </p:tgtEl>
                </p:cond>
              </p:nextCondLst>
            </p:seq>
          </p:childTnLst>
        </p:cTn>
      </p:par>
    </p:tnLst>
    <p:bldLst>
      <p:bldP spid="5" grpId="0" uiExpand="1" build="p"/>
      <p:bldP spid="7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7504" y="107340"/>
            <a:ext cx="40123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2.5.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Détermination d’indice de réfraction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2499926" y="620688"/>
            <a:ext cx="37530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Voir « </a:t>
            </a:r>
            <a:r>
              <a:rPr lang="fr-FR" b="1"/>
              <a:t>TP – </a:t>
            </a:r>
            <a:r>
              <a:rPr lang="fr-FR" b="1" dirty="0"/>
              <a:t>Réfraction de la lumière</a:t>
            </a:r>
            <a:r>
              <a:rPr lang="fr-FR" dirty="0"/>
              <a:t> 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1267</TotalTime>
  <Words>666</Words>
  <Application>Microsoft Office PowerPoint</Application>
  <PresentationFormat>Affichage à l'écran (4:3)</PresentationFormat>
  <Paragraphs>70</Paragraphs>
  <Slides>8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5" baseType="lpstr">
      <vt:lpstr>Franklin Gothic Medium</vt:lpstr>
      <vt:lpstr>Arial</vt:lpstr>
      <vt:lpstr>Calibri</vt:lpstr>
      <vt:lpstr>Franklin Gothic Demi</vt:lpstr>
      <vt:lpstr>Wingdings</vt:lpstr>
      <vt:lpstr>Thème Office</vt:lpstr>
      <vt:lpstr>Equation</vt:lpstr>
      <vt:lpstr>Propagation de la lumière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ondes et le diagnostic médical</dc:title>
  <dc:creator>TRAVAIL</dc:creator>
  <cp:lastModifiedBy>Toph</cp:lastModifiedBy>
  <cp:revision>183</cp:revision>
  <dcterms:created xsi:type="dcterms:W3CDTF">2011-07-10T17:21:20Z</dcterms:created>
  <dcterms:modified xsi:type="dcterms:W3CDTF">2021-11-14T16:59:06Z</dcterms:modified>
</cp:coreProperties>
</file>