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668" r:id="rId1"/>
  </p:sldMasterIdLst>
  <p:notesMasterIdLst>
    <p:notesMasterId r:id="rId9"/>
  </p:notesMasterIdLst>
  <p:sldIdLst>
    <p:sldId id="256" r:id="rId2"/>
    <p:sldId id="259" r:id="rId3"/>
    <p:sldId id="260" r:id="rId4"/>
    <p:sldId id="261" r:id="rId5"/>
    <p:sldId id="262" r:id="rId6"/>
    <p:sldId id="263" r:id="rId7"/>
    <p:sldId id="264" r:id="rId8"/>
  </p:sldIdLst>
  <p:sldSz cx="9144000" cy="6858000" type="screen4x3"/>
  <p:notesSz cx="6858000" cy="9144000"/>
  <p:embeddedFontLst>
    <p:embeddedFont>
      <p:font typeface="Arial Black" panose="020B0A04020102020204" pitchFamily="34" charset="0"/>
      <p:bold r:id="rId10"/>
    </p:embeddedFont>
    <p:embeddedFont>
      <p:font typeface="Calibri" panose="020F0502020204030204" pitchFamily="34" charset="0"/>
      <p:regular r:id="rId11"/>
      <p:bold r:id="rId12"/>
      <p:italic r:id="rId13"/>
      <p:boldItalic r:id="rId14"/>
    </p:embeddedFont>
    <p:embeddedFont>
      <p:font typeface="Franklin Gothic Heavy" panose="020B0903020102020204" pitchFamily="34" charset="0"/>
      <p:regular r:id="rId15"/>
      <p:italic r:id="rId16"/>
    </p:embeddedFont>
  </p:embeddedFontLst>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3" d="100"/>
          <a:sy n="113" d="100"/>
        </p:scale>
        <p:origin x="1554" y="102"/>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7.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font" Target="fonts/font6.fntdata"/><Relationship Id="rId10" Type="http://schemas.openxmlformats.org/officeDocument/2006/relationships/font" Target="fonts/font1.fntdata"/><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font" Target="fonts/font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EE58D871-F4C1-4FDE-9726-6D8AF95E2525}" type="datetimeFigureOut">
              <a:rPr lang="en-US"/>
              <a:pPr>
                <a:defRPr/>
              </a:pPr>
              <a:t>4/12/2022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EF1FEDE7-6B7A-4190-95EC-D28C44357C65}" type="slidenum">
              <a:rPr lang="en-US"/>
              <a:pPr>
                <a:defRPr/>
              </a:pPr>
              <a:t>‹N°›</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pour modifier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p>
            <a:pPr>
              <a:defRPr/>
            </a:pPr>
            <a:fld id="{436A964D-E296-44FA-B66E-0A2227558217}" type="datetime1">
              <a:rPr lang="en-US" smtClean="0"/>
              <a:pPr>
                <a:defRPr/>
              </a:pPr>
              <a:t>4/12/2022</a:t>
            </a:fld>
            <a:endParaRPr lang="en-US"/>
          </a:p>
        </p:txBody>
      </p:sp>
      <p:sp>
        <p:nvSpPr>
          <p:cNvPr id="5" name="Espace réservé du pied de page 4"/>
          <p:cNvSpPr>
            <a:spLocks noGrp="1"/>
          </p:cNvSpPr>
          <p:nvPr>
            <p:ph type="ftr" sz="quarter" idx="11"/>
          </p:nvPr>
        </p:nvSpPr>
        <p:spPr/>
        <p:txBody>
          <a:bodyPr/>
          <a:lstStyle/>
          <a:p>
            <a:pPr>
              <a:defRPr/>
            </a:pPr>
            <a:endParaRPr lang="en-US"/>
          </a:p>
        </p:txBody>
      </p:sp>
      <p:sp>
        <p:nvSpPr>
          <p:cNvPr id="6" name="Espace réservé du numéro de diapositive 5"/>
          <p:cNvSpPr>
            <a:spLocks noGrp="1"/>
          </p:cNvSpPr>
          <p:nvPr>
            <p:ph type="sldNum" sz="quarter" idx="12"/>
          </p:nvPr>
        </p:nvSpPr>
        <p:spPr/>
        <p:txBody>
          <a:bodyPr/>
          <a:lstStyle/>
          <a:p>
            <a:pPr>
              <a:defRPr/>
            </a:pPr>
            <a:fld id="{EC610BD7-AE3C-4D99-8541-FF6BECB54D49}" type="slidenum">
              <a:rPr lang="en-US" smtClean="0"/>
              <a:pPr>
                <a:defRPr/>
              </a:pPr>
              <a:t>‹N°›</a:t>
            </a:fld>
            <a:endParaRPr lang="en-US"/>
          </a:p>
        </p:txBody>
      </p:sp>
    </p:spTree>
  </p:cSld>
  <p:clrMapOvr>
    <a:masterClrMapping/>
  </p:clrMapOvr>
  <p:transition>
    <p:split orient="vert"/>
  </p:transition>
  <p:hf hdr="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pPr>
              <a:defRPr/>
            </a:pPr>
            <a:fld id="{436A964D-E296-44FA-B66E-0A2227558217}" type="datetime1">
              <a:rPr lang="en-US" smtClean="0"/>
              <a:pPr>
                <a:defRPr/>
              </a:pPr>
              <a:t>4/12/2022</a:t>
            </a:fld>
            <a:endParaRPr lang="en-US"/>
          </a:p>
        </p:txBody>
      </p:sp>
      <p:sp>
        <p:nvSpPr>
          <p:cNvPr id="5" name="Espace réservé du pied de page 4"/>
          <p:cNvSpPr>
            <a:spLocks noGrp="1"/>
          </p:cNvSpPr>
          <p:nvPr>
            <p:ph type="ftr" sz="quarter" idx="11"/>
          </p:nvPr>
        </p:nvSpPr>
        <p:spPr/>
        <p:txBody>
          <a:bodyPr/>
          <a:lstStyle/>
          <a:p>
            <a:pPr>
              <a:defRPr/>
            </a:pPr>
            <a:endParaRPr lang="en-US"/>
          </a:p>
        </p:txBody>
      </p:sp>
      <p:sp>
        <p:nvSpPr>
          <p:cNvPr id="6" name="Espace réservé du numéro de diapositive 5"/>
          <p:cNvSpPr>
            <a:spLocks noGrp="1"/>
          </p:cNvSpPr>
          <p:nvPr>
            <p:ph type="sldNum" sz="quarter" idx="12"/>
          </p:nvPr>
        </p:nvSpPr>
        <p:spPr/>
        <p:txBody>
          <a:bodyPr/>
          <a:lstStyle/>
          <a:p>
            <a:pPr>
              <a:defRPr/>
            </a:pPr>
            <a:fld id="{EC610BD7-AE3C-4D99-8541-FF6BECB54D49}" type="slidenum">
              <a:rPr lang="en-US" smtClean="0"/>
              <a:pPr>
                <a:defRPr/>
              </a:pPr>
              <a:t>‹N°›</a:t>
            </a:fld>
            <a:endParaRPr lang="en-US"/>
          </a:p>
        </p:txBody>
      </p:sp>
    </p:spTree>
  </p:cSld>
  <p:clrMapOvr>
    <a:masterClrMapping/>
  </p:clrMapOvr>
  <p:transition>
    <p:split orient="vert"/>
  </p:transition>
  <p:hf hdr="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pour modifier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pPr>
              <a:defRPr/>
            </a:pPr>
            <a:fld id="{436A964D-E296-44FA-B66E-0A2227558217}" type="datetime1">
              <a:rPr lang="en-US" smtClean="0"/>
              <a:pPr>
                <a:defRPr/>
              </a:pPr>
              <a:t>4/12/2022</a:t>
            </a:fld>
            <a:endParaRPr lang="en-US"/>
          </a:p>
        </p:txBody>
      </p:sp>
      <p:sp>
        <p:nvSpPr>
          <p:cNvPr id="5" name="Espace réservé du pied de page 4"/>
          <p:cNvSpPr>
            <a:spLocks noGrp="1"/>
          </p:cNvSpPr>
          <p:nvPr>
            <p:ph type="ftr" sz="quarter" idx="11"/>
          </p:nvPr>
        </p:nvSpPr>
        <p:spPr/>
        <p:txBody>
          <a:bodyPr/>
          <a:lstStyle/>
          <a:p>
            <a:pPr>
              <a:defRPr/>
            </a:pPr>
            <a:endParaRPr lang="en-US"/>
          </a:p>
        </p:txBody>
      </p:sp>
      <p:sp>
        <p:nvSpPr>
          <p:cNvPr id="6" name="Espace réservé du numéro de diapositive 5"/>
          <p:cNvSpPr>
            <a:spLocks noGrp="1"/>
          </p:cNvSpPr>
          <p:nvPr>
            <p:ph type="sldNum" sz="quarter" idx="12"/>
          </p:nvPr>
        </p:nvSpPr>
        <p:spPr/>
        <p:txBody>
          <a:bodyPr/>
          <a:lstStyle/>
          <a:p>
            <a:pPr>
              <a:defRPr/>
            </a:pPr>
            <a:fld id="{EC610BD7-AE3C-4D99-8541-FF6BECB54D49}" type="slidenum">
              <a:rPr lang="en-US" smtClean="0"/>
              <a:pPr>
                <a:defRPr/>
              </a:pPr>
              <a:t>‹N°›</a:t>
            </a:fld>
            <a:endParaRPr lang="en-US"/>
          </a:p>
        </p:txBody>
      </p:sp>
    </p:spTree>
  </p:cSld>
  <p:clrMapOvr>
    <a:masterClrMapping/>
  </p:clrMapOvr>
  <p:transition>
    <p:split orient="vert"/>
  </p:transition>
  <p:hf hdr="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pPr>
              <a:defRPr/>
            </a:pPr>
            <a:fld id="{436A964D-E296-44FA-B66E-0A2227558217}" type="datetime1">
              <a:rPr lang="en-US" smtClean="0"/>
              <a:pPr>
                <a:defRPr/>
              </a:pPr>
              <a:t>4/12/2022</a:t>
            </a:fld>
            <a:endParaRPr lang="en-US"/>
          </a:p>
        </p:txBody>
      </p:sp>
      <p:sp>
        <p:nvSpPr>
          <p:cNvPr id="6" name="Espace réservé du pied de page 5"/>
          <p:cNvSpPr>
            <a:spLocks noGrp="1"/>
          </p:cNvSpPr>
          <p:nvPr>
            <p:ph type="ftr" sz="quarter" idx="11"/>
          </p:nvPr>
        </p:nvSpPr>
        <p:spPr/>
        <p:txBody>
          <a:bodyPr/>
          <a:lstStyle/>
          <a:p>
            <a:pPr>
              <a:defRPr/>
            </a:pPr>
            <a:endParaRPr lang="en-US"/>
          </a:p>
        </p:txBody>
      </p:sp>
      <p:sp>
        <p:nvSpPr>
          <p:cNvPr id="7" name="Espace réservé du numéro de diapositive 6"/>
          <p:cNvSpPr>
            <a:spLocks noGrp="1"/>
          </p:cNvSpPr>
          <p:nvPr>
            <p:ph type="sldNum" sz="quarter" idx="12"/>
          </p:nvPr>
        </p:nvSpPr>
        <p:spPr/>
        <p:txBody>
          <a:bodyPr/>
          <a:lstStyle/>
          <a:p>
            <a:pPr>
              <a:defRPr/>
            </a:pPr>
            <a:fld id="{EC610BD7-AE3C-4D99-8541-FF6BECB54D49}" type="slidenum">
              <a:rPr lang="en-US" smtClean="0"/>
              <a:pPr>
                <a:defRPr/>
              </a:pPr>
              <a:t>‹N°›</a:t>
            </a:fld>
            <a:endParaRPr lang="en-US"/>
          </a:p>
        </p:txBody>
      </p:sp>
    </p:spTree>
  </p:cSld>
  <p:clrMapOvr>
    <a:masterClrMapping/>
  </p:clrMapOvr>
  <p:transition>
    <p:split orient="vert"/>
  </p:transition>
  <p:hf hdr="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pour modifier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pPr>
              <a:defRPr/>
            </a:pPr>
            <a:fld id="{436A964D-E296-44FA-B66E-0A2227558217}" type="datetime1">
              <a:rPr lang="en-US" smtClean="0"/>
              <a:pPr>
                <a:defRPr/>
              </a:pPr>
              <a:t>4/12/2022</a:t>
            </a:fld>
            <a:endParaRPr lang="en-US"/>
          </a:p>
        </p:txBody>
      </p:sp>
      <p:sp>
        <p:nvSpPr>
          <p:cNvPr id="8" name="Espace réservé du pied de page 7"/>
          <p:cNvSpPr>
            <a:spLocks noGrp="1"/>
          </p:cNvSpPr>
          <p:nvPr>
            <p:ph type="ftr" sz="quarter" idx="11"/>
          </p:nvPr>
        </p:nvSpPr>
        <p:spPr/>
        <p:txBody>
          <a:bodyPr/>
          <a:lstStyle/>
          <a:p>
            <a:pPr>
              <a:defRPr/>
            </a:pPr>
            <a:endParaRPr lang="en-US"/>
          </a:p>
        </p:txBody>
      </p:sp>
      <p:sp>
        <p:nvSpPr>
          <p:cNvPr id="9" name="Espace réservé du numéro de diapositive 8"/>
          <p:cNvSpPr>
            <a:spLocks noGrp="1"/>
          </p:cNvSpPr>
          <p:nvPr>
            <p:ph type="sldNum" sz="quarter" idx="12"/>
          </p:nvPr>
        </p:nvSpPr>
        <p:spPr/>
        <p:txBody>
          <a:bodyPr/>
          <a:lstStyle/>
          <a:p>
            <a:pPr>
              <a:defRPr/>
            </a:pPr>
            <a:fld id="{EC610BD7-AE3C-4D99-8541-FF6BECB54D49}" type="slidenum">
              <a:rPr lang="en-US" smtClean="0"/>
              <a:pPr>
                <a:defRPr/>
              </a:pPr>
              <a:t>‹N°›</a:t>
            </a:fld>
            <a:endParaRPr lang="en-US"/>
          </a:p>
        </p:txBody>
      </p:sp>
    </p:spTree>
  </p:cSld>
  <p:clrMapOvr>
    <a:masterClrMapping/>
  </p:clrMapOvr>
  <p:transition>
    <p:split orient="vert"/>
  </p:transition>
  <p:hf hdr="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e la date 2"/>
          <p:cNvSpPr>
            <a:spLocks noGrp="1"/>
          </p:cNvSpPr>
          <p:nvPr>
            <p:ph type="dt" sz="half" idx="10"/>
          </p:nvPr>
        </p:nvSpPr>
        <p:spPr/>
        <p:txBody>
          <a:bodyPr/>
          <a:lstStyle/>
          <a:p>
            <a:pPr>
              <a:defRPr/>
            </a:pPr>
            <a:fld id="{436A964D-E296-44FA-B66E-0A2227558217}" type="datetime1">
              <a:rPr lang="en-US" smtClean="0"/>
              <a:pPr>
                <a:defRPr/>
              </a:pPr>
              <a:t>4/12/2022</a:t>
            </a:fld>
            <a:endParaRPr lang="en-US"/>
          </a:p>
        </p:txBody>
      </p:sp>
      <p:sp>
        <p:nvSpPr>
          <p:cNvPr id="4" name="Espace réservé du pied de page 3"/>
          <p:cNvSpPr>
            <a:spLocks noGrp="1"/>
          </p:cNvSpPr>
          <p:nvPr>
            <p:ph type="ftr" sz="quarter" idx="11"/>
          </p:nvPr>
        </p:nvSpPr>
        <p:spPr/>
        <p:txBody>
          <a:bodyPr/>
          <a:lstStyle/>
          <a:p>
            <a:pPr>
              <a:defRPr/>
            </a:pPr>
            <a:endParaRPr lang="en-US"/>
          </a:p>
        </p:txBody>
      </p:sp>
      <p:sp>
        <p:nvSpPr>
          <p:cNvPr id="5" name="Espace réservé du numéro de diapositive 4"/>
          <p:cNvSpPr>
            <a:spLocks noGrp="1"/>
          </p:cNvSpPr>
          <p:nvPr>
            <p:ph type="sldNum" sz="quarter" idx="12"/>
          </p:nvPr>
        </p:nvSpPr>
        <p:spPr/>
        <p:txBody>
          <a:bodyPr/>
          <a:lstStyle/>
          <a:p>
            <a:pPr>
              <a:defRPr/>
            </a:pPr>
            <a:fld id="{EC610BD7-AE3C-4D99-8541-FF6BECB54D49}" type="slidenum">
              <a:rPr lang="en-US" smtClean="0"/>
              <a:pPr>
                <a:defRPr/>
              </a:pPr>
              <a:t>‹N°›</a:t>
            </a:fld>
            <a:endParaRPr lang="en-US"/>
          </a:p>
        </p:txBody>
      </p:sp>
    </p:spTree>
  </p:cSld>
  <p:clrMapOvr>
    <a:masterClrMapping/>
  </p:clrMapOvr>
  <p:transition>
    <p:split orient="vert"/>
  </p:transition>
  <p:hf hdr="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pPr>
              <a:defRPr/>
            </a:pPr>
            <a:fld id="{436A964D-E296-44FA-B66E-0A2227558217}" type="datetime1">
              <a:rPr lang="en-US" smtClean="0"/>
              <a:pPr>
                <a:defRPr/>
              </a:pPr>
              <a:t>4/12/2022</a:t>
            </a:fld>
            <a:endParaRPr lang="en-US"/>
          </a:p>
        </p:txBody>
      </p:sp>
      <p:sp>
        <p:nvSpPr>
          <p:cNvPr id="3" name="Espace réservé du pied de page 2"/>
          <p:cNvSpPr>
            <a:spLocks noGrp="1"/>
          </p:cNvSpPr>
          <p:nvPr>
            <p:ph type="ftr" sz="quarter" idx="11"/>
          </p:nvPr>
        </p:nvSpPr>
        <p:spPr/>
        <p:txBody>
          <a:bodyPr/>
          <a:lstStyle/>
          <a:p>
            <a:pPr>
              <a:defRPr/>
            </a:pPr>
            <a:endParaRPr lang="en-US"/>
          </a:p>
        </p:txBody>
      </p:sp>
      <p:sp>
        <p:nvSpPr>
          <p:cNvPr id="4" name="Espace réservé du numéro de diapositive 3"/>
          <p:cNvSpPr>
            <a:spLocks noGrp="1"/>
          </p:cNvSpPr>
          <p:nvPr>
            <p:ph type="sldNum" sz="quarter" idx="12"/>
          </p:nvPr>
        </p:nvSpPr>
        <p:spPr/>
        <p:txBody>
          <a:bodyPr/>
          <a:lstStyle/>
          <a:p>
            <a:pPr>
              <a:defRPr/>
            </a:pPr>
            <a:fld id="{EC610BD7-AE3C-4D99-8541-FF6BECB54D49}" type="slidenum">
              <a:rPr lang="en-US" smtClean="0"/>
              <a:pPr>
                <a:defRPr/>
              </a:pPr>
              <a:t>‹N°›</a:t>
            </a:fld>
            <a:endParaRPr lang="en-US"/>
          </a:p>
        </p:txBody>
      </p:sp>
    </p:spTree>
  </p:cSld>
  <p:clrMapOvr>
    <a:masterClrMapping/>
  </p:clrMapOvr>
  <p:transition>
    <p:split orient="vert"/>
  </p:transition>
  <p:hf hdr="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pour modifier le style du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pPr>
              <a:defRPr/>
            </a:pPr>
            <a:fld id="{436A964D-E296-44FA-B66E-0A2227558217}" type="datetime1">
              <a:rPr lang="en-US" smtClean="0"/>
              <a:pPr>
                <a:defRPr/>
              </a:pPr>
              <a:t>4/12/2022</a:t>
            </a:fld>
            <a:endParaRPr lang="en-US"/>
          </a:p>
        </p:txBody>
      </p:sp>
      <p:sp>
        <p:nvSpPr>
          <p:cNvPr id="6" name="Espace réservé du pied de page 5"/>
          <p:cNvSpPr>
            <a:spLocks noGrp="1"/>
          </p:cNvSpPr>
          <p:nvPr>
            <p:ph type="ftr" sz="quarter" idx="11"/>
          </p:nvPr>
        </p:nvSpPr>
        <p:spPr/>
        <p:txBody>
          <a:bodyPr/>
          <a:lstStyle/>
          <a:p>
            <a:pPr>
              <a:defRPr/>
            </a:pPr>
            <a:endParaRPr lang="en-US"/>
          </a:p>
        </p:txBody>
      </p:sp>
      <p:sp>
        <p:nvSpPr>
          <p:cNvPr id="7" name="Espace réservé du numéro de diapositive 6"/>
          <p:cNvSpPr>
            <a:spLocks noGrp="1"/>
          </p:cNvSpPr>
          <p:nvPr>
            <p:ph type="sldNum" sz="quarter" idx="12"/>
          </p:nvPr>
        </p:nvSpPr>
        <p:spPr/>
        <p:txBody>
          <a:bodyPr/>
          <a:lstStyle/>
          <a:p>
            <a:pPr>
              <a:defRPr/>
            </a:pPr>
            <a:fld id="{EC610BD7-AE3C-4D99-8541-FF6BECB54D49}" type="slidenum">
              <a:rPr lang="en-US" smtClean="0"/>
              <a:pPr>
                <a:defRPr/>
              </a:pPr>
              <a:t>‹N°›</a:t>
            </a:fld>
            <a:endParaRPr lang="en-US"/>
          </a:p>
        </p:txBody>
      </p:sp>
    </p:spTree>
  </p:cSld>
  <p:clrMapOvr>
    <a:masterClrMapping/>
  </p:clrMapOvr>
  <p:transition>
    <p:split orient="vert"/>
  </p:transition>
  <p:hf hdr="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pour modifier le style du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pPr>
              <a:defRPr/>
            </a:pPr>
            <a:fld id="{436A964D-E296-44FA-B66E-0A2227558217}" type="datetime1">
              <a:rPr lang="en-US" smtClean="0"/>
              <a:pPr>
                <a:defRPr/>
              </a:pPr>
              <a:t>4/12/2022</a:t>
            </a:fld>
            <a:endParaRPr lang="en-US"/>
          </a:p>
        </p:txBody>
      </p:sp>
      <p:sp>
        <p:nvSpPr>
          <p:cNvPr id="6" name="Espace réservé du pied de page 5"/>
          <p:cNvSpPr>
            <a:spLocks noGrp="1"/>
          </p:cNvSpPr>
          <p:nvPr>
            <p:ph type="ftr" sz="quarter" idx="11"/>
          </p:nvPr>
        </p:nvSpPr>
        <p:spPr/>
        <p:txBody>
          <a:bodyPr/>
          <a:lstStyle/>
          <a:p>
            <a:pPr>
              <a:defRPr/>
            </a:pPr>
            <a:endParaRPr lang="en-US"/>
          </a:p>
        </p:txBody>
      </p:sp>
      <p:sp>
        <p:nvSpPr>
          <p:cNvPr id="7" name="Espace réservé du numéro de diapositive 6"/>
          <p:cNvSpPr>
            <a:spLocks noGrp="1"/>
          </p:cNvSpPr>
          <p:nvPr>
            <p:ph type="sldNum" sz="quarter" idx="12"/>
          </p:nvPr>
        </p:nvSpPr>
        <p:spPr/>
        <p:txBody>
          <a:bodyPr/>
          <a:lstStyle/>
          <a:p>
            <a:pPr>
              <a:defRPr/>
            </a:pPr>
            <a:fld id="{EC610BD7-AE3C-4D99-8541-FF6BECB54D49}" type="slidenum">
              <a:rPr lang="en-US" smtClean="0"/>
              <a:pPr>
                <a:defRPr/>
              </a:pPr>
              <a:t>‹N°›</a:t>
            </a:fld>
            <a:endParaRPr lang="en-US"/>
          </a:p>
        </p:txBody>
      </p:sp>
    </p:spTree>
  </p:cSld>
  <p:clrMapOvr>
    <a:masterClrMapping/>
  </p:clrMapOvr>
  <p:transition>
    <p:split orient="vert"/>
  </p:transition>
  <p:hf hdr="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pPr>
              <a:defRPr/>
            </a:pPr>
            <a:fld id="{436A964D-E296-44FA-B66E-0A2227558217}" type="datetime1">
              <a:rPr lang="en-US" smtClean="0"/>
              <a:pPr>
                <a:defRPr/>
              </a:pPr>
              <a:t>4/12/2022</a:t>
            </a:fld>
            <a:endParaRPr lang="en-US"/>
          </a:p>
        </p:txBody>
      </p:sp>
      <p:sp>
        <p:nvSpPr>
          <p:cNvPr id="5" name="Espace réservé du pied de page 4"/>
          <p:cNvSpPr>
            <a:spLocks noGrp="1"/>
          </p:cNvSpPr>
          <p:nvPr>
            <p:ph type="ftr" sz="quarter" idx="11"/>
          </p:nvPr>
        </p:nvSpPr>
        <p:spPr/>
        <p:txBody>
          <a:bodyPr/>
          <a:lstStyle/>
          <a:p>
            <a:pPr>
              <a:defRPr/>
            </a:pPr>
            <a:endParaRPr lang="en-US"/>
          </a:p>
        </p:txBody>
      </p:sp>
      <p:sp>
        <p:nvSpPr>
          <p:cNvPr id="6" name="Espace réservé du numéro de diapositive 5"/>
          <p:cNvSpPr>
            <a:spLocks noGrp="1"/>
          </p:cNvSpPr>
          <p:nvPr>
            <p:ph type="sldNum" sz="quarter" idx="12"/>
          </p:nvPr>
        </p:nvSpPr>
        <p:spPr/>
        <p:txBody>
          <a:bodyPr/>
          <a:lstStyle/>
          <a:p>
            <a:pPr>
              <a:defRPr/>
            </a:pPr>
            <a:fld id="{EC610BD7-AE3C-4D99-8541-FF6BECB54D49}" type="slidenum">
              <a:rPr lang="en-US" smtClean="0"/>
              <a:pPr>
                <a:defRPr/>
              </a:pPr>
              <a:t>‹N°›</a:t>
            </a:fld>
            <a:endParaRPr lang="en-US"/>
          </a:p>
        </p:txBody>
      </p:sp>
    </p:spTree>
  </p:cSld>
  <p:clrMapOvr>
    <a:masterClrMapping/>
  </p:clrMapOvr>
  <p:transition>
    <p:split orient="vert"/>
  </p:transition>
  <p:hf hdr="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Cliquez pour modifier le style du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pPr>
              <a:defRPr/>
            </a:pPr>
            <a:fld id="{436A964D-E296-44FA-B66E-0A2227558217}" type="datetime1">
              <a:rPr lang="en-US" smtClean="0"/>
              <a:pPr>
                <a:defRPr/>
              </a:pPr>
              <a:t>4/12/2022</a:t>
            </a:fld>
            <a:endParaRPr lang="en-US"/>
          </a:p>
        </p:txBody>
      </p:sp>
      <p:sp>
        <p:nvSpPr>
          <p:cNvPr id="5" name="Espace réservé du pied de page 4"/>
          <p:cNvSpPr>
            <a:spLocks noGrp="1"/>
          </p:cNvSpPr>
          <p:nvPr>
            <p:ph type="ftr" sz="quarter" idx="11"/>
          </p:nvPr>
        </p:nvSpPr>
        <p:spPr/>
        <p:txBody>
          <a:bodyPr/>
          <a:lstStyle/>
          <a:p>
            <a:pPr>
              <a:defRPr/>
            </a:pPr>
            <a:endParaRPr lang="en-US"/>
          </a:p>
        </p:txBody>
      </p:sp>
      <p:sp>
        <p:nvSpPr>
          <p:cNvPr id="6" name="Espace réservé du numéro de diapositive 5"/>
          <p:cNvSpPr>
            <a:spLocks noGrp="1"/>
          </p:cNvSpPr>
          <p:nvPr>
            <p:ph type="sldNum" sz="quarter" idx="12"/>
          </p:nvPr>
        </p:nvSpPr>
        <p:spPr/>
        <p:txBody>
          <a:bodyPr/>
          <a:lstStyle/>
          <a:p>
            <a:pPr>
              <a:defRPr/>
            </a:pPr>
            <a:fld id="{EC610BD7-AE3C-4D99-8541-FF6BECB54D49}" type="slidenum">
              <a:rPr lang="en-US" smtClean="0"/>
              <a:pPr>
                <a:defRPr/>
              </a:pPr>
              <a:t>‹N°›</a:t>
            </a:fld>
            <a:endParaRPr lang="en-US"/>
          </a:p>
        </p:txBody>
      </p:sp>
    </p:spTree>
  </p:cSld>
  <p:clrMapOvr>
    <a:masterClrMapping/>
  </p:clrMapOvr>
  <p:transition>
    <p:split orient="vert"/>
  </p:transition>
  <p:hf hdr="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Cliquez pour modifier le style du titre</a:t>
            </a: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436A964D-E296-44FA-B66E-0A2227558217}" type="datetime1">
              <a:rPr lang="en-US" smtClean="0"/>
              <a:pPr>
                <a:defRPr/>
              </a:pPr>
              <a:t>4/12/2022</a:t>
            </a:fld>
            <a:endParaRPr lang="en-US"/>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EC610BD7-AE3C-4D99-8541-FF6BECB54D49}" type="slidenum">
              <a:rPr lang="en-US" smtClean="0"/>
              <a:pPr>
                <a:defRPr/>
              </a:pPr>
              <a:t>‹N°›</a:t>
            </a:fld>
            <a:endParaRPr lang="en-US"/>
          </a:p>
        </p:txBody>
      </p:sp>
      <p:pic>
        <p:nvPicPr>
          <p:cNvPr id="7" name="Picture 6"/>
          <p:cNvPicPr>
            <a:picLocks noChangeAspect="1"/>
          </p:cNvPicPr>
          <p:nvPr userDrawn="1"/>
        </p:nvPicPr>
        <p:blipFill>
          <a:blip r:embed="rId13" cstate="print"/>
          <a:srcRect/>
          <a:stretch>
            <a:fillRect/>
          </a:stretch>
        </p:blipFill>
        <p:spPr bwMode="auto">
          <a:xfrm>
            <a:off x="0" y="0"/>
            <a:ext cx="2814638" cy="68580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p:transition>
    <p:split orient="vert"/>
  </p:transition>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Chapitre_15_medias.pptx" TargetMode="Externa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hyperlink" Target="../Vid&#233;os/Histoire%20de%20la%20Lumi&#232;re%20-%20Le%20spectre%20lumineux.mp4" TargetMode="Externa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Chapitre_15_medias.pptx#-1,5,Diapositive 5" TargetMode="Externa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Chapitre_15_medias.pptx#-1,3,Diapositive 3" TargetMode="Externa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Chapitre_15_medias.pptx#-1,4,Diapositive 4" TargetMode="External"/><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11.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ctrTitle"/>
          </p:nvPr>
        </p:nvSpPr>
        <p:spPr>
          <a:xfrm>
            <a:off x="2819400" y="1289522"/>
            <a:ext cx="6324600" cy="661720"/>
          </a:xfrm>
          <a:ln>
            <a:noFill/>
          </a:ln>
        </p:spPr>
        <p:txBody>
          <a:bodyPr wrap="square">
            <a:spAutoFit/>
            <a:scene3d>
              <a:camera prst="orthographicFront"/>
              <a:lightRig rig="threePt" dir="t"/>
            </a:scene3d>
            <a:sp3d extrusionH="57150">
              <a:bevelT w="82550" h="38100" prst="coolSlant"/>
            </a:sp3d>
          </a:bodyPr>
          <a:lstStyle/>
          <a:p>
            <a:pPr algn="ctr"/>
            <a:r>
              <a:rPr lang="fr-FR" sz="3700" cap="none" dirty="0">
                <a:solidFill>
                  <a:srgbClr val="FF0000"/>
                </a:solidFill>
                <a:effectLst>
                  <a:reflection blurRad="6350" stA="55000" endA="300" endPos="45500" dir="5400000" sy="-100000" algn="bl" rotWithShape="0"/>
                </a:effectLst>
                <a:latin typeface="Arial Black" pitchFamily="34" charset="0"/>
              </a:rPr>
              <a:t>Les spectres lumineux</a:t>
            </a:r>
          </a:p>
        </p:txBody>
      </p:sp>
      <p:sp>
        <p:nvSpPr>
          <p:cNvPr id="5" name="Rectangle 4"/>
          <p:cNvSpPr/>
          <p:nvPr/>
        </p:nvSpPr>
        <p:spPr>
          <a:xfrm>
            <a:off x="4046715" y="260648"/>
            <a:ext cx="3869393" cy="830997"/>
          </a:xfrm>
          <a:prstGeom prst="rect">
            <a:avLst/>
          </a:prstGeom>
        </p:spPr>
        <p:txBody>
          <a:bodyPr wrap="none">
            <a:spAutoFit/>
            <a:scene3d>
              <a:camera prst="orthographicFront"/>
              <a:lightRig rig="threePt" dir="t"/>
            </a:scene3d>
            <a:sp3d extrusionH="57150">
              <a:bevelT w="38100" h="38100"/>
            </a:sp3d>
          </a:bodyPr>
          <a:lstStyle/>
          <a:p>
            <a:r>
              <a:rPr lang="fr-FR" sz="4800" b="1">
                <a:solidFill>
                  <a:srgbClr val="0070C0"/>
                </a:solidFill>
                <a:effectLst>
                  <a:reflection blurRad="6350" stA="55000" endA="300" endPos="45500" dir="5400000" sy="-100000" algn="bl" rotWithShape="0"/>
                </a:effectLst>
                <a:latin typeface="Franklin Gothic Heavy" pitchFamily="34" charset="0"/>
              </a:rPr>
              <a:t>Chapitre 15 </a:t>
            </a:r>
            <a:r>
              <a:rPr lang="fr-FR" sz="4800" b="1" dirty="0">
                <a:solidFill>
                  <a:srgbClr val="0070C0"/>
                </a:solidFill>
                <a:effectLst>
                  <a:reflection blurRad="6350" stA="55000" endA="300" endPos="45500" dir="5400000" sy="-100000" algn="bl" rotWithShape="0"/>
                </a:effectLst>
                <a:latin typeface="Franklin Gothic Heavy" pitchFamily="34" charset="0"/>
              </a:rPr>
              <a:t>:</a:t>
            </a:r>
          </a:p>
        </p:txBody>
      </p:sp>
      <p:sp>
        <p:nvSpPr>
          <p:cNvPr id="6" name="Rectangle 5"/>
          <p:cNvSpPr/>
          <p:nvPr/>
        </p:nvSpPr>
        <p:spPr>
          <a:xfrm>
            <a:off x="2971800" y="3200400"/>
            <a:ext cx="3047501" cy="369332"/>
          </a:xfrm>
          <a:prstGeom prst="rect">
            <a:avLst/>
          </a:prstGeom>
        </p:spPr>
        <p:txBody>
          <a:bodyPr wrap="none">
            <a:spAutoFit/>
          </a:bodyPr>
          <a:lstStyle/>
          <a:p>
            <a:r>
              <a:rPr lang="fr-FR" u="sng" dirty="0"/>
              <a:t>Les objectifs de connaissance :</a:t>
            </a:r>
            <a:endParaRPr lang="fr-FR" dirty="0"/>
          </a:p>
        </p:txBody>
      </p:sp>
      <p:sp>
        <p:nvSpPr>
          <p:cNvPr id="8" name="Rectangle 7"/>
          <p:cNvSpPr/>
          <p:nvPr/>
        </p:nvSpPr>
        <p:spPr>
          <a:xfrm>
            <a:off x="2971800" y="4915163"/>
            <a:ext cx="2843599" cy="369332"/>
          </a:xfrm>
          <a:prstGeom prst="rect">
            <a:avLst/>
          </a:prstGeom>
        </p:spPr>
        <p:txBody>
          <a:bodyPr wrap="none">
            <a:spAutoFit/>
          </a:bodyPr>
          <a:lstStyle/>
          <a:p>
            <a:r>
              <a:rPr lang="fr-FR" u="sng" dirty="0"/>
              <a:t>Les objectifs de savoir-faire :</a:t>
            </a:r>
            <a:endParaRPr lang="fr-FR" dirty="0"/>
          </a:p>
        </p:txBody>
      </p:sp>
      <p:sp>
        <p:nvSpPr>
          <p:cNvPr id="9" name="Rectangle 8"/>
          <p:cNvSpPr/>
          <p:nvPr/>
        </p:nvSpPr>
        <p:spPr>
          <a:xfrm>
            <a:off x="2971800" y="5297269"/>
            <a:ext cx="6019800" cy="646331"/>
          </a:xfrm>
          <a:prstGeom prst="rect">
            <a:avLst/>
          </a:prstGeom>
        </p:spPr>
        <p:txBody>
          <a:bodyPr wrap="square">
            <a:spAutoFit/>
          </a:bodyPr>
          <a:lstStyle/>
          <a:p>
            <a:pPr marL="285750" indent="-285750">
              <a:buFontTx/>
              <a:buChar char="-"/>
            </a:pPr>
            <a:r>
              <a:rPr lang="fr-FR" dirty="0"/>
              <a:t>Visualiser et savoir interpréter un spectre de raies d’émission. </a:t>
            </a:r>
          </a:p>
        </p:txBody>
      </p:sp>
      <p:sp>
        <p:nvSpPr>
          <p:cNvPr id="10" name="ZoneTexte 9" hidden="1"/>
          <p:cNvSpPr txBox="1"/>
          <p:nvPr/>
        </p:nvSpPr>
        <p:spPr>
          <a:xfrm>
            <a:off x="2819400" y="6477000"/>
            <a:ext cx="6324600" cy="338554"/>
          </a:xfrm>
          <a:prstGeom prst="rect">
            <a:avLst/>
          </a:prstGeom>
          <a:noFill/>
          <a:ln>
            <a:noFill/>
          </a:ln>
        </p:spPr>
        <p:style>
          <a:lnRef idx="1">
            <a:schemeClr val="accent5"/>
          </a:lnRef>
          <a:fillRef idx="2">
            <a:schemeClr val="accent5"/>
          </a:fillRef>
          <a:effectRef idx="1">
            <a:schemeClr val="accent5"/>
          </a:effectRef>
          <a:fontRef idx="minor">
            <a:schemeClr val="dk1"/>
          </a:fontRef>
        </p:style>
        <p:txBody>
          <a:bodyPr wrap="square" rtlCol="0" anchor="ctr">
            <a:spAutoFit/>
          </a:bodyPr>
          <a:lstStyle/>
          <a:p>
            <a:pPr algn="ctr"/>
            <a:r>
              <a:rPr lang="fr-FR" sz="1600" i="1" u="sng" dirty="0">
                <a:effectLst>
                  <a:outerShdw blurRad="50800" dist="38100" dir="2700000" algn="tl" rotWithShape="0">
                    <a:prstClr val="black">
                      <a:alpha val="40000"/>
                    </a:prstClr>
                  </a:outerShdw>
                </a:effectLst>
              </a:rPr>
              <a:t>Thème</a:t>
            </a:r>
            <a:r>
              <a:rPr lang="fr-FR" sz="1600" u="sng" dirty="0">
                <a:effectLst>
                  <a:outerShdw blurRad="50800" dist="38100" dir="2700000" algn="tl" rotWithShape="0">
                    <a:prstClr val="black">
                      <a:alpha val="40000"/>
                    </a:prstClr>
                  </a:outerShdw>
                </a:effectLst>
              </a:rPr>
              <a:t> :</a:t>
            </a:r>
            <a:r>
              <a:rPr lang="fr-FR" sz="1600" dirty="0">
                <a:effectLst>
                  <a:outerShdw blurRad="50800" dist="38100" dir="2700000" algn="tl" rotWithShape="0">
                    <a:prstClr val="black">
                      <a:alpha val="40000"/>
                    </a:prstClr>
                  </a:outerShdw>
                </a:effectLst>
              </a:rPr>
              <a:t> L’Univers                                                              </a:t>
            </a:r>
            <a:r>
              <a:rPr lang="fr-FR" sz="1600" i="1" u="sng" dirty="0">
                <a:effectLst>
                  <a:outerShdw blurRad="50800" dist="38100" dir="2700000" algn="tl" rotWithShape="0">
                    <a:prstClr val="black">
                      <a:alpha val="40000"/>
                    </a:prstClr>
                  </a:outerShdw>
                </a:effectLst>
              </a:rPr>
              <a:t>Domaine </a:t>
            </a:r>
            <a:r>
              <a:rPr lang="fr-FR" sz="1600" u="sng" dirty="0">
                <a:effectLst>
                  <a:outerShdw blurRad="50800" dist="38100" dir="2700000" algn="tl" rotWithShape="0">
                    <a:prstClr val="black">
                      <a:alpha val="40000"/>
                    </a:prstClr>
                  </a:outerShdw>
                </a:effectLst>
              </a:rPr>
              <a:t>:</a:t>
            </a:r>
            <a:r>
              <a:rPr lang="fr-FR" sz="1600" dirty="0">
                <a:effectLst>
                  <a:outerShdw blurRad="50800" dist="38100" dir="2700000" algn="tl" rotWithShape="0">
                    <a:prstClr val="black">
                      <a:alpha val="40000"/>
                    </a:prstClr>
                  </a:outerShdw>
                </a:effectLst>
              </a:rPr>
              <a:t> Les étoiles</a:t>
            </a:r>
          </a:p>
        </p:txBody>
      </p:sp>
      <p:sp>
        <p:nvSpPr>
          <p:cNvPr id="11" name="Rectangle 10"/>
          <p:cNvSpPr/>
          <p:nvPr/>
        </p:nvSpPr>
        <p:spPr>
          <a:xfrm>
            <a:off x="2971800" y="3600271"/>
            <a:ext cx="6172200" cy="1200329"/>
          </a:xfrm>
          <a:prstGeom prst="rect">
            <a:avLst/>
          </a:prstGeom>
        </p:spPr>
        <p:txBody>
          <a:bodyPr wrap="square">
            <a:spAutoFit/>
          </a:bodyPr>
          <a:lstStyle/>
          <a:p>
            <a:pPr marL="285750" indent="-285750">
              <a:buFontTx/>
              <a:buChar char="-"/>
            </a:pPr>
            <a:r>
              <a:rPr lang="fr-FR" dirty="0"/>
              <a:t>Distinguer un spectre d’émission d’un spectre d’absorption ;</a:t>
            </a:r>
          </a:p>
          <a:p>
            <a:pPr marL="285750" indent="-285750">
              <a:buFontTx/>
              <a:buChar char="-"/>
            </a:pPr>
            <a:r>
              <a:rPr lang="fr-FR" dirty="0"/>
              <a:t>Distinguer un spectre continu d’un spectre de raies  ;</a:t>
            </a:r>
          </a:p>
          <a:p>
            <a:pPr marL="285750" indent="-285750">
              <a:buFontTx/>
              <a:buChar char="-"/>
            </a:pPr>
            <a:r>
              <a:rPr lang="fr-FR" dirty="0"/>
              <a:t>Connaître le lien entre spectres et température ou composition chimique .</a:t>
            </a:r>
          </a:p>
        </p:txBody>
      </p:sp>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lide(fromBottom)">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 calcmode="lin" valueType="num">
                                      <p:cBhvr additive="base">
                                        <p:cTn id="12" dur="500"/>
                                        <p:tgtEl>
                                          <p:spTgt spid="11">
                                            <p:txEl>
                                              <p:pRg st="0" end="0"/>
                                            </p:txEl>
                                          </p:spTgt>
                                        </p:tgtEl>
                                        <p:attrNameLst>
                                          <p:attrName>ppt_y</p:attrName>
                                        </p:attrNameLst>
                                      </p:cBhvr>
                                      <p:tavLst>
                                        <p:tav tm="0">
                                          <p:val>
                                            <p:strVal val="#ppt_y+#ppt_h*1.125000"/>
                                          </p:val>
                                        </p:tav>
                                        <p:tav tm="100000">
                                          <p:val>
                                            <p:strVal val="#ppt_y"/>
                                          </p:val>
                                        </p:tav>
                                      </p:tavLst>
                                    </p:anim>
                                    <p:animEffect transition="in" filter="wipe(up)">
                                      <p:cBhvr>
                                        <p:cTn id="13" dur="500"/>
                                        <p:tgtEl>
                                          <p:spTgt spid="11">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grpId="0" nodeType="clickEffect">
                                  <p:stCondLst>
                                    <p:cond delay="0"/>
                                  </p:stCondLst>
                                  <p:childTnLst>
                                    <p:set>
                                      <p:cBhvr>
                                        <p:cTn id="17" dur="1" fill="hold">
                                          <p:stCondLst>
                                            <p:cond delay="0"/>
                                          </p:stCondLst>
                                        </p:cTn>
                                        <p:tgtEl>
                                          <p:spTgt spid="11">
                                            <p:txEl>
                                              <p:pRg st="1" end="1"/>
                                            </p:txEl>
                                          </p:spTgt>
                                        </p:tgtEl>
                                        <p:attrNameLst>
                                          <p:attrName>style.visibility</p:attrName>
                                        </p:attrNameLst>
                                      </p:cBhvr>
                                      <p:to>
                                        <p:strVal val="visible"/>
                                      </p:to>
                                    </p:set>
                                    <p:anim calcmode="lin" valueType="num">
                                      <p:cBhvr additive="base">
                                        <p:cTn id="18" dur="500"/>
                                        <p:tgtEl>
                                          <p:spTgt spid="11">
                                            <p:txEl>
                                              <p:pRg st="1" end="1"/>
                                            </p:txEl>
                                          </p:spTgt>
                                        </p:tgtEl>
                                        <p:attrNameLst>
                                          <p:attrName>ppt_y</p:attrName>
                                        </p:attrNameLst>
                                      </p:cBhvr>
                                      <p:tavLst>
                                        <p:tav tm="0">
                                          <p:val>
                                            <p:strVal val="#ppt_y+#ppt_h*1.125000"/>
                                          </p:val>
                                        </p:tav>
                                        <p:tav tm="100000">
                                          <p:val>
                                            <p:strVal val="#ppt_y"/>
                                          </p:val>
                                        </p:tav>
                                      </p:tavLst>
                                    </p:anim>
                                    <p:animEffect transition="in" filter="wipe(up)">
                                      <p:cBhvr>
                                        <p:cTn id="19" dur="500"/>
                                        <p:tgtEl>
                                          <p:spTgt spid="11">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4" fill="hold" grpId="0" nodeType="clickEffect">
                                  <p:stCondLst>
                                    <p:cond delay="0"/>
                                  </p:stCondLst>
                                  <p:childTnLst>
                                    <p:set>
                                      <p:cBhvr>
                                        <p:cTn id="23" dur="1" fill="hold">
                                          <p:stCondLst>
                                            <p:cond delay="0"/>
                                          </p:stCondLst>
                                        </p:cTn>
                                        <p:tgtEl>
                                          <p:spTgt spid="11">
                                            <p:txEl>
                                              <p:pRg st="2" end="2"/>
                                            </p:txEl>
                                          </p:spTgt>
                                        </p:tgtEl>
                                        <p:attrNameLst>
                                          <p:attrName>style.visibility</p:attrName>
                                        </p:attrNameLst>
                                      </p:cBhvr>
                                      <p:to>
                                        <p:strVal val="visible"/>
                                      </p:to>
                                    </p:set>
                                    <p:anim calcmode="lin" valueType="num">
                                      <p:cBhvr additive="base">
                                        <p:cTn id="24" dur="500"/>
                                        <p:tgtEl>
                                          <p:spTgt spid="11">
                                            <p:txEl>
                                              <p:pRg st="2" end="2"/>
                                            </p:txEl>
                                          </p:spTgt>
                                        </p:tgtEl>
                                        <p:attrNameLst>
                                          <p:attrName>ppt_y</p:attrName>
                                        </p:attrNameLst>
                                      </p:cBhvr>
                                      <p:tavLst>
                                        <p:tav tm="0">
                                          <p:val>
                                            <p:strVal val="#ppt_y+#ppt_h*1.125000"/>
                                          </p:val>
                                        </p:tav>
                                        <p:tav tm="100000">
                                          <p:val>
                                            <p:strVal val="#ppt_y"/>
                                          </p:val>
                                        </p:tav>
                                      </p:tavLst>
                                    </p:anim>
                                    <p:animEffect transition="in" filter="wipe(up)">
                                      <p:cBhvr>
                                        <p:cTn id="25" dur="500"/>
                                        <p:tgtEl>
                                          <p:spTgt spid="11">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2" presetClass="entr" presetSubtype="4"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slide(fromBottom)">
                                      <p:cBhvr>
                                        <p:cTn id="30" dur="500"/>
                                        <p:tgtEl>
                                          <p:spTgt spid="8"/>
                                        </p:tgtEl>
                                      </p:cBhvr>
                                    </p:animEffect>
                                  </p:childTnLst>
                                </p:cTn>
                              </p:par>
                            </p:childTnLst>
                          </p:cTn>
                        </p:par>
                      </p:childTnLst>
                    </p:cTn>
                  </p:par>
                  <p:par>
                    <p:cTn id="31" fill="hold">
                      <p:stCondLst>
                        <p:cond delay="indefinite"/>
                      </p:stCondLst>
                      <p:childTnLst>
                        <p:par>
                          <p:cTn id="32" fill="hold">
                            <p:stCondLst>
                              <p:cond delay="0"/>
                            </p:stCondLst>
                            <p:childTnLst>
                              <p:par>
                                <p:cTn id="33" presetID="12" presetClass="entr" presetSubtype="4" fill="hold" grpId="0" nodeType="clickEffect">
                                  <p:stCondLst>
                                    <p:cond delay="0"/>
                                  </p:stCondLst>
                                  <p:childTnLst>
                                    <p:set>
                                      <p:cBhvr>
                                        <p:cTn id="34" dur="1" fill="hold">
                                          <p:stCondLst>
                                            <p:cond delay="0"/>
                                          </p:stCondLst>
                                        </p:cTn>
                                        <p:tgtEl>
                                          <p:spTgt spid="9">
                                            <p:txEl>
                                              <p:pRg st="0" end="0"/>
                                            </p:txEl>
                                          </p:spTgt>
                                        </p:tgtEl>
                                        <p:attrNameLst>
                                          <p:attrName>style.visibility</p:attrName>
                                        </p:attrNameLst>
                                      </p:cBhvr>
                                      <p:to>
                                        <p:strVal val="visible"/>
                                      </p:to>
                                    </p:set>
                                    <p:anim calcmode="lin" valueType="num">
                                      <p:cBhvr additive="base">
                                        <p:cTn id="35" dur="500"/>
                                        <p:tgtEl>
                                          <p:spTgt spid="9">
                                            <p:txEl>
                                              <p:pRg st="0" end="0"/>
                                            </p:txEl>
                                          </p:spTgt>
                                        </p:tgtEl>
                                        <p:attrNameLst>
                                          <p:attrName>ppt_y</p:attrName>
                                        </p:attrNameLst>
                                      </p:cBhvr>
                                      <p:tavLst>
                                        <p:tav tm="0">
                                          <p:val>
                                            <p:strVal val="#ppt_y+#ppt_h*1.125000"/>
                                          </p:val>
                                        </p:tav>
                                        <p:tav tm="100000">
                                          <p:val>
                                            <p:strVal val="#ppt_y"/>
                                          </p:val>
                                        </p:tav>
                                      </p:tavLst>
                                    </p:anim>
                                    <p:animEffect transition="in" filter="wipe(up)">
                                      <p:cBhvr>
                                        <p:cTn id="36"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build="p"/>
      <p:bldP spid="11" grpId="0" build="p"/>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4"/>
          <p:cNvSpPr/>
          <p:nvPr/>
        </p:nvSpPr>
        <p:spPr>
          <a:xfrm>
            <a:off x="228600" y="685800"/>
            <a:ext cx="3887026" cy="646331"/>
          </a:xfrm>
          <a:prstGeom prst="rect">
            <a:avLst/>
          </a:prstGeom>
        </p:spPr>
        <p:txBody>
          <a:bodyPr wrap="none">
            <a:spAutoFit/>
          </a:bodyPr>
          <a:lstStyle/>
          <a:p>
            <a:r>
              <a:rPr lang="fr-FR" dirty="0">
                <a:solidFill>
                  <a:srgbClr val="0070C0"/>
                </a:solidFill>
                <a:uFill>
                  <a:solidFill>
                    <a:srgbClr val="FF0000"/>
                  </a:solidFill>
                </a:uFill>
              </a:rPr>
              <a:t>1. </a:t>
            </a:r>
            <a:r>
              <a:rPr lang="fr-FR" u="sng" dirty="0">
                <a:solidFill>
                  <a:srgbClr val="0070C0"/>
                </a:solidFill>
                <a:uFill>
                  <a:solidFill>
                    <a:srgbClr val="FF0000"/>
                  </a:solidFill>
                </a:uFill>
              </a:rPr>
              <a:t>La lumière blanche</a:t>
            </a:r>
          </a:p>
          <a:p>
            <a:r>
              <a:rPr lang="fr-FR" dirty="0">
                <a:solidFill>
                  <a:srgbClr val="0070C0"/>
                </a:solidFill>
                <a:uFill>
                  <a:solidFill>
                    <a:srgbClr val="FF0000"/>
                  </a:solidFill>
                </a:uFill>
              </a:rPr>
              <a:t>1.1. </a:t>
            </a:r>
            <a:r>
              <a:rPr lang="fr-FR" u="sng" dirty="0">
                <a:solidFill>
                  <a:srgbClr val="0070C0"/>
                </a:solidFill>
                <a:uFill>
                  <a:solidFill>
                    <a:srgbClr val="FF0000"/>
                  </a:solidFill>
                </a:uFill>
              </a:rPr>
              <a:t>La dispersion de la lumière blanche</a:t>
            </a:r>
            <a:endParaRPr lang="fr-FR" dirty="0">
              <a:solidFill>
                <a:srgbClr val="0070C0"/>
              </a:solidFill>
              <a:uFill>
                <a:solidFill>
                  <a:srgbClr val="FF0000"/>
                </a:solidFill>
              </a:uFill>
            </a:endParaRPr>
          </a:p>
        </p:txBody>
      </p:sp>
      <p:sp>
        <p:nvSpPr>
          <p:cNvPr id="7" name="Rectangle 6"/>
          <p:cNvSpPr/>
          <p:nvPr/>
        </p:nvSpPr>
        <p:spPr>
          <a:xfrm>
            <a:off x="251520" y="1340768"/>
            <a:ext cx="1253805" cy="369332"/>
          </a:xfrm>
          <a:prstGeom prst="rect">
            <a:avLst/>
          </a:prstGeom>
        </p:spPr>
        <p:txBody>
          <a:bodyPr wrap="none">
            <a:spAutoFit/>
          </a:bodyPr>
          <a:lstStyle/>
          <a:p>
            <a:r>
              <a:rPr lang="fr-FR" b="1" u="sng" dirty="0"/>
              <a:t>Définition :</a:t>
            </a:r>
            <a:endParaRPr lang="fr-FR" u="sng" dirty="0"/>
          </a:p>
        </p:txBody>
      </p:sp>
      <p:sp>
        <p:nvSpPr>
          <p:cNvPr id="8" name="Rectangle 7"/>
          <p:cNvSpPr/>
          <p:nvPr/>
        </p:nvSpPr>
        <p:spPr>
          <a:xfrm>
            <a:off x="304800" y="1700808"/>
            <a:ext cx="8731696" cy="646331"/>
          </a:xfrm>
          <a:prstGeom prst="rect">
            <a:avLst/>
          </a:prstGeom>
        </p:spPr>
        <p:txBody>
          <a:bodyPr wrap="square">
            <a:spAutoFit/>
          </a:bodyPr>
          <a:lstStyle/>
          <a:p>
            <a:pPr algn="just"/>
            <a:r>
              <a:rPr lang="fr-FR" dirty="0">
                <a:solidFill>
                  <a:srgbClr val="FF0000"/>
                </a:solidFill>
              </a:rPr>
              <a:t>On appelle </a:t>
            </a:r>
            <a:r>
              <a:rPr lang="fr-FR" b="1" dirty="0">
                <a:solidFill>
                  <a:srgbClr val="FF0000"/>
                </a:solidFill>
              </a:rPr>
              <a:t>lumière blanche</a:t>
            </a:r>
            <a:r>
              <a:rPr lang="fr-FR" dirty="0">
                <a:solidFill>
                  <a:srgbClr val="FF0000"/>
                </a:solidFill>
              </a:rPr>
              <a:t> toute lumière dont la décomposition par un prisme (ou un réseau) donne une figure colorée qui contient toutes les couleurs de l’arc en ciel.</a:t>
            </a:r>
          </a:p>
        </p:txBody>
      </p:sp>
      <p:pic>
        <p:nvPicPr>
          <p:cNvPr id="9" name="Image 8"/>
          <p:cNvPicPr/>
          <p:nvPr/>
        </p:nvPicPr>
        <p:blipFill>
          <a:blip r:embed="rId2" cstate="print"/>
          <a:srcRect/>
          <a:stretch>
            <a:fillRect/>
          </a:stretch>
        </p:blipFill>
        <p:spPr bwMode="auto">
          <a:xfrm>
            <a:off x="1385327" y="2438400"/>
            <a:ext cx="6373346" cy="2311400"/>
          </a:xfrm>
          <a:prstGeom prst="rect">
            <a:avLst/>
          </a:prstGeom>
          <a:noFill/>
          <a:ln w="9525">
            <a:noFill/>
            <a:miter lim="800000"/>
            <a:headEnd/>
            <a:tailEnd/>
          </a:ln>
        </p:spPr>
      </p:pic>
      <p:sp>
        <p:nvSpPr>
          <p:cNvPr id="10" name="Rectangle 9"/>
          <p:cNvSpPr/>
          <p:nvPr/>
        </p:nvSpPr>
        <p:spPr>
          <a:xfrm>
            <a:off x="251520" y="4876800"/>
            <a:ext cx="1305165" cy="369332"/>
          </a:xfrm>
          <a:prstGeom prst="rect">
            <a:avLst/>
          </a:prstGeom>
        </p:spPr>
        <p:txBody>
          <a:bodyPr wrap="none">
            <a:spAutoFit/>
          </a:bodyPr>
          <a:lstStyle/>
          <a:p>
            <a:r>
              <a:rPr lang="fr-FR" b="1" u="sng" dirty="0"/>
              <a:t>A RETENIR :</a:t>
            </a:r>
            <a:endParaRPr lang="fr-FR" dirty="0"/>
          </a:p>
        </p:txBody>
      </p:sp>
      <p:sp>
        <p:nvSpPr>
          <p:cNvPr id="11" name="Rectangle 10"/>
          <p:cNvSpPr/>
          <p:nvPr/>
        </p:nvSpPr>
        <p:spPr>
          <a:xfrm>
            <a:off x="304800" y="5221069"/>
            <a:ext cx="8659688" cy="923330"/>
          </a:xfrm>
          <a:prstGeom prst="rect">
            <a:avLst/>
          </a:prstGeom>
        </p:spPr>
        <p:txBody>
          <a:bodyPr wrap="square">
            <a:spAutoFit/>
          </a:bodyPr>
          <a:lstStyle/>
          <a:p>
            <a:pPr algn="just"/>
            <a:r>
              <a:rPr lang="fr-FR" dirty="0">
                <a:solidFill>
                  <a:srgbClr val="FF0000"/>
                </a:solidFill>
              </a:rPr>
              <a:t>La </a:t>
            </a:r>
            <a:r>
              <a:rPr lang="fr-FR" b="1" dirty="0">
                <a:solidFill>
                  <a:srgbClr val="FF0000"/>
                </a:solidFill>
              </a:rPr>
              <a:t>lumière blanche</a:t>
            </a:r>
            <a:r>
              <a:rPr lang="fr-FR" dirty="0">
                <a:solidFill>
                  <a:srgbClr val="FF0000"/>
                </a:solidFill>
              </a:rPr>
              <a:t> est composée d’une </a:t>
            </a:r>
            <a:r>
              <a:rPr lang="fr-FR" b="1" dirty="0">
                <a:solidFill>
                  <a:srgbClr val="FF0000"/>
                </a:solidFill>
              </a:rPr>
              <a:t>infinité de radiations colorées</a:t>
            </a:r>
            <a:r>
              <a:rPr lang="fr-FR" dirty="0">
                <a:solidFill>
                  <a:srgbClr val="FF0000"/>
                </a:solidFill>
              </a:rPr>
              <a:t> (ou lumières colorées) dont la décomposition (par un prisme ou un réseau) donne une figure colorée contenant une infinité de couleurs.</a:t>
            </a:r>
          </a:p>
        </p:txBody>
      </p:sp>
      <p:pic>
        <p:nvPicPr>
          <p:cNvPr id="12" name="Picture 2" descr="F:\POUR LES COURS\Images pour cours\FlashPlayer.jpg">
            <a:hlinkClick r:id="rId3" action="ppaction://hlinkpres?slideindex=1&amp;slidetitle=" tooltip="Spectre de la lumière monochromatique et polychromatique"/>
          </p:cNvPr>
          <p:cNvPicPr>
            <a:picLocks noChangeAspect="1" noChangeArrowheads="1"/>
          </p:cNvPicPr>
          <p:nvPr/>
        </p:nvPicPr>
        <p:blipFill>
          <a:blip r:embed="rId4" cstate="print"/>
          <a:srcRect/>
          <a:stretch>
            <a:fillRect/>
          </a:stretch>
        </p:blipFill>
        <p:spPr bwMode="auto">
          <a:xfrm>
            <a:off x="4114800" y="1066800"/>
            <a:ext cx="182880" cy="182880"/>
          </a:xfrm>
          <a:prstGeom prst="rect">
            <a:avLst/>
          </a:prstGeom>
          <a:noFill/>
        </p:spPr>
      </p:pic>
      <p:sp>
        <p:nvSpPr>
          <p:cNvPr id="14" name="Rectangle 13"/>
          <p:cNvSpPr/>
          <p:nvPr/>
        </p:nvSpPr>
        <p:spPr>
          <a:xfrm>
            <a:off x="228600" y="6183868"/>
            <a:ext cx="2389757" cy="369332"/>
          </a:xfrm>
          <a:prstGeom prst="rect">
            <a:avLst/>
          </a:prstGeom>
        </p:spPr>
        <p:txBody>
          <a:bodyPr wrap="none">
            <a:spAutoFit/>
          </a:bodyPr>
          <a:lstStyle/>
          <a:p>
            <a:r>
              <a:rPr lang="fr-FR" dirty="0">
                <a:solidFill>
                  <a:srgbClr val="0070C0"/>
                </a:solidFill>
                <a:uFill>
                  <a:solidFill>
                    <a:srgbClr val="FF0000"/>
                  </a:solidFill>
                </a:uFill>
              </a:rPr>
              <a:t>1.2. </a:t>
            </a:r>
            <a:r>
              <a:rPr lang="fr-FR" u="sng" dirty="0">
                <a:solidFill>
                  <a:srgbClr val="0070C0"/>
                </a:solidFill>
                <a:uFill>
                  <a:solidFill>
                    <a:srgbClr val="FF0000"/>
                  </a:solidFill>
                </a:uFill>
              </a:rPr>
              <a:t>La longueur d’onde</a:t>
            </a:r>
            <a:endParaRPr lang="fr-FR" dirty="0">
              <a:solidFill>
                <a:srgbClr val="0070C0"/>
              </a:solidFill>
              <a:uFill>
                <a:solidFill>
                  <a:srgbClr val="FF0000"/>
                </a:solidFill>
              </a:uFill>
            </a:endParaRPr>
          </a:p>
        </p:txBody>
      </p:sp>
      <p:pic>
        <p:nvPicPr>
          <p:cNvPr id="13" name="Image 12" descr="movies.png">
            <a:hlinkClick r:id="rId5" action="ppaction://hlinkfile"/>
          </p:cNvPr>
          <p:cNvPicPr>
            <a:picLocks noChangeAspect="1"/>
          </p:cNvPicPr>
          <p:nvPr/>
        </p:nvPicPr>
        <p:blipFill>
          <a:blip r:embed="rId6" cstate="print"/>
          <a:stretch>
            <a:fillRect/>
          </a:stretch>
        </p:blipFill>
        <p:spPr>
          <a:xfrm>
            <a:off x="4419600" y="152400"/>
            <a:ext cx="304800" cy="304800"/>
          </a:xfrm>
          <a:prstGeom prst="rect">
            <a:avLst/>
          </a:prstGeom>
        </p:spPr>
      </p:pic>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ppt_y"/>
                                          </p:val>
                                        </p:tav>
                                        <p:tav tm="100000">
                                          <p:val>
                                            <p:strVal val="#ppt_y"/>
                                          </p:val>
                                        </p:tav>
                                      </p:tavLst>
                                    </p:anim>
                                  </p:childTnLst>
                                </p:cTn>
                              </p:par>
                              <p:par>
                                <p:cTn id="15" presetID="9"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dissolv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slide(fromBottom)">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40" presetClass="entr" presetSubtype="0" fill="hold" grpId="0" nodeType="clickEffect">
                                  <p:stCondLst>
                                    <p:cond delay="0"/>
                                  </p:stCondLst>
                                  <p:iterate type="lt">
                                    <p:tmPct val="10000"/>
                                  </p:iterate>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anim calcmode="lin" valueType="num">
                                      <p:cBhvr>
                                        <p:cTn id="28" dur="500" fill="hold"/>
                                        <p:tgtEl>
                                          <p:spTgt spid="8"/>
                                        </p:tgtEl>
                                        <p:attrNameLst>
                                          <p:attrName>ppt_x</p:attrName>
                                        </p:attrNameLst>
                                      </p:cBhvr>
                                      <p:tavLst>
                                        <p:tav tm="0">
                                          <p:val>
                                            <p:strVal val="#ppt_x-.1"/>
                                          </p:val>
                                        </p:tav>
                                        <p:tav tm="100000">
                                          <p:val>
                                            <p:strVal val="#ppt_x"/>
                                          </p:val>
                                        </p:tav>
                                      </p:tavLst>
                                    </p:anim>
                                    <p:anim calcmode="lin" valueType="num">
                                      <p:cBhvr>
                                        <p:cTn id="29"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30" presetClass="entr" presetSubtype="0" fill="hold"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800" decel="100000"/>
                                        <p:tgtEl>
                                          <p:spTgt spid="9"/>
                                        </p:tgtEl>
                                      </p:cBhvr>
                                    </p:animEffect>
                                    <p:anim calcmode="lin" valueType="num">
                                      <p:cBhvr>
                                        <p:cTn id="35" dur="800" decel="100000" fill="hold"/>
                                        <p:tgtEl>
                                          <p:spTgt spid="9"/>
                                        </p:tgtEl>
                                        <p:attrNameLst>
                                          <p:attrName>style.rotation</p:attrName>
                                        </p:attrNameLst>
                                      </p:cBhvr>
                                      <p:tavLst>
                                        <p:tav tm="0">
                                          <p:val>
                                            <p:fltVal val="-90"/>
                                          </p:val>
                                        </p:tav>
                                        <p:tav tm="100000">
                                          <p:val>
                                            <p:fltVal val="0"/>
                                          </p:val>
                                        </p:tav>
                                      </p:tavLst>
                                    </p:anim>
                                    <p:anim calcmode="lin" valueType="num">
                                      <p:cBhvr>
                                        <p:cTn id="36" dur="800" decel="100000" fill="hold"/>
                                        <p:tgtEl>
                                          <p:spTgt spid="9"/>
                                        </p:tgtEl>
                                        <p:attrNameLst>
                                          <p:attrName>ppt_x</p:attrName>
                                        </p:attrNameLst>
                                      </p:cBhvr>
                                      <p:tavLst>
                                        <p:tav tm="0">
                                          <p:val>
                                            <p:strVal val="#ppt_x+0.4"/>
                                          </p:val>
                                        </p:tav>
                                        <p:tav tm="100000">
                                          <p:val>
                                            <p:strVal val="#ppt_x-0.05"/>
                                          </p:val>
                                        </p:tav>
                                      </p:tavLst>
                                    </p:anim>
                                    <p:anim calcmode="lin" valueType="num">
                                      <p:cBhvr>
                                        <p:cTn id="37" dur="800" decel="100000" fill="hold"/>
                                        <p:tgtEl>
                                          <p:spTgt spid="9"/>
                                        </p:tgtEl>
                                        <p:attrNameLst>
                                          <p:attrName>ppt_y</p:attrName>
                                        </p:attrNameLst>
                                      </p:cBhvr>
                                      <p:tavLst>
                                        <p:tav tm="0">
                                          <p:val>
                                            <p:strVal val="#ppt_y-0.4"/>
                                          </p:val>
                                        </p:tav>
                                        <p:tav tm="100000">
                                          <p:val>
                                            <p:strVal val="#ppt_y+0.1"/>
                                          </p:val>
                                        </p:tav>
                                      </p:tavLst>
                                    </p:anim>
                                    <p:anim calcmode="lin" valueType="num">
                                      <p:cBhvr>
                                        <p:cTn id="38" dur="200" accel="100000" fill="hold">
                                          <p:stCondLst>
                                            <p:cond delay="800"/>
                                          </p:stCondLst>
                                        </p:cTn>
                                        <p:tgtEl>
                                          <p:spTgt spid="9"/>
                                        </p:tgtEl>
                                        <p:attrNameLst>
                                          <p:attrName>ppt_x</p:attrName>
                                        </p:attrNameLst>
                                      </p:cBhvr>
                                      <p:tavLst>
                                        <p:tav tm="0">
                                          <p:val>
                                            <p:strVal val="#ppt_x-0.05"/>
                                          </p:val>
                                        </p:tav>
                                        <p:tav tm="100000">
                                          <p:val>
                                            <p:strVal val="#ppt_x"/>
                                          </p:val>
                                        </p:tav>
                                      </p:tavLst>
                                    </p:anim>
                                    <p:anim calcmode="lin" valueType="num">
                                      <p:cBhvr>
                                        <p:cTn id="39" dur="200" accel="100000" fill="hold">
                                          <p:stCondLst>
                                            <p:cond delay="800"/>
                                          </p:stCondLst>
                                        </p:cTn>
                                        <p:tgtEl>
                                          <p:spTgt spid="9"/>
                                        </p:tgtEl>
                                        <p:attrNameLst>
                                          <p:attrName>ppt_y</p:attrName>
                                        </p:attrNameLst>
                                      </p:cBhvr>
                                      <p:tavLst>
                                        <p:tav tm="0">
                                          <p:val>
                                            <p:strVal val="#ppt_y+0.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12" presetClass="entr" presetSubtype="4" fill="hold" grpId="0" nodeType="click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slide(fromBottom)">
                                      <p:cBhvr>
                                        <p:cTn id="44" dur="500"/>
                                        <p:tgtEl>
                                          <p:spTgt spid="10"/>
                                        </p:tgtEl>
                                      </p:cBhvr>
                                    </p:animEffect>
                                  </p:childTnLst>
                                </p:cTn>
                              </p:par>
                            </p:childTnLst>
                          </p:cTn>
                        </p:par>
                      </p:childTnLst>
                    </p:cTn>
                  </p:par>
                  <p:par>
                    <p:cTn id="45" fill="hold">
                      <p:stCondLst>
                        <p:cond delay="indefinite"/>
                      </p:stCondLst>
                      <p:childTnLst>
                        <p:par>
                          <p:cTn id="46" fill="hold">
                            <p:stCondLst>
                              <p:cond delay="0"/>
                            </p:stCondLst>
                            <p:childTnLst>
                              <p:par>
                                <p:cTn id="47" presetID="40" presetClass="entr" presetSubtype="0" fill="hold" grpId="0" nodeType="clickEffect">
                                  <p:stCondLst>
                                    <p:cond delay="0"/>
                                  </p:stCondLst>
                                  <p:iterate type="lt">
                                    <p:tmPct val="10000"/>
                                  </p:iterate>
                                  <p:childTnLst>
                                    <p:set>
                                      <p:cBhvr>
                                        <p:cTn id="48" dur="1" fill="hold">
                                          <p:stCondLst>
                                            <p:cond delay="0"/>
                                          </p:stCondLst>
                                        </p:cTn>
                                        <p:tgtEl>
                                          <p:spTgt spid="11"/>
                                        </p:tgtEl>
                                        <p:attrNameLst>
                                          <p:attrName>style.visibility</p:attrName>
                                        </p:attrNameLst>
                                      </p:cBhvr>
                                      <p:to>
                                        <p:strVal val="visible"/>
                                      </p:to>
                                    </p:set>
                                    <p:animEffect transition="in" filter="fade">
                                      <p:cBhvr>
                                        <p:cTn id="49" dur="500"/>
                                        <p:tgtEl>
                                          <p:spTgt spid="11"/>
                                        </p:tgtEl>
                                      </p:cBhvr>
                                    </p:animEffect>
                                    <p:anim calcmode="lin" valueType="num">
                                      <p:cBhvr>
                                        <p:cTn id="50" dur="500" fill="hold"/>
                                        <p:tgtEl>
                                          <p:spTgt spid="11"/>
                                        </p:tgtEl>
                                        <p:attrNameLst>
                                          <p:attrName>ppt_x</p:attrName>
                                        </p:attrNameLst>
                                      </p:cBhvr>
                                      <p:tavLst>
                                        <p:tav tm="0">
                                          <p:val>
                                            <p:strVal val="#ppt_x-.1"/>
                                          </p:val>
                                        </p:tav>
                                        <p:tav tm="100000">
                                          <p:val>
                                            <p:strVal val="#ppt_x"/>
                                          </p:val>
                                        </p:tav>
                                      </p:tavLst>
                                    </p:anim>
                                    <p:anim calcmode="lin" valueType="num">
                                      <p:cBhvr>
                                        <p:cTn id="51"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8" fill="hold" grpId="0" nodeType="clickEffect">
                                  <p:stCondLst>
                                    <p:cond delay="0"/>
                                  </p:stCondLst>
                                  <p:childTnLst>
                                    <p:set>
                                      <p:cBhvr>
                                        <p:cTn id="55" dur="1" fill="hold">
                                          <p:stCondLst>
                                            <p:cond delay="0"/>
                                          </p:stCondLst>
                                        </p:cTn>
                                        <p:tgtEl>
                                          <p:spTgt spid="14"/>
                                        </p:tgtEl>
                                        <p:attrNameLst>
                                          <p:attrName>style.visibility</p:attrName>
                                        </p:attrNameLst>
                                      </p:cBhvr>
                                      <p:to>
                                        <p:strVal val="visible"/>
                                      </p:to>
                                    </p:set>
                                    <p:anim calcmode="lin" valueType="num">
                                      <p:cBhvr additive="base">
                                        <p:cTn id="56" dur="500" fill="hold"/>
                                        <p:tgtEl>
                                          <p:spTgt spid="14"/>
                                        </p:tgtEl>
                                        <p:attrNameLst>
                                          <p:attrName>ppt_x</p:attrName>
                                        </p:attrNameLst>
                                      </p:cBhvr>
                                      <p:tavLst>
                                        <p:tav tm="0">
                                          <p:val>
                                            <p:strVal val="0-#ppt_w/2"/>
                                          </p:val>
                                        </p:tav>
                                        <p:tav tm="100000">
                                          <p:val>
                                            <p:strVal val="#ppt_x"/>
                                          </p:val>
                                        </p:tav>
                                      </p:tavLst>
                                    </p:anim>
                                    <p:anim calcmode="lin" valueType="num">
                                      <p:cBhvr additive="base">
                                        <p:cTn id="57"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7" grpId="0"/>
      <p:bldP spid="8" grpId="0"/>
      <p:bldP spid="10" grpId="0"/>
      <p:bldP spid="11" grpId="0"/>
      <p:bldP spid="14"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Rectangle 12"/>
          <p:cNvSpPr/>
          <p:nvPr/>
        </p:nvSpPr>
        <p:spPr>
          <a:xfrm>
            <a:off x="251520" y="152400"/>
            <a:ext cx="1253805" cy="369332"/>
          </a:xfrm>
          <a:prstGeom prst="rect">
            <a:avLst/>
          </a:prstGeom>
        </p:spPr>
        <p:txBody>
          <a:bodyPr wrap="none">
            <a:spAutoFit/>
          </a:bodyPr>
          <a:lstStyle/>
          <a:p>
            <a:r>
              <a:rPr lang="fr-FR" b="1" u="sng" dirty="0"/>
              <a:t>Définition :</a:t>
            </a:r>
            <a:endParaRPr lang="fr-FR" u="sng" dirty="0"/>
          </a:p>
        </p:txBody>
      </p:sp>
      <p:sp>
        <p:nvSpPr>
          <p:cNvPr id="15" name="Rectangle 14"/>
          <p:cNvSpPr/>
          <p:nvPr/>
        </p:nvSpPr>
        <p:spPr>
          <a:xfrm>
            <a:off x="304800" y="512440"/>
            <a:ext cx="8731696" cy="923330"/>
          </a:xfrm>
          <a:prstGeom prst="rect">
            <a:avLst/>
          </a:prstGeom>
        </p:spPr>
        <p:txBody>
          <a:bodyPr wrap="square">
            <a:spAutoFit/>
          </a:bodyPr>
          <a:lstStyle/>
          <a:p>
            <a:pPr algn="just"/>
            <a:r>
              <a:rPr lang="fr-FR" dirty="0">
                <a:solidFill>
                  <a:srgbClr val="FF0000"/>
                </a:solidFill>
              </a:rPr>
              <a:t>Chaque radiation émise par une source peut être caractérisée, dans le vide (ou dans l’air), par une grandeur physique appelée </a:t>
            </a:r>
            <a:r>
              <a:rPr lang="fr-FR" b="1" dirty="0">
                <a:solidFill>
                  <a:srgbClr val="FF0000"/>
                </a:solidFill>
              </a:rPr>
              <a:t>longueur d’onde</a:t>
            </a:r>
            <a:r>
              <a:rPr lang="fr-FR" dirty="0">
                <a:solidFill>
                  <a:srgbClr val="FF0000"/>
                </a:solidFill>
              </a:rPr>
              <a:t>. Elle se note </a:t>
            </a:r>
            <a:r>
              <a:rPr lang="fr-FR" b="1" dirty="0">
                <a:solidFill>
                  <a:srgbClr val="FF0000"/>
                </a:solidFill>
                <a:sym typeface="Symbol"/>
              </a:rPr>
              <a:t></a:t>
            </a:r>
            <a:r>
              <a:rPr lang="fr-FR" dirty="0">
                <a:solidFill>
                  <a:srgbClr val="FF0000"/>
                </a:solidFill>
              </a:rPr>
              <a:t> et s’exprime en </a:t>
            </a:r>
            <a:r>
              <a:rPr lang="fr-FR" b="1" dirty="0">
                <a:solidFill>
                  <a:srgbClr val="FF0000"/>
                </a:solidFill>
              </a:rPr>
              <a:t>mètre</a:t>
            </a:r>
            <a:r>
              <a:rPr lang="fr-FR" dirty="0">
                <a:solidFill>
                  <a:srgbClr val="FF0000"/>
                </a:solidFill>
              </a:rPr>
              <a:t> (</a:t>
            </a:r>
            <a:r>
              <a:rPr lang="fr-FR" i="1" dirty="0">
                <a:solidFill>
                  <a:srgbClr val="FF0000"/>
                </a:solidFill>
              </a:rPr>
              <a:t>symbole</a:t>
            </a:r>
            <a:r>
              <a:rPr lang="fr-FR" dirty="0">
                <a:solidFill>
                  <a:srgbClr val="FF0000"/>
                </a:solidFill>
              </a:rPr>
              <a:t> : </a:t>
            </a:r>
            <a:r>
              <a:rPr lang="fr-FR" b="1" dirty="0">
                <a:solidFill>
                  <a:srgbClr val="FF0000"/>
                </a:solidFill>
              </a:rPr>
              <a:t>m</a:t>
            </a:r>
            <a:r>
              <a:rPr lang="fr-FR" dirty="0">
                <a:solidFill>
                  <a:srgbClr val="FF0000"/>
                </a:solidFill>
              </a:rPr>
              <a:t>).</a:t>
            </a:r>
          </a:p>
        </p:txBody>
      </p:sp>
      <p:sp>
        <p:nvSpPr>
          <p:cNvPr id="5" name="Rectangle 4"/>
          <p:cNvSpPr/>
          <p:nvPr/>
        </p:nvSpPr>
        <p:spPr>
          <a:xfrm>
            <a:off x="304800" y="1524000"/>
            <a:ext cx="8534400" cy="646331"/>
          </a:xfrm>
          <a:prstGeom prst="rect">
            <a:avLst/>
          </a:prstGeom>
        </p:spPr>
        <p:txBody>
          <a:bodyPr wrap="square">
            <a:spAutoFit/>
          </a:bodyPr>
          <a:lstStyle/>
          <a:p>
            <a:pPr algn="just"/>
            <a:r>
              <a:rPr lang="fr-FR" dirty="0"/>
              <a:t>Le </a:t>
            </a:r>
            <a:r>
              <a:rPr lang="fr-FR" b="1" dirty="0"/>
              <a:t>domaine visible</a:t>
            </a:r>
            <a:r>
              <a:rPr lang="fr-FR" dirty="0"/>
              <a:t> (lumière visible) est constitué d’une infinité de lumières colorées, dont les longueurs d’onde vont de </a:t>
            </a:r>
            <a:r>
              <a:rPr lang="fr-FR" b="1" dirty="0"/>
              <a:t>380 nm</a:t>
            </a:r>
            <a:r>
              <a:rPr lang="fr-FR" dirty="0"/>
              <a:t> (</a:t>
            </a:r>
            <a:r>
              <a:rPr lang="fr-FR" b="1" dirty="0"/>
              <a:t>violet</a:t>
            </a:r>
            <a:r>
              <a:rPr lang="fr-FR" dirty="0"/>
              <a:t>) à </a:t>
            </a:r>
            <a:r>
              <a:rPr lang="fr-FR" b="1" dirty="0"/>
              <a:t>780 nm</a:t>
            </a:r>
            <a:r>
              <a:rPr lang="fr-FR" dirty="0"/>
              <a:t> (</a:t>
            </a:r>
            <a:r>
              <a:rPr lang="fr-FR" b="1" dirty="0"/>
              <a:t>rouge</a:t>
            </a:r>
            <a:r>
              <a:rPr lang="fr-FR" dirty="0"/>
              <a:t>) :</a:t>
            </a:r>
          </a:p>
        </p:txBody>
      </p:sp>
      <p:sp>
        <p:nvSpPr>
          <p:cNvPr id="6" name="Rectangle 5"/>
          <p:cNvSpPr/>
          <p:nvPr/>
        </p:nvSpPr>
        <p:spPr>
          <a:xfrm>
            <a:off x="304800" y="4191000"/>
            <a:ext cx="8534400" cy="646331"/>
          </a:xfrm>
          <a:prstGeom prst="rect">
            <a:avLst/>
          </a:prstGeom>
        </p:spPr>
        <p:txBody>
          <a:bodyPr wrap="square">
            <a:spAutoFit/>
          </a:bodyPr>
          <a:lstStyle/>
          <a:p>
            <a:pPr algn="just"/>
            <a:r>
              <a:rPr lang="fr-FR" u="sng" dirty="0"/>
              <a:t>Remarque :</a:t>
            </a:r>
            <a:r>
              <a:rPr lang="fr-FR" dirty="0"/>
              <a:t> les longueurs d’onde des radiations visibles s’expriment souvent à l’aide d’un sous-multiple du mètre : le nanomètre.</a:t>
            </a:r>
          </a:p>
        </p:txBody>
      </p:sp>
      <p:sp>
        <p:nvSpPr>
          <p:cNvPr id="7" name="Rectangle 6"/>
          <p:cNvSpPr/>
          <p:nvPr/>
        </p:nvSpPr>
        <p:spPr>
          <a:xfrm>
            <a:off x="3813619" y="4953000"/>
            <a:ext cx="1952779" cy="461665"/>
          </a:xfrm>
          <a:prstGeom prst="rect">
            <a:avLst/>
          </a:prstGeom>
        </p:spPr>
        <p:txBody>
          <a:bodyPr wrap="none">
            <a:spAutoFit/>
          </a:bodyPr>
          <a:lstStyle/>
          <a:p>
            <a:r>
              <a:rPr lang="fr-FR" sz="2400" b="1" dirty="0"/>
              <a:t>1 nm = 10</a:t>
            </a:r>
            <a:r>
              <a:rPr lang="fr-FR" sz="2400" b="1" baseline="30000" dirty="0"/>
              <a:t>–9</a:t>
            </a:r>
            <a:r>
              <a:rPr lang="fr-FR" sz="2400" b="1" dirty="0"/>
              <a:t> m</a:t>
            </a:r>
            <a:endParaRPr lang="fr-FR" sz="2400" dirty="0"/>
          </a:p>
        </p:txBody>
      </p:sp>
      <p:sp>
        <p:nvSpPr>
          <p:cNvPr id="8" name="Rectangle 7"/>
          <p:cNvSpPr/>
          <p:nvPr/>
        </p:nvSpPr>
        <p:spPr>
          <a:xfrm>
            <a:off x="251520" y="5410200"/>
            <a:ext cx="1305165" cy="369332"/>
          </a:xfrm>
          <a:prstGeom prst="rect">
            <a:avLst/>
          </a:prstGeom>
        </p:spPr>
        <p:txBody>
          <a:bodyPr wrap="none">
            <a:spAutoFit/>
          </a:bodyPr>
          <a:lstStyle/>
          <a:p>
            <a:r>
              <a:rPr lang="fr-FR" b="1" u="sng" dirty="0"/>
              <a:t>A RETENIR :</a:t>
            </a:r>
            <a:endParaRPr lang="fr-FR" dirty="0"/>
          </a:p>
        </p:txBody>
      </p:sp>
      <p:sp>
        <p:nvSpPr>
          <p:cNvPr id="9" name="Rectangle 8"/>
          <p:cNvSpPr/>
          <p:nvPr/>
        </p:nvSpPr>
        <p:spPr>
          <a:xfrm>
            <a:off x="304800" y="5791200"/>
            <a:ext cx="8686800" cy="923330"/>
          </a:xfrm>
          <a:prstGeom prst="rect">
            <a:avLst/>
          </a:prstGeom>
        </p:spPr>
        <p:txBody>
          <a:bodyPr wrap="square">
            <a:spAutoFit/>
          </a:bodyPr>
          <a:lstStyle/>
          <a:p>
            <a:pPr algn="just"/>
            <a:r>
              <a:rPr lang="fr-FR" dirty="0">
                <a:solidFill>
                  <a:srgbClr val="FF0000"/>
                </a:solidFill>
              </a:rPr>
              <a:t>- On appelle </a:t>
            </a:r>
            <a:r>
              <a:rPr lang="fr-FR" b="1" dirty="0">
                <a:solidFill>
                  <a:srgbClr val="FF0000"/>
                </a:solidFill>
              </a:rPr>
              <a:t>lumière monochromatique</a:t>
            </a:r>
            <a:r>
              <a:rPr lang="fr-FR" dirty="0">
                <a:solidFill>
                  <a:srgbClr val="FF0000"/>
                </a:solidFill>
              </a:rPr>
              <a:t>, une lumière qui ne contient qu’une seule radiation (une seule couleur) : la figure colorée obtenue avec un système dispersif (prisme ou réseau) ne contient qu’une seule longueur d’onde ;</a:t>
            </a:r>
          </a:p>
        </p:txBody>
      </p:sp>
      <p:pic>
        <p:nvPicPr>
          <p:cNvPr id="11" name="Loupe 2">
            <a:hlinkClick r:id="rId2" action="ppaction://hlinkpres?slideindex=5&amp;slidetitle=Diapositive 5"/>
          </p:cNvPr>
          <p:cNvPicPr>
            <a:picLocks noChangeAspect="1" noChangeArrowheads="1"/>
          </p:cNvPicPr>
          <p:nvPr/>
        </p:nvPicPr>
        <p:blipFill>
          <a:blip r:embed="rId3" cstate="print"/>
          <a:srcRect/>
          <a:stretch>
            <a:fillRect/>
          </a:stretch>
        </p:blipFill>
        <p:spPr bwMode="auto">
          <a:xfrm rot="709961">
            <a:off x="6429271" y="1884991"/>
            <a:ext cx="271058" cy="180000"/>
          </a:xfrm>
          <a:prstGeom prst="rect">
            <a:avLst/>
          </a:prstGeom>
          <a:noFill/>
          <a:ln w="9525">
            <a:noFill/>
            <a:miter lim="800000"/>
            <a:headEnd/>
            <a:tailEnd/>
          </a:ln>
        </p:spPr>
      </p:pic>
      <p:sp>
        <p:nvSpPr>
          <p:cNvPr id="12" name="ZoneTexte 11"/>
          <p:cNvSpPr txBox="1"/>
          <p:nvPr/>
        </p:nvSpPr>
        <p:spPr>
          <a:xfrm>
            <a:off x="381000" y="2895600"/>
            <a:ext cx="5444247" cy="369332"/>
          </a:xfrm>
          <a:prstGeom prst="rect">
            <a:avLst/>
          </a:prstGeom>
          <a:noFill/>
        </p:spPr>
        <p:txBody>
          <a:bodyPr wrap="none" rtlCol="0">
            <a:spAutoFit/>
          </a:bodyPr>
          <a:lstStyle/>
          <a:p>
            <a:r>
              <a:rPr lang="fr-FR" dirty="0">
                <a:sym typeface="Symbol"/>
              </a:rPr>
              <a:t> </a:t>
            </a:r>
            <a:r>
              <a:rPr lang="fr-FR" dirty="0"/>
              <a:t>Voir « Figure obtenue avec le prisme » dans le TP n°4</a:t>
            </a:r>
          </a:p>
        </p:txBody>
      </p:sp>
      <p:pic>
        <p:nvPicPr>
          <p:cNvPr id="1026" name="Picture 2"/>
          <p:cNvPicPr>
            <a:picLocks noChangeAspect="1" noChangeArrowheads="1"/>
          </p:cNvPicPr>
          <p:nvPr/>
        </p:nvPicPr>
        <p:blipFill>
          <a:blip r:embed="rId4" cstate="print"/>
          <a:srcRect/>
          <a:stretch>
            <a:fillRect/>
          </a:stretch>
        </p:blipFill>
        <p:spPr bwMode="auto">
          <a:xfrm>
            <a:off x="304800" y="2286000"/>
            <a:ext cx="8522676" cy="1828800"/>
          </a:xfrm>
          <a:prstGeom prst="rect">
            <a:avLst/>
          </a:prstGeom>
          <a:noFill/>
          <a:ln w="9525">
            <a:noFill/>
            <a:miter lim="800000"/>
            <a:headEnd/>
            <a:tailEnd/>
          </a:ln>
        </p:spPr>
      </p:pic>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anim calcmode="lin" valueType="num">
                                      <p:cBhvr>
                                        <p:cTn id="8" dur="500" fill="hold"/>
                                        <p:tgtEl>
                                          <p:spTgt spid="15"/>
                                        </p:tgtEl>
                                        <p:attrNameLst>
                                          <p:attrName>ppt_x</p:attrName>
                                        </p:attrNameLst>
                                      </p:cBhvr>
                                      <p:tavLst>
                                        <p:tav tm="0">
                                          <p:val>
                                            <p:strVal val="#ppt_x-.1"/>
                                          </p:val>
                                        </p:tav>
                                        <p:tav tm="100000">
                                          <p:val>
                                            <p:strVal val="#ppt_x"/>
                                          </p:val>
                                        </p:tav>
                                      </p:tavLst>
                                    </p:anim>
                                    <p:anim calcmode="lin" valueType="num">
                                      <p:cBhvr>
                                        <p:cTn id="9"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500"/>
                                        <p:tgtEl>
                                          <p:spTgt spid="5"/>
                                        </p:tgtEl>
                                      </p:cBhvr>
                                    </p:animEffect>
                                  </p:childTnLst>
                                </p:cTn>
                              </p:par>
                              <p:par>
                                <p:cTn id="15" presetID="47" presetClass="entr" presetSubtype="0" fill="hold" nodeType="withEffect">
                                  <p:stCondLst>
                                    <p:cond delay="50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anim calcmode="lin" valueType="num">
                                      <p:cBhvr>
                                        <p:cTn id="18" dur="500" fill="hold"/>
                                        <p:tgtEl>
                                          <p:spTgt spid="11"/>
                                        </p:tgtEl>
                                        <p:attrNameLst>
                                          <p:attrName>ppt_x</p:attrName>
                                        </p:attrNameLst>
                                      </p:cBhvr>
                                      <p:tavLst>
                                        <p:tav tm="0">
                                          <p:val>
                                            <p:strVal val="#ppt_x"/>
                                          </p:val>
                                        </p:tav>
                                        <p:tav tm="100000">
                                          <p:val>
                                            <p:strVal val="#ppt_x"/>
                                          </p:val>
                                        </p:tav>
                                      </p:tavLst>
                                    </p:anim>
                                    <p:anim calcmode="lin" valueType="num">
                                      <p:cBhvr>
                                        <p:cTn id="19" dur="5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30" presetClass="entr" presetSubtype="0" fill="hold" nodeType="clickEffect">
                                  <p:stCondLst>
                                    <p:cond delay="0"/>
                                  </p:stCondLst>
                                  <p:childTnLst>
                                    <p:set>
                                      <p:cBhvr>
                                        <p:cTn id="23" dur="1" fill="hold">
                                          <p:stCondLst>
                                            <p:cond delay="0"/>
                                          </p:stCondLst>
                                        </p:cTn>
                                        <p:tgtEl>
                                          <p:spTgt spid="1026"/>
                                        </p:tgtEl>
                                        <p:attrNameLst>
                                          <p:attrName>style.visibility</p:attrName>
                                        </p:attrNameLst>
                                      </p:cBhvr>
                                      <p:to>
                                        <p:strVal val="visible"/>
                                      </p:to>
                                    </p:set>
                                    <p:animEffect transition="in" filter="fade">
                                      <p:cBhvr>
                                        <p:cTn id="24" dur="800" decel="100000"/>
                                        <p:tgtEl>
                                          <p:spTgt spid="1026"/>
                                        </p:tgtEl>
                                      </p:cBhvr>
                                    </p:animEffect>
                                    <p:anim calcmode="lin" valueType="num">
                                      <p:cBhvr>
                                        <p:cTn id="25" dur="800" decel="100000" fill="hold"/>
                                        <p:tgtEl>
                                          <p:spTgt spid="1026"/>
                                        </p:tgtEl>
                                        <p:attrNameLst>
                                          <p:attrName>style.rotation</p:attrName>
                                        </p:attrNameLst>
                                      </p:cBhvr>
                                      <p:tavLst>
                                        <p:tav tm="0">
                                          <p:val>
                                            <p:fltVal val="-90"/>
                                          </p:val>
                                        </p:tav>
                                        <p:tav tm="100000">
                                          <p:val>
                                            <p:fltVal val="0"/>
                                          </p:val>
                                        </p:tav>
                                      </p:tavLst>
                                    </p:anim>
                                    <p:anim calcmode="lin" valueType="num">
                                      <p:cBhvr>
                                        <p:cTn id="26" dur="800" decel="100000" fill="hold"/>
                                        <p:tgtEl>
                                          <p:spTgt spid="1026"/>
                                        </p:tgtEl>
                                        <p:attrNameLst>
                                          <p:attrName>ppt_x</p:attrName>
                                        </p:attrNameLst>
                                      </p:cBhvr>
                                      <p:tavLst>
                                        <p:tav tm="0">
                                          <p:val>
                                            <p:strVal val="#ppt_x+0.4"/>
                                          </p:val>
                                        </p:tav>
                                        <p:tav tm="100000">
                                          <p:val>
                                            <p:strVal val="#ppt_x-0.05"/>
                                          </p:val>
                                        </p:tav>
                                      </p:tavLst>
                                    </p:anim>
                                    <p:anim calcmode="lin" valueType="num">
                                      <p:cBhvr>
                                        <p:cTn id="27" dur="800" decel="100000" fill="hold"/>
                                        <p:tgtEl>
                                          <p:spTgt spid="1026"/>
                                        </p:tgtEl>
                                        <p:attrNameLst>
                                          <p:attrName>ppt_y</p:attrName>
                                        </p:attrNameLst>
                                      </p:cBhvr>
                                      <p:tavLst>
                                        <p:tav tm="0">
                                          <p:val>
                                            <p:strVal val="#ppt_y-0.4"/>
                                          </p:val>
                                        </p:tav>
                                        <p:tav tm="100000">
                                          <p:val>
                                            <p:strVal val="#ppt_y+0.1"/>
                                          </p:val>
                                        </p:tav>
                                      </p:tavLst>
                                    </p:anim>
                                    <p:anim calcmode="lin" valueType="num">
                                      <p:cBhvr>
                                        <p:cTn id="28" dur="200" accel="100000" fill="hold">
                                          <p:stCondLst>
                                            <p:cond delay="800"/>
                                          </p:stCondLst>
                                        </p:cTn>
                                        <p:tgtEl>
                                          <p:spTgt spid="1026"/>
                                        </p:tgtEl>
                                        <p:attrNameLst>
                                          <p:attrName>ppt_x</p:attrName>
                                        </p:attrNameLst>
                                      </p:cBhvr>
                                      <p:tavLst>
                                        <p:tav tm="0">
                                          <p:val>
                                            <p:strVal val="#ppt_x-0.05"/>
                                          </p:val>
                                        </p:tav>
                                        <p:tav tm="100000">
                                          <p:val>
                                            <p:strVal val="#ppt_x"/>
                                          </p:val>
                                        </p:tav>
                                      </p:tavLst>
                                    </p:anim>
                                    <p:anim calcmode="lin" valueType="num">
                                      <p:cBhvr>
                                        <p:cTn id="29" dur="200" accel="100000" fill="hold">
                                          <p:stCondLst>
                                            <p:cond delay="800"/>
                                          </p:stCondLst>
                                        </p:cTn>
                                        <p:tgtEl>
                                          <p:spTgt spid="1026"/>
                                        </p:tgtEl>
                                        <p:attrNameLst>
                                          <p:attrName>ppt_y</p:attrName>
                                        </p:attrNameLst>
                                      </p:cBhvr>
                                      <p:tavLst>
                                        <p:tav tm="0">
                                          <p:val>
                                            <p:strVal val="#ppt_y+0.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left)">
                                      <p:cBhvr>
                                        <p:cTn id="34" dur="500"/>
                                        <p:tgtEl>
                                          <p:spTgt spid="6"/>
                                        </p:tgtEl>
                                      </p:cBhvr>
                                    </p:animEffect>
                                  </p:childTnLst>
                                </p:cTn>
                              </p:par>
                              <p:par>
                                <p:cTn id="35" presetID="9" presetClass="entr" presetSubtype="0" fill="hold" grpId="0" nodeType="withEffect">
                                  <p:stCondLst>
                                    <p:cond delay="500"/>
                                  </p:stCondLst>
                                  <p:childTnLst>
                                    <p:set>
                                      <p:cBhvr>
                                        <p:cTn id="36" dur="1" fill="hold">
                                          <p:stCondLst>
                                            <p:cond delay="0"/>
                                          </p:stCondLst>
                                        </p:cTn>
                                        <p:tgtEl>
                                          <p:spTgt spid="7"/>
                                        </p:tgtEl>
                                        <p:attrNameLst>
                                          <p:attrName>style.visibility</p:attrName>
                                        </p:attrNameLst>
                                      </p:cBhvr>
                                      <p:to>
                                        <p:strVal val="visible"/>
                                      </p:to>
                                    </p:set>
                                    <p:animEffect transition="in" filter="dissolve">
                                      <p:cBhvr>
                                        <p:cTn id="37" dur="5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slide(fromBottom)">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40" presetClass="entr" presetSubtype="0" fill="hold" grpId="0" nodeType="clickEffect">
                                  <p:stCondLst>
                                    <p:cond delay="0"/>
                                  </p:stCondLst>
                                  <p:iterate type="lt">
                                    <p:tmPct val="10000"/>
                                  </p:iterate>
                                  <p:childTnLst>
                                    <p:set>
                                      <p:cBhvr>
                                        <p:cTn id="46" dur="1" fill="hold">
                                          <p:stCondLst>
                                            <p:cond delay="0"/>
                                          </p:stCondLst>
                                        </p:cTn>
                                        <p:tgtEl>
                                          <p:spTgt spid="9"/>
                                        </p:tgtEl>
                                        <p:attrNameLst>
                                          <p:attrName>style.visibility</p:attrName>
                                        </p:attrNameLst>
                                      </p:cBhvr>
                                      <p:to>
                                        <p:strVal val="visible"/>
                                      </p:to>
                                    </p:set>
                                    <p:animEffect transition="in" filter="fade">
                                      <p:cBhvr>
                                        <p:cTn id="47" dur="500"/>
                                        <p:tgtEl>
                                          <p:spTgt spid="9"/>
                                        </p:tgtEl>
                                      </p:cBhvr>
                                    </p:animEffect>
                                    <p:anim calcmode="lin" valueType="num">
                                      <p:cBhvr>
                                        <p:cTn id="48" dur="500" fill="hold"/>
                                        <p:tgtEl>
                                          <p:spTgt spid="9"/>
                                        </p:tgtEl>
                                        <p:attrNameLst>
                                          <p:attrName>ppt_x</p:attrName>
                                        </p:attrNameLst>
                                      </p:cBhvr>
                                      <p:tavLst>
                                        <p:tav tm="0">
                                          <p:val>
                                            <p:strVal val="#ppt_x-.1"/>
                                          </p:val>
                                        </p:tav>
                                        <p:tav tm="100000">
                                          <p:val>
                                            <p:strVal val="#ppt_x"/>
                                          </p:val>
                                        </p:tav>
                                      </p:tavLst>
                                    </p:anim>
                                    <p:anim calcmode="lin" valueType="num">
                                      <p:cBhvr>
                                        <p:cTn id="49"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50" restart="whenNotActive" fill="hold" evtFilter="cancelBubble" nodeType="interactiveSeq">
                <p:stCondLst>
                  <p:cond evt="onClick" delay="0">
                    <p:tgtEl>
                      <p:spTgt spid="1026"/>
                    </p:tgtEl>
                  </p:cond>
                </p:stCondLst>
                <p:endSync evt="end" delay="0">
                  <p:rtn val="all"/>
                </p:endSync>
                <p:childTnLst>
                  <p:par>
                    <p:cTn id="51" fill="hold">
                      <p:stCondLst>
                        <p:cond delay="0"/>
                      </p:stCondLst>
                      <p:childTnLst>
                        <p:par>
                          <p:cTn id="52" fill="hold">
                            <p:stCondLst>
                              <p:cond delay="0"/>
                            </p:stCondLst>
                            <p:childTnLst>
                              <p:par>
                                <p:cTn id="53" presetID="9" presetClass="exit" presetSubtype="0" fill="hold" nodeType="clickEffect">
                                  <p:stCondLst>
                                    <p:cond delay="0"/>
                                  </p:stCondLst>
                                  <p:childTnLst>
                                    <p:animEffect transition="out" filter="dissolve">
                                      <p:cBhvr>
                                        <p:cTn id="54" dur="500"/>
                                        <p:tgtEl>
                                          <p:spTgt spid="1026"/>
                                        </p:tgtEl>
                                      </p:cBhvr>
                                    </p:animEffect>
                                    <p:set>
                                      <p:cBhvr>
                                        <p:cTn id="55" dur="1" fill="hold">
                                          <p:stCondLst>
                                            <p:cond delay="499"/>
                                          </p:stCondLst>
                                        </p:cTn>
                                        <p:tgtEl>
                                          <p:spTgt spid="1026"/>
                                        </p:tgtEl>
                                        <p:attrNameLst>
                                          <p:attrName>style.visibility</p:attrName>
                                        </p:attrNameLst>
                                      </p:cBhvr>
                                      <p:to>
                                        <p:strVal val="hidden"/>
                                      </p:to>
                                    </p:set>
                                  </p:childTnLst>
                                </p:cTn>
                              </p:par>
                              <p:par>
                                <p:cTn id="56" presetID="2" presetClass="entr" presetSubtype="8" fill="hold" grpId="0" nodeType="withEffect">
                                  <p:stCondLst>
                                    <p:cond delay="0"/>
                                  </p:stCondLst>
                                  <p:childTnLst>
                                    <p:set>
                                      <p:cBhvr>
                                        <p:cTn id="57" dur="1" fill="hold">
                                          <p:stCondLst>
                                            <p:cond delay="0"/>
                                          </p:stCondLst>
                                        </p:cTn>
                                        <p:tgtEl>
                                          <p:spTgt spid="12"/>
                                        </p:tgtEl>
                                        <p:attrNameLst>
                                          <p:attrName>style.visibility</p:attrName>
                                        </p:attrNameLst>
                                      </p:cBhvr>
                                      <p:to>
                                        <p:strVal val="visible"/>
                                      </p:to>
                                    </p:set>
                                    <p:anim calcmode="lin" valueType="num">
                                      <p:cBhvr additive="base">
                                        <p:cTn id="58" dur="500" fill="hold"/>
                                        <p:tgtEl>
                                          <p:spTgt spid="12"/>
                                        </p:tgtEl>
                                        <p:attrNameLst>
                                          <p:attrName>ppt_x</p:attrName>
                                        </p:attrNameLst>
                                      </p:cBhvr>
                                      <p:tavLst>
                                        <p:tav tm="0">
                                          <p:val>
                                            <p:strVal val="0-#ppt_w/2"/>
                                          </p:val>
                                        </p:tav>
                                        <p:tav tm="100000">
                                          <p:val>
                                            <p:strVal val="#ppt_x"/>
                                          </p:val>
                                        </p:tav>
                                      </p:tavLst>
                                    </p:anim>
                                    <p:anim calcmode="lin" valueType="num">
                                      <p:cBhvr additive="base">
                                        <p:cTn id="59"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nextCondLst>
                <p:cond evt="onClick" delay="0">
                  <p:tgtEl>
                    <p:spTgt spid="1026"/>
                  </p:tgtEl>
                </p:cond>
              </p:nextCondLst>
            </p:seq>
            <p:seq concurrent="1" nextAc="seek">
              <p:cTn id="60" restart="whenNotActive" fill="hold" evtFilter="cancelBubble" nodeType="interactiveSeq">
                <p:stCondLst>
                  <p:cond evt="onClick" delay="0">
                    <p:tgtEl>
                      <p:spTgt spid="12"/>
                    </p:tgtEl>
                  </p:cond>
                </p:stCondLst>
                <p:endSync evt="end" delay="0">
                  <p:rtn val="all"/>
                </p:endSync>
                <p:childTnLst>
                  <p:par>
                    <p:cTn id="61" fill="hold">
                      <p:stCondLst>
                        <p:cond delay="0"/>
                      </p:stCondLst>
                      <p:childTnLst>
                        <p:par>
                          <p:cTn id="62" fill="hold">
                            <p:stCondLst>
                              <p:cond delay="0"/>
                            </p:stCondLst>
                            <p:childTnLst>
                              <p:par>
                                <p:cTn id="63" presetID="1" presetClass="exit" presetSubtype="0" fill="hold" grpId="1" nodeType="clickEffect">
                                  <p:stCondLst>
                                    <p:cond delay="0"/>
                                  </p:stCondLst>
                                  <p:childTnLst>
                                    <p:set>
                                      <p:cBhvr>
                                        <p:cTn id="64" dur="1" fill="hold">
                                          <p:stCondLst>
                                            <p:cond delay="0"/>
                                          </p:stCondLst>
                                        </p:cTn>
                                        <p:tgtEl>
                                          <p:spTgt spid="12"/>
                                        </p:tgtEl>
                                        <p:attrNameLst>
                                          <p:attrName>style.visibility</p:attrName>
                                        </p:attrNameLst>
                                      </p:cBhvr>
                                      <p:to>
                                        <p:strVal val="hidden"/>
                                      </p:to>
                                    </p:set>
                                  </p:childTnLst>
                                </p:cTn>
                              </p:par>
                              <p:par>
                                <p:cTn id="65" presetID="9" presetClass="entr" presetSubtype="0" fill="hold" nodeType="withEffect">
                                  <p:stCondLst>
                                    <p:cond delay="0"/>
                                  </p:stCondLst>
                                  <p:childTnLst>
                                    <p:set>
                                      <p:cBhvr>
                                        <p:cTn id="66" dur="1" fill="hold">
                                          <p:stCondLst>
                                            <p:cond delay="0"/>
                                          </p:stCondLst>
                                        </p:cTn>
                                        <p:tgtEl>
                                          <p:spTgt spid="1026"/>
                                        </p:tgtEl>
                                        <p:attrNameLst>
                                          <p:attrName>style.visibility</p:attrName>
                                        </p:attrNameLst>
                                      </p:cBhvr>
                                      <p:to>
                                        <p:strVal val="visible"/>
                                      </p:to>
                                    </p:set>
                                    <p:animEffect transition="in" filter="dissolve">
                                      <p:cBhvr>
                                        <p:cTn id="67" dur="500"/>
                                        <p:tgtEl>
                                          <p:spTgt spid="1026"/>
                                        </p:tgtEl>
                                      </p:cBhvr>
                                    </p:animEffect>
                                  </p:childTnLst>
                                </p:cTn>
                              </p:par>
                            </p:childTnLst>
                          </p:cTn>
                        </p:par>
                      </p:childTnLst>
                    </p:cTn>
                  </p:par>
                </p:childTnLst>
              </p:cTn>
              <p:nextCondLst>
                <p:cond evt="onClick" delay="0">
                  <p:tgtEl>
                    <p:spTgt spid="12"/>
                  </p:tgtEl>
                </p:cond>
              </p:nextCondLst>
            </p:seq>
          </p:childTnLst>
        </p:cTn>
      </p:par>
    </p:tnLst>
    <p:bldLst>
      <p:bldP spid="15" grpId="0"/>
      <p:bldP spid="5" grpId="0"/>
      <p:bldP spid="6" grpId="0"/>
      <p:bldP spid="7" grpId="0"/>
      <p:bldP spid="8" grpId="0"/>
      <p:bldP spid="9" grpId="0"/>
      <p:bldP spid="12" grpId="0"/>
      <p:bldP spid="12" grpId="1"/>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Rectangle 9"/>
          <p:cNvSpPr/>
          <p:nvPr/>
        </p:nvSpPr>
        <p:spPr>
          <a:xfrm>
            <a:off x="304800" y="152400"/>
            <a:ext cx="8610600" cy="923330"/>
          </a:xfrm>
          <a:prstGeom prst="rect">
            <a:avLst/>
          </a:prstGeom>
        </p:spPr>
        <p:txBody>
          <a:bodyPr wrap="square">
            <a:spAutoFit/>
          </a:bodyPr>
          <a:lstStyle/>
          <a:p>
            <a:pPr algn="just"/>
            <a:r>
              <a:rPr lang="fr-FR" dirty="0">
                <a:solidFill>
                  <a:srgbClr val="FF0000"/>
                </a:solidFill>
              </a:rPr>
              <a:t>- On appelle </a:t>
            </a:r>
            <a:r>
              <a:rPr lang="fr-FR" b="1" dirty="0">
                <a:solidFill>
                  <a:srgbClr val="FF0000"/>
                </a:solidFill>
              </a:rPr>
              <a:t>lumière </a:t>
            </a:r>
            <a:r>
              <a:rPr lang="fr-FR" b="1" dirty="0" err="1">
                <a:solidFill>
                  <a:srgbClr val="FF0000"/>
                </a:solidFill>
              </a:rPr>
              <a:t>polychromatique</a:t>
            </a:r>
            <a:r>
              <a:rPr lang="fr-FR" dirty="0">
                <a:solidFill>
                  <a:srgbClr val="FF0000"/>
                </a:solidFill>
              </a:rPr>
              <a:t>, une lumière composée d'un ensemble de lumières monochromatiques : sa décomposition par un système dispersif (prisme ou réseau) donne une figure colorée contenant plusieurs radiations (plusieurs longueurs d’onde).</a:t>
            </a:r>
          </a:p>
        </p:txBody>
      </p:sp>
      <p:sp>
        <p:nvSpPr>
          <p:cNvPr id="12" name="Rectangle 11"/>
          <p:cNvSpPr/>
          <p:nvPr/>
        </p:nvSpPr>
        <p:spPr>
          <a:xfrm>
            <a:off x="228601" y="1143000"/>
            <a:ext cx="4267200" cy="369332"/>
          </a:xfrm>
          <a:prstGeom prst="rect">
            <a:avLst/>
          </a:prstGeom>
        </p:spPr>
        <p:txBody>
          <a:bodyPr wrap="square">
            <a:spAutoFit/>
          </a:bodyPr>
          <a:lstStyle/>
          <a:p>
            <a:r>
              <a:rPr lang="fr-FR" dirty="0">
                <a:solidFill>
                  <a:srgbClr val="0070C0"/>
                </a:solidFill>
                <a:uFill>
                  <a:solidFill>
                    <a:srgbClr val="FF0000"/>
                  </a:solidFill>
                </a:uFill>
              </a:rPr>
              <a:t>1.3. </a:t>
            </a:r>
            <a:r>
              <a:rPr lang="fr-FR" u="sng" dirty="0">
                <a:solidFill>
                  <a:srgbClr val="0070C0"/>
                </a:solidFill>
                <a:uFill>
                  <a:solidFill>
                    <a:srgbClr val="FF0000"/>
                  </a:solidFill>
                </a:uFill>
              </a:rPr>
              <a:t>Dispersion de la lumière par un prisme </a:t>
            </a:r>
            <a:endParaRPr lang="fr-FR" dirty="0">
              <a:solidFill>
                <a:srgbClr val="0070C0"/>
              </a:solidFill>
              <a:uFill>
                <a:solidFill>
                  <a:srgbClr val="FF0000"/>
                </a:solidFill>
              </a:uFill>
            </a:endParaRPr>
          </a:p>
        </p:txBody>
      </p:sp>
      <p:sp>
        <p:nvSpPr>
          <p:cNvPr id="14" name="Rectangle 13"/>
          <p:cNvSpPr/>
          <p:nvPr/>
        </p:nvSpPr>
        <p:spPr>
          <a:xfrm>
            <a:off x="228600" y="1524000"/>
            <a:ext cx="8686800" cy="1200329"/>
          </a:xfrm>
          <a:prstGeom prst="rect">
            <a:avLst/>
          </a:prstGeom>
        </p:spPr>
        <p:txBody>
          <a:bodyPr wrap="square">
            <a:spAutoFit/>
          </a:bodyPr>
          <a:lstStyle/>
          <a:p>
            <a:pPr algn="just"/>
            <a:r>
              <a:rPr lang="fr-FR" dirty="0"/>
              <a:t>Lorsqu’un faisceau de lumière blanche traverse un prisme, elle est décomposée en ses différentes lumières colorées : </a:t>
            </a:r>
            <a:r>
              <a:rPr lang="fr-FR" b="1" dirty="0"/>
              <a:t>les radiations bleues sont plus déviées que les radiations rouges</a:t>
            </a:r>
            <a:r>
              <a:rPr lang="fr-FR" dirty="0"/>
              <a:t>, car l’indice de réfraction d’un milieu dépend de la longueur d’onde. C’est le phénomène de </a:t>
            </a:r>
            <a:r>
              <a:rPr lang="fr-FR" b="1" dirty="0"/>
              <a:t>dispersion de la lumière</a:t>
            </a:r>
            <a:r>
              <a:rPr lang="fr-FR" dirty="0"/>
              <a:t>, qui donne naissance à la figure colorée.</a:t>
            </a:r>
          </a:p>
        </p:txBody>
      </p:sp>
      <p:pic>
        <p:nvPicPr>
          <p:cNvPr id="16" name="Picture 2" descr="F:\POUR LES COURS\Images pour cours\FlashPlayer.jpg">
            <a:hlinkClick r:id="rId2" action="ppaction://hlinkpres?slideindex=3&amp;slidetitle=Diapositive 3" tooltip="Spectre de la lumière monochromatique et polychromatique"/>
          </p:cNvPr>
          <p:cNvPicPr>
            <a:picLocks noChangeAspect="1" noChangeArrowheads="1"/>
          </p:cNvPicPr>
          <p:nvPr/>
        </p:nvPicPr>
        <p:blipFill>
          <a:blip r:embed="rId3" cstate="print"/>
          <a:srcRect/>
          <a:stretch>
            <a:fillRect/>
          </a:stretch>
        </p:blipFill>
        <p:spPr bwMode="auto">
          <a:xfrm>
            <a:off x="4495800" y="1236226"/>
            <a:ext cx="182880" cy="182880"/>
          </a:xfrm>
          <a:prstGeom prst="rect">
            <a:avLst/>
          </a:prstGeom>
          <a:noFill/>
        </p:spPr>
      </p:pic>
      <p:pic>
        <p:nvPicPr>
          <p:cNvPr id="2050" name="Picture 2"/>
          <p:cNvPicPr>
            <a:picLocks noChangeAspect="1" noChangeArrowheads="1"/>
          </p:cNvPicPr>
          <p:nvPr/>
        </p:nvPicPr>
        <p:blipFill>
          <a:blip r:embed="rId4" cstate="print"/>
          <a:srcRect/>
          <a:stretch>
            <a:fillRect/>
          </a:stretch>
        </p:blipFill>
        <p:spPr bwMode="auto">
          <a:xfrm>
            <a:off x="1257300" y="2743200"/>
            <a:ext cx="6629400" cy="1641049"/>
          </a:xfrm>
          <a:prstGeom prst="rect">
            <a:avLst/>
          </a:prstGeom>
          <a:noFill/>
          <a:ln w="9525">
            <a:noFill/>
            <a:miter lim="800000"/>
            <a:headEnd/>
            <a:tailEnd/>
          </a:ln>
        </p:spPr>
      </p:pic>
      <p:sp>
        <p:nvSpPr>
          <p:cNvPr id="18" name="Rectangle 17"/>
          <p:cNvSpPr/>
          <p:nvPr/>
        </p:nvSpPr>
        <p:spPr>
          <a:xfrm>
            <a:off x="228600" y="4495800"/>
            <a:ext cx="2597058" cy="369332"/>
          </a:xfrm>
          <a:prstGeom prst="rect">
            <a:avLst/>
          </a:prstGeom>
        </p:spPr>
        <p:txBody>
          <a:bodyPr wrap="none">
            <a:spAutoFit/>
          </a:bodyPr>
          <a:lstStyle/>
          <a:p>
            <a:r>
              <a:rPr lang="fr-FR" dirty="0">
                <a:solidFill>
                  <a:srgbClr val="0070C0"/>
                </a:solidFill>
                <a:uFill>
                  <a:solidFill>
                    <a:srgbClr val="FF0000"/>
                  </a:solidFill>
                </a:uFill>
              </a:rPr>
              <a:t>2. </a:t>
            </a:r>
            <a:r>
              <a:rPr lang="fr-FR" u="sng" dirty="0">
                <a:solidFill>
                  <a:srgbClr val="0070C0"/>
                </a:solidFill>
                <a:uFill>
                  <a:solidFill>
                    <a:srgbClr val="FF0000"/>
                  </a:solidFill>
                </a:uFill>
              </a:rPr>
              <a:t>Les spectres d’émission</a:t>
            </a:r>
            <a:endParaRPr lang="fr-FR" dirty="0">
              <a:solidFill>
                <a:srgbClr val="0070C0"/>
              </a:solidFill>
              <a:uFill>
                <a:solidFill>
                  <a:srgbClr val="FF0000"/>
                </a:solidFill>
              </a:uFill>
            </a:endParaRPr>
          </a:p>
        </p:txBody>
      </p:sp>
      <p:sp>
        <p:nvSpPr>
          <p:cNvPr id="19" name="Rectangle 18"/>
          <p:cNvSpPr/>
          <p:nvPr/>
        </p:nvSpPr>
        <p:spPr>
          <a:xfrm>
            <a:off x="251520" y="4848999"/>
            <a:ext cx="1345176" cy="369332"/>
          </a:xfrm>
          <a:prstGeom prst="rect">
            <a:avLst/>
          </a:prstGeom>
        </p:spPr>
        <p:txBody>
          <a:bodyPr wrap="none">
            <a:spAutoFit/>
          </a:bodyPr>
          <a:lstStyle/>
          <a:p>
            <a:r>
              <a:rPr lang="fr-FR" b="1" u="sng" dirty="0"/>
              <a:t>Définitions :</a:t>
            </a:r>
            <a:endParaRPr lang="fr-FR" u="sng" dirty="0"/>
          </a:p>
        </p:txBody>
      </p:sp>
      <p:sp>
        <p:nvSpPr>
          <p:cNvPr id="20" name="Rectangle 19"/>
          <p:cNvSpPr/>
          <p:nvPr/>
        </p:nvSpPr>
        <p:spPr>
          <a:xfrm>
            <a:off x="381000" y="5257800"/>
            <a:ext cx="8610600" cy="1477328"/>
          </a:xfrm>
          <a:prstGeom prst="rect">
            <a:avLst/>
          </a:prstGeom>
        </p:spPr>
        <p:txBody>
          <a:bodyPr wrap="square">
            <a:spAutoFit/>
          </a:bodyPr>
          <a:lstStyle/>
          <a:p>
            <a:pPr algn="just">
              <a:buFont typeface="Wingdings" pitchFamily="2" charset="2"/>
              <a:buChar char="§"/>
            </a:pPr>
            <a:r>
              <a:rPr lang="fr-FR" dirty="0">
                <a:solidFill>
                  <a:srgbClr val="FF0000"/>
                </a:solidFill>
              </a:rPr>
              <a:t>  On appelle </a:t>
            </a:r>
            <a:r>
              <a:rPr lang="fr-FR" b="1" dirty="0">
                <a:solidFill>
                  <a:srgbClr val="FF0000"/>
                </a:solidFill>
              </a:rPr>
              <a:t>spectre</a:t>
            </a:r>
            <a:r>
              <a:rPr lang="fr-FR" dirty="0">
                <a:solidFill>
                  <a:srgbClr val="FF0000"/>
                </a:solidFill>
              </a:rPr>
              <a:t> d’une lumière, l’image que l’on obtient en décomposant cette lumière avec un prisme ou un réseau (appelés systèmes dispersifs). L’appareil utilisé pour observer un spectre est un </a:t>
            </a:r>
            <a:r>
              <a:rPr lang="fr-FR" b="1" dirty="0">
                <a:solidFill>
                  <a:srgbClr val="FF0000"/>
                </a:solidFill>
              </a:rPr>
              <a:t>spectroscope </a:t>
            </a:r>
            <a:r>
              <a:rPr lang="fr-FR" dirty="0">
                <a:solidFill>
                  <a:srgbClr val="FF0000"/>
                </a:solidFill>
              </a:rPr>
              <a:t>;</a:t>
            </a:r>
          </a:p>
          <a:p>
            <a:pPr algn="just">
              <a:buFont typeface="Wingdings" pitchFamily="2" charset="2"/>
              <a:buChar char="§"/>
            </a:pPr>
            <a:r>
              <a:rPr lang="fr-FR" dirty="0">
                <a:solidFill>
                  <a:srgbClr val="FF0000"/>
                </a:solidFill>
              </a:rPr>
              <a:t>  On appelle </a:t>
            </a:r>
            <a:r>
              <a:rPr lang="fr-FR" b="1" dirty="0">
                <a:solidFill>
                  <a:srgbClr val="FF0000"/>
                </a:solidFill>
              </a:rPr>
              <a:t>spectre d’émission</a:t>
            </a:r>
            <a:r>
              <a:rPr lang="fr-FR" dirty="0">
                <a:solidFill>
                  <a:srgbClr val="FF0000"/>
                </a:solidFill>
              </a:rPr>
              <a:t> le spectre de la lumière directement émise par une source de lumière.</a:t>
            </a:r>
          </a:p>
        </p:txBody>
      </p:sp>
      <p:pic>
        <p:nvPicPr>
          <p:cNvPr id="2051" name="Picture 3"/>
          <p:cNvPicPr>
            <a:picLocks noChangeAspect="1" noChangeArrowheads="1"/>
          </p:cNvPicPr>
          <p:nvPr/>
        </p:nvPicPr>
        <p:blipFill>
          <a:blip r:embed="rId4" cstate="print"/>
          <a:srcRect/>
          <a:stretch>
            <a:fillRect/>
          </a:stretch>
        </p:blipFill>
        <p:spPr bwMode="auto">
          <a:xfrm>
            <a:off x="40572" y="2743200"/>
            <a:ext cx="9062857" cy="2243429"/>
          </a:xfrm>
          <a:prstGeom prst="rect">
            <a:avLst/>
          </a:prstGeom>
          <a:noFill/>
          <a:ln w="9525">
            <a:noFill/>
            <a:miter lim="800000"/>
            <a:headEnd/>
            <a:tailEnd/>
          </a:ln>
        </p:spPr>
      </p:pic>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9" presetClass="entr" presetSubtype="0"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dissolve">
                                      <p:cBhvr>
                                        <p:cTn id="11" dur="500"/>
                                        <p:tgtEl>
                                          <p:spTgt spid="16"/>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left)">
                                      <p:cBhvr>
                                        <p:cTn id="16" dur="5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30" presetClass="entr" presetSubtype="0" fill="hold" nodeType="clickEffect">
                                  <p:stCondLst>
                                    <p:cond delay="0"/>
                                  </p:stCondLst>
                                  <p:childTnLst>
                                    <p:set>
                                      <p:cBhvr>
                                        <p:cTn id="20" dur="1" fill="hold">
                                          <p:stCondLst>
                                            <p:cond delay="0"/>
                                          </p:stCondLst>
                                        </p:cTn>
                                        <p:tgtEl>
                                          <p:spTgt spid="2050"/>
                                        </p:tgtEl>
                                        <p:attrNameLst>
                                          <p:attrName>style.visibility</p:attrName>
                                        </p:attrNameLst>
                                      </p:cBhvr>
                                      <p:to>
                                        <p:strVal val="visible"/>
                                      </p:to>
                                    </p:set>
                                    <p:animEffect transition="in" filter="fade">
                                      <p:cBhvr>
                                        <p:cTn id="21" dur="800" decel="100000"/>
                                        <p:tgtEl>
                                          <p:spTgt spid="2050"/>
                                        </p:tgtEl>
                                      </p:cBhvr>
                                    </p:animEffect>
                                    <p:anim calcmode="lin" valueType="num">
                                      <p:cBhvr>
                                        <p:cTn id="22" dur="800" decel="100000" fill="hold"/>
                                        <p:tgtEl>
                                          <p:spTgt spid="2050"/>
                                        </p:tgtEl>
                                        <p:attrNameLst>
                                          <p:attrName>style.rotation</p:attrName>
                                        </p:attrNameLst>
                                      </p:cBhvr>
                                      <p:tavLst>
                                        <p:tav tm="0">
                                          <p:val>
                                            <p:fltVal val="-90"/>
                                          </p:val>
                                        </p:tav>
                                        <p:tav tm="100000">
                                          <p:val>
                                            <p:fltVal val="0"/>
                                          </p:val>
                                        </p:tav>
                                      </p:tavLst>
                                    </p:anim>
                                    <p:anim calcmode="lin" valueType="num">
                                      <p:cBhvr>
                                        <p:cTn id="23" dur="800" decel="100000" fill="hold"/>
                                        <p:tgtEl>
                                          <p:spTgt spid="2050"/>
                                        </p:tgtEl>
                                        <p:attrNameLst>
                                          <p:attrName>ppt_x</p:attrName>
                                        </p:attrNameLst>
                                      </p:cBhvr>
                                      <p:tavLst>
                                        <p:tav tm="0">
                                          <p:val>
                                            <p:strVal val="#ppt_x+0.4"/>
                                          </p:val>
                                        </p:tav>
                                        <p:tav tm="100000">
                                          <p:val>
                                            <p:strVal val="#ppt_x-0.05"/>
                                          </p:val>
                                        </p:tav>
                                      </p:tavLst>
                                    </p:anim>
                                    <p:anim calcmode="lin" valueType="num">
                                      <p:cBhvr>
                                        <p:cTn id="24" dur="800" decel="100000" fill="hold"/>
                                        <p:tgtEl>
                                          <p:spTgt spid="2050"/>
                                        </p:tgtEl>
                                        <p:attrNameLst>
                                          <p:attrName>ppt_y</p:attrName>
                                        </p:attrNameLst>
                                      </p:cBhvr>
                                      <p:tavLst>
                                        <p:tav tm="0">
                                          <p:val>
                                            <p:strVal val="#ppt_y-0.4"/>
                                          </p:val>
                                        </p:tav>
                                        <p:tav tm="100000">
                                          <p:val>
                                            <p:strVal val="#ppt_y+0.1"/>
                                          </p:val>
                                        </p:tav>
                                      </p:tavLst>
                                    </p:anim>
                                    <p:anim calcmode="lin" valueType="num">
                                      <p:cBhvr>
                                        <p:cTn id="25" dur="200" accel="100000" fill="hold">
                                          <p:stCondLst>
                                            <p:cond delay="800"/>
                                          </p:stCondLst>
                                        </p:cTn>
                                        <p:tgtEl>
                                          <p:spTgt spid="2050"/>
                                        </p:tgtEl>
                                        <p:attrNameLst>
                                          <p:attrName>ppt_x</p:attrName>
                                        </p:attrNameLst>
                                      </p:cBhvr>
                                      <p:tavLst>
                                        <p:tav tm="0">
                                          <p:val>
                                            <p:strVal val="#ppt_x-0.05"/>
                                          </p:val>
                                        </p:tav>
                                        <p:tav tm="100000">
                                          <p:val>
                                            <p:strVal val="#ppt_x"/>
                                          </p:val>
                                        </p:tav>
                                      </p:tavLst>
                                    </p:anim>
                                    <p:anim calcmode="lin" valueType="num">
                                      <p:cBhvr>
                                        <p:cTn id="26" dur="200" accel="100000" fill="hold">
                                          <p:stCondLst>
                                            <p:cond delay="800"/>
                                          </p:stCondLst>
                                        </p:cTn>
                                        <p:tgtEl>
                                          <p:spTgt spid="2050"/>
                                        </p:tgtEl>
                                        <p:attrNameLst>
                                          <p:attrName>ppt_y</p:attrName>
                                        </p:attrNameLst>
                                      </p:cBhvr>
                                      <p:tavLst>
                                        <p:tav tm="0">
                                          <p:val>
                                            <p:strVal val="#ppt_y+0.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8">
                                            <p:txEl>
                                              <p:pRg st="0" end="0"/>
                                            </p:txEl>
                                          </p:spTgt>
                                        </p:tgtEl>
                                        <p:attrNameLst>
                                          <p:attrName>style.visibility</p:attrName>
                                        </p:attrNameLst>
                                      </p:cBhvr>
                                      <p:to>
                                        <p:strVal val="visible"/>
                                      </p:to>
                                    </p:set>
                                    <p:anim calcmode="lin" valueType="num">
                                      <p:cBhvr additive="base">
                                        <p:cTn id="31" dur="500" fill="hold"/>
                                        <p:tgtEl>
                                          <p:spTgt spid="18">
                                            <p:txEl>
                                              <p:pRg st="0" end="0"/>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slide(fromBottom)">
                                      <p:cBhvr>
                                        <p:cTn id="37" dur="500"/>
                                        <p:tgtEl>
                                          <p:spTgt spid="19"/>
                                        </p:tgtEl>
                                      </p:cBhvr>
                                    </p:animEffect>
                                  </p:childTnLst>
                                </p:cTn>
                              </p:par>
                            </p:childTnLst>
                          </p:cTn>
                        </p:par>
                      </p:childTnLst>
                    </p:cTn>
                  </p:par>
                  <p:par>
                    <p:cTn id="38" fill="hold">
                      <p:stCondLst>
                        <p:cond delay="indefinite"/>
                      </p:stCondLst>
                      <p:childTnLst>
                        <p:par>
                          <p:cTn id="39" fill="hold">
                            <p:stCondLst>
                              <p:cond delay="0"/>
                            </p:stCondLst>
                            <p:childTnLst>
                              <p:par>
                                <p:cTn id="40" presetID="40" presetClass="entr" presetSubtype="0" fill="hold" grpId="0" nodeType="clickEffect">
                                  <p:stCondLst>
                                    <p:cond delay="0"/>
                                  </p:stCondLst>
                                  <p:iterate type="lt">
                                    <p:tmPct val="10000"/>
                                  </p:iterate>
                                  <p:childTnLst>
                                    <p:set>
                                      <p:cBhvr>
                                        <p:cTn id="41" dur="1" fill="hold">
                                          <p:stCondLst>
                                            <p:cond delay="0"/>
                                          </p:stCondLst>
                                        </p:cTn>
                                        <p:tgtEl>
                                          <p:spTgt spid="20">
                                            <p:txEl>
                                              <p:pRg st="0" end="0"/>
                                            </p:txEl>
                                          </p:spTgt>
                                        </p:tgtEl>
                                        <p:attrNameLst>
                                          <p:attrName>style.visibility</p:attrName>
                                        </p:attrNameLst>
                                      </p:cBhvr>
                                      <p:to>
                                        <p:strVal val="visible"/>
                                      </p:to>
                                    </p:set>
                                    <p:animEffect transition="in" filter="fade">
                                      <p:cBhvr>
                                        <p:cTn id="42" dur="500"/>
                                        <p:tgtEl>
                                          <p:spTgt spid="20">
                                            <p:txEl>
                                              <p:pRg st="0" end="0"/>
                                            </p:txEl>
                                          </p:spTgt>
                                        </p:tgtEl>
                                      </p:cBhvr>
                                    </p:animEffect>
                                    <p:anim calcmode="lin" valueType="num">
                                      <p:cBhvr>
                                        <p:cTn id="43" dur="500" fill="hold"/>
                                        <p:tgtEl>
                                          <p:spTgt spid="20">
                                            <p:txEl>
                                              <p:pRg st="0" end="0"/>
                                            </p:txEl>
                                          </p:spTgt>
                                        </p:tgtEl>
                                        <p:attrNameLst>
                                          <p:attrName>ppt_x</p:attrName>
                                        </p:attrNameLst>
                                      </p:cBhvr>
                                      <p:tavLst>
                                        <p:tav tm="0">
                                          <p:val>
                                            <p:strVal val="#ppt_x-.1"/>
                                          </p:val>
                                        </p:tav>
                                        <p:tav tm="100000">
                                          <p:val>
                                            <p:strVal val="#ppt_x"/>
                                          </p:val>
                                        </p:tav>
                                      </p:tavLst>
                                    </p:anim>
                                    <p:anim calcmode="lin" valueType="num">
                                      <p:cBhvr>
                                        <p:cTn id="44" dur="500" fill="hold"/>
                                        <p:tgtEl>
                                          <p:spTgt spid="20">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0" presetClass="entr" presetSubtype="0" fill="hold" grpId="0" nodeType="clickEffect">
                                  <p:stCondLst>
                                    <p:cond delay="0"/>
                                  </p:stCondLst>
                                  <p:iterate type="lt">
                                    <p:tmPct val="10000"/>
                                  </p:iterate>
                                  <p:childTnLst>
                                    <p:set>
                                      <p:cBhvr>
                                        <p:cTn id="48" dur="1" fill="hold">
                                          <p:stCondLst>
                                            <p:cond delay="0"/>
                                          </p:stCondLst>
                                        </p:cTn>
                                        <p:tgtEl>
                                          <p:spTgt spid="20">
                                            <p:txEl>
                                              <p:pRg st="1" end="1"/>
                                            </p:txEl>
                                          </p:spTgt>
                                        </p:tgtEl>
                                        <p:attrNameLst>
                                          <p:attrName>style.visibility</p:attrName>
                                        </p:attrNameLst>
                                      </p:cBhvr>
                                      <p:to>
                                        <p:strVal val="visible"/>
                                      </p:to>
                                    </p:set>
                                    <p:animEffect transition="in" filter="fade">
                                      <p:cBhvr>
                                        <p:cTn id="49" dur="500"/>
                                        <p:tgtEl>
                                          <p:spTgt spid="20">
                                            <p:txEl>
                                              <p:pRg st="1" end="1"/>
                                            </p:txEl>
                                          </p:spTgt>
                                        </p:tgtEl>
                                      </p:cBhvr>
                                    </p:animEffect>
                                    <p:anim calcmode="lin" valueType="num">
                                      <p:cBhvr>
                                        <p:cTn id="50" dur="500" fill="hold"/>
                                        <p:tgtEl>
                                          <p:spTgt spid="20">
                                            <p:txEl>
                                              <p:pRg st="1" end="1"/>
                                            </p:txEl>
                                          </p:spTgt>
                                        </p:tgtEl>
                                        <p:attrNameLst>
                                          <p:attrName>ppt_x</p:attrName>
                                        </p:attrNameLst>
                                      </p:cBhvr>
                                      <p:tavLst>
                                        <p:tav tm="0">
                                          <p:val>
                                            <p:strVal val="#ppt_x-.1"/>
                                          </p:val>
                                        </p:tav>
                                        <p:tav tm="100000">
                                          <p:val>
                                            <p:strVal val="#ppt_x"/>
                                          </p:val>
                                        </p:tav>
                                      </p:tavLst>
                                    </p:anim>
                                    <p:anim calcmode="lin" valueType="num">
                                      <p:cBhvr>
                                        <p:cTn id="51" dur="500" fill="hold"/>
                                        <p:tgtEl>
                                          <p:spTgt spid="20">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52" restart="whenNotActive" fill="hold" evtFilter="cancelBubble" nodeType="interactiveSeq">
                <p:stCondLst>
                  <p:cond evt="onClick" delay="0">
                    <p:tgtEl>
                      <p:spTgt spid="2050"/>
                    </p:tgtEl>
                  </p:cond>
                </p:stCondLst>
                <p:endSync evt="end" delay="0">
                  <p:rtn val="all"/>
                </p:endSync>
                <p:childTnLst>
                  <p:par>
                    <p:cTn id="53" fill="hold">
                      <p:stCondLst>
                        <p:cond delay="0"/>
                      </p:stCondLst>
                      <p:childTnLst>
                        <p:par>
                          <p:cTn id="54" fill="hold">
                            <p:stCondLst>
                              <p:cond delay="0"/>
                            </p:stCondLst>
                            <p:childTnLst>
                              <p:par>
                                <p:cTn id="55" presetID="53" presetClass="entr" presetSubtype="0" fill="hold" nodeType="clickEffect">
                                  <p:stCondLst>
                                    <p:cond delay="0"/>
                                  </p:stCondLst>
                                  <p:childTnLst>
                                    <p:set>
                                      <p:cBhvr>
                                        <p:cTn id="56" dur="1" fill="hold">
                                          <p:stCondLst>
                                            <p:cond delay="0"/>
                                          </p:stCondLst>
                                        </p:cTn>
                                        <p:tgtEl>
                                          <p:spTgt spid="2051"/>
                                        </p:tgtEl>
                                        <p:attrNameLst>
                                          <p:attrName>style.visibility</p:attrName>
                                        </p:attrNameLst>
                                      </p:cBhvr>
                                      <p:to>
                                        <p:strVal val="visible"/>
                                      </p:to>
                                    </p:set>
                                    <p:anim calcmode="lin" valueType="num">
                                      <p:cBhvr>
                                        <p:cTn id="57" dur="500" fill="hold"/>
                                        <p:tgtEl>
                                          <p:spTgt spid="2051"/>
                                        </p:tgtEl>
                                        <p:attrNameLst>
                                          <p:attrName>ppt_w</p:attrName>
                                        </p:attrNameLst>
                                      </p:cBhvr>
                                      <p:tavLst>
                                        <p:tav tm="0">
                                          <p:val>
                                            <p:fltVal val="0"/>
                                          </p:val>
                                        </p:tav>
                                        <p:tav tm="100000">
                                          <p:val>
                                            <p:strVal val="#ppt_w"/>
                                          </p:val>
                                        </p:tav>
                                      </p:tavLst>
                                    </p:anim>
                                    <p:anim calcmode="lin" valueType="num">
                                      <p:cBhvr>
                                        <p:cTn id="58" dur="500" fill="hold"/>
                                        <p:tgtEl>
                                          <p:spTgt spid="2051"/>
                                        </p:tgtEl>
                                        <p:attrNameLst>
                                          <p:attrName>ppt_h</p:attrName>
                                        </p:attrNameLst>
                                      </p:cBhvr>
                                      <p:tavLst>
                                        <p:tav tm="0">
                                          <p:val>
                                            <p:fltVal val="0"/>
                                          </p:val>
                                        </p:tav>
                                        <p:tav tm="100000">
                                          <p:val>
                                            <p:strVal val="#ppt_h"/>
                                          </p:val>
                                        </p:tav>
                                      </p:tavLst>
                                    </p:anim>
                                    <p:animEffect transition="in" filter="fade">
                                      <p:cBhvr>
                                        <p:cTn id="59" dur="500"/>
                                        <p:tgtEl>
                                          <p:spTgt spid="2051"/>
                                        </p:tgtEl>
                                      </p:cBhvr>
                                    </p:animEffect>
                                  </p:childTnLst>
                                </p:cTn>
                              </p:par>
                            </p:childTnLst>
                          </p:cTn>
                        </p:par>
                      </p:childTnLst>
                    </p:cTn>
                  </p:par>
                </p:childTnLst>
              </p:cTn>
              <p:nextCondLst>
                <p:cond evt="onClick" delay="0">
                  <p:tgtEl>
                    <p:spTgt spid="2050"/>
                  </p:tgtEl>
                </p:cond>
              </p:nextCondLst>
            </p:seq>
            <p:seq concurrent="1" nextAc="seek">
              <p:cTn id="60" restart="whenNotActive" fill="hold" evtFilter="cancelBubble" nodeType="interactiveSeq">
                <p:stCondLst>
                  <p:cond evt="onClick" delay="0">
                    <p:tgtEl>
                      <p:spTgt spid="2051"/>
                    </p:tgtEl>
                  </p:cond>
                </p:stCondLst>
                <p:endSync evt="end" delay="0">
                  <p:rtn val="all"/>
                </p:endSync>
                <p:childTnLst>
                  <p:par>
                    <p:cTn id="61" fill="hold">
                      <p:stCondLst>
                        <p:cond delay="0"/>
                      </p:stCondLst>
                      <p:childTnLst>
                        <p:par>
                          <p:cTn id="62" fill="hold">
                            <p:stCondLst>
                              <p:cond delay="0"/>
                            </p:stCondLst>
                            <p:childTnLst>
                              <p:par>
                                <p:cTn id="63" presetID="29" presetClass="exit" presetSubtype="0" fill="hold" nodeType="clickEffect">
                                  <p:stCondLst>
                                    <p:cond delay="0"/>
                                  </p:stCondLst>
                                  <p:childTnLst>
                                    <p:anim calcmode="lin" valueType="num">
                                      <p:cBhvr>
                                        <p:cTn id="64" dur="1000"/>
                                        <p:tgtEl>
                                          <p:spTgt spid="2051"/>
                                        </p:tgtEl>
                                        <p:attrNameLst>
                                          <p:attrName>ppt_x</p:attrName>
                                        </p:attrNameLst>
                                      </p:cBhvr>
                                      <p:tavLst>
                                        <p:tav tm="0">
                                          <p:val>
                                            <p:strVal val="ppt_x"/>
                                          </p:val>
                                        </p:tav>
                                        <p:tav tm="100000">
                                          <p:val>
                                            <p:strVal val="ppt_x-.2"/>
                                          </p:val>
                                        </p:tav>
                                      </p:tavLst>
                                    </p:anim>
                                    <p:anim calcmode="lin" valueType="num">
                                      <p:cBhvr>
                                        <p:cTn id="65" dur="1000"/>
                                        <p:tgtEl>
                                          <p:spTgt spid="2051"/>
                                        </p:tgtEl>
                                        <p:attrNameLst>
                                          <p:attrName>ppt_y</p:attrName>
                                        </p:attrNameLst>
                                      </p:cBhvr>
                                      <p:tavLst>
                                        <p:tav tm="0">
                                          <p:val>
                                            <p:strVal val="ppt_y"/>
                                          </p:val>
                                        </p:tav>
                                        <p:tav tm="100000">
                                          <p:val>
                                            <p:strVal val="ppt_y"/>
                                          </p:val>
                                        </p:tav>
                                      </p:tavLst>
                                    </p:anim>
                                    <p:animEffect transition="out" filter="fade">
                                      <p:cBhvr>
                                        <p:cTn id="66" dur="1000"/>
                                        <p:tgtEl>
                                          <p:spTgt spid="2051"/>
                                        </p:tgtEl>
                                      </p:cBhvr>
                                    </p:animEffect>
                                    <p:set>
                                      <p:cBhvr>
                                        <p:cTn id="67" dur="1" fill="hold">
                                          <p:stCondLst>
                                            <p:cond delay="999"/>
                                          </p:stCondLst>
                                        </p:cTn>
                                        <p:tgtEl>
                                          <p:spTgt spid="2051"/>
                                        </p:tgtEl>
                                        <p:attrNameLst>
                                          <p:attrName>style.visibility</p:attrName>
                                        </p:attrNameLst>
                                      </p:cBhvr>
                                      <p:to>
                                        <p:strVal val="hidden"/>
                                      </p:to>
                                    </p:set>
                                  </p:childTnLst>
                                </p:cTn>
                              </p:par>
                            </p:childTnLst>
                          </p:cTn>
                        </p:par>
                      </p:childTnLst>
                    </p:cTn>
                  </p:par>
                </p:childTnLst>
              </p:cTn>
              <p:nextCondLst>
                <p:cond evt="onClick" delay="0">
                  <p:tgtEl>
                    <p:spTgt spid="2051"/>
                  </p:tgtEl>
                </p:cond>
              </p:nextCondLst>
            </p:seq>
          </p:childTnLst>
        </p:cTn>
      </p:par>
    </p:tnLst>
    <p:bldLst>
      <p:bldP spid="12" grpId="0"/>
      <p:bldP spid="14" grpId="0"/>
      <p:bldP spid="18" grpId="0" build="p"/>
      <p:bldP spid="19" grpId="0"/>
      <p:bldP spid="20" grpId="0" build="p"/>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Rectangle 10"/>
          <p:cNvSpPr/>
          <p:nvPr/>
        </p:nvSpPr>
        <p:spPr>
          <a:xfrm>
            <a:off x="228600" y="228600"/>
            <a:ext cx="1095493" cy="369332"/>
          </a:xfrm>
          <a:prstGeom prst="rect">
            <a:avLst/>
          </a:prstGeom>
        </p:spPr>
        <p:txBody>
          <a:bodyPr wrap="none">
            <a:spAutoFit/>
          </a:bodyPr>
          <a:lstStyle/>
          <a:p>
            <a:r>
              <a:rPr lang="fr-FR" u="sng" dirty="0"/>
              <a:t>Exemple :</a:t>
            </a:r>
            <a:endParaRPr lang="fr-FR" dirty="0"/>
          </a:p>
        </p:txBody>
      </p:sp>
      <p:sp>
        <p:nvSpPr>
          <p:cNvPr id="15" name="Rectangle 14"/>
          <p:cNvSpPr/>
          <p:nvPr/>
        </p:nvSpPr>
        <p:spPr>
          <a:xfrm>
            <a:off x="4191000" y="874604"/>
            <a:ext cx="4724400" cy="646331"/>
          </a:xfrm>
          <a:prstGeom prst="rect">
            <a:avLst/>
          </a:prstGeom>
        </p:spPr>
        <p:txBody>
          <a:bodyPr wrap="square">
            <a:spAutoFit/>
          </a:bodyPr>
          <a:lstStyle/>
          <a:p>
            <a:pPr algn="ctr"/>
            <a:r>
              <a:rPr lang="fr-FR" dirty="0"/>
              <a:t>Spectre d’émission d’une lampe à incandescence</a:t>
            </a:r>
          </a:p>
          <a:p>
            <a:pPr algn="ctr"/>
            <a:r>
              <a:rPr lang="fr-FR" dirty="0"/>
              <a:t>(lumière </a:t>
            </a:r>
            <a:r>
              <a:rPr lang="fr-FR" dirty="0" err="1"/>
              <a:t>polychromatique</a:t>
            </a:r>
            <a:r>
              <a:rPr lang="fr-FR" dirty="0"/>
              <a:t>)</a:t>
            </a:r>
          </a:p>
        </p:txBody>
      </p:sp>
      <p:sp>
        <p:nvSpPr>
          <p:cNvPr id="21" name="Rectangle 20"/>
          <p:cNvSpPr/>
          <p:nvPr/>
        </p:nvSpPr>
        <p:spPr>
          <a:xfrm>
            <a:off x="228600" y="1828800"/>
            <a:ext cx="4663777" cy="369332"/>
          </a:xfrm>
          <a:prstGeom prst="rect">
            <a:avLst/>
          </a:prstGeom>
        </p:spPr>
        <p:txBody>
          <a:bodyPr wrap="none">
            <a:spAutoFit/>
          </a:bodyPr>
          <a:lstStyle/>
          <a:p>
            <a:r>
              <a:rPr lang="fr-FR" dirty="0">
                <a:solidFill>
                  <a:srgbClr val="0070C0"/>
                </a:solidFill>
                <a:uFill>
                  <a:solidFill>
                    <a:srgbClr val="FF0000"/>
                  </a:solidFill>
                </a:uFill>
              </a:rPr>
              <a:t>2.1. </a:t>
            </a:r>
            <a:r>
              <a:rPr lang="fr-FR" u="sng" dirty="0">
                <a:solidFill>
                  <a:srgbClr val="0070C0"/>
                </a:solidFill>
                <a:uFill>
                  <a:solidFill>
                    <a:srgbClr val="FF0000"/>
                  </a:solidFill>
                </a:uFill>
              </a:rPr>
              <a:t>Les spectres continus d’origine thermique </a:t>
            </a:r>
            <a:endParaRPr lang="fr-FR" dirty="0">
              <a:solidFill>
                <a:srgbClr val="0070C0"/>
              </a:solidFill>
              <a:uFill>
                <a:solidFill>
                  <a:srgbClr val="FF0000"/>
                </a:solidFill>
              </a:uFill>
            </a:endParaRPr>
          </a:p>
        </p:txBody>
      </p:sp>
      <p:pic>
        <p:nvPicPr>
          <p:cNvPr id="3074" name="Picture 2"/>
          <p:cNvPicPr>
            <a:picLocks noChangeAspect="1" noChangeArrowheads="1"/>
          </p:cNvPicPr>
          <p:nvPr/>
        </p:nvPicPr>
        <p:blipFill>
          <a:blip r:embed="rId2" cstate="print"/>
          <a:srcRect/>
          <a:stretch>
            <a:fillRect/>
          </a:stretch>
        </p:blipFill>
        <p:spPr bwMode="auto">
          <a:xfrm>
            <a:off x="762000" y="685800"/>
            <a:ext cx="3276600" cy="1023938"/>
          </a:xfrm>
          <a:prstGeom prst="rect">
            <a:avLst/>
          </a:prstGeom>
          <a:noFill/>
          <a:ln w="9525">
            <a:noFill/>
            <a:miter lim="800000"/>
            <a:headEnd/>
            <a:tailEnd/>
          </a:ln>
        </p:spPr>
      </p:pic>
      <p:sp>
        <p:nvSpPr>
          <p:cNvPr id="22" name="Rectangle 21"/>
          <p:cNvSpPr/>
          <p:nvPr/>
        </p:nvSpPr>
        <p:spPr>
          <a:xfrm>
            <a:off x="228600" y="2579132"/>
            <a:ext cx="8686800" cy="646331"/>
          </a:xfrm>
          <a:prstGeom prst="rect">
            <a:avLst/>
          </a:prstGeom>
        </p:spPr>
        <p:txBody>
          <a:bodyPr wrap="square">
            <a:spAutoFit/>
          </a:bodyPr>
          <a:lstStyle/>
          <a:p>
            <a:pPr algn="just"/>
            <a:r>
              <a:rPr lang="fr-FR" dirty="0">
                <a:solidFill>
                  <a:srgbClr val="FF0000"/>
                </a:solidFill>
              </a:rPr>
              <a:t>On appelle </a:t>
            </a:r>
            <a:r>
              <a:rPr lang="fr-FR" b="1" dirty="0">
                <a:solidFill>
                  <a:srgbClr val="FF0000"/>
                </a:solidFill>
              </a:rPr>
              <a:t>spectre continu</a:t>
            </a:r>
            <a:r>
              <a:rPr lang="fr-FR" dirty="0">
                <a:solidFill>
                  <a:srgbClr val="FF0000"/>
                </a:solidFill>
              </a:rPr>
              <a:t> d’émission, un spectre qui contient des radiations qui se suivent sans interruption.</a:t>
            </a:r>
          </a:p>
        </p:txBody>
      </p:sp>
      <p:sp>
        <p:nvSpPr>
          <p:cNvPr id="23" name="Rectangle 22"/>
          <p:cNvSpPr/>
          <p:nvPr/>
        </p:nvSpPr>
        <p:spPr>
          <a:xfrm>
            <a:off x="251520" y="2209800"/>
            <a:ext cx="1253805" cy="369332"/>
          </a:xfrm>
          <a:prstGeom prst="rect">
            <a:avLst/>
          </a:prstGeom>
        </p:spPr>
        <p:txBody>
          <a:bodyPr wrap="none">
            <a:spAutoFit/>
          </a:bodyPr>
          <a:lstStyle/>
          <a:p>
            <a:r>
              <a:rPr lang="fr-FR" b="1" u="sng" dirty="0"/>
              <a:t>Définition :</a:t>
            </a:r>
            <a:endParaRPr lang="fr-FR" u="sng" dirty="0"/>
          </a:p>
        </p:txBody>
      </p:sp>
      <p:sp>
        <p:nvSpPr>
          <p:cNvPr id="24" name="Rectangle 23"/>
          <p:cNvSpPr/>
          <p:nvPr/>
        </p:nvSpPr>
        <p:spPr>
          <a:xfrm>
            <a:off x="228600" y="3264932"/>
            <a:ext cx="8686800" cy="1477328"/>
          </a:xfrm>
          <a:prstGeom prst="rect">
            <a:avLst/>
          </a:prstGeom>
        </p:spPr>
        <p:txBody>
          <a:bodyPr wrap="square">
            <a:spAutoFit/>
          </a:bodyPr>
          <a:lstStyle/>
          <a:p>
            <a:pPr algn="just"/>
            <a:r>
              <a:rPr lang="fr-FR" dirty="0"/>
              <a:t>Quand la température d’un corps (solide, liquide ou gaz sous forte pression) augmente, sa couleur passe du rouge (orangé) au jaune puis au blanc. Lorsqu’il est fortement chauffé, il émet un </a:t>
            </a:r>
            <a:r>
              <a:rPr lang="fr-FR" b="1" dirty="0"/>
              <a:t>rayonnement</a:t>
            </a:r>
            <a:r>
              <a:rPr lang="fr-FR" dirty="0"/>
              <a:t> d’origine </a:t>
            </a:r>
            <a:r>
              <a:rPr lang="fr-FR" b="1" dirty="0"/>
              <a:t>thermique</a:t>
            </a:r>
            <a:r>
              <a:rPr lang="fr-FR" dirty="0"/>
              <a:t> dont le spectre est </a:t>
            </a:r>
            <a:r>
              <a:rPr lang="fr-FR" b="1" dirty="0"/>
              <a:t>continu</a:t>
            </a:r>
            <a:r>
              <a:rPr lang="fr-FR" dirty="0"/>
              <a:t>. L’intensité de chaque radiation du spectre ne dépend que de la température : plus le corps est chaud et plus il s’enrichit en radiation de courte longueurs d’onde (</a:t>
            </a:r>
            <a:r>
              <a:rPr lang="fr-FR" b="1" dirty="0"/>
              <a:t>radiations bleues</a:t>
            </a:r>
            <a:r>
              <a:rPr lang="fr-FR" dirty="0"/>
              <a:t>)</a:t>
            </a:r>
          </a:p>
        </p:txBody>
      </p:sp>
      <p:pic>
        <p:nvPicPr>
          <p:cNvPr id="25" name="Image 24"/>
          <p:cNvPicPr/>
          <p:nvPr/>
        </p:nvPicPr>
        <p:blipFill>
          <a:blip r:embed="rId3" cstate="print"/>
          <a:srcRect/>
          <a:stretch>
            <a:fillRect/>
          </a:stretch>
        </p:blipFill>
        <p:spPr bwMode="auto">
          <a:xfrm>
            <a:off x="1222546" y="4788932"/>
            <a:ext cx="6698908" cy="2022656"/>
          </a:xfrm>
          <a:prstGeom prst="rect">
            <a:avLst/>
          </a:prstGeom>
          <a:noFill/>
          <a:ln w="9525">
            <a:noFill/>
            <a:miter lim="800000"/>
            <a:headEnd/>
            <a:tailEnd/>
          </a:ln>
        </p:spPr>
      </p:pic>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dissolve">
                                      <p:cBhvr>
                                        <p:cTn id="7" dur="500"/>
                                        <p:tgtEl>
                                          <p:spTgt spid="3074"/>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slide(fromBottom)">
                                      <p:cBhvr>
                                        <p:cTn id="10" dur="5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500" fill="hold"/>
                                        <p:tgtEl>
                                          <p:spTgt spid="21"/>
                                        </p:tgtEl>
                                        <p:attrNameLst>
                                          <p:attrName>ppt_x</p:attrName>
                                        </p:attrNameLst>
                                      </p:cBhvr>
                                      <p:tavLst>
                                        <p:tav tm="0">
                                          <p:val>
                                            <p:strVal val="0-#ppt_w/2"/>
                                          </p:val>
                                        </p:tav>
                                        <p:tav tm="100000">
                                          <p:val>
                                            <p:strVal val="#ppt_x"/>
                                          </p:val>
                                        </p:tav>
                                      </p:tavLst>
                                    </p:anim>
                                    <p:anim calcmode="lin" valueType="num">
                                      <p:cBhvr additive="base">
                                        <p:cTn id="16"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2" presetClass="entr" presetSubtype="4" fill="hold" grpId="0" nodeType="click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slide(fromBottom)">
                                      <p:cBhvr>
                                        <p:cTn id="21" dur="500"/>
                                        <p:tgtEl>
                                          <p:spTgt spid="23"/>
                                        </p:tgtEl>
                                      </p:cBhvr>
                                    </p:animEffect>
                                  </p:childTnLst>
                                </p:cTn>
                              </p:par>
                            </p:childTnLst>
                          </p:cTn>
                        </p:par>
                      </p:childTnLst>
                    </p:cTn>
                  </p:par>
                  <p:par>
                    <p:cTn id="22" fill="hold">
                      <p:stCondLst>
                        <p:cond delay="indefinite"/>
                      </p:stCondLst>
                      <p:childTnLst>
                        <p:par>
                          <p:cTn id="23" fill="hold">
                            <p:stCondLst>
                              <p:cond delay="0"/>
                            </p:stCondLst>
                            <p:childTnLst>
                              <p:par>
                                <p:cTn id="24" presetID="40" presetClass="entr" presetSubtype="0" fill="hold" grpId="0" nodeType="clickEffect">
                                  <p:stCondLst>
                                    <p:cond delay="0"/>
                                  </p:stCondLst>
                                  <p:iterate type="lt">
                                    <p:tmPct val="10000"/>
                                  </p:iterate>
                                  <p:childTnLst>
                                    <p:set>
                                      <p:cBhvr>
                                        <p:cTn id="25" dur="1" fill="hold">
                                          <p:stCondLst>
                                            <p:cond delay="0"/>
                                          </p:stCondLst>
                                        </p:cTn>
                                        <p:tgtEl>
                                          <p:spTgt spid="22"/>
                                        </p:tgtEl>
                                        <p:attrNameLst>
                                          <p:attrName>style.visibility</p:attrName>
                                        </p:attrNameLst>
                                      </p:cBhvr>
                                      <p:to>
                                        <p:strVal val="visible"/>
                                      </p:to>
                                    </p:set>
                                    <p:animEffect transition="in" filter="fade">
                                      <p:cBhvr>
                                        <p:cTn id="26" dur="500"/>
                                        <p:tgtEl>
                                          <p:spTgt spid="22"/>
                                        </p:tgtEl>
                                      </p:cBhvr>
                                    </p:animEffect>
                                    <p:anim calcmode="lin" valueType="num">
                                      <p:cBhvr>
                                        <p:cTn id="27" dur="500" fill="hold"/>
                                        <p:tgtEl>
                                          <p:spTgt spid="22"/>
                                        </p:tgtEl>
                                        <p:attrNameLst>
                                          <p:attrName>ppt_x</p:attrName>
                                        </p:attrNameLst>
                                      </p:cBhvr>
                                      <p:tavLst>
                                        <p:tav tm="0">
                                          <p:val>
                                            <p:strVal val="#ppt_x-.1"/>
                                          </p:val>
                                        </p:tav>
                                        <p:tav tm="100000">
                                          <p:val>
                                            <p:strVal val="#ppt_x"/>
                                          </p:val>
                                        </p:tav>
                                      </p:tavLst>
                                    </p:anim>
                                    <p:anim calcmode="lin" valueType="num">
                                      <p:cBhvr>
                                        <p:cTn id="28"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wipe(left)">
                                      <p:cBhvr>
                                        <p:cTn id="33" dur="500"/>
                                        <p:tgtEl>
                                          <p:spTgt spid="24"/>
                                        </p:tgtEl>
                                      </p:cBhvr>
                                    </p:animEffect>
                                  </p:childTnLst>
                                </p:cTn>
                              </p:par>
                            </p:childTnLst>
                          </p:cTn>
                        </p:par>
                      </p:childTnLst>
                    </p:cTn>
                  </p:par>
                  <p:par>
                    <p:cTn id="34" fill="hold">
                      <p:stCondLst>
                        <p:cond delay="indefinite"/>
                      </p:stCondLst>
                      <p:childTnLst>
                        <p:par>
                          <p:cTn id="35" fill="hold">
                            <p:stCondLst>
                              <p:cond delay="0"/>
                            </p:stCondLst>
                            <p:childTnLst>
                              <p:par>
                                <p:cTn id="36" presetID="30" presetClass="entr" presetSubtype="0" fill="hold" nodeType="click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fade">
                                      <p:cBhvr>
                                        <p:cTn id="38" dur="800" decel="100000"/>
                                        <p:tgtEl>
                                          <p:spTgt spid="25"/>
                                        </p:tgtEl>
                                      </p:cBhvr>
                                    </p:animEffect>
                                    <p:anim calcmode="lin" valueType="num">
                                      <p:cBhvr>
                                        <p:cTn id="39" dur="800" decel="100000" fill="hold"/>
                                        <p:tgtEl>
                                          <p:spTgt spid="25"/>
                                        </p:tgtEl>
                                        <p:attrNameLst>
                                          <p:attrName>style.rotation</p:attrName>
                                        </p:attrNameLst>
                                      </p:cBhvr>
                                      <p:tavLst>
                                        <p:tav tm="0">
                                          <p:val>
                                            <p:fltVal val="-90"/>
                                          </p:val>
                                        </p:tav>
                                        <p:tav tm="100000">
                                          <p:val>
                                            <p:fltVal val="0"/>
                                          </p:val>
                                        </p:tav>
                                      </p:tavLst>
                                    </p:anim>
                                    <p:anim calcmode="lin" valueType="num">
                                      <p:cBhvr>
                                        <p:cTn id="40" dur="800" decel="100000" fill="hold"/>
                                        <p:tgtEl>
                                          <p:spTgt spid="25"/>
                                        </p:tgtEl>
                                        <p:attrNameLst>
                                          <p:attrName>ppt_x</p:attrName>
                                        </p:attrNameLst>
                                      </p:cBhvr>
                                      <p:tavLst>
                                        <p:tav tm="0">
                                          <p:val>
                                            <p:strVal val="#ppt_x+0.4"/>
                                          </p:val>
                                        </p:tav>
                                        <p:tav tm="100000">
                                          <p:val>
                                            <p:strVal val="#ppt_x-0.05"/>
                                          </p:val>
                                        </p:tav>
                                      </p:tavLst>
                                    </p:anim>
                                    <p:anim calcmode="lin" valueType="num">
                                      <p:cBhvr>
                                        <p:cTn id="41" dur="800" decel="100000" fill="hold"/>
                                        <p:tgtEl>
                                          <p:spTgt spid="25"/>
                                        </p:tgtEl>
                                        <p:attrNameLst>
                                          <p:attrName>ppt_y</p:attrName>
                                        </p:attrNameLst>
                                      </p:cBhvr>
                                      <p:tavLst>
                                        <p:tav tm="0">
                                          <p:val>
                                            <p:strVal val="#ppt_y-0.4"/>
                                          </p:val>
                                        </p:tav>
                                        <p:tav tm="100000">
                                          <p:val>
                                            <p:strVal val="#ppt_y+0.1"/>
                                          </p:val>
                                        </p:tav>
                                      </p:tavLst>
                                    </p:anim>
                                    <p:anim calcmode="lin" valueType="num">
                                      <p:cBhvr>
                                        <p:cTn id="42" dur="200" accel="100000" fill="hold">
                                          <p:stCondLst>
                                            <p:cond delay="800"/>
                                          </p:stCondLst>
                                        </p:cTn>
                                        <p:tgtEl>
                                          <p:spTgt spid="25"/>
                                        </p:tgtEl>
                                        <p:attrNameLst>
                                          <p:attrName>ppt_x</p:attrName>
                                        </p:attrNameLst>
                                      </p:cBhvr>
                                      <p:tavLst>
                                        <p:tav tm="0">
                                          <p:val>
                                            <p:strVal val="#ppt_x-0.05"/>
                                          </p:val>
                                        </p:tav>
                                        <p:tav tm="100000">
                                          <p:val>
                                            <p:strVal val="#ppt_x"/>
                                          </p:val>
                                        </p:tav>
                                      </p:tavLst>
                                    </p:anim>
                                    <p:anim calcmode="lin" valueType="num">
                                      <p:cBhvr>
                                        <p:cTn id="43" dur="200" accel="100000" fill="hold">
                                          <p:stCondLst>
                                            <p:cond delay="800"/>
                                          </p:stCondLst>
                                        </p:cTn>
                                        <p:tgtEl>
                                          <p:spTgt spid="25"/>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1" grpId="0"/>
      <p:bldP spid="22" grpId="0"/>
      <p:bldP spid="23" grpId="0"/>
      <p:bldP spid="24"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Rectangle 9"/>
          <p:cNvSpPr/>
          <p:nvPr/>
        </p:nvSpPr>
        <p:spPr>
          <a:xfrm>
            <a:off x="251520" y="164068"/>
            <a:ext cx="1305165" cy="369332"/>
          </a:xfrm>
          <a:prstGeom prst="rect">
            <a:avLst/>
          </a:prstGeom>
        </p:spPr>
        <p:txBody>
          <a:bodyPr wrap="none">
            <a:spAutoFit/>
          </a:bodyPr>
          <a:lstStyle/>
          <a:p>
            <a:r>
              <a:rPr lang="fr-FR" b="1" u="sng" dirty="0"/>
              <a:t>A RETENIR :</a:t>
            </a:r>
            <a:endParaRPr lang="fr-FR" dirty="0"/>
          </a:p>
        </p:txBody>
      </p:sp>
      <p:sp>
        <p:nvSpPr>
          <p:cNvPr id="12" name="Rectangle 11"/>
          <p:cNvSpPr/>
          <p:nvPr/>
        </p:nvSpPr>
        <p:spPr>
          <a:xfrm>
            <a:off x="304800" y="609600"/>
            <a:ext cx="8686800" cy="646331"/>
          </a:xfrm>
          <a:prstGeom prst="rect">
            <a:avLst/>
          </a:prstGeom>
        </p:spPr>
        <p:txBody>
          <a:bodyPr wrap="square">
            <a:spAutoFit/>
          </a:bodyPr>
          <a:lstStyle/>
          <a:p>
            <a:pPr algn="just"/>
            <a:r>
              <a:rPr lang="fr-FR" dirty="0">
                <a:solidFill>
                  <a:srgbClr val="FF0000"/>
                </a:solidFill>
              </a:rPr>
              <a:t>Un </a:t>
            </a:r>
            <a:r>
              <a:rPr lang="fr-FR" b="1" dirty="0">
                <a:solidFill>
                  <a:srgbClr val="FF0000"/>
                </a:solidFill>
              </a:rPr>
              <a:t>corps chaud</a:t>
            </a:r>
            <a:r>
              <a:rPr lang="fr-FR" dirty="0">
                <a:solidFill>
                  <a:srgbClr val="FF0000"/>
                </a:solidFill>
              </a:rPr>
              <a:t> émet un </a:t>
            </a:r>
            <a:r>
              <a:rPr lang="fr-FR">
                <a:solidFill>
                  <a:srgbClr val="FF0000"/>
                </a:solidFill>
              </a:rPr>
              <a:t>rayonnement de spectre continu</a:t>
            </a:r>
            <a:r>
              <a:rPr lang="fr-FR" dirty="0">
                <a:solidFill>
                  <a:srgbClr val="FF0000"/>
                </a:solidFill>
              </a:rPr>
              <a:t>, dont les propriétés (intensité des radiations et nombre de radiations) </a:t>
            </a:r>
            <a:r>
              <a:rPr lang="fr-FR" b="1" dirty="0">
                <a:solidFill>
                  <a:srgbClr val="FF0000"/>
                </a:solidFill>
              </a:rPr>
              <a:t>dépendent de la température</a:t>
            </a:r>
            <a:r>
              <a:rPr lang="fr-FR" dirty="0">
                <a:solidFill>
                  <a:srgbClr val="FF0000"/>
                </a:solidFill>
              </a:rPr>
              <a:t>.</a:t>
            </a:r>
          </a:p>
        </p:txBody>
      </p:sp>
      <p:sp>
        <p:nvSpPr>
          <p:cNvPr id="13" name="Rectangle 12"/>
          <p:cNvSpPr/>
          <p:nvPr/>
        </p:nvSpPr>
        <p:spPr>
          <a:xfrm>
            <a:off x="228600" y="1295400"/>
            <a:ext cx="2514086" cy="369332"/>
          </a:xfrm>
          <a:prstGeom prst="rect">
            <a:avLst/>
          </a:prstGeom>
        </p:spPr>
        <p:txBody>
          <a:bodyPr wrap="none">
            <a:spAutoFit/>
          </a:bodyPr>
          <a:lstStyle/>
          <a:p>
            <a:r>
              <a:rPr lang="fr-FR" dirty="0">
                <a:solidFill>
                  <a:srgbClr val="0070C0"/>
                </a:solidFill>
                <a:uFill>
                  <a:solidFill>
                    <a:srgbClr val="FF0000"/>
                  </a:solidFill>
                </a:uFill>
              </a:rPr>
              <a:t>2.2. </a:t>
            </a:r>
            <a:r>
              <a:rPr lang="fr-FR" u="sng" dirty="0">
                <a:solidFill>
                  <a:srgbClr val="0070C0"/>
                </a:solidFill>
                <a:uFill>
                  <a:solidFill>
                    <a:srgbClr val="FF0000"/>
                  </a:solidFill>
                </a:uFill>
              </a:rPr>
              <a:t>Les spectres de raies</a:t>
            </a:r>
            <a:endParaRPr lang="fr-FR" dirty="0">
              <a:solidFill>
                <a:srgbClr val="0070C0"/>
              </a:solidFill>
              <a:uFill>
                <a:solidFill>
                  <a:srgbClr val="FF0000"/>
                </a:solidFill>
              </a:uFill>
            </a:endParaRPr>
          </a:p>
        </p:txBody>
      </p:sp>
      <p:sp>
        <p:nvSpPr>
          <p:cNvPr id="14" name="Rectangle 13"/>
          <p:cNvSpPr/>
          <p:nvPr/>
        </p:nvSpPr>
        <p:spPr>
          <a:xfrm>
            <a:off x="251520" y="1676400"/>
            <a:ext cx="1253805" cy="369332"/>
          </a:xfrm>
          <a:prstGeom prst="rect">
            <a:avLst/>
          </a:prstGeom>
        </p:spPr>
        <p:txBody>
          <a:bodyPr wrap="none">
            <a:spAutoFit/>
          </a:bodyPr>
          <a:lstStyle/>
          <a:p>
            <a:r>
              <a:rPr lang="fr-FR" b="1" u="sng" dirty="0"/>
              <a:t>Définition :</a:t>
            </a:r>
            <a:endParaRPr lang="fr-FR" u="sng" dirty="0"/>
          </a:p>
        </p:txBody>
      </p:sp>
      <p:sp>
        <p:nvSpPr>
          <p:cNvPr id="16" name="Rectangle 15"/>
          <p:cNvSpPr/>
          <p:nvPr/>
        </p:nvSpPr>
        <p:spPr>
          <a:xfrm>
            <a:off x="304800" y="2057400"/>
            <a:ext cx="8610600" cy="923330"/>
          </a:xfrm>
          <a:prstGeom prst="rect">
            <a:avLst/>
          </a:prstGeom>
        </p:spPr>
        <p:txBody>
          <a:bodyPr wrap="square">
            <a:spAutoFit/>
          </a:bodyPr>
          <a:lstStyle/>
          <a:p>
            <a:pPr algn="just"/>
            <a:r>
              <a:rPr lang="fr-FR" dirty="0">
                <a:solidFill>
                  <a:srgbClr val="FF0000"/>
                </a:solidFill>
              </a:rPr>
              <a:t>On appelle </a:t>
            </a:r>
            <a:r>
              <a:rPr lang="fr-FR" b="1" dirty="0">
                <a:solidFill>
                  <a:srgbClr val="FF0000"/>
                </a:solidFill>
              </a:rPr>
              <a:t>spectre de raies d’émission</a:t>
            </a:r>
            <a:r>
              <a:rPr lang="fr-FR" dirty="0">
                <a:solidFill>
                  <a:srgbClr val="FF0000"/>
                </a:solidFill>
              </a:rPr>
              <a:t> un spectre qui contient des raies colorées monochromatiques (une seule longueur d’onde) sur un fond noir. C’est un spectre d’émission </a:t>
            </a:r>
            <a:r>
              <a:rPr lang="fr-FR" b="1" dirty="0">
                <a:solidFill>
                  <a:srgbClr val="FF0000"/>
                </a:solidFill>
              </a:rPr>
              <a:t>discontinu</a:t>
            </a:r>
            <a:r>
              <a:rPr lang="fr-FR" dirty="0">
                <a:solidFill>
                  <a:srgbClr val="FF0000"/>
                </a:solidFill>
              </a:rPr>
              <a:t>.</a:t>
            </a:r>
          </a:p>
        </p:txBody>
      </p:sp>
      <p:sp>
        <p:nvSpPr>
          <p:cNvPr id="17" name="Rectangle 16"/>
          <p:cNvSpPr/>
          <p:nvPr/>
        </p:nvSpPr>
        <p:spPr>
          <a:xfrm>
            <a:off x="304800" y="3017400"/>
            <a:ext cx="8534400" cy="1200329"/>
          </a:xfrm>
          <a:prstGeom prst="rect">
            <a:avLst/>
          </a:prstGeom>
        </p:spPr>
        <p:txBody>
          <a:bodyPr wrap="square">
            <a:spAutoFit/>
          </a:bodyPr>
          <a:lstStyle/>
          <a:p>
            <a:pPr algn="just"/>
            <a:r>
              <a:rPr lang="fr-FR" dirty="0"/>
              <a:t>Lorsque les atomes ou les ions d’un gaz (sous faible pression) sont excités (par chauffage ou décharges électriques), ils peuvent émettre de la lumière dont le spectre est composé d’un nombre limité de radiations monochromatiques bien distinctes, qu’on visualise sous forme de raies :</a:t>
            </a:r>
          </a:p>
        </p:txBody>
      </p:sp>
      <p:pic>
        <p:nvPicPr>
          <p:cNvPr id="18" name="Image 17"/>
          <p:cNvPicPr/>
          <p:nvPr/>
        </p:nvPicPr>
        <p:blipFill>
          <a:blip r:embed="rId2" cstate="print"/>
          <a:srcRect/>
          <a:stretch>
            <a:fillRect/>
          </a:stretch>
        </p:blipFill>
        <p:spPr bwMode="auto">
          <a:xfrm>
            <a:off x="1257300" y="4312800"/>
            <a:ext cx="6629401" cy="2392800"/>
          </a:xfrm>
          <a:prstGeom prst="rect">
            <a:avLst/>
          </a:prstGeom>
          <a:noFill/>
          <a:ln w="9525">
            <a:noFill/>
            <a:miter lim="800000"/>
            <a:headEnd/>
            <a:tailEnd/>
          </a:ln>
        </p:spPr>
      </p:pic>
      <p:pic>
        <p:nvPicPr>
          <p:cNvPr id="19" name="Picture 2" descr="F:\POUR LES COURS\Images pour cours\FlashPlayer.jpg">
            <a:hlinkClick r:id="rId3" action="ppaction://hlinkpres?slideindex=4&amp;slidetitle=Diapositive 4" tooltip="Spectre de la lumière monochromatique et polychromatique"/>
          </p:cNvPr>
          <p:cNvPicPr>
            <a:picLocks noChangeAspect="1" noChangeArrowheads="1"/>
          </p:cNvPicPr>
          <p:nvPr/>
        </p:nvPicPr>
        <p:blipFill>
          <a:blip r:embed="rId4" cstate="print"/>
          <a:srcRect/>
          <a:stretch>
            <a:fillRect/>
          </a:stretch>
        </p:blipFill>
        <p:spPr bwMode="auto">
          <a:xfrm>
            <a:off x="2743200" y="1388626"/>
            <a:ext cx="182880" cy="182880"/>
          </a:xfrm>
          <a:prstGeom prst="rect">
            <a:avLst/>
          </a:prstGeom>
          <a:noFill/>
        </p:spPr>
      </p:pic>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anim calcmode="lin" valueType="num">
                                      <p:cBhvr>
                                        <p:cTn id="8" dur="500" fill="hold"/>
                                        <p:tgtEl>
                                          <p:spTgt spid="12"/>
                                        </p:tgtEl>
                                        <p:attrNameLst>
                                          <p:attrName>ppt_x</p:attrName>
                                        </p:attrNameLst>
                                      </p:cBhvr>
                                      <p:tavLst>
                                        <p:tav tm="0">
                                          <p:val>
                                            <p:strVal val="#ppt_x-.1"/>
                                          </p:val>
                                        </p:tav>
                                        <p:tav tm="100000">
                                          <p:val>
                                            <p:strVal val="#ppt_x"/>
                                          </p:val>
                                        </p:tav>
                                      </p:tavLst>
                                    </p:anim>
                                    <p:anim calcmode="lin" valueType="num">
                                      <p:cBhvr>
                                        <p:cTn id="9"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 calcmode="lin" valueType="num">
                                      <p:cBhvr additive="base">
                                        <p:cTn id="14" dur="500" fill="hold"/>
                                        <p:tgtEl>
                                          <p:spTgt spid="13"/>
                                        </p:tgtEl>
                                        <p:attrNameLst>
                                          <p:attrName>ppt_x</p:attrName>
                                        </p:attrNameLst>
                                      </p:cBhvr>
                                      <p:tavLst>
                                        <p:tav tm="0">
                                          <p:val>
                                            <p:strVal val="0-#ppt_w/2"/>
                                          </p:val>
                                        </p:tav>
                                        <p:tav tm="100000">
                                          <p:val>
                                            <p:strVal val="#ppt_x"/>
                                          </p:val>
                                        </p:tav>
                                      </p:tavLst>
                                    </p:anim>
                                    <p:anim calcmode="lin" valueType="num">
                                      <p:cBhvr additive="base">
                                        <p:cTn id="15" dur="500" fill="hold"/>
                                        <p:tgtEl>
                                          <p:spTgt spid="13"/>
                                        </p:tgtEl>
                                        <p:attrNameLst>
                                          <p:attrName>ppt_y</p:attrName>
                                        </p:attrNameLst>
                                      </p:cBhvr>
                                      <p:tavLst>
                                        <p:tav tm="0">
                                          <p:val>
                                            <p:strVal val="#ppt_y"/>
                                          </p:val>
                                        </p:tav>
                                        <p:tav tm="100000">
                                          <p:val>
                                            <p:strVal val="#ppt_y"/>
                                          </p:val>
                                        </p:tav>
                                      </p:tavLst>
                                    </p:anim>
                                  </p:childTnLst>
                                </p:cTn>
                              </p:par>
                              <p:par>
                                <p:cTn id="16" presetID="9" presetClass="entr" presetSubtype="0" fill="hold" nodeType="withEffect">
                                  <p:stCondLst>
                                    <p:cond delay="500"/>
                                  </p:stCondLst>
                                  <p:childTnLst>
                                    <p:set>
                                      <p:cBhvr>
                                        <p:cTn id="17" dur="1" fill="hold">
                                          <p:stCondLst>
                                            <p:cond delay="0"/>
                                          </p:stCondLst>
                                        </p:cTn>
                                        <p:tgtEl>
                                          <p:spTgt spid="19"/>
                                        </p:tgtEl>
                                        <p:attrNameLst>
                                          <p:attrName>style.visibility</p:attrName>
                                        </p:attrNameLst>
                                      </p:cBhvr>
                                      <p:to>
                                        <p:strVal val="visible"/>
                                      </p:to>
                                    </p:set>
                                    <p:animEffect transition="in" filter="dissolve">
                                      <p:cBhvr>
                                        <p:cTn id="18" dur="500"/>
                                        <p:tgtEl>
                                          <p:spTgt spid="19"/>
                                        </p:tgtEl>
                                      </p:cBhvr>
                                    </p:animEffect>
                                  </p:childTnLst>
                                </p:cTn>
                              </p:par>
                            </p:childTnLst>
                          </p:cTn>
                        </p:par>
                      </p:childTnLst>
                    </p:cTn>
                  </p:par>
                  <p:par>
                    <p:cTn id="19" fill="hold">
                      <p:stCondLst>
                        <p:cond delay="indefinite"/>
                      </p:stCondLst>
                      <p:childTnLst>
                        <p:par>
                          <p:cTn id="20" fill="hold">
                            <p:stCondLst>
                              <p:cond delay="0"/>
                            </p:stCondLst>
                            <p:childTnLst>
                              <p:par>
                                <p:cTn id="21" presetID="12" presetClass="entr" presetSubtype="4"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slide(fromBottom)">
                                      <p:cBhvr>
                                        <p:cTn id="23" dur="500"/>
                                        <p:tgtEl>
                                          <p:spTgt spid="14"/>
                                        </p:tgtEl>
                                      </p:cBhvr>
                                    </p:animEffect>
                                  </p:childTnLst>
                                </p:cTn>
                              </p:par>
                            </p:childTnLst>
                          </p:cTn>
                        </p:par>
                      </p:childTnLst>
                    </p:cTn>
                  </p:par>
                  <p:par>
                    <p:cTn id="24" fill="hold">
                      <p:stCondLst>
                        <p:cond delay="indefinite"/>
                      </p:stCondLst>
                      <p:childTnLst>
                        <p:par>
                          <p:cTn id="25" fill="hold">
                            <p:stCondLst>
                              <p:cond delay="0"/>
                            </p:stCondLst>
                            <p:childTnLst>
                              <p:par>
                                <p:cTn id="26" presetID="40" presetClass="entr" presetSubtype="0" fill="hold" grpId="0" nodeType="clickEffect">
                                  <p:stCondLst>
                                    <p:cond delay="0"/>
                                  </p:stCondLst>
                                  <p:iterate type="lt">
                                    <p:tmPct val="10000"/>
                                  </p:iterate>
                                  <p:childTnLst>
                                    <p:set>
                                      <p:cBhvr>
                                        <p:cTn id="27" dur="1" fill="hold">
                                          <p:stCondLst>
                                            <p:cond delay="0"/>
                                          </p:stCondLst>
                                        </p:cTn>
                                        <p:tgtEl>
                                          <p:spTgt spid="16"/>
                                        </p:tgtEl>
                                        <p:attrNameLst>
                                          <p:attrName>style.visibility</p:attrName>
                                        </p:attrNameLst>
                                      </p:cBhvr>
                                      <p:to>
                                        <p:strVal val="visible"/>
                                      </p:to>
                                    </p:set>
                                    <p:animEffect transition="in" filter="fade">
                                      <p:cBhvr>
                                        <p:cTn id="28" dur="500"/>
                                        <p:tgtEl>
                                          <p:spTgt spid="16"/>
                                        </p:tgtEl>
                                      </p:cBhvr>
                                    </p:animEffect>
                                    <p:anim calcmode="lin" valueType="num">
                                      <p:cBhvr>
                                        <p:cTn id="29" dur="500" fill="hold"/>
                                        <p:tgtEl>
                                          <p:spTgt spid="16"/>
                                        </p:tgtEl>
                                        <p:attrNameLst>
                                          <p:attrName>ppt_x</p:attrName>
                                        </p:attrNameLst>
                                      </p:cBhvr>
                                      <p:tavLst>
                                        <p:tav tm="0">
                                          <p:val>
                                            <p:strVal val="#ppt_x-.1"/>
                                          </p:val>
                                        </p:tav>
                                        <p:tav tm="100000">
                                          <p:val>
                                            <p:strVal val="#ppt_x"/>
                                          </p:val>
                                        </p:tav>
                                      </p:tavLst>
                                    </p:anim>
                                    <p:anim calcmode="lin" valueType="num">
                                      <p:cBhvr>
                                        <p:cTn id="30"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left)">
                                      <p:cBhvr>
                                        <p:cTn id="35" dur="500"/>
                                        <p:tgtEl>
                                          <p:spTgt spid="17"/>
                                        </p:tgtEl>
                                      </p:cBhvr>
                                    </p:animEffect>
                                  </p:childTnLst>
                                </p:cTn>
                              </p:par>
                            </p:childTnLst>
                          </p:cTn>
                        </p:par>
                      </p:childTnLst>
                    </p:cTn>
                  </p:par>
                  <p:par>
                    <p:cTn id="36" fill="hold">
                      <p:stCondLst>
                        <p:cond delay="indefinite"/>
                      </p:stCondLst>
                      <p:childTnLst>
                        <p:par>
                          <p:cTn id="37" fill="hold">
                            <p:stCondLst>
                              <p:cond delay="0"/>
                            </p:stCondLst>
                            <p:childTnLst>
                              <p:par>
                                <p:cTn id="38" presetID="30" presetClass="entr" presetSubtype="0" fill="hold" nodeType="click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800" decel="100000"/>
                                        <p:tgtEl>
                                          <p:spTgt spid="18"/>
                                        </p:tgtEl>
                                      </p:cBhvr>
                                    </p:animEffect>
                                    <p:anim calcmode="lin" valueType="num">
                                      <p:cBhvr>
                                        <p:cTn id="41" dur="800" decel="100000" fill="hold"/>
                                        <p:tgtEl>
                                          <p:spTgt spid="18"/>
                                        </p:tgtEl>
                                        <p:attrNameLst>
                                          <p:attrName>style.rotation</p:attrName>
                                        </p:attrNameLst>
                                      </p:cBhvr>
                                      <p:tavLst>
                                        <p:tav tm="0">
                                          <p:val>
                                            <p:fltVal val="-90"/>
                                          </p:val>
                                        </p:tav>
                                        <p:tav tm="100000">
                                          <p:val>
                                            <p:fltVal val="0"/>
                                          </p:val>
                                        </p:tav>
                                      </p:tavLst>
                                    </p:anim>
                                    <p:anim calcmode="lin" valueType="num">
                                      <p:cBhvr>
                                        <p:cTn id="42" dur="800" decel="100000" fill="hold"/>
                                        <p:tgtEl>
                                          <p:spTgt spid="18"/>
                                        </p:tgtEl>
                                        <p:attrNameLst>
                                          <p:attrName>ppt_x</p:attrName>
                                        </p:attrNameLst>
                                      </p:cBhvr>
                                      <p:tavLst>
                                        <p:tav tm="0">
                                          <p:val>
                                            <p:strVal val="#ppt_x+0.4"/>
                                          </p:val>
                                        </p:tav>
                                        <p:tav tm="100000">
                                          <p:val>
                                            <p:strVal val="#ppt_x-0.05"/>
                                          </p:val>
                                        </p:tav>
                                      </p:tavLst>
                                    </p:anim>
                                    <p:anim calcmode="lin" valueType="num">
                                      <p:cBhvr>
                                        <p:cTn id="43" dur="800" decel="100000" fill="hold"/>
                                        <p:tgtEl>
                                          <p:spTgt spid="18"/>
                                        </p:tgtEl>
                                        <p:attrNameLst>
                                          <p:attrName>ppt_y</p:attrName>
                                        </p:attrNameLst>
                                      </p:cBhvr>
                                      <p:tavLst>
                                        <p:tav tm="0">
                                          <p:val>
                                            <p:strVal val="#ppt_y-0.4"/>
                                          </p:val>
                                        </p:tav>
                                        <p:tav tm="100000">
                                          <p:val>
                                            <p:strVal val="#ppt_y+0.1"/>
                                          </p:val>
                                        </p:tav>
                                      </p:tavLst>
                                    </p:anim>
                                    <p:anim calcmode="lin" valueType="num">
                                      <p:cBhvr>
                                        <p:cTn id="44" dur="200" accel="100000" fill="hold">
                                          <p:stCondLst>
                                            <p:cond delay="800"/>
                                          </p:stCondLst>
                                        </p:cTn>
                                        <p:tgtEl>
                                          <p:spTgt spid="18"/>
                                        </p:tgtEl>
                                        <p:attrNameLst>
                                          <p:attrName>ppt_x</p:attrName>
                                        </p:attrNameLst>
                                      </p:cBhvr>
                                      <p:tavLst>
                                        <p:tav tm="0">
                                          <p:val>
                                            <p:strVal val="#ppt_x-0.05"/>
                                          </p:val>
                                        </p:tav>
                                        <p:tav tm="100000">
                                          <p:val>
                                            <p:strVal val="#ppt_x"/>
                                          </p:val>
                                        </p:tav>
                                      </p:tavLst>
                                    </p:anim>
                                    <p:anim calcmode="lin" valueType="num">
                                      <p:cBhvr>
                                        <p:cTn id="45" dur="200" accel="100000" fill="hold">
                                          <p:stCondLst>
                                            <p:cond delay="800"/>
                                          </p:stCondLst>
                                        </p:cTn>
                                        <p:tgtEl>
                                          <p:spTgt spid="18"/>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6" grpId="0"/>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Rectangle 8"/>
          <p:cNvSpPr/>
          <p:nvPr/>
        </p:nvSpPr>
        <p:spPr>
          <a:xfrm>
            <a:off x="251520" y="164068"/>
            <a:ext cx="1305165" cy="369332"/>
          </a:xfrm>
          <a:prstGeom prst="rect">
            <a:avLst/>
          </a:prstGeom>
        </p:spPr>
        <p:txBody>
          <a:bodyPr wrap="none">
            <a:spAutoFit/>
          </a:bodyPr>
          <a:lstStyle/>
          <a:p>
            <a:r>
              <a:rPr lang="fr-FR" b="1" u="sng" dirty="0"/>
              <a:t>A RETENIR :</a:t>
            </a:r>
            <a:endParaRPr lang="fr-FR" dirty="0"/>
          </a:p>
        </p:txBody>
      </p:sp>
      <p:sp>
        <p:nvSpPr>
          <p:cNvPr id="11" name="Rectangle 10"/>
          <p:cNvSpPr/>
          <p:nvPr/>
        </p:nvSpPr>
        <p:spPr>
          <a:xfrm>
            <a:off x="304800" y="533400"/>
            <a:ext cx="8610600" cy="1200329"/>
          </a:xfrm>
          <a:prstGeom prst="rect">
            <a:avLst/>
          </a:prstGeom>
        </p:spPr>
        <p:txBody>
          <a:bodyPr wrap="square">
            <a:spAutoFit/>
          </a:bodyPr>
          <a:lstStyle/>
          <a:p>
            <a:pPr algn="just">
              <a:buFontTx/>
              <a:buChar char="-"/>
            </a:pPr>
            <a:r>
              <a:rPr lang="fr-FR" dirty="0">
                <a:solidFill>
                  <a:srgbClr val="FF0000"/>
                </a:solidFill>
              </a:rPr>
              <a:t>  Le spectre de la lumière émise par un gaz, constitué d’atomes ou d’ions simples (sous faible pression et à haute - température), est un </a:t>
            </a:r>
            <a:r>
              <a:rPr lang="fr-FR" b="1" dirty="0">
                <a:solidFill>
                  <a:srgbClr val="FF0000"/>
                </a:solidFill>
              </a:rPr>
              <a:t>spectre de raies d’émission</a:t>
            </a:r>
            <a:r>
              <a:rPr lang="fr-FR" dirty="0">
                <a:solidFill>
                  <a:srgbClr val="FF0000"/>
                </a:solidFill>
              </a:rPr>
              <a:t> ;</a:t>
            </a:r>
          </a:p>
          <a:p>
            <a:pPr algn="just">
              <a:buFontTx/>
              <a:buChar char="-"/>
            </a:pPr>
            <a:r>
              <a:rPr lang="fr-FR" dirty="0">
                <a:solidFill>
                  <a:srgbClr val="FF0000"/>
                </a:solidFill>
              </a:rPr>
              <a:t>  Chaque entité chimique (atome ou ion) possède un </a:t>
            </a:r>
            <a:r>
              <a:rPr lang="fr-FR" b="1" dirty="0">
                <a:solidFill>
                  <a:srgbClr val="FF0000"/>
                </a:solidFill>
              </a:rPr>
              <a:t>spectre de raies d’émission spécifique</a:t>
            </a:r>
            <a:r>
              <a:rPr lang="fr-FR" dirty="0">
                <a:solidFill>
                  <a:srgbClr val="FF0000"/>
                </a:solidFill>
              </a:rPr>
              <a:t>, ce qui permet de l’identifier.</a:t>
            </a:r>
          </a:p>
        </p:txBody>
      </p:sp>
      <p:sp>
        <p:nvSpPr>
          <p:cNvPr id="15" name="Rectangle 14"/>
          <p:cNvSpPr/>
          <p:nvPr/>
        </p:nvSpPr>
        <p:spPr>
          <a:xfrm>
            <a:off x="251520" y="1752600"/>
            <a:ext cx="1185261" cy="369332"/>
          </a:xfrm>
          <a:prstGeom prst="rect">
            <a:avLst/>
          </a:prstGeom>
        </p:spPr>
        <p:txBody>
          <a:bodyPr wrap="none">
            <a:spAutoFit/>
          </a:bodyPr>
          <a:lstStyle/>
          <a:p>
            <a:r>
              <a:rPr lang="fr-FR" u="sng" dirty="0"/>
              <a:t>Exemples :</a:t>
            </a:r>
            <a:endParaRPr lang="fr-FR" dirty="0"/>
          </a:p>
        </p:txBody>
      </p:sp>
      <p:sp>
        <p:nvSpPr>
          <p:cNvPr id="20481" name="Rectangle 1"/>
          <p:cNvSpPr>
            <a:spLocks noChangeArrowheads="1"/>
          </p:cNvSpPr>
          <p:nvPr/>
        </p:nvSpPr>
        <p:spPr bwMode="auto">
          <a:xfrm>
            <a:off x="4734390" y="2229535"/>
            <a:ext cx="3679149" cy="64633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b="0" i="0" u="none" strike="noStrike" cap="none" normalizeH="0" baseline="0" dirty="0">
                <a:ln>
                  <a:noFill/>
                </a:ln>
                <a:solidFill>
                  <a:schemeClr val="tx1"/>
                </a:solidFill>
                <a:effectLst/>
                <a:latin typeface="Calibri" pitchFamily="34" charset="0"/>
                <a:ea typeface="Calibri" pitchFamily="34" charset="0"/>
                <a:cs typeface="Times New Roman" pitchFamily="18" charset="0"/>
              </a:rPr>
              <a:t>Spectre de raie d’émission du sodium</a:t>
            </a:r>
            <a:endParaRPr kumimoji="0" lang="fr-FR" b="0" i="0" u="none" strike="noStrike" cap="none" normalizeH="0" baseline="0" dirty="0">
              <a:ln>
                <a:noFill/>
              </a:ln>
              <a:solidFill>
                <a:schemeClr val="tx1"/>
              </a:solidFill>
              <a:effectLst/>
              <a:latin typeface="Calibri" pitchFamily="34" charset="0"/>
              <a:ea typeface="Times New Roman" pitchFamily="18" charset="0"/>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b="0" i="0" u="none" strike="noStrike" cap="none" normalizeH="0" baseline="0" dirty="0">
                <a:ln>
                  <a:noFill/>
                </a:ln>
                <a:solidFill>
                  <a:schemeClr val="tx1"/>
                </a:solidFill>
                <a:effectLst/>
                <a:latin typeface="Calibri" pitchFamily="34" charset="0"/>
                <a:ea typeface="Times New Roman" pitchFamily="18" charset="0"/>
                <a:cs typeface="Calibri" pitchFamily="34" charset="0"/>
              </a:rPr>
              <a:t>(lumière monochromatique)</a:t>
            </a:r>
            <a:r>
              <a:rPr kumimoji="0" lang="fr-FR" b="0" i="0" u="none" strike="noStrike" cap="none" normalizeH="0" baseline="0" dirty="0">
                <a:ln>
                  <a:noFill/>
                </a:ln>
                <a:solidFill>
                  <a:schemeClr val="tx1"/>
                </a:solidFill>
                <a:effectLst/>
                <a:latin typeface="Arial" pitchFamily="34" charset="0"/>
                <a:cs typeface="Arial" pitchFamily="34" charset="0"/>
              </a:rPr>
              <a:t> </a:t>
            </a:r>
          </a:p>
        </p:txBody>
      </p:sp>
      <p:sp>
        <p:nvSpPr>
          <p:cNvPr id="20482" name="Rectangle 2"/>
          <p:cNvSpPr>
            <a:spLocks noChangeArrowheads="1"/>
          </p:cNvSpPr>
          <p:nvPr/>
        </p:nvSpPr>
        <p:spPr bwMode="auto">
          <a:xfrm>
            <a:off x="4641416" y="3086100"/>
            <a:ext cx="3865097" cy="64633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b="0" i="0" u="none" strike="noStrike" cap="none" normalizeH="0" baseline="0" dirty="0">
                <a:ln>
                  <a:noFill/>
                </a:ln>
                <a:solidFill>
                  <a:schemeClr val="tx1"/>
                </a:solidFill>
                <a:effectLst/>
                <a:latin typeface="Calibri" pitchFamily="34" charset="0"/>
                <a:ea typeface="Calibri" pitchFamily="34" charset="0"/>
                <a:cs typeface="Times New Roman" pitchFamily="18" charset="0"/>
              </a:rPr>
              <a:t>Spectre de raies d’émission du mercure</a:t>
            </a:r>
            <a:endParaRPr kumimoji="0" lang="fr-FR" b="0" i="0" u="none" strike="noStrike" cap="none" normalizeH="0" baseline="0" dirty="0">
              <a:ln>
                <a:noFill/>
              </a:ln>
              <a:solidFill>
                <a:schemeClr val="tx1"/>
              </a:solidFill>
              <a:effectLst/>
              <a:latin typeface="Calibri" pitchFamily="34" charset="0"/>
              <a:ea typeface="Times New Roman" pitchFamily="18" charset="0"/>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b="0" i="0" u="none" strike="noStrike" cap="none" normalizeH="0" baseline="0" dirty="0">
                <a:ln>
                  <a:noFill/>
                </a:ln>
                <a:solidFill>
                  <a:schemeClr val="tx1"/>
                </a:solidFill>
                <a:effectLst/>
                <a:latin typeface="Calibri" pitchFamily="34" charset="0"/>
                <a:ea typeface="Times New Roman" pitchFamily="18" charset="0"/>
                <a:cs typeface="Calibri" pitchFamily="34" charset="0"/>
              </a:rPr>
              <a:t>(raies monochromatiques)</a:t>
            </a:r>
            <a:r>
              <a:rPr kumimoji="0" lang="fr-FR" b="0" i="0" u="none" strike="noStrike" cap="none" normalizeH="0" baseline="0" dirty="0">
                <a:ln>
                  <a:noFill/>
                </a:ln>
                <a:solidFill>
                  <a:schemeClr val="tx1"/>
                </a:solidFill>
                <a:effectLst/>
                <a:latin typeface="Arial" pitchFamily="34" charset="0"/>
                <a:cs typeface="Arial" pitchFamily="34" charset="0"/>
              </a:rPr>
              <a:t> </a:t>
            </a:r>
          </a:p>
        </p:txBody>
      </p:sp>
      <p:sp>
        <p:nvSpPr>
          <p:cNvPr id="13" name="ZoneTexte 12"/>
          <p:cNvSpPr txBox="1"/>
          <p:nvPr/>
        </p:nvSpPr>
        <p:spPr>
          <a:xfrm>
            <a:off x="304800" y="3886200"/>
            <a:ext cx="5586914" cy="369332"/>
          </a:xfrm>
          <a:prstGeom prst="rect">
            <a:avLst/>
          </a:prstGeom>
          <a:noFill/>
        </p:spPr>
        <p:txBody>
          <a:bodyPr wrap="none" rtlCol="0">
            <a:spAutoFit/>
          </a:bodyPr>
          <a:lstStyle/>
          <a:p>
            <a:r>
              <a:rPr lang="fr-FR" u="sng" dirty="0"/>
              <a:t>Exercices :</a:t>
            </a:r>
            <a:r>
              <a:rPr lang="fr-FR" dirty="0"/>
              <a:t> n°24 p261, n°22 p261, n°35 p265 &amp; n°32 p264</a:t>
            </a:r>
          </a:p>
        </p:txBody>
      </p:sp>
      <p:pic>
        <p:nvPicPr>
          <p:cNvPr id="12" name="Image 11">
            <a:extLst>
              <a:ext uri="{FF2B5EF4-FFF2-40B4-BE49-F238E27FC236}">
                <a16:creationId xmlns:a16="http://schemas.microsoft.com/office/drawing/2014/main" id="{61519606-5A58-E0AA-DE26-32A2C750166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34523" y="2301901"/>
            <a:ext cx="3672000" cy="611486"/>
          </a:xfrm>
          <a:prstGeom prst="rect">
            <a:avLst/>
          </a:prstGeom>
          <a:noFill/>
          <a:ln>
            <a:noFill/>
          </a:ln>
        </p:spPr>
      </p:pic>
      <p:pic>
        <p:nvPicPr>
          <p:cNvPr id="14" name="Image 13">
            <a:extLst>
              <a:ext uri="{FF2B5EF4-FFF2-40B4-BE49-F238E27FC236}">
                <a16:creationId xmlns:a16="http://schemas.microsoft.com/office/drawing/2014/main" id="{7241A033-71EA-8630-F5B0-AB03CFA5847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219" t="14117" r="7526" b="54063"/>
          <a:stretch/>
        </p:blipFill>
        <p:spPr bwMode="auto">
          <a:xfrm>
            <a:off x="734523" y="3104792"/>
            <a:ext cx="3672000" cy="611487"/>
          </a:xfrm>
          <a:prstGeom prst="rect">
            <a:avLst/>
          </a:prstGeom>
          <a:noFill/>
          <a:ln>
            <a:noFill/>
          </a:ln>
          <a:extLst>
            <a:ext uri="{53640926-AAD7-44D8-BBD7-CCE9431645EC}">
              <a14:shadowObscured xmlns:a14="http://schemas.microsoft.com/office/drawing/2010/main"/>
            </a:ext>
          </a:extLst>
        </p:spPr>
      </p:pic>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anim calcmode="lin" valueType="num">
                                      <p:cBhvr>
                                        <p:cTn id="8" dur="500" fill="hold"/>
                                        <p:tgtEl>
                                          <p:spTgt spid="11">
                                            <p:txEl>
                                              <p:pRg st="0" end="0"/>
                                            </p:txEl>
                                          </p:spTgt>
                                        </p:tgtEl>
                                        <p:attrNameLst>
                                          <p:attrName>ppt_x</p:attrName>
                                        </p:attrNameLst>
                                      </p:cBhvr>
                                      <p:tavLst>
                                        <p:tav tm="0">
                                          <p:val>
                                            <p:strVal val="#ppt_x-.1"/>
                                          </p:val>
                                        </p:tav>
                                        <p:tav tm="100000">
                                          <p:val>
                                            <p:strVal val="#ppt_x"/>
                                          </p:val>
                                        </p:tav>
                                      </p:tavLst>
                                    </p:anim>
                                    <p:anim calcmode="lin" valueType="num">
                                      <p:cBhvr>
                                        <p:cTn id="9" dur="500" fill="hold"/>
                                        <p:tgtEl>
                                          <p:spTgt spid="1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0" presetClass="entr" presetSubtype="0" fill="hold" grpId="0" nodeType="clickEffect">
                                  <p:stCondLst>
                                    <p:cond delay="0"/>
                                  </p:stCondLst>
                                  <p:iterate type="lt">
                                    <p:tmPct val="10000"/>
                                  </p:iterate>
                                  <p:childTnLst>
                                    <p:set>
                                      <p:cBhvr>
                                        <p:cTn id="13" dur="1" fill="hold">
                                          <p:stCondLst>
                                            <p:cond delay="0"/>
                                          </p:stCondLst>
                                        </p:cTn>
                                        <p:tgtEl>
                                          <p:spTgt spid="11">
                                            <p:txEl>
                                              <p:pRg st="1" end="1"/>
                                            </p:txEl>
                                          </p:spTgt>
                                        </p:tgtEl>
                                        <p:attrNameLst>
                                          <p:attrName>style.visibility</p:attrName>
                                        </p:attrNameLst>
                                      </p:cBhvr>
                                      <p:to>
                                        <p:strVal val="visible"/>
                                      </p:to>
                                    </p:set>
                                    <p:animEffect transition="in" filter="fade">
                                      <p:cBhvr>
                                        <p:cTn id="14" dur="500"/>
                                        <p:tgtEl>
                                          <p:spTgt spid="11">
                                            <p:txEl>
                                              <p:pRg st="1" end="1"/>
                                            </p:txEl>
                                          </p:spTgt>
                                        </p:tgtEl>
                                      </p:cBhvr>
                                    </p:animEffect>
                                    <p:anim calcmode="lin" valueType="num">
                                      <p:cBhvr>
                                        <p:cTn id="15" dur="500" fill="hold"/>
                                        <p:tgtEl>
                                          <p:spTgt spid="11">
                                            <p:txEl>
                                              <p:pRg st="1" end="1"/>
                                            </p:txEl>
                                          </p:spTgt>
                                        </p:tgtEl>
                                        <p:attrNameLst>
                                          <p:attrName>ppt_x</p:attrName>
                                        </p:attrNameLst>
                                      </p:cBhvr>
                                      <p:tavLst>
                                        <p:tav tm="0">
                                          <p:val>
                                            <p:strVal val="#ppt_x-.1"/>
                                          </p:val>
                                        </p:tav>
                                        <p:tav tm="100000">
                                          <p:val>
                                            <p:strVal val="#ppt_x"/>
                                          </p:val>
                                        </p:tav>
                                      </p:tavLst>
                                    </p:anim>
                                    <p:anim calcmode="lin" valueType="num">
                                      <p:cBhvr>
                                        <p:cTn id="16" dur="500" fill="hold"/>
                                        <p:tgtEl>
                                          <p:spTgt spid="1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2" presetClass="entr" presetSubtype="4"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slide(fromBottom)">
                                      <p:cBhvr>
                                        <p:cTn id="21" dur="500"/>
                                        <p:tgtEl>
                                          <p:spTgt spid="15"/>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20481"/>
                                        </p:tgtEl>
                                        <p:attrNameLst>
                                          <p:attrName>style.visibility</p:attrName>
                                        </p:attrNameLst>
                                      </p:cBhvr>
                                      <p:to>
                                        <p:strVal val="visible"/>
                                      </p:to>
                                    </p:set>
                                    <p:animEffect transition="in" filter="dissolve">
                                      <p:cBhvr>
                                        <p:cTn id="24" dur="500"/>
                                        <p:tgtEl>
                                          <p:spTgt spid="20481"/>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20482"/>
                                        </p:tgtEl>
                                        <p:attrNameLst>
                                          <p:attrName>style.visibility</p:attrName>
                                        </p:attrNameLst>
                                      </p:cBhvr>
                                      <p:to>
                                        <p:strVal val="visible"/>
                                      </p:to>
                                    </p:set>
                                    <p:animEffect transition="in" filter="dissolve">
                                      <p:cBhvr>
                                        <p:cTn id="27" dur="500"/>
                                        <p:tgtEl>
                                          <p:spTgt spid="20482"/>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slide(fromBottom)">
                                      <p:cBhvr>
                                        <p:cTn id="3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P spid="15" grpId="0"/>
      <p:bldP spid="20481" grpId="0"/>
      <p:bldP spid="20482" grpId="0"/>
      <p:bldP spid="13" grpId="0"/>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245</TotalTime>
  <Words>813</Words>
  <Application>Microsoft Office PowerPoint</Application>
  <PresentationFormat>Affichage à l'écran (4:3)</PresentationFormat>
  <Paragraphs>53</Paragraphs>
  <Slides>7</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7</vt:i4>
      </vt:variant>
    </vt:vector>
  </HeadingPairs>
  <TitlesOfParts>
    <vt:vector size="13" baseType="lpstr">
      <vt:lpstr>Franklin Gothic Heavy</vt:lpstr>
      <vt:lpstr>Arial Black</vt:lpstr>
      <vt:lpstr>Wingdings</vt:lpstr>
      <vt:lpstr>Calibri</vt:lpstr>
      <vt:lpstr>Arial</vt:lpstr>
      <vt:lpstr>Thème Office</vt:lpstr>
      <vt:lpstr>Les spectres lumineux</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Nandi</dc:creator>
  <cp:lastModifiedBy>Toph</cp:lastModifiedBy>
  <cp:revision>62</cp:revision>
  <dcterms:created xsi:type="dcterms:W3CDTF">2011-02-04T18:44:10Z</dcterms:created>
  <dcterms:modified xsi:type="dcterms:W3CDTF">2022-04-12T18:37:38Z</dcterms:modified>
</cp:coreProperties>
</file>