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12"/>
  </p:notesMasterIdLst>
  <p:sldIdLst>
    <p:sldId id="257" r:id="rId3"/>
    <p:sldId id="258" r:id="rId4"/>
    <p:sldId id="268" r:id="rId5"/>
    <p:sldId id="267" r:id="rId6"/>
    <p:sldId id="266" r:id="rId7"/>
    <p:sldId id="262" r:id="rId8"/>
    <p:sldId id="259" r:id="rId9"/>
    <p:sldId id="270" r:id="rId10"/>
    <p:sldId id="271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Franklin Gothic Book" panose="020B0503020102020204" pitchFamily="34" charset="0"/>
      <p:regular r:id="rId17"/>
      <p:italic r:id="rId18"/>
    </p:embeddedFont>
    <p:embeddedFont>
      <p:font typeface="Franklin Gothic Demi" panose="020B0703020102020204" pitchFamily="34" charset="0"/>
      <p:regular r:id="rId19"/>
      <p:italic r:id="rId20"/>
    </p:embeddedFont>
    <p:embeddedFont>
      <p:font typeface="Franklin Gothic Medium" panose="020B0603020102020204" pitchFamily="34" charset="0"/>
      <p:regular r:id="rId21"/>
      <p:italic r:id="rId22"/>
    </p:embeddedFont>
    <p:embeddedFont>
      <p:font typeface="Wingdings 2" panose="05020102010507070707" pitchFamily="18" charset="2"/>
      <p:regular r:id="rId2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 varScale="1">
        <p:scale>
          <a:sx n="159" d="100"/>
          <a:sy n="159" d="100"/>
        </p:scale>
        <p:origin x="175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6919C-159E-41E5-B37A-484AA13D1BFB}" type="datetimeFigureOut">
              <a:rPr lang="fr-FR" smtClean="0"/>
              <a:pPr/>
              <a:t>14/11/2021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D6486-EE38-4565-80E7-C3562AFE3C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D6486-EE38-4565-80E7-C3562AFE3C3E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../Fiches%20pratiques/Mesure%20alg&#233;brique.pptx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../Animations/Lentille_convergente%202.swf" TargetMode="External"/><Relationship Id="rId3" Type="http://schemas.openxmlformats.org/officeDocument/2006/relationships/oleObject" Target="../embeddings/oleObject1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wmf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4.png"/><Relationship Id="rId7" Type="http://schemas.openxmlformats.org/officeDocument/2006/relationships/hyperlink" Target="../Animations/lentille_convergente.swf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file:///C:\Program%20Files\L_oeil\oeil.exe" TargetMode="External"/><Relationship Id="rId7" Type="http://schemas.openxmlformats.org/officeDocument/2006/relationships/hyperlink" Target="../Vid&#233;os/L'oeil.mp4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image" Target="../media/image23.png"/><Relationship Id="rId5" Type="http://schemas.openxmlformats.org/officeDocument/2006/relationships/image" Target="../media/image21.jpeg"/><Relationship Id="rId10" Type="http://schemas.openxmlformats.org/officeDocument/2006/relationships/image" Target="../media/image12.jpeg"/><Relationship Id="rId4" Type="http://schemas.openxmlformats.org/officeDocument/2006/relationships/image" Target="../media/image20.gif"/><Relationship Id="rId9" Type="http://schemas.openxmlformats.org/officeDocument/2006/relationships/hyperlink" Target="Animation%20n&#176;2%20(L'oeil%20et%20appareil%20photo).pptx#-1,3,Diapositive 3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\L_oeil\oeil.ex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Animation%20n&#176;2%20(L'oeil%20et%20appareil%20photo).pptx#-1,2,Diapositive 2" TargetMode="External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444976" y="980728"/>
            <a:ext cx="8254054" cy="769441"/>
          </a:xfrm>
          <a:ln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fr-FR" sz="4400" cap="none" dirty="0">
                <a:solidFill>
                  <a:srgbClr val="FF0000"/>
                </a:solidFill>
              </a:rPr>
              <a:t>Les lentilles et le modèle de l’œil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116632"/>
            <a:ext cx="3679790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FR" sz="4800" b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Franklin Gothic Demi" pitchFamily="34" charset="0"/>
              </a:rPr>
              <a:t>Chapitre 16 </a:t>
            </a:r>
            <a:r>
              <a:rPr lang="fr-FR" sz="48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Franklin Gothic Demi" pitchFamily="34" charset="0"/>
              </a:rPr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2564904"/>
            <a:ext cx="3390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latin typeface="Arial" pitchFamily="34" charset="0"/>
                <a:cs typeface="Arial" pitchFamily="34" charset="0"/>
              </a:rPr>
              <a:t>Les objectifs de connaissance :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5" y="2947010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dirty="0">
                <a:latin typeface="Arial" pitchFamily="34" charset="0"/>
                <a:cs typeface="Arial" pitchFamily="34" charset="0"/>
              </a:rPr>
              <a:t>   Signification de la distance focale, calcul de la vergence ;</a:t>
            </a:r>
          </a:p>
          <a:p>
            <a:pPr lvl="0">
              <a:buFontTx/>
              <a:buChar char="-"/>
            </a:pPr>
            <a:r>
              <a:rPr lang="fr-FR" dirty="0">
                <a:latin typeface="Arial" pitchFamily="34" charset="0"/>
                <a:cs typeface="Arial" pitchFamily="34" charset="0"/>
              </a:rPr>
              <a:t>   Connaître la relation de conjugaison d’une lentille convergente et calculer son grandissement.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520" y="4069521"/>
            <a:ext cx="312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latin typeface="Arial" pitchFamily="34" charset="0"/>
                <a:cs typeface="Arial" pitchFamily="34" charset="0"/>
              </a:rPr>
              <a:t>Les objectifs de savoir-faire :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4438853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>
                <a:latin typeface="Arial" pitchFamily="34" charset="0"/>
                <a:cs typeface="Arial" pitchFamily="34" charset="0"/>
              </a:rPr>
              <a:t>Déterminer graphiquement la position, la grandeur et le sens de l’image   d’un objet plan donnée par une lentille convergente.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569063" y="6309320"/>
            <a:ext cx="6005875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fr-FR" sz="1600" i="1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Thème</a:t>
            </a:r>
            <a:r>
              <a:rPr lang="fr-FR" sz="1600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:</a:t>
            </a:r>
            <a:r>
              <a:rPr lang="fr-F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OBSERVER		</a:t>
            </a:r>
            <a:r>
              <a:rPr lang="fr-FR" sz="1600" i="1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Domaine </a:t>
            </a:r>
            <a:r>
              <a:rPr lang="fr-FR" sz="1600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fr-F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Couleur, vision et image</a:t>
            </a:r>
          </a:p>
        </p:txBody>
      </p:sp>
    </p:spTree>
    <p:extLst>
      <p:ext uri="{BB962C8B-B14F-4D97-AF65-F5344CB8AC3E}">
        <p14:creationId xmlns:p14="http://schemas.microsoft.com/office/powerpoint/2010/main" val="336466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8" grpId="0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504" y="44624"/>
            <a:ext cx="160447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Présentation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5720" y="1916832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Définition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95536" y="2348880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Une </a:t>
            </a:r>
            <a:r>
              <a:rPr lang="fr-FR" b="1" dirty="0">
                <a:solidFill>
                  <a:srgbClr val="FF0000"/>
                </a:solidFill>
              </a:rPr>
              <a:t>lentille mince convergente </a:t>
            </a:r>
            <a:r>
              <a:rPr lang="fr-FR" dirty="0">
                <a:solidFill>
                  <a:srgbClr val="FF0000"/>
                </a:solidFill>
              </a:rPr>
              <a:t>est un bloc de matière transparente et homogène (verre, eau, certains plastiques,…) </a:t>
            </a:r>
            <a:r>
              <a:rPr lang="fr-FR" b="1" dirty="0">
                <a:solidFill>
                  <a:srgbClr val="FF0000"/>
                </a:solidFill>
              </a:rPr>
              <a:t>à bords minces et centre épais</a:t>
            </a:r>
            <a:r>
              <a:rPr lang="fr-FR" dirty="0">
                <a:solidFill>
                  <a:srgbClr val="FF0000"/>
                </a:solidFill>
              </a:rPr>
              <a:t>, qui concentre les rayons lumineux issus d’une source de lumière lointaine et grossit les objets proches.</a:t>
            </a:r>
          </a:p>
        </p:txBody>
      </p:sp>
      <p:sp>
        <p:nvSpPr>
          <p:cNvPr id="36900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765" y="3993739"/>
            <a:ext cx="3239022" cy="2427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19" name="Rectangle 5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6918" name="AutoShape 54"/>
          <p:cNvSpPr>
            <a:spLocks noChangeArrowheads="1"/>
          </p:cNvSpPr>
          <p:nvPr/>
        </p:nvSpPr>
        <p:spPr bwMode="auto">
          <a:xfrm>
            <a:off x="4106701" y="5026550"/>
            <a:ext cx="1173854" cy="361674"/>
          </a:xfrm>
          <a:prstGeom prst="leftRightArrow">
            <a:avLst>
              <a:gd name="adj1" fmla="val 50000"/>
              <a:gd name="adj2" fmla="val 64912"/>
            </a:avLst>
          </a:prstGeom>
          <a:gradFill rotWithShape="0">
            <a:gsLst>
              <a:gs pos="0">
                <a:srgbClr val="666666"/>
              </a:gs>
              <a:gs pos="50000">
                <a:srgbClr val="CCCCCC"/>
              </a:gs>
              <a:gs pos="100000">
                <a:srgbClr val="666666"/>
              </a:gs>
            </a:gsLst>
            <a:lin ang="189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928" name="Rectangle 6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36920" name="Group 56"/>
          <p:cNvGrpSpPr>
            <a:grpSpLocks/>
          </p:cNvGrpSpPr>
          <p:nvPr/>
        </p:nvGrpSpPr>
        <p:grpSpPr bwMode="auto">
          <a:xfrm>
            <a:off x="5561140" y="4009662"/>
            <a:ext cx="3230238" cy="2395450"/>
            <a:chOff x="1646" y="12157"/>
            <a:chExt cx="3156" cy="2340"/>
          </a:xfrm>
        </p:grpSpPr>
        <p:sp>
          <p:nvSpPr>
            <p:cNvPr id="36927" name="Text Box 63"/>
            <p:cNvSpPr txBox="1">
              <a:spLocks noChangeArrowheads="1"/>
            </p:cNvSpPr>
            <p:nvPr/>
          </p:nvSpPr>
          <p:spPr bwMode="auto">
            <a:xfrm>
              <a:off x="3012" y="13289"/>
              <a:ext cx="329" cy="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O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6922" name="Group 58"/>
            <p:cNvGrpSpPr>
              <a:grpSpLocks/>
            </p:cNvGrpSpPr>
            <p:nvPr/>
          </p:nvGrpSpPr>
          <p:grpSpPr bwMode="auto">
            <a:xfrm>
              <a:off x="1646" y="12998"/>
              <a:ext cx="3156" cy="1153"/>
              <a:chOff x="1646" y="12998"/>
              <a:chExt cx="3156" cy="1153"/>
            </a:xfrm>
          </p:grpSpPr>
          <p:sp>
            <p:nvSpPr>
              <p:cNvPr id="36926" name="Text Box 62"/>
              <p:cNvSpPr txBox="1">
                <a:spLocks noChangeArrowheads="1"/>
              </p:cNvSpPr>
              <p:nvPr/>
            </p:nvSpPr>
            <p:spPr bwMode="auto">
              <a:xfrm>
                <a:off x="1646" y="12998"/>
                <a:ext cx="895" cy="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Axe</a:t>
                </a:r>
                <a:endParaRPr kumimoji="0" lang="fr-FR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optique</a:t>
                </a:r>
                <a:endParaRPr kumimoji="0" lang="fr-FR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925" name="AutoShape 61"/>
              <p:cNvSpPr>
                <a:spLocks noChangeShapeType="1"/>
              </p:cNvSpPr>
              <p:nvPr/>
            </p:nvSpPr>
            <p:spPr bwMode="auto">
              <a:xfrm>
                <a:off x="2056" y="13327"/>
                <a:ext cx="2027" cy="0"/>
              </a:xfrm>
              <a:prstGeom prst="straightConnector1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924" name="Text Box 60"/>
              <p:cNvSpPr txBox="1">
                <a:spLocks noChangeArrowheads="1"/>
              </p:cNvSpPr>
              <p:nvPr/>
            </p:nvSpPr>
            <p:spPr bwMode="auto">
              <a:xfrm>
                <a:off x="3242" y="13790"/>
                <a:ext cx="1560" cy="3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Centre optique</a:t>
                </a:r>
                <a:endParaRPr kumimoji="0" lang="fr-FR" sz="4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923" name="AutoShape 59"/>
              <p:cNvSpPr>
                <a:spLocks noChangeShapeType="1"/>
              </p:cNvSpPr>
              <p:nvPr/>
            </p:nvSpPr>
            <p:spPr bwMode="auto">
              <a:xfrm flipH="1" flipV="1">
                <a:off x="3266" y="13589"/>
                <a:ext cx="78" cy="22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36921" name="Line 57"/>
            <p:cNvSpPr>
              <a:spLocks noChangeShapeType="1"/>
            </p:cNvSpPr>
            <p:nvPr/>
          </p:nvSpPr>
          <p:spPr bwMode="auto">
            <a:xfrm flipH="1">
              <a:off x="3002" y="12157"/>
              <a:ext cx="3" cy="23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6932" name="Text Box 68"/>
          <p:cNvSpPr txBox="1">
            <a:spLocks noChangeArrowheads="1"/>
          </p:cNvSpPr>
          <p:nvPr/>
        </p:nvSpPr>
        <p:spPr bwMode="auto">
          <a:xfrm>
            <a:off x="6732240" y="6444044"/>
            <a:ext cx="4796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(L)</a:t>
            </a: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07216" y="3344218"/>
            <a:ext cx="2022285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Schématisation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pic>
        <p:nvPicPr>
          <p:cNvPr id="38914" name="Picture 2" descr="http://www.web-sciences.com/documents/premiere/pedo01/peco01x_fichiers/image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76672"/>
            <a:ext cx="1902474" cy="1430661"/>
          </a:xfrm>
          <a:prstGeom prst="rect">
            <a:avLst/>
          </a:prstGeom>
          <a:noFill/>
        </p:spPr>
      </p:pic>
      <p:pic>
        <p:nvPicPr>
          <p:cNvPr id="38916" name="Picture 4" descr="https://www.blueberryglasses.com/pub/produits2017/Blueberry/Taille_M/.Lunette-de-repose-Blackberry-Taille-M-1_m.jpg"/>
          <p:cNvPicPr>
            <a:picLocks noChangeAspect="1" noChangeArrowheads="1"/>
          </p:cNvPicPr>
          <p:nvPr/>
        </p:nvPicPr>
        <p:blipFill>
          <a:blip r:embed="rId4" cstate="print"/>
          <a:srcRect l="9622" t="39861" r="7907" b="31084"/>
          <a:stretch>
            <a:fillRect/>
          </a:stretch>
        </p:blipFill>
        <p:spPr bwMode="auto">
          <a:xfrm>
            <a:off x="4716016" y="478593"/>
            <a:ext cx="4050000" cy="1426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6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36918" grpId="0" animBg="1"/>
      <p:bldP spid="36932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259632" y="1736672"/>
            <a:ext cx="612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rot="5400000">
            <a:off x="3059632" y="1735878"/>
            <a:ext cx="2520000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93859" y="3566469"/>
            <a:ext cx="1345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Définitions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1560" y="3926509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-  Le </a:t>
            </a:r>
            <a:r>
              <a:rPr lang="fr-FR" b="1" dirty="0">
                <a:solidFill>
                  <a:srgbClr val="FF0000"/>
                </a:solidFill>
              </a:rPr>
              <a:t>foyer principal image F’</a:t>
            </a:r>
            <a:r>
              <a:rPr lang="fr-FR" dirty="0">
                <a:solidFill>
                  <a:srgbClr val="FF0000"/>
                </a:solidFill>
              </a:rPr>
              <a:t> d’une lentille est le point de l’axe optique où se concentre l’énergie d’un faisceau de rayons lumineux incident parallèles (issus d’une source lointaine) ;</a:t>
            </a:r>
          </a:p>
        </p:txBody>
      </p:sp>
      <p:grpSp>
        <p:nvGrpSpPr>
          <p:cNvPr id="43" name="Groupe 42"/>
          <p:cNvGrpSpPr/>
          <p:nvPr/>
        </p:nvGrpSpPr>
        <p:grpSpPr>
          <a:xfrm>
            <a:off x="5195529" y="1628660"/>
            <a:ext cx="1032655" cy="996058"/>
            <a:chOff x="5195529" y="1628660"/>
            <a:chExt cx="1032655" cy="996058"/>
          </a:xfrm>
        </p:grpSpPr>
        <p:cxnSp>
          <p:nvCxnSpPr>
            <p:cNvPr id="10" name="Connecteur droit 9"/>
            <p:cNvCxnSpPr/>
            <p:nvPr/>
          </p:nvCxnSpPr>
          <p:spPr>
            <a:xfrm rot="5400000">
              <a:off x="5591573" y="1736672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5195529" y="1916832"/>
              <a:ext cx="10326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F </a:t>
              </a:r>
              <a:r>
                <a:rPr lang="fr-FR" dirty="0">
                  <a:sym typeface="Symbol"/>
                </a:rPr>
                <a:t></a:t>
              </a:r>
            </a:p>
            <a:p>
              <a:pPr algn="ctr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sym typeface="Symbol"/>
                </a:rPr>
                <a:t>Foyer principal</a:t>
              </a:r>
            </a:p>
            <a:p>
              <a:pPr algn="ctr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sym typeface="Symbol"/>
                </a:rPr>
                <a:t>image</a:t>
              </a:r>
              <a:endParaRPr lang="fr-FR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ZoneTexte 17"/>
          <p:cNvSpPr txBox="1"/>
          <p:nvPr/>
        </p:nvSpPr>
        <p:spPr>
          <a:xfrm>
            <a:off x="4355976" y="1772816"/>
            <a:ext cx="6286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O</a:t>
            </a:r>
          </a:p>
          <a:p>
            <a:r>
              <a:rPr lang="fr-FR" sz="1100" dirty="0">
                <a:solidFill>
                  <a:schemeClr val="bg1">
                    <a:lumMod val="50000"/>
                  </a:schemeClr>
                </a:solidFill>
              </a:rPr>
              <a:t>Centre</a:t>
            </a:r>
          </a:p>
          <a:p>
            <a:r>
              <a:rPr lang="fr-FR" sz="1100" dirty="0">
                <a:solidFill>
                  <a:schemeClr val="bg1">
                    <a:lumMod val="50000"/>
                  </a:schemeClr>
                </a:solidFill>
              </a:rPr>
              <a:t>optique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043608" y="1412776"/>
            <a:ext cx="873957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ym typeface="Symbol"/>
              </a:rPr>
              <a:t></a:t>
            </a:r>
          </a:p>
          <a:p>
            <a:pPr algn="ctr"/>
            <a:r>
              <a:rPr lang="fr-FR" sz="1100" dirty="0">
                <a:solidFill>
                  <a:schemeClr val="bg1">
                    <a:lumMod val="50000"/>
                  </a:schemeClr>
                </a:solidFill>
                <a:sym typeface="Symbol"/>
              </a:rPr>
              <a:t>Axe optique</a:t>
            </a:r>
            <a:endParaRPr lang="fr-FR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11560" y="4840547"/>
            <a:ext cx="8449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-  Le </a:t>
            </a:r>
            <a:r>
              <a:rPr lang="fr-FR" b="1" dirty="0">
                <a:solidFill>
                  <a:srgbClr val="FF0000"/>
                </a:solidFill>
              </a:rPr>
              <a:t>foyer principal objet F</a:t>
            </a:r>
            <a:r>
              <a:rPr lang="fr-FR" dirty="0">
                <a:solidFill>
                  <a:srgbClr val="FF0000"/>
                </a:solidFill>
              </a:rPr>
              <a:t> est le symétrique du foyer </a:t>
            </a:r>
            <a:r>
              <a:rPr lang="fr-FR">
                <a:solidFill>
                  <a:srgbClr val="FF0000"/>
                </a:solidFill>
              </a:rPr>
              <a:t>principal image, </a:t>
            </a:r>
            <a:r>
              <a:rPr lang="fr-FR" dirty="0">
                <a:solidFill>
                  <a:srgbClr val="FF0000"/>
                </a:solidFill>
              </a:rPr>
              <a:t>par rapport à O</a:t>
            </a:r>
            <a:r>
              <a:rPr lang="fr-FR" b="1" dirty="0">
                <a:solidFill>
                  <a:srgbClr val="FF0000"/>
                </a:solidFill>
              </a:rPr>
              <a:t> ;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5536" y="116632"/>
            <a:ext cx="209365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Caractéristiques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611560" y="5209879"/>
            <a:ext cx="82089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- La 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distance focale (image ou objet)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représente la distance entre le centre 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O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de la lentille et l’un des foyers (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F 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Arial" pitchFamily="34" charset="0"/>
              </a:rPr>
              <a:t>ou F’)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Arial" pitchFamily="34" charset="0"/>
              </a:rPr>
              <a:t>. 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Arial" pitchFamily="34" charset="0"/>
              </a:rPr>
              <a:t>Elle s’exprime en mètre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Arial" pitchFamily="34" charset="0"/>
              </a:rPr>
              <a:t> (</a:t>
            </a:r>
            <a:r>
              <a:rPr kumimoji="0" lang="fr-FR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Arial" pitchFamily="34" charset="0"/>
              </a:rPr>
              <a:t>symbole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Arial" pitchFamily="34" charset="0"/>
              </a:rPr>
              <a:t> : m) :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0473" y="5929959"/>
            <a:ext cx="4803055" cy="91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ZoneTexte 28"/>
          <p:cNvSpPr txBox="1"/>
          <p:nvPr/>
        </p:nvSpPr>
        <p:spPr>
          <a:xfrm>
            <a:off x="3635896" y="3068960"/>
            <a:ext cx="135165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(L)</a:t>
            </a:r>
          </a:p>
          <a:p>
            <a:pPr algn="ctr"/>
            <a:r>
              <a:rPr lang="fr-FR" sz="1100" dirty="0">
                <a:solidFill>
                  <a:schemeClr val="bg1">
                    <a:lumMod val="50000"/>
                  </a:schemeClr>
                </a:solidFill>
              </a:rPr>
              <a:t>Lentille convergente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8" name="Connecteur droit 37"/>
          <p:cNvCxnSpPr/>
          <p:nvPr/>
        </p:nvCxnSpPr>
        <p:spPr>
          <a:xfrm rot="5400000">
            <a:off x="2476355" y="2296106"/>
            <a:ext cx="936000" cy="4763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e 43"/>
          <p:cNvGrpSpPr/>
          <p:nvPr/>
        </p:nvGrpSpPr>
        <p:grpSpPr>
          <a:xfrm>
            <a:off x="2428272" y="1628660"/>
            <a:ext cx="1032655" cy="996058"/>
            <a:chOff x="2428272" y="1628660"/>
            <a:chExt cx="1032655" cy="996058"/>
          </a:xfrm>
        </p:grpSpPr>
        <p:cxnSp>
          <p:nvCxnSpPr>
            <p:cNvPr id="20" name="Connecteur droit 19"/>
            <p:cNvCxnSpPr/>
            <p:nvPr/>
          </p:nvCxnSpPr>
          <p:spPr>
            <a:xfrm rot="5400000">
              <a:off x="2836587" y="1736672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2428272" y="1916832"/>
              <a:ext cx="1032655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F</a:t>
              </a:r>
            </a:p>
            <a:p>
              <a:pPr algn="ctr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</a:rPr>
                <a:t>Foyer principal</a:t>
              </a:r>
            </a:p>
            <a:p>
              <a:pPr algn="ctr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</a:rPr>
                <a:t>objet</a:t>
              </a: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2939626" y="2355085"/>
            <a:ext cx="1384749" cy="646331"/>
            <a:chOff x="2939626" y="2355085"/>
            <a:chExt cx="1384749" cy="646331"/>
          </a:xfrm>
        </p:grpSpPr>
        <p:sp>
          <p:nvSpPr>
            <p:cNvPr id="33" name="ZoneTexte 32"/>
            <p:cNvSpPr txBox="1"/>
            <p:nvPr/>
          </p:nvSpPr>
          <p:spPr>
            <a:xfrm>
              <a:off x="2940663" y="2355085"/>
              <a:ext cx="13837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i="1" dirty="0">
                  <a:solidFill>
                    <a:srgbClr val="FF0000"/>
                  </a:solidFill>
                </a:rPr>
                <a:t>f</a:t>
              </a:r>
              <a:endParaRPr lang="fr-FR" dirty="0">
                <a:solidFill>
                  <a:srgbClr val="FF0000"/>
                </a:solidFill>
                <a:sym typeface="Symbol"/>
              </a:endParaRPr>
            </a:p>
            <a:p>
              <a:pPr algn="ctr"/>
              <a:endParaRPr lang="fr-FR" sz="700" dirty="0">
                <a:solidFill>
                  <a:srgbClr val="FF0000"/>
                </a:solidFill>
                <a:sym typeface="Symbol"/>
              </a:endParaRPr>
            </a:p>
            <a:p>
              <a:pPr algn="ctr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sym typeface="Symbol"/>
                </a:rPr>
                <a:t>Distance focale objet</a:t>
              </a:r>
              <a:endParaRPr lang="fr-FR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0" name="Connecteur droit avec flèche 39"/>
            <p:cNvCxnSpPr/>
            <p:nvPr/>
          </p:nvCxnSpPr>
          <p:spPr>
            <a:xfrm flipH="1">
              <a:off x="2939626" y="2707374"/>
              <a:ext cx="1368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e 44"/>
          <p:cNvGrpSpPr/>
          <p:nvPr/>
        </p:nvGrpSpPr>
        <p:grpSpPr>
          <a:xfrm>
            <a:off x="4304099" y="634767"/>
            <a:ext cx="1433406" cy="661720"/>
            <a:chOff x="4304099" y="634767"/>
            <a:chExt cx="1433406" cy="661720"/>
          </a:xfrm>
        </p:grpSpPr>
        <p:sp>
          <p:nvSpPr>
            <p:cNvPr id="32" name="ZoneTexte 31"/>
            <p:cNvSpPr txBox="1"/>
            <p:nvPr/>
          </p:nvSpPr>
          <p:spPr>
            <a:xfrm>
              <a:off x="4304099" y="634767"/>
              <a:ext cx="1433406" cy="661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i="1" dirty="0">
                  <a:solidFill>
                    <a:srgbClr val="FF0000"/>
                  </a:solidFill>
                </a:rPr>
                <a:t>f</a:t>
              </a:r>
              <a:r>
                <a:rPr lang="fr-FR" dirty="0">
                  <a:solidFill>
                    <a:srgbClr val="FF0000"/>
                  </a:solidFill>
                </a:rPr>
                <a:t> </a:t>
              </a:r>
              <a:r>
                <a:rPr lang="fr-FR" dirty="0">
                  <a:solidFill>
                    <a:srgbClr val="FF0000"/>
                  </a:solidFill>
                  <a:sym typeface="Symbol"/>
                </a:rPr>
                <a:t></a:t>
              </a:r>
            </a:p>
            <a:p>
              <a:pPr algn="ctr"/>
              <a:endParaRPr lang="fr-FR" sz="800" dirty="0">
                <a:solidFill>
                  <a:srgbClr val="FF0000"/>
                </a:solidFill>
                <a:sym typeface="Symbol"/>
              </a:endParaRPr>
            </a:p>
            <a:p>
              <a:pPr algn="ctr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sym typeface="Symbol"/>
                </a:rPr>
                <a:t>Distance focale image</a:t>
              </a:r>
              <a:endParaRPr lang="fr-FR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>
              <a:off x="4339107" y="1002933"/>
              <a:ext cx="1368152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Connecteur droit 40"/>
          <p:cNvCxnSpPr/>
          <p:nvPr/>
        </p:nvCxnSpPr>
        <p:spPr>
          <a:xfrm rot="5400000">
            <a:off x="5375741" y="1308807"/>
            <a:ext cx="6480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e 51"/>
          <p:cNvGrpSpPr/>
          <p:nvPr/>
        </p:nvGrpSpPr>
        <p:grpSpPr>
          <a:xfrm>
            <a:off x="7331825" y="83123"/>
            <a:ext cx="541152" cy="676905"/>
            <a:chOff x="7331825" y="83123"/>
            <a:chExt cx="541152" cy="676905"/>
          </a:xfrm>
        </p:grpSpPr>
        <p:cxnSp>
          <p:nvCxnSpPr>
            <p:cNvPr id="47" name="Connecteur droit avec flèche 46"/>
            <p:cNvCxnSpPr/>
            <p:nvPr/>
          </p:nvCxnSpPr>
          <p:spPr>
            <a:xfrm>
              <a:off x="7390015" y="683402"/>
              <a:ext cx="360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/>
            <p:cNvCxnSpPr/>
            <p:nvPr/>
          </p:nvCxnSpPr>
          <p:spPr>
            <a:xfrm rot="5400000" flipH="1" flipV="1">
              <a:off x="7218327" y="504196"/>
              <a:ext cx="360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7572895" y="39069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+</a:t>
              </a: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7331825" y="831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+</a:t>
              </a:r>
            </a:p>
          </p:txBody>
        </p:sp>
      </p:grpSp>
      <p:pic>
        <p:nvPicPr>
          <p:cNvPr id="34" name="Image 33" descr="zcode_question.png">
            <a:hlinkClick r:id="rId3" action="ppaction://hlinkpres?slideindex=1&amp;slidetitle=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61639" y="6235475"/>
            <a:ext cx="306705" cy="306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8" grpId="0"/>
      <p:bldP spid="23" grpId="0"/>
      <p:bldP spid="25" grpId="0"/>
      <p:bldP spid="37890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8429" y="4817184"/>
            <a:ext cx="861557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Tout rayon incident parallèle à l'axe optique d'une </a:t>
            </a:r>
            <a:r>
              <a:rPr lang="fr-FR" b="1" dirty="0">
                <a:solidFill>
                  <a:srgbClr val="FF0000"/>
                </a:solidFill>
              </a:rPr>
              <a:t>lentille convergente</a:t>
            </a:r>
            <a:r>
              <a:rPr lang="fr-FR" dirty="0">
                <a:solidFill>
                  <a:srgbClr val="FF0000"/>
                </a:solidFill>
              </a:rPr>
              <a:t> émerge en passant par le foyer </a:t>
            </a:r>
            <a:r>
              <a:rPr lang="fr-FR" b="1" dirty="0">
                <a:solidFill>
                  <a:srgbClr val="FF0000"/>
                </a:solidFill>
              </a:rPr>
              <a:t>principal image F’</a:t>
            </a:r>
            <a:r>
              <a:rPr lang="fr-FR" dirty="0">
                <a:solidFill>
                  <a:srgbClr val="FF0000"/>
                </a:solidFill>
              </a:rPr>
              <a:t> ;</a:t>
            </a:r>
          </a:p>
          <a:p>
            <a:endParaRPr lang="fr-FR" sz="800" dirty="0">
              <a:solidFill>
                <a:srgbClr val="FF0000"/>
              </a:solidFill>
            </a:endParaRPr>
          </a:p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Tout rayon passant par le centre optique d'une lentille mince ne subit aucune déviation ;</a:t>
            </a:r>
          </a:p>
          <a:p>
            <a:pPr>
              <a:buFontTx/>
              <a:buChar char="-"/>
            </a:pPr>
            <a:endParaRPr lang="fr-FR" sz="700" dirty="0">
              <a:solidFill>
                <a:srgbClr val="FF0000"/>
              </a:solidFill>
            </a:endParaRPr>
          </a:p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Tout rayon incident passant par </a:t>
            </a:r>
            <a:r>
              <a:rPr lang="fr-FR" b="1" dirty="0">
                <a:solidFill>
                  <a:srgbClr val="FF0000"/>
                </a:solidFill>
              </a:rPr>
              <a:t>le foyer principal objet F</a:t>
            </a:r>
            <a:r>
              <a:rPr lang="fr-FR" dirty="0">
                <a:solidFill>
                  <a:srgbClr val="FF0000"/>
                </a:solidFill>
              </a:rPr>
              <a:t> d'une </a:t>
            </a:r>
            <a:r>
              <a:rPr lang="fr-FR" b="1" dirty="0">
                <a:solidFill>
                  <a:srgbClr val="FF0000"/>
                </a:solidFill>
              </a:rPr>
              <a:t>lentille convergente</a:t>
            </a:r>
            <a:r>
              <a:rPr lang="fr-FR" dirty="0">
                <a:solidFill>
                  <a:srgbClr val="FF0000"/>
                </a:solidFill>
              </a:rPr>
              <a:t> émerge parallèlement à l'axe optique de cette lentille.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14282" y="4476579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/>
              <a:t>A RETENIR :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5536" y="2594389"/>
            <a:ext cx="278525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Rayons caractéristiques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32262" y="188640"/>
            <a:ext cx="8387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-  </a:t>
            </a:r>
            <a:r>
              <a:rPr lang="fr-FR" dirty="0"/>
              <a:t>[Hors programme] Il est fréquent (chez les opticiens) de caractériser une lentille par sa </a:t>
            </a:r>
            <a:r>
              <a:rPr lang="fr-FR" b="1" dirty="0"/>
              <a:t>vergence</a:t>
            </a:r>
            <a:r>
              <a:rPr lang="fr-FR" dirty="0"/>
              <a:t> </a:t>
            </a:r>
            <a:r>
              <a:rPr lang="fr-FR" b="1" i="1" dirty="0"/>
              <a:t>C</a:t>
            </a:r>
            <a:r>
              <a:rPr lang="fr-FR" dirty="0"/>
              <a:t>, qui est l’inverse de la distance focale :</a:t>
            </a:r>
          </a:p>
        </p:txBody>
      </p:sp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2835338" y="882314"/>
          <a:ext cx="2925380" cy="681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8" name="Equation" r:id="rId3" imgW="1955520" imgH="457200" progId="Equation.DSMT4">
                  <p:embed/>
                </p:oleObj>
              </mc:Choice>
              <mc:Fallback>
                <p:oleObj name="Equation" r:id="rId3" imgW="1955520" imgH="4572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5338" y="882314"/>
                        <a:ext cx="2925380" cy="6816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39"/>
          <p:cNvSpPr/>
          <p:nvPr/>
        </p:nvSpPr>
        <p:spPr>
          <a:xfrm>
            <a:off x="214282" y="1679900"/>
            <a:ext cx="4716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Remarque :</a:t>
            </a:r>
            <a:r>
              <a:rPr lang="fr-FR" dirty="0"/>
              <a:t> pour une lentille convergente, C &gt; 0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6517" y="3108427"/>
            <a:ext cx="2680355" cy="129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3108427"/>
            <a:ext cx="2670353" cy="129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108427"/>
            <a:ext cx="2653685" cy="129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214282" y="2172323"/>
            <a:ext cx="2074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Exercice :</a:t>
            </a:r>
            <a:r>
              <a:rPr lang="fr-FR" dirty="0"/>
              <a:t> n°12 p277</a:t>
            </a:r>
          </a:p>
        </p:txBody>
      </p:sp>
      <p:pic>
        <p:nvPicPr>
          <p:cNvPr id="14" name="Picture 2" descr="F:\POUR LES COURS\Images pour cours\FlashPlayer.jp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3848" y="2657135"/>
            <a:ext cx="243840" cy="243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6" grpId="0"/>
      <p:bldP spid="40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214282" y="116632"/>
            <a:ext cx="5770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Formation d’une image à travers une lentille convergente</a:t>
            </a:r>
          </a:p>
          <a:p>
            <a:pPr marL="342900" lvl="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Construction graphique de l’image d’un objet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815528"/>
            <a:ext cx="7102736" cy="3092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4211960" y="2440209"/>
            <a:ext cx="3321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O</a:t>
            </a:r>
            <a:endParaRPr kumimoji="0" lang="fr-F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7544" y="4033387"/>
            <a:ext cx="4729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ym typeface="Wingdings"/>
              </a:rPr>
              <a:t></a:t>
            </a:r>
            <a:r>
              <a:rPr lang="fr-FR" dirty="0"/>
              <a:t> </a:t>
            </a:r>
            <a:r>
              <a:rPr lang="fr-FR" b="1" dirty="0"/>
              <a:t>Objet placé devant le foyer principal objet F :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5376863" y="4045344"/>
          <a:ext cx="822325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" name="Equation" r:id="rId4" imgW="571320" imgH="241200" progId="Equation.DSMT4">
                  <p:embed/>
                </p:oleObj>
              </mc:Choice>
              <mc:Fallback>
                <p:oleObj name="Equation" r:id="rId4" imgW="571320" imgH="2412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6863" y="4045344"/>
                        <a:ext cx="822325" cy="34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Image 1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4437112"/>
            <a:ext cx="5142434" cy="197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5858981" y="5003812"/>
            <a:ext cx="31603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A’B’ : image réelle </a:t>
            </a:r>
            <a:r>
              <a:rPr kumimoji="0" lang="fr-FR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renversée, </a:t>
            </a:r>
            <a:r>
              <a:rPr lang="fr-FR">
                <a:latin typeface="Calibri" pitchFamily="34" charset="0"/>
                <a:cs typeface="Times New Roman" pitchFamily="18" charset="0"/>
                <a:sym typeface="Symbol" pitchFamily="18" charset="2"/>
              </a:rPr>
              <a:t>plus </a:t>
            </a:r>
            <a:r>
              <a:rPr lang="fr-FR" dirty="0">
                <a:latin typeface="Calibri" pitchFamily="34" charset="0"/>
                <a:cs typeface="Times New Roman" pitchFamily="18" charset="0"/>
                <a:sym typeface="Symbol" pitchFamily="18" charset="2"/>
              </a:rPr>
              <a:t>petite, de même </a:t>
            </a:r>
            <a:r>
              <a:rPr lang="fr-FR">
                <a:latin typeface="Calibri" pitchFamily="34" charset="0"/>
                <a:cs typeface="Times New Roman" pitchFamily="18" charset="0"/>
                <a:sym typeface="Symbol" pitchFamily="18" charset="2"/>
              </a:rPr>
              <a:t>taille ou plus </a:t>
            </a:r>
            <a:r>
              <a:rPr lang="fr-FR" dirty="0">
                <a:latin typeface="Calibri" pitchFamily="34" charset="0"/>
                <a:cs typeface="Times New Roman" pitchFamily="18" charset="0"/>
                <a:sym typeface="Symbol" pitchFamily="18" charset="2"/>
              </a:rPr>
              <a:t>grande 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  <a:sym typeface="Symbol" pitchFamily="18" charset="2"/>
              </a:rPr>
              <a:t>que l’objet 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5220072" y="5125689"/>
            <a:ext cx="525862" cy="39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(</a:t>
            </a:r>
            <a:r>
              <a:rPr kumimoji="0" lang="fr-FR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  <a:sym typeface="Symbol"/>
              </a:rPr>
              <a:t></a:t>
            </a:r>
            <a:r>
              <a:rPr kumimoji="0" lang="fr-FR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)</a:t>
            </a:r>
            <a:endParaRPr kumimoji="0" lang="fr-FR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16" name="Picture 2" descr="F:\POUR LES COURS\Images pour cours\FlashPlayer.jp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486455"/>
            <a:ext cx="237744" cy="237744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138207" y="6488668"/>
            <a:ext cx="3425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Exemple :</a:t>
            </a:r>
            <a:r>
              <a:rPr lang="fr-FR" dirty="0"/>
              <a:t> objectif photographique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187624" y="2564904"/>
            <a:ext cx="557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objet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012160" y="2996952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Image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923928" y="3717032"/>
            <a:ext cx="707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Lentille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67587" grpId="0"/>
      <p:bldP spid="10" grpId="0"/>
      <p:bldP spid="13" grpId="0"/>
      <p:bldP spid="14" grpId="0"/>
      <p:bldP spid="17" grpId="0"/>
      <p:bldP spid="15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55340" y="188640"/>
            <a:ext cx="4083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ym typeface="Wingdings"/>
              </a:rPr>
              <a:t></a:t>
            </a:r>
            <a:r>
              <a:rPr lang="fr-FR" dirty="0"/>
              <a:t> </a:t>
            </a:r>
            <a:r>
              <a:rPr lang="fr-FR" b="1" dirty="0"/>
              <a:t>Objet placé au foyer principal objet F :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26" name="Object 2"/>
          <p:cNvGraphicFramePr>
            <a:graphicFrameLocks noChangeAspect="1"/>
          </p:cNvGraphicFramePr>
          <p:nvPr/>
        </p:nvGraphicFramePr>
        <p:xfrm>
          <a:off x="4538668" y="201042"/>
          <a:ext cx="81915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Equation" r:id="rId3" imgW="571320" imgH="241200" progId="Equation.DSMT4">
                  <p:embed/>
                </p:oleObj>
              </mc:Choice>
              <mc:Fallback>
                <p:oleObj name="Equation" r:id="rId3" imgW="571320" imgH="2412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8668" y="201042"/>
                        <a:ext cx="819150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24" name="Group 8"/>
          <p:cNvGrpSpPr>
            <a:grpSpLocks noChangeAspect="1"/>
          </p:cNvGrpSpPr>
          <p:nvPr/>
        </p:nvGrpSpPr>
        <p:grpSpPr bwMode="auto">
          <a:xfrm>
            <a:off x="957016" y="745395"/>
            <a:ext cx="5127152" cy="2103447"/>
            <a:chOff x="900" y="1259"/>
            <a:chExt cx="7020" cy="2880"/>
          </a:xfrm>
        </p:grpSpPr>
        <p:sp>
          <p:nvSpPr>
            <p:cNvPr id="34845" name="Line 29"/>
            <p:cNvSpPr>
              <a:spLocks noChangeShapeType="1"/>
            </p:cNvSpPr>
            <p:nvPr/>
          </p:nvSpPr>
          <p:spPr bwMode="auto">
            <a:xfrm>
              <a:off x="900" y="2879"/>
              <a:ext cx="14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44" name="Line 28"/>
            <p:cNvSpPr>
              <a:spLocks noChangeShapeType="1"/>
            </p:cNvSpPr>
            <p:nvPr/>
          </p:nvSpPr>
          <p:spPr bwMode="auto">
            <a:xfrm>
              <a:off x="3780" y="1619"/>
              <a:ext cx="0" cy="25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43" name="Line 27"/>
            <p:cNvSpPr>
              <a:spLocks noChangeShapeType="1"/>
            </p:cNvSpPr>
            <p:nvPr/>
          </p:nvSpPr>
          <p:spPr bwMode="auto">
            <a:xfrm>
              <a:off x="2340" y="2879"/>
              <a:ext cx="28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sm" len="sm"/>
              <a:tailEnd type="oval" w="sm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42" name="Line 26"/>
            <p:cNvSpPr>
              <a:spLocks noChangeShapeType="1"/>
            </p:cNvSpPr>
            <p:nvPr/>
          </p:nvSpPr>
          <p:spPr bwMode="auto">
            <a:xfrm>
              <a:off x="5220" y="2879"/>
              <a:ext cx="23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41" name="Line 25"/>
            <p:cNvSpPr>
              <a:spLocks noChangeShapeType="1"/>
            </p:cNvSpPr>
            <p:nvPr/>
          </p:nvSpPr>
          <p:spPr bwMode="auto">
            <a:xfrm flipV="1">
              <a:off x="2340" y="1982"/>
              <a:ext cx="0" cy="9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arrow" w="med" len="sm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40" name="Text Box 24"/>
            <p:cNvSpPr txBox="1">
              <a:spLocks noChangeArrowheads="1"/>
            </p:cNvSpPr>
            <p:nvPr/>
          </p:nvSpPr>
          <p:spPr bwMode="auto">
            <a:xfrm>
              <a:off x="1980" y="2879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F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39" name="Text Box 23"/>
            <p:cNvSpPr txBox="1">
              <a:spLocks noChangeArrowheads="1"/>
            </p:cNvSpPr>
            <p:nvPr/>
          </p:nvSpPr>
          <p:spPr bwMode="auto">
            <a:xfrm>
              <a:off x="5220" y="2519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F’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38" name="Text Box 22"/>
            <p:cNvSpPr txBox="1">
              <a:spLocks noChangeArrowheads="1"/>
            </p:cNvSpPr>
            <p:nvPr/>
          </p:nvSpPr>
          <p:spPr bwMode="auto">
            <a:xfrm>
              <a:off x="7200" y="2383"/>
              <a:ext cx="72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Calibri" pitchFamily="34" charset="0"/>
                </a:rPr>
                <a:t>(</a:t>
              </a:r>
              <a:r>
                <a:rPr kumimoji="0" lang="fr-FR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Calibri" pitchFamily="34" charset="0"/>
                  <a:sym typeface="Symbol"/>
                </a:rPr>
                <a:t></a:t>
              </a:r>
              <a:r>
                <a:rPr kumimoji="0" lang="fr-FR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Calibri" pitchFamily="34" charset="0"/>
                </a:rPr>
                <a:t>)</a:t>
              </a:r>
              <a:endParaRPr kumimoji="0" lang="fr-FR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34837" name="Text Box 21"/>
            <p:cNvSpPr txBox="1">
              <a:spLocks noChangeArrowheads="1"/>
            </p:cNvSpPr>
            <p:nvPr/>
          </p:nvSpPr>
          <p:spPr bwMode="auto">
            <a:xfrm>
              <a:off x="3780" y="2519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O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36" name="Line 20"/>
            <p:cNvSpPr>
              <a:spLocks noChangeShapeType="1"/>
            </p:cNvSpPr>
            <p:nvPr/>
          </p:nvSpPr>
          <p:spPr bwMode="auto">
            <a:xfrm>
              <a:off x="2340" y="1982"/>
              <a:ext cx="1800" cy="108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 type="stealth" w="lg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35" name="Line 19"/>
            <p:cNvSpPr>
              <a:spLocks noChangeShapeType="1"/>
            </p:cNvSpPr>
            <p:nvPr/>
          </p:nvSpPr>
          <p:spPr bwMode="auto">
            <a:xfrm>
              <a:off x="4140" y="3059"/>
              <a:ext cx="900" cy="54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 type="stealth" w="lg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34" name="Line 18"/>
            <p:cNvSpPr>
              <a:spLocks noChangeShapeType="1"/>
            </p:cNvSpPr>
            <p:nvPr/>
          </p:nvSpPr>
          <p:spPr bwMode="auto">
            <a:xfrm>
              <a:off x="4680" y="2519"/>
              <a:ext cx="1800" cy="1083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 type="stealth" w="lg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33" name="Line 17"/>
            <p:cNvSpPr>
              <a:spLocks noChangeShapeType="1"/>
            </p:cNvSpPr>
            <p:nvPr/>
          </p:nvSpPr>
          <p:spPr bwMode="auto">
            <a:xfrm flipH="1" flipV="1">
              <a:off x="3780" y="1982"/>
              <a:ext cx="900" cy="54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 type="stealth" w="lg" len="med"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32" name="Line 16"/>
            <p:cNvSpPr>
              <a:spLocks noChangeShapeType="1"/>
            </p:cNvSpPr>
            <p:nvPr/>
          </p:nvSpPr>
          <p:spPr bwMode="auto">
            <a:xfrm>
              <a:off x="2340" y="1982"/>
              <a:ext cx="720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 type="stealth" w="lg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31" name="Line 15"/>
            <p:cNvSpPr>
              <a:spLocks noChangeShapeType="1"/>
            </p:cNvSpPr>
            <p:nvPr/>
          </p:nvSpPr>
          <p:spPr bwMode="auto">
            <a:xfrm>
              <a:off x="3060" y="1982"/>
              <a:ext cx="720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30" name="Line 14"/>
            <p:cNvSpPr>
              <a:spLocks noChangeShapeType="1"/>
            </p:cNvSpPr>
            <p:nvPr/>
          </p:nvSpPr>
          <p:spPr bwMode="auto">
            <a:xfrm flipH="1" flipV="1">
              <a:off x="2517" y="1259"/>
              <a:ext cx="1260" cy="72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29" name="Line 13"/>
            <p:cNvSpPr>
              <a:spLocks noChangeShapeType="1"/>
            </p:cNvSpPr>
            <p:nvPr/>
          </p:nvSpPr>
          <p:spPr bwMode="auto">
            <a:xfrm flipH="1" flipV="1">
              <a:off x="1080" y="1259"/>
              <a:ext cx="1260" cy="72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>
              <a:off x="5040" y="3599"/>
              <a:ext cx="900" cy="54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27" name="Line 11"/>
            <p:cNvSpPr>
              <a:spLocks noChangeShapeType="1"/>
            </p:cNvSpPr>
            <p:nvPr/>
          </p:nvSpPr>
          <p:spPr bwMode="auto">
            <a:xfrm>
              <a:off x="6480" y="3599"/>
              <a:ext cx="900" cy="54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26" name="Text Box 10"/>
            <p:cNvSpPr txBox="1">
              <a:spLocks noChangeArrowheads="1"/>
            </p:cNvSpPr>
            <p:nvPr/>
          </p:nvSpPr>
          <p:spPr bwMode="auto">
            <a:xfrm>
              <a:off x="1800" y="2519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A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25" name="Text Box 9"/>
            <p:cNvSpPr txBox="1">
              <a:spLocks noChangeArrowheads="1"/>
            </p:cNvSpPr>
            <p:nvPr/>
          </p:nvSpPr>
          <p:spPr bwMode="auto">
            <a:xfrm>
              <a:off x="1800" y="1799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B</a:t>
              </a: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6228184" y="1612452"/>
            <a:ext cx="20874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A’B’ : image à l’infini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79512" y="2924944"/>
            <a:ext cx="2967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Exemple :</a:t>
            </a:r>
            <a:r>
              <a:rPr lang="fr-FR" dirty="0"/>
              <a:t> le phare (maritime)</a:t>
            </a:r>
          </a:p>
        </p:txBody>
      </p:sp>
      <p:pic>
        <p:nvPicPr>
          <p:cNvPr id="40" name="Loup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09961">
            <a:off x="3147801" y="3017382"/>
            <a:ext cx="277771" cy="18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0"/>
          <p:cNvSpPr/>
          <p:nvPr/>
        </p:nvSpPr>
        <p:spPr>
          <a:xfrm>
            <a:off x="179512" y="6381328"/>
            <a:ext cx="3421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Exercices :</a:t>
            </a:r>
            <a:r>
              <a:rPr lang="fr-FR" dirty="0"/>
              <a:t> n°15 p277 et n°19 p278</a:t>
            </a:r>
          </a:p>
        </p:txBody>
      </p:sp>
      <p:pic>
        <p:nvPicPr>
          <p:cNvPr id="3" name="Pha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66" y="1020699"/>
            <a:ext cx="9082469" cy="481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4" grpId="0" autoUpdateAnimBg="0"/>
      <p:bldP spid="32" grpId="0" autoUpdateAnimBg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5536" y="175654"/>
            <a:ext cx="2006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Grandissement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90872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Il existe une relation, appelée </a:t>
            </a:r>
            <a:r>
              <a:rPr lang="fr-FR" b="1" dirty="0">
                <a:solidFill>
                  <a:srgbClr val="FF0000"/>
                </a:solidFill>
              </a:rPr>
              <a:t>grandissement</a:t>
            </a:r>
            <a:r>
              <a:rPr lang="fr-FR" dirty="0">
                <a:solidFill>
                  <a:srgbClr val="FF0000"/>
                </a:solidFill>
              </a:rPr>
              <a:t>, entre la grandeur de l’objet et celle de l’image :</a:t>
            </a:r>
          </a:p>
        </p:txBody>
      </p:sp>
      <p:sp>
        <p:nvSpPr>
          <p:cNvPr id="8" name="Rectangle 7"/>
          <p:cNvSpPr/>
          <p:nvPr/>
        </p:nvSpPr>
        <p:spPr>
          <a:xfrm>
            <a:off x="130480" y="548680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Définition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3684588" y="1557338"/>
          <a:ext cx="177482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8" name="Equation" r:id="rId3" imgW="1054080" imgH="431640" progId="Equation.DSMT4">
                  <p:embed/>
                </p:oleObj>
              </mc:Choice>
              <mc:Fallback>
                <p:oleObj name="Equation" r:id="rId3" imgW="1054080" imgH="43164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4588" y="1557338"/>
                        <a:ext cx="1774825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123728" y="3771721"/>
          <a:ext cx="4832862" cy="640080"/>
        </p:xfrm>
        <a:graphic>
          <a:graphicData uri="http://schemas.openxmlformats.org/drawingml/2006/table">
            <a:tbl>
              <a:tblPr/>
              <a:tblGrid>
                <a:gridCol w="1381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25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Calibri"/>
                          <a:ea typeface="Calibri"/>
                          <a:cs typeface="Calibri"/>
                        </a:rPr>
                        <a:t>Signe de </a:t>
                      </a:r>
                      <a:r>
                        <a:rPr lang="fr-FR" sz="1400" dirty="0">
                          <a:latin typeface="Calibri"/>
                          <a:ea typeface="Calibri"/>
                          <a:cs typeface="Calibri"/>
                          <a:sym typeface="Symbol"/>
                        </a:rPr>
                        <a:t>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Symbol"/>
                        </a:rPr>
                        <a:t></a:t>
                      </a:r>
                      <a:r>
                        <a:rPr lang="fr-FR" sz="1400">
                          <a:latin typeface="Calibri"/>
                          <a:ea typeface="Calibri"/>
                          <a:cs typeface="Calibri"/>
                        </a:rPr>
                        <a:t> &lt; 0</a:t>
                      </a:r>
                      <a:endParaRPr lang="fr-FR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Symbol"/>
                        </a:rPr>
                        <a:t></a:t>
                      </a:r>
                      <a:r>
                        <a:rPr lang="fr-FR" sz="1400">
                          <a:latin typeface="Calibri"/>
                          <a:ea typeface="Calibri"/>
                          <a:cs typeface="Calibri"/>
                        </a:rPr>
                        <a:t> &gt; 0</a:t>
                      </a:r>
                      <a:endParaRPr lang="fr-FR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Calibri"/>
                          <a:ea typeface="Calibri"/>
                          <a:cs typeface="Calibri"/>
                        </a:rPr>
                        <a:t>Sens de l’image</a:t>
                      </a:r>
                      <a:endParaRPr lang="fr-FR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Calibri"/>
                          <a:ea typeface="Calibri"/>
                          <a:cs typeface="Calibri"/>
                        </a:rPr>
                        <a:t>Image et objet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Calibri"/>
                          <a:ea typeface="Calibri"/>
                          <a:cs typeface="Calibri"/>
                        </a:rPr>
                        <a:t>sont de sens contraire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Calibri"/>
                          <a:ea typeface="Calibri"/>
                          <a:cs typeface="Calibri"/>
                        </a:rPr>
                        <a:t>Image et objet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Calibri"/>
                          <a:ea typeface="Calibri"/>
                          <a:cs typeface="Calibri"/>
                        </a:rPr>
                        <a:t>sont de même sens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2394134" y="4635817"/>
          <a:ext cx="4292051" cy="640080"/>
        </p:xfrm>
        <a:graphic>
          <a:graphicData uri="http://schemas.openxmlformats.org/drawingml/2006/table">
            <a:tbl>
              <a:tblPr/>
              <a:tblGrid>
                <a:gridCol w="1435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5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25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Calibri"/>
                          <a:ea typeface="Calibri"/>
                          <a:cs typeface="Calibri"/>
                        </a:rPr>
                        <a:t>Valeur de </a:t>
                      </a:r>
                      <a:r>
                        <a:rPr lang="fr-FR" sz="1400" dirty="0">
                          <a:latin typeface="Calibri"/>
                          <a:ea typeface="Calibri"/>
                          <a:cs typeface="Calibri"/>
                          <a:sym typeface="Symbol"/>
                        </a:rPr>
                        <a:t>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Symbol"/>
                        </a:rPr>
                        <a:t></a:t>
                      </a:r>
                      <a:r>
                        <a:rPr lang="fr-FR" sz="1400">
                          <a:latin typeface="Calibri"/>
                          <a:ea typeface="Calibri"/>
                          <a:cs typeface="Calibri"/>
                        </a:rPr>
                        <a:t> &lt; </a:t>
                      </a: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Symbol"/>
                        </a:rPr>
                        <a:t></a:t>
                      </a:r>
                      <a:r>
                        <a:rPr lang="fr-FR" sz="1400">
                          <a:latin typeface="Calibri"/>
                          <a:ea typeface="Calibri"/>
                          <a:cs typeface="Calibri"/>
                        </a:rPr>
                        <a:t>1 ou </a:t>
                      </a: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Symbol"/>
                        </a:rPr>
                        <a:t></a:t>
                      </a:r>
                      <a:r>
                        <a:rPr lang="fr-FR" sz="1400">
                          <a:latin typeface="Calibri"/>
                          <a:ea typeface="Calibri"/>
                          <a:cs typeface="Calibri"/>
                        </a:rPr>
                        <a:t> &gt; 1</a:t>
                      </a:r>
                      <a:endParaRPr lang="fr-FR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Symbol"/>
                        </a:rPr>
                        <a:t></a:t>
                      </a:r>
                      <a:r>
                        <a:rPr lang="fr-FR" sz="1400">
                          <a:latin typeface="Calibri"/>
                          <a:ea typeface="Calibri"/>
                          <a:cs typeface="Calibri"/>
                        </a:rPr>
                        <a:t>1 &lt; </a:t>
                      </a: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Symbol"/>
                        </a:rPr>
                        <a:t></a:t>
                      </a:r>
                      <a:r>
                        <a:rPr lang="fr-FR" sz="1400">
                          <a:latin typeface="Calibri"/>
                          <a:ea typeface="Calibri"/>
                          <a:cs typeface="Calibri"/>
                        </a:rPr>
                        <a:t> &lt; 1</a:t>
                      </a:r>
                      <a:endParaRPr lang="fr-FR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Calibri"/>
                          <a:ea typeface="Calibri"/>
                          <a:cs typeface="Calibri"/>
                        </a:rPr>
                        <a:t>Taille de l’image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Calibri"/>
                          <a:ea typeface="Calibri"/>
                          <a:cs typeface="Calibri"/>
                        </a:rPr>
                        <a:t>Plus grande que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Calibri"/>
                          <a:ea typeface="Calibri"/>
                          <a:cs typeface="Calibri"/>
                        </a:rPr>
                        <a:t>l’objet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Calibri"/>
                          <a:ea typeface="Calibri"/>
                          <a:cs typeface="Calibri"/>
                        </a:rPr>
                        <a:t>Plus petite que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Calibri"/>
                          <a:ea typeface="Calibri"/>
                          <a:cs typeface="Calibri"/>
                        </a:rPr>
                        <a:t>L’objet</a:t>
                      </a:r>
                      <a:endParaRPr lang="fr-FR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005" marR="93005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179512" y="2865444"/>
            <a:ext cx="8651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ym typeface="Wingdings"/>
              </a:rPr>
              <a:t></a:t>
            </a:r>
            <a:r>
              <a:rPr lang="fr-FR" dirty="0"/>
              <a:t> Le grandissement n’a pas d’unité donc les mesures algébriques doivent être exprimées dans la même unité.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0474" y="2504551"/>
            <a:ext cx="1286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u="sng" dirty="0">
                <a:ea typeface="Calibri"/>
                <a:cs typeface="Times New Roman"/>
              </a:rPr>
              <a:t>Remarque 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30474" y="5445224"/>
            <a:ext cx="3538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Exercices :</a:t>
            </a:r>
            <a:r>
              <a:rPr lang="fr-FR" dirty="0"/>
              <a:t> n°20 p279 et n°28 p281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5589240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 Pour voir un objet, la lumière pénètre dans l’œil et traverse des milieux transparents formés par la </a:t>
            </a:r>
            <a:r>
              <a:rPr lang="fr-FR" b="1" dirty="0">
                <a:solidFill>
                  <a:srgbClr val="FF0000"/>
                </a:solidFill>
              </a:rPr>
              <a:t>cornée</a:t>
            </a:r>
            <a:r>
              <a:rPr lang="fr-FR" dirty="0">
                <a:solidFill>
                  <a:srgbClr val="FF0000"/>
                </a:solidFill>
              </a:rPr>
              <a:t>, </a:t>
            </a:r>
            <a:r>
              <a:rPr lang="fr-FR" b="1" dirty="0">
                <a:solidFill>
                  <a:srgbClr val="FF0000"/>
                </a:solidFill>
              </a:rPr>
              <a:t>l’humeur aqueuse</a:t>
            </a:r>
            <a:r>
              <a:rPr lang="fr-FR" dirty="0">
                <a:solidFill>
                  <a:srgbClr val="FF0000"/>
                </a:solidFill>
              </a:rPr>
              <a:t> et le </a:t>
            </a:r>
            <a:r>
              <a:rPr lang="fr-FR" b="1" dirty="0">
                <a:solidFill>
                  <a:srgbClr val="FF0000"/>
                </a:solidFill>
              </a:rPr>
              <a:t>cristallin </a:t>
            </a:r>
            <a:r>
              <a:rPr lang="fr-FR" dirty="0">
                <a:solidFill>
                  <a:srgbClr val="FF0000"/>
                </a:solidFill>
              </a:rPr>
              <a:t>;</a:t>
            </a:r>
          </a:p>
          <a:p>
            <a:pPr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 L’image se forme, à l’envers, sur la rétine qui transmet les informations au cerveau.</a:t>
            </a:r>
          </a:p>
        </p:txBody>
      </p:sp>
      <p:sp>
        <p:nvSpPr>
          <p:cNvPr id="3" name="Rectangle 2"/>
          <p:cNvSpPr/>
          <p:nvPr/>
        </p:nvSpPr>
        <p:spPr>
          <a:xfrm>
            <a:off x="285720" y="5229200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A RETENIR :</a:t>
            </a:r>
            <a:endParaRPr lang="fr-FR" u="sng" dirty="0">
              <a:ea typeface="Calibri"/>
              <a:cs typeface="Times New Roman"/>
            </a:endParaRPr>
          </a:p>
        </p:txBody>
      </p:sp>
      <p:pic>
        <p:nvPicPr>
          <p:cNvPr id="6" name="Lou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09961">
            <a:off x="3003785" y="281078"/>
            <a:ext cx="277771" cy="18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51520" y="188640"/>
            <a:ext cx="2781852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modèle de l’œil</a:t>
            </a:r>
          </a:p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L’œil et sa modélisation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4427984" y="1012611"/>
            <a:ext cx="4143375" cy="2232423"/>
            <a:chOff x="2700" y="426"/>
            <a:chExt cx="5220" cy="2813"/>
          </a:xfrm>
        </p:grpSpPr>
        <p:sp>
          <p:nvSpPr>
            <p:cNvPr id="4108" name="Text Box 12"/>
            <p:cNvSpPr txBox="1">
              <a:spLocks noChangeArrowheads="1"/>
            </p:cNvSpPr>
            <p:nvPr/>
          </p:nvSpPr>
          <p:spPr bwMode="auto">
            <a:xfrm>
              <a:off x="2700" y="1439"/>
              <a:ext cx="14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Axe optique (</a:t>
              </a:r>
              <a:r>
                <a:rPr kumimoji="0" 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Symbol" pitchFamily="18" charset="2"/>
                  <a:ea typeface="Calibri" pitchFamily="34" charset="0"/>
                  <a:cs typeface="Calibri" pitchFamily="34" charset="0"/>
                </a:rPr>
                <a:t>D)</a:t>
              </a:r>
              <a:endPara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7" name="Line 11"/>
            <p:cNvSpPr>
              <a:spLocks noChangeShapeType="1"/>
            </p:cNvSpPr>
            <p:nvPr/>
          </p:nvSpPr>
          <p:spPr bwMode="auto">
            <a:xfrm>
              <a:off x="3060" y="1799"/>
              <a:ext cx="48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06" name="Line 10"/>
            <p:cNvSpPr>
              <a:spLocks noChangeShapeType="1"/>
            </p:cNvSpPr>
            <p:nvPr/>
          </p:nvSpPr>
          <p:spPr bwMode="auto">
            <a:xfrm>
              <a:off x="7200" y="899"/>
              <a:ext cx="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05" name="Line 9"/>
            <p:cNvSpPr>
              <a:spLocks noChangeShapeType="1"/>
            </p:cNvSpPr>
            <p:nvPr/>
          </p:nvSpPr>
          <p:spPr bwMode="auto">
            <a:xfrm>
              <a:off x="5400" y="896"/>
              <a:ext cx="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5220" y="896"/>
              <a:ext cx="0" cy="7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03" name="Line 7"/>
            <p:cNvSpPr>
              <a:spLocks noChangeShapeType="1"/>
            </p:cNvSpPr>
            <p:nvPr/>
          </p:nvSpPr>
          <p:spPr bwMode="auto">
            <a:xfrm>
              <a:off x="5220" y="1979"/>
              <a:ext cx="0" cy="7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02" name="Text Box 6"/>
            <p:cNvSpPr txBox="1">
              <a:spLocks noChangeArrowheads="1"/>
            </p:cNvSpPr>
            <p:nvPr/>
          </p:nvSpPr>
          <p:spPr bwMode="auto">
            <a:xfrm>
              <a:off x="4140" y="426"/>
              <a:ext cx="1260" cy="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5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Iris</a:t>
              </a:r>
              <a:endParaRPr kumimoji="0" lang="fr-F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(diaphragme)</a:t>
              </a:r>
              <a:endParaRPr kumimoji="0" lang="fr-F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1" name="Text Box 5"/>
            <p:cNvSpPr txBox="1">
              <a:spLocks noChangeArrowheads="1"/>
            </p:cNvSpPr>
            <p:nvPr/>
          </p:nvSpPr>
          <p:spPr bwMode="auto">
            <a:xfrm>
              <a:off x="5220" y="426"/>
              <a:ext cx="1080" cy="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Cristallin</a:t>
              </a:r>
              <a:endPara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(lentille)</a:t>
              </a:r>
              <a:endPara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0" name="Text Box 4"/>
            <p:cNvSpPr txBox="1">
              <a:spLocks noChangeArrowheads="1"/>
            </p:cNvSpPr>
            <p:nvPr/>
          </p:nvSpPr>
          <p:spPr bwMode="auto">
            <a:xfrm>
              <a:off x="7020" y="426"/>
              <a:ext cx="900" cy="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Rétine</a:t>
              </a:r>
              <a:endPara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(écran)</a:t>
              </a:r>
              <a:endPara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99" name="Line 3"/>
            <p:cNvSpPr>
              <a:spLocks noChangeShapeType="1"/>
            </p:cNvSpPr>
            <p:nvPr/>
          </p:nvSpPr>
          <p:spPr bwMode="auto">
            <a:xfrm>
              <a:off x="5400" y="2879"/>
              <a:ext cx="18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98" name="Text Box 2"/>
            <p:cNvSpPr txBox="1">
              <a:spLocks noChangeArrowheads="1"/>
            </p:cNvSpPr>
            <p:nvPr/>
          </p:nvSpPr>
          <p:spPr bwMode="auto">
            <a:xfrm>
              <a:off x="5940" y="2879"/>
              <a:ext cx="90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1000" dirty="0">
                  <a:latin typeface="Arial" pitchFamily="34" charset="0"/>
                  <a:ea typeface="Calibri" pitchFamily="34" charset="0"/>
                  <a:cs typeface="Calibri" pitchFamily="34" charset="0"/>
                </a:rPr>
                <a:t>17</a:t>
              </a:r>
              <a:r>
                <a:rPr kumimoji="0" 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Calibri" pitchFamily="34" charset="0"/>
                </a:rPr>
                <a:t> mm</a:t>
              </a:r>
              <a:endPara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1311580" y="3409255"/>
            <a:ext cx="2027927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400" b="1" dirty="0">
                <a:solidFill>
                  <a:srgbClr val="0070C0"/>
                </a:solidFill>
              </a:rPr>
              <a:t>Fig. 1 : Anatomie de l'œil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839569" y="3409255"/>
            <a:ext cx="3378361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400" b="1" dirty="0">
                <a:solidFill>
                  <a:srgbClr val="0070C0"/>
                </a:solidFill>
              </a:rPr>
              <a:t>Fig. 2 : Modèle optique de l'œil (œil réduit)</a:t>
            </a: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/>
        </p:nvGraphicFramePr>
        <p:xfrm>
          <a:off x="342476" y="4077072"/>
          <a:ext cx="8459049" cy="975360"/>
        </p:xfrm>
        <a:graphic>
          <a:graphicData uri="http://schemas.openxmlformats.org/drawingml/2006/table">
            <a:tbl>
              <a:tblPr/>
              <a:tblGrid>
                <a:gridCol w="3167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0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0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latin typeface="Calibri"/>
                          <a:ea typeface="Calibri"/>
                          <a:cs typeface="Calibri"/>
                        </a:rPr>
                        <a:t>Fonction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>
                          <a:latin typeface="Calibri"/>
                          <a:ea typeface="Calibri"/>
                          <a:cs typeface="Calibri"/>
                        </a:rPr>
                        <a:t>Elément de l’œil réel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>
                          <a:latin typeface="Calibri"/>
                          <a:ea typeface="Calibri"/>
                          <a:cs typeface="Calibri"/>
                        </a:rPr>
                        <a:t>Elément de l’œil réduit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7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Calibri"/>
                          <a:ea typeface="Calibri"/>
                          <a:cs typeface="Calibri"/>
                        </a:rPr>
                        <a:t>Régulation de la quantité de lumière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latin typeface="Calibri"/>
                          <a:ea typeface="Calibri"/>
                          <a:cs typeface="Calibri"/>
                        </a:rPr>
                        <a:t>Iris (et pupille)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Calibri"/>
                          <a:ea typeface="Calibri"/>
                          <a:cs typeface="Calibri"/>
                        </a:rPr>
                        <a:t>Diaphragme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7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Calibri"/>
                          <a:ea typeface="Calibri"/>
                          <a:cs typeface="Calibri"/>
                        </a:rPr>
                        <a:t>Formation de l’image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latin typeface="Calibri"/>
                          <a:ea typeface="Calibri"/>
                          <a:cs typeface="Calibri"/>
                        </a:rPr>
                        <a:t>Cornée, humeur aqueuse et cristallin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Calibri"/>
                          <a:ea typeface="Calibri"/>
                          <a:cs typeface="Calibri"/>
                        </a:rPr>
                        <a:t>Lentille convergente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7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Calibri"/>
                          <a:ea typeface="Calibri"/>
                          <a:cs typeface="Calibri"/>
                        </a:rPr>
                        <a:t>Réception de la lumière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Calibri"/>
                          <a:ea typeface="Calibri"/>
                          <a:cs typeface="Calibri"/>
                        </a:rPr>
                        <a:t>Rétine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Calibri"/>
                          <a:ea typeface="Calibri"/>
                          <a:cs typeface="Calibri"/>
                        </a:rPr>
                        <a:t>Ecran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75" marR="6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8" name="Image 27" descr="executable.gif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254244"/>
            <a:ext cx="238125" cy="238125"/>
          </a:xfrm>
          <a:prstGeom prst="rect">
            <a:avLst/>
          </a:prstGeom>
        </p:spPr>
      </p:pic>
      <p:pic>
        <p:nvPicPr>
          <p:cNvPr id="27" name="Image 26" descr="oeil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4974" y="940102"/>
            <a:ext cx="3758184" cy="2377440"/>
          </a:xfrm>
          <a:prstGeom prst="rect">
            <a:avLst/>
          </a:prstGeom>
        </p:spPr>
      </p:pic>
      <p:pic>
        <p:nvPicPr>
          <p:cNvPr id="26" name="Loupe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09961">
            <a:off x="3944551" y="1741981"/>
            <a:ext cx="182880" cy="12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8641" y="230431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 descr="F:\POUR LES COURS\Images pour cours\FlashPlayer.jpg">
            <a:hlinkClick r:id="rId9" action="ppaction://hlinkpres?slideindex=3&amp;slidetitle=Diapositive 3" tooltip="Anatomie de l'oeil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95936" y="251386"/>
            <a:ext cx="243840" cy="243840"/>
          </a:xfrm>
          <a:prstGeom prst="rect">
            <a:avLst/>
          </a:prstGeom>
          <a:noFill/>
        </p:spPr>
      </p:pic>
      <p:pic>
        <p:nvPicPr>
          <p:cNvPr id="1026" name="Anatomie de l'oeil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33463" y="1666875"/>
            <a:ext cx="707707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8" grpId="0"/>
      <p:bldP spid="23" grpId="0" animBg="1" autoUpdateAnimBg="0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335699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Pour avoir une image nette sur la rétine, la distance focale de l’œil peut varier sous l’action de muscles qui déforment le cristallin : c’est le phénomène  d</a:t>
            </a:r>
            <a:r>
              <a:rPr lang="fr-FR" b="1" dirty="0">
                <a:solidFill>
                  <a:srgbClr val="FF0000"/>
                </a:solidFill>
              </a:rPr>
              <a:t>’accommodation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85720" y="2996952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A RETENIR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188640"/>
            <a:ext cx="223200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L’accommodation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0" y="764704"/>
            <a:ext cx="9011141" cy="110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41784" y="2066365"/>
            <a:ext cx="84604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Lorsqu’un objet se rapproche de l’œil, le cristallin se déforme pour modifier (ici diminuer) sa distance focale afin que l’image se forme sur la rétine. C’est 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l’accommodation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 7" descr="executable.gif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254244"/>
            <a:ext cx="238125" cy="238125"/>
          </a:xfrm>
          <a:prstGeom prst="rect">
            <a:avLst/>
          </a:prstGeom>
        </p:spPr>
      </p:pic>
      <p:pic>
        <p:nvPicPr>
          <p:cNvPr id="9" name="Picture 2" descr="F:\POUR LES COURS\Images pour cours\FlashPlayer.jpg">
            <a:hlinkClick r:id="rId5" action="ppaction://hlinkpres?slideindex=2&amp;slidetitle=Diapositive 2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251386"/>
            <a:ext cx="243840" cy="24384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30474" y="4149080"/>
            <a:ext cx="2074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Exercice :</a:t>
            </a:r>
            <a:r>
              <a:rPr lang="fr-FR" dirty="0"/>
              <a:t> n°16 p277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3073" grpId="0"/>
      <p:bldP spid="10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797</Words>
  <Application>Microsoft Office PowerPoint</Application>
  <PresentationFormat>Affichage à l'écran (4:3)</PresentationFormat>
  <Paragraphs>128</Paragraphs>
  <Slides>9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Franklin Gothic Medium</vt:lpstr>
      <vt:lpstr>Calibri</vt:lpstr>
      <vt:lpstr>Arial</vt:lpstr>
      <vt:lpstr>Franklin Gothic Demi</vt:lpstr>
      <vt:lpstr>Wingdings 2</vt:lpstr>
      <vt:lpstr>Franklin Gothic Book</vt:lpstr>
      <vt:lpstr>Symbol</vt:lpstr>
      <vt:lpstr>Times New Roman</vt:lpstr>
      <vt:lpstr>Thème Office</vt:lpstr>
      <vt:lpstr>Promenade</vt:lpstr>
      <vt:lpstr>Equation</vt:lpstr>
      <vt:lpstr>Les lentilles et le modèle de l’œil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signaux périodiques</dc:title>
  <dc:creator>TEST</dc:creator>
  <cp:lastModifiedBy>Toph</cp:lastModifiedBy>
  <cp:revision>130</cp:revision>
  <dcterms:created xsi:type="dcterms:W3CDTF">2011-07-17T17:08:58Z</dcterms:created>
  <dcterms:modified xsi:type="dcterms:W3CDTF">2021-11-14T17:23:32Z</dcterms:modified>
</cp:coreProperties>
</file>