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sldIdLst>
    <p:sldId id="256" r:id="rId3"/>
    <p:sldId id="261" r:id="rId4"/>
    <p:sldId id="267" r:id="rId5"/>
    <p:sldId id="260" r:id="rId6"/>
    <p:sldId id="264" r:id="rId7"/>
    <p:sldId id="269" r:id="rId8"/>
    <p:sldId id="268" r:id="rId9"/>
    <p:sldId id="270" r:id="rId10"/>
    <p:sldId id="271" r:id="rId11"/>
    <p:sldId id="272" r:id="rId12"/>
  </p:sldIdLst>
  <p:sldSz cx="9144000" cy="6858000" type="screen4x3"/>
  <p:notesSz cx="6858000" cy="9144000"/>
  <p:embeddedFontLst>
    <p:embeddedFont>
      <p:font typeface="Franklin Gothic Medium" panose="020B0603020102020204" pitchFamily="34" charset="0"/>
      <p:regular r:id="rId13"/>
      <p:italic r:id="rId14"/>
    </p:embeddedFont>
    <p:embeddedFont>
      <p:font typeface="Wingdings 3" panose="05040102010807070707" pitchFamily="18" charset="2"/>
      <p:regular r:id="rId15"/>
    </p:embeddedFont>
    <p:embeddedFont>
      <p:font typeface="Wingdings 2" panose="05020102010507070707" pitchFamily="18" charset="2"/>
      <p:regular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Verdana" panose="020B0604030504040204" pitchFamily="34" charset="0"/>
      <p:regular r:id="rId21"/>
      <p:bold r:id="rId22"/>
      <p:italic r:id="rId23"/>
      <p:boldItalic r:id="rId2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5" autoAdjust="0"/>
    <p:restoredTop sz="94660"/>
  </p:normalViewPr>
  <p:slideViewPr>
    <p:cSldViewPr>
      <p:cViewPr varScale="1">
        <p:scale>
          <a:sx n="109" d="100"/>
          <a:sy n="109" d="100"/>
        </p:scale>
        <p:origin x="168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font" Target="fonts/font9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5.fntdata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2.fntdata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21/10/2021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21/10/2021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21/10/2021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21/10/2021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21/10/2021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21/10/2021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21/10/2021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21/10/2021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21/10/2021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21/10/2021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21/10/2021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à coins arrondis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à coins arrondis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r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20" name="Sous-titr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/>
              <a:t>Cliquez pour modifier le style des sous-titres du masque</a:t>
            </a:r>
            <a:endParaRPr kumimoji="0" lang="en-US"/>
          </a:p>
        </p:txBody>
      </p:sp>
      <p:sp>
        <p:nvSpPr>
          <p:cNvPr id="19" name="Espace réservé de la date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21/10/2021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21/10/2021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à coins arrondis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à coins arrondis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21/10/2021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21/10/2021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21/10/2021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21/10/2021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à coins arrondis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21/10/2021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21/10/2021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à coins arrondis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Arrondir un rectangle à un seul coin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21/10/2021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fr-FR"/>
              <a:t>Cliquez sur l'icône pour ajouter une image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21/10/2021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21/10/2021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21/10/2021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à coins arrondis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à coins arrondis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Espace réservé du titre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fr-FR"/>
              <a:t>Cliquez pour modifier les styles du texte du masque</a:t>
            </a:r>
          </a:p>
          <a:p>
            <a:pPr lvl="1" eaLnBrk="1" latinLnBrk="0" hangingPunct="1"/>
            <a:r>
              <a:rPr kumimoji="0" lang="fr-FR"/>
              <a:t>Deuxième niveau</a:t>
            </a:r>
          </a:p>
          <a:p>
            <a:pPr lvl="2" eaLnBrk="1" latinLnBrk="0" hangingPunct="1"/>
            <a:r>
              <a:rPr kumimoji="0" lang="fr-FR"/>
              <a:t>Troisième niveau</a:t>
            </a:r>
          </a:p>
          <a:p>
            <a:pPr lvl="3" eaLnBrk="1" latinLnBrk="0" hangingPunct="1"/>
            <a:r>
              <a:rPr kumimoji="0" lang="fr-FR"/>
              <a:t>Quatrième niveau</a:t>
            </a:r>
          </a:p>
          <a:p>
            <a:pPr lvl="4" eaLnBrk="1" latinLnBrk="0" hangingPunct="1"/>
            <a:r>
              <a:rPr kumimoji="0" lang="fr-FR"/>
              <a:t>Cinquième niveau</a:t>
            </a:r>
            <a:endParaRPr kumimoji="0" lang="en-US"/>
          </a:p>
        </p:txBody>
      </p:sp>
      <p:sp>
        <p:nvSpPr>
          <p:cNvPr id="25" name="Espace réservé de la date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AA309A6D-C09C-4548-B29A-6CF363A7E532}" type="datetimeFigureOut">
              <a:rPr lang="fr-FR" smtClean="0"/>
              <a:pPr/>
              <a:t>21/10/2021</a:t>
            </a:fld>
            <a:endParaRPr lang="fr-BE"/>
          </a:p>
        </p:txBody>
      </p:sp>
      <p:sp>
        <p:nvSpPr>
          <p:cNvPr id="18" name="Espace réservé du pied de page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6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hyperlink" Target="../Vid&#233;os/Atome%20-%201%20-%20Le%20clash%20des%20titans%20.avi" TargetMode="External"/><Relationship Id="rId2" Type="http://schemas.openxmlformats.org/officeDocument/2006/relationships/hyperlink" Target="../Activit&#233;s/Le%20mod&#232;le%20de%20l&#8217;atome%20au%20cours%20de%20l&#8217;histoire%202.docx" TargetMode="External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file:///N:\COURS\2nd\CHIMIE\A%20TRIER\COURS%20ATOME_fichiers\symbole.gif" TargetMode="External"/><Relationship Id="rId7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38690" y="1848389"/>
            <a:ext cx="6866624" cy="769441"/>
          </a:xfr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fr-FR" sz="4400" dirty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</a:rPr>
              <a:t>Le modèle de l’atome</a:t>
            </a:r>
          </a:p>
        </p:txBody>
      </p:sp>
      <p:sp>
        <p:nvSpPr>
          <p:cNvPr id="3" name="Rectangle 2"/>
          <p:cNvSpPr/>
          <p:nvPr/>
        </p:nvSpPr>
        <p:spPr>
          <a:xfrm>
            <a:off x="539552" y="521965"/>
            <a:ext cx="3236784" cy="83099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</a:bodyPr>
          <a:lstStyle/>
          <a:p>
            <a:r>
              <a:rPr lang="fr-FR" sz="4800" b="1" u="sng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Franklin Gothic Medium" pitchFamily="34" charset="0"/>
              </a:rPr>
              <a:t>Chapitre 2 </a:t>
            </a:r>
            <a:r>
              <a:rPr lang="fr-FR" sz="4800" b="1" u="sng" dirty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Franklin Gothic Medium" pitchFamily="34" charset="0"/>
              </a:rPr>
              <a:t>:</a:t>
            </a:r>
          </a:p>
        </p:txBody>
      </p:sp>
      <p:sp>
        <p:nvSpPr>
          <p:cNvPr id="4" name="Rectangle 3"/>
          <p:cNvSpPr/>
          <p:nvPr/>
        </p:nvSpPr>
        <p:spPr>
          <a:xfrm>
            <a:off x="251520" y="3643826"/>
            <a:ext cx="37994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>
                <a:solidFill>
                  <a:schemeClr val="bg1">
                    <a:lumMod val="85000"/>
                  </a:schemeClr>
                </a:solidFill>
              </a:rPr>
              <a:t>Les objectifs de connaissance :</a:t>
            </a:r>
            <a:endParaRPr lang="fr-FR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7544" y="4075874"/>
            <a:ext cx="695119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FontTx/>
              <a:buChar char="-"/>
            </a:pPr>
            <a:r>
              <a:rPr lang="fr-FR" dirty="0">
                <a:solidFill>
                  <a:schemeClr val="bg1"/>
                </a:solidFill>
              </a:rPr>
              <a:t>  Connaître la structure de l’atome et de son noyau ;</a:t>
            </a:r>
          </a:p>
          <a:p>
            <a:pPr lvl="0">
              <a:buFontTx/>
              <a:buChar char="-"/>
            </a:pPr>
            <a:r>
              <a:rPr lang="fr-FR" dirty="0">
                <a:solidFill>
                  <a:schemeClr val="bg1"/>
                </a:solidFill>
              </a:rPr>
              <a:t>  Connaître la répartition des électrons autour du noyau ;</a:t>
            </a:r>
          </a:p>
          <a:p>
            <a:pPr lvl="0">
              <a:buFontTx/>
              <a:buChar char="-"/>
            </a:pPr>
            <a:r>
              <a:rPr lang="fr-FR" dirty="0">
                <a:solidFill>
                  <a:schemeClr val="bg1"/>
                </a:solidFill>
              </a:rPr>
              <a:t>  Connaître et utiliser la notation symbolique d’un atome.</a:t>
            </a:r>
          </a:p>
        </p:txBody>
      </p:sp>
      <p:sp>
        <p:nvSpPr>
          <p:cNvPr id="6" name="Rectangle 5"/>
          <p:cNvSpPr/>
          <p:nvPr/>
        </p:nvSpPr>
        <p:spPr>
          <a:xfrm>
            <a:off x="251520" y="5052628"/>
            <a:ext cx="35769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>
                <a:solidFill>
                  <a:schemeClr val="bg1">
                    <a:lumMod val="85000"/>
                  </a:schemeClr>
                </a:solidFill>
              </a:rPr>
              <a:t>Les objectifs de savoir-faire :</a:t>
            </a:r>
            <a:endParaRPr lang="fr-FR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9552" y="5435932"/>
            <a:ext cx="55146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fr-FR" dirty="0">
                <a:solidFill>
                  <a:schemeClr val="bg1"/>
                </a:solidFill>
              </a:rPr>
              <a:t> Établir la structure électronique d’un atome.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  <p:bldP spid="6" grpId="0"/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ZoneTexte 27">
            <a:hlinkClick r:id="rId2" action="ppaction://hlinkfile"/>
          </p:cNvPr>
          <p:cNvSpPr txBox="1"/>
          <p:nvPr/>
        </p:nvSpPr>
        <p:spPr>
          <a:xfrm>
            <a:off x="1967889" y="620688"/>
            <a:ext cx="5208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i="1" dirty="0">
                <a:solidFill>
                  <a:schemeClr val="bg1">
                    <a:lumMod val="75000"/>
                  </a:schemeClr>
                </a:solidFill>
              </a:rPr>
              <a:t>Voir vidéo : le modèle de l’atome au cours de l’histoire</a:t>
            </a:r>
          </a:p>
        </p:txBody>
      </p:sp>
      <p:sp>
        <p:nvSpPr>
          <p:cNvPr id="5" name="Rectangle 4"/>
          <p:cNvSpPr/>
          <p:nvPr/>
        </p:nvSpPr>
        <p:spPr>
          <a:xfrm>
            <a:off x="395536" y="107340"/>
            <a:ext cx="13853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1.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Historique</a:t>
            </a:r>
          </a:p>
        </p:txBody>
      </p:sp>
      <p:pic>
        <p:nvPicPr>
          <p:cNvPr id="6" name="ModèleThoms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180926"/>
            <a:ext cx="3456384" cy="2124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603120" y="3342907"/>
            <a:ext cx="31582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Le modèle de Thomson (1898)</a:t>
            </a:r>
          </a:p>
          <a:p>
            <a:r>
              <a:rPr lang="fr-FR" dirty="0"/>
              <a:t>ou « pudding de Thompson »</a:t>
            </a:r>
          </a:p>
        </p:txBody>
      </p:sp>
      <p:pic>
        <p:nvPicPr>
          <p:cNvPr id="8" name="ModèleRutherfor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91452" y="1180926"/>
            <a:ext cx="3456384" cy="2102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93237" y="3341166"/>
            <a:ext cx="3252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Le modèle de Rutherford (1911).</a:t>
            </a:r>
          </a:p>
        </p:txBody>
      </p:sp>
      <p:pic>
        <p:nvPicPr>
          <p:cNvPr id="1027" name="Loup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44408" y="3418009"/>
            <a:ext cx="323850" cy="215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ModèleBohr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536" y="4302472"/>
            <a:ext cx="3456384" cy="19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12"/>
          <p:cNvSpPr/>
          <p:nvPr/>
        </p:nvSpPr>
        <p:spPr>
          <a:xfrm>
            <a:off x="815517" y="6356210"/>
            <a:ext cx="26164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Le modèle de Bohr (1913)</a:t>
            </a:r>
          </a:p>
        </p:txBody>
      </p:sp>
      <p:pic>
        <p:nvPicPr>
          <p:cNvPr id="14" name="ModèleSchrödinger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60032" y="4277270"/>
            <a:ext cx="3519225" cy="2016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angle 14"/>
          <p:cNvSpPr/>
          <p:nvPr/>
        </p:nvSpPr>
        <p:spPr>
          <a:xfrm>
            <a:off x="4974418" y="6356210"/>
            <a:ext cx="32904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Le modèle de Schrödinger (1927)</a:t>
            </a:r>
          </a:p>
        </p:txBody>
      </p:sp>
      <p:pic>
        <p:nvPicPr>
          <p:cNvPr id="2" name="Miniature Ernest Rutherford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436423" y="2655505"/>
            <a:ext cx="448270" cy="627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ZoneTexte 17"/>
          <p:cNvSpPr txBox="1"/>
          <p:nvPr/>
        </p:nvSpPr>
        <p:spPr>
          <a:xfrm>
            <a:off x="8356629" y="2333054"/>
            <a:ext cx="6078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700" dirty="0"/>
              <a:t>Ernest</a:t>
            </a:r>
          </a:p>
          <a:p>
            <a:pPr algn="ctr"/>
            <a:r>
              <a:rPr lang="fr-FR" sz="700" dirty="0"/>
              <a:t>Rutherford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851920" y="2385317"/>
            <a:ext cx="6254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700" dirty="0"/>
              <a:t>Joseph John</a:t>
            </a:r>
          </a:p>
          <a:p>
            <a:pPr algn="ctr"/>
            <a:r>
              <a:rPr lang="fr-FR" sz="700" dirty="0"/>
              <a:t>Thomson</a:t>
            </a:r>
          </a:p>
        </p:txBody>
      </p:sp>
      <p:pic>
        <p:nvPicPr>
          <p:cNvPr id="1029" name="Miniature JJ Thomson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918028" y="2693094"/>
            <a:ext cx="493277" cy="619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Rectangle 22"/>
          <p:cNvSpPr/>
          <p:nvPr/>
        </p:nvSpPr>
        <p:spPr>
          <a:xfrm>
            <a:off x="3923928" y="5301351"/>
            <a:ext cx="559769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700" dirty="0"/>
              <a:t>Niels Bohr</a:t>
            </a:r>
          </a:p>
        </p:txBody>
      </p:sp>
      <p:pic>
        <p:nvPicPr>
          <p:cNvPr id="1032" name="Miniature Niels Bohr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949018" y="5553915"/>
            <a:ext cx="509588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Rectangle 26"/>
          <p:cNvSpPr/>
          <p:nvPr/>
        </p:nvSpPr>
        <p:spPr>
          <a:xfrm>
            <a:off x="8388424" y="5337645"/>
            <a:ext cx="64472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700" dirty="0"/>
              <a:t>Erwin</a:t>
            </a:r>
          </a:p>
          <a:p>
            <a:pPr algn="ctr"/>
            <a:r>
              <a:rPr lang="fr-FR" sz="700" dirty="0"/>
              <a:t>Schrödinger</a:t>
            </a:r>
          </a:p>
        </p:txBody>
      </p:sp>
      <p:pic>
        <p:nvPicPr>
          <p:cNvPr id="1035" name="Miniature Erwin Schrödinger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458562" y="5668138"/>
            <a:ext cx="504453" cy="625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JJ Thomson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028950" y="1395413"/>
            <a:ext cx="3086100" cy="406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Ernest Rutherford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360724" y="362617"/>
            <a:ext cx="4422553" cy="6132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ExpRutherford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064419" y="1407319"/>
            <a:ext cx="7015163" cy="404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Niels Bohr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609850" y="571500"/>
            <a:ext cx="39243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6" name="Erwin Schrödinger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2778919" y="1100138"/>
            <a:ext cx="3586163" cy="465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34" name="Picture 2" descr="http://www.39-45.org/images/video.png">
            <a:hlinkClick r:id="rId17" action="ppaction://hlinkfile" tooltip="Atome - 1 - Le clash des titans "/>
          </p:cNvPr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164288" y="661338"/>
            <a:ext cx="288032" cy="2880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9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9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9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20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0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5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118" restart="whenNotActive" fill="hold" evtFilter="cancelBubble" nodeType="interactiveSeq">
                <p:stCondLst>
                  <p:cond evt="onClick" delay="0">
                    <p:tgtEl>
                      <p:spTgt spid="10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9" fill="hold">
                      <p:stCondLst>
                        <p:cond delay="0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"/>
                  </p:tgtEl>
                </p:cond>
              </p:nextCondLst>
            </p:seq>
            <p:seq concurrent="1" nextAc="seek">
              <p:cTn id="126" restart="whenNotActive" fill="hold" evtFilter="cancelBubble" nodeType="interactiveSeq">
                <p:stCondLst>
                  <p:cond evt="onClick" delay="0">
                    <p:tgtEl>
                      <p:spTgt spid="10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7" fill="hold">
                      <p:stCondLst>
                        <p:cond delay="0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0" dur="500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1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10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2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10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6" dur="500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8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4"/>
                  </p:tgtEl>
                </p:cond>
              </p:nextCondLst>
            </p:seq>
            <p:seq concurrent="1" nextAc="seek">
              <p:cTn id="150" restart="whenNotActive" fill="hold" evtFilter="cancelBubble" nodeType="interactiveSeq">
                <p:stCondLst>
                  <p:cond evt="onClick" delay="0">
                    <p:tgtEl>
                      <p:spTgt spid="10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1" fill="hold">
                      <p:stCondLst>
                        <p:cond delay="0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5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10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2" dur="500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6"/>
                  </p:tgtEl>
                </p:cond>
              </p:nextCondLst>
            </p:seq>
          </p:childTnLst>
        </p:cTn>
      </p:par>
    </p:tnLst>
    <p:bldLst>
      <p:bldP spid="28" grpId="0"/>
      <p:bldP spid="7" grpId="0"/>
      <p:bldP spid="9" grpId="0"/>
      <p:bldP spid="13" grpId="0"/>
      <p:bldP spid="15" grpId="0"/>
      <p:bldP spid="18" grpId="0"/>
      <p:bldP spid="19" grpId="0"/>
      <p:bldP spid="23" grpId="0"/>
      <p:bldP spid="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000" y="997857"/>
            <a:ext cx="8978001" cy="4862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95536" y="188640"/>
            <a:ext cx="26103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2.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Constitution de l’atome</a:t>
            </a:r>
          </a:p>
        </p:txBody>
      </p:sp>
      <p:sp>
        <p:nvSpPr>
          <p:cNvPr id="6" name="Rectangle 5"/>
          <p:cNvSpPr/>
          <p:nvPr/>
        </p:nvSpPr>
        <p:spPr>
          <a:xfrm>
            <a:off x="2768838" y="1167345"/>
            <a:ext cx="60454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fr-FR" dirty="0">
                <a:solidFill>
                  <a:srgbClr val="FF0000"/>
                </a:solidFill>
              </a:rPr>
              <a:t>- </a:t>
            </a:r>
            <a:r>
              <a:rPr lang="fr-FR" b="1" i="1" dirty="0">
                <a:solidFill>
                  <a:srgbClr val="FF0000"/>
                </a:solidFill>
              </a:rPr>
              <a:t>Un noyau :</a:t>
            </a:r>
            <a:r>
              <a:rPr lang="fr-FR" dirty="0">
                <a:solidFill>
                  <a:srgbClr val="FF0000"/>
                </a:solidFill>
              </a:rPr>
              <a:t> Il est constitué de protons et de neutrons. Ces particules, qui constituent le noyau, sont également appelées </a:t>
            </a:r>
            <a:r>
              <a:rPr lang="fr-FR" i="1" dirty="0">
                <a:solidFill>
                  <a:srgbClr val="FF0000"/>
                </a:solidFill>
              </a:rPr>
              <a:t>nucléons</a:t>
            </a:r>
            <a:r>
              <a:rPr lang="fr-FR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7" name="Rectangle 6"/>
          <p:cNvSpPr/>
          <p:nvPr/>
        </p:nvSpPr>
        <p:spPr>
          <a:xfrm>
            <a:off x="2768838" y="2378943"/>
            <a:ext cx="61597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>
                <a:solidFill>
                  <a:srgbClr val="FF0000"/>
                </a:solidFill>
              </a:rPr>
              <a:t>- </a:t>
            </a:r>
            <a:r>
              <a:rPr lang="fr-FR" b="1" i="1" dirty="0">
                <a:solidFill>
                  <a:srgbClr val="FF0000"/>
                </a:solidFill>
              </a:rPr>
              <a:t>Un cortège électronique :</a:t>
            </a:r>
            <a:r>
              <a:rPr lang="fr-FR" dirty="0">
                <a:solidFill>
                  <a:srgbClr val="FF0000"/>
                </a:solidFill>
              </a:rPr>
              <a:t> Il est constitué d'électrons (de charge électrique négative) qui sont en mouvement autour du noyau.</a:t>
            </a:r>
          </a:p>
        </p:txBody>
      </p:sp>
      <p:sp>
        <p:nvSpPr>
          <p:cNvPr id="8" name="Rectangle 7"/>
          <p:cNvSpPr/>
          <p:nvPr/>
        </p:nvSpPr>
        <p:spPr>
          <a:xfrm>
            <a:off x="323528" y="620688"/>
            <a:ext cx="36437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Un atome est constitué de 2 parties :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395536" y="3467164"/>
            <a:ext cx="681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On représente symboliquement un atome par son symbole chimique :</a:t>
            </a:r>
          </a:p>
        </p:txBody>
      </p:sp>
      <p:pic>
        <p:nvPicPr>
          <p:cNvPr id="10" name="Image 9" descr="symbole"/>
          <p:cNvPicPr>
            <a:picLocks noChangeAspect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1187625" y="4625771"/>
            <a:ext cx="1121706" cy="1059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3347864" y="3899212"/>
            <a:ext cx="55451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b="1" dirty="0">
                <a:solidFill>
                  <a:srgbClr val="FF0000"/>
                </a:solidFill>
                <a:ea typeface="Times New Roman" pitchFamily="18" charset="0"/>
                <a:cs typeface="Calibri" pitchFamily="34" charset="0"/>
              </a:rPr>
              <a:t>A</a:t>
            </a:r>
            <a:r>
              <a:rPr lang="fr-FR" dirty="0">
                <a:solidFill>
                  <a:srgbClr val="FF0000"/>
                </a:solidFill>
                <a:ea typeface="Times New Roman" pitchFamily="18" charset="0"/>
                <a:cs typeface="Calibri" pitchFamily="34" charset="0"/>
              </a:rPr>
              <a:t> = Z + N = nombre de masse d'un noyau, c'est le </a:t>
            </a:r>
            <a:r>
              <a:rPr lang="fr-FR" b="1" dirty="0">
                <a:solidFill>
                  <a:srgbClr val="FF0000"/>
                </a:solidFill>
                <a:ea typeface="Times New Roman" pitchFamily="18" charset="0"/>
                <a:cs typeface="Calibri" pitchFamily="34" charset="0"/>
              </a:rPr>
              <a:t>nombre de nucléons </a:t>
            </a:r>
            <a:r>
              <a:rPr lang="fr-FR" dirty="0">
                <a:solidFill>
                  <a:srgbClr val="FF0000"/>
                </a:solidFill>
                <a:ea typeface="Times New Roman" pitchFamily="18" charset="0"/>
                <a:cs typeface="Calibri" pitchFamily="34" charset="0"/>
              </a:rPr>
              <a:t>(protons + neutrons) qu'il contient.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347864" y="5706937"/>
            <a:ext cx="53285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b="1" dirty="0">
                <a:solidFill>
                  <a:srgbClr val="FF0000"/>
                </a:solidFill>
              </a:rPr>
              <a:t>Z</a:t>
            </a:r>
            <a:r>
              <a:rPr lang="fr-FR" dirty="0">
                <a:solidFill>
                  <a:srgbClr val="FF0000"/>
                </a:solidFill>
              </a:rPr>
              <a:t> = </a:t>
            </a:r>
            <a:r>
              <a:rPr lang="fr-FR" b="1" dirty="0">
                <a:solidFill>
                  <a:srgbClr val="FF0000"/>
                </a:solidFill>
              </a:rPr>
              <a:t>numéro atomique d'un noyau</a:t>
            </a:r>
            <a:r>
              <a:rPr lang="fr-FR" dirty="0">
                <a:solidFill>
                  <a:srgbClr val="FF0000"/>
                </a:solidFill>
              </a:rPr>
              <a:t>, c'est le nombre de protons qu'il contient.</a:t>
            </a:r>
          </a:p>
        </p:txBody>
      </p:sp>
      <p:grpSp>
        <p:nvGrpSpPr>
          <p:cNvPr id="57" name="Groupe 56"/>
          <p:cNvGrpSpPr/>
          <p:nvPr/>
        </p:nvGrpSpPr>
        <p:grpSpPr>
          <a:xfrm>
            <a:off x="1364456" y="4222378"/>
            <a:ext cx="1983408" cy="325658"/>
            <a:chOff x="1364456" y="4222378"/>
            <a:chExt cx="1983408" cy="325658"/>
          </a:xfrm>
        </p:grpSpPr>
        <p:cxnSp>
          <p:nvCxnSpPr>
            <p:cNvPr id="40" name="Connecteur droit 39"/>
            <p:cNvCxnSpPr>
              <a:stCxn id="11" idx="1"/>
            </p:cNvCxnSpPr>
            <p:nvPr/>
          </p:nvCxnSpPr>
          <p:spPr>
            <a:xfrm flipH="1">
              <a:off x="1364456" y="4222378"/>
              <a:ext cx="1983408" cy="1"/>
            </a:xfrm>
            <a:prstGeom prst="lin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42" name="Connecteur droit avec flèche 41"/>
            <p:cNvCxnSpPr/>
            <p:nvPr/>
          </p:nvCxnSpPr>
          <p:spPr>
            <a:xfrm>
              <a:off x="1377481" y="4224036"/>
              <a:ext cx="0" cy="3240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9" name="Groupe 18"/>
          <p:cNvGrpSpPr/>
          <p:nvPr/>
        </p:nvGrpSpPr>
        <p:grpSpPr>
          <a:xfrm>
            <a:off x="1326776" y="5719465"/>
            <a:ext cx="2024964" cy="324000"/>
            <a:chOff x="1326776" y="5719465"/>
            <a:chExt cx="2024964" cy="324000"/>
          </a:xfrm>
        </p:grpSpPr>
        <p:cxnSp>
          <p:nvCxnSpPr>
            <p:cNvPr id="51" name="Connecteur droit 50"/>
            <p:cNvCxnSpPr>
              <a:stCxn id="12" idx="1"/>
            </p:cNvCxnSpPr>
            <p:nvPr/>
          </p:nvCxnSpPr>
          <p:spPr>
            <a:xfrm flipH="1">
              <a:off x="1335740" y="6030103"/>
              <a:ext cx="2016000" cy="0"/>
            </a:xfrm>
            <a:prstGeom prst="lin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53" name="Connecteur droit avec flèche 52"/>
            <p:cNvCxnSpPr/>
            <p:nvPr/>
          </p:nvCxnSpPr>
          <p:spPr>
            <a:xfrm flipV="1">
              <a:off x="1326776" y="5719465"/>
              <a:ext cx="0" cy="3240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54" name="Rectangle 53"/>
          <p:cNvSpPr/>
          <p:nvPr/>
        </p:nvSpPr>
        <p:spPr>
          <a:xfrm>
            <a:off x="403412" y="6488668"/>
            <a:ext cx="55547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ym typeface="Symbol"/>
              </a:rPr>
              <a:t></a:t>
            </a:r>
            <a:r>
              <a:rPr lang="fr-FR" dirty="0">
                <a:sym typeface="Wingdings 3"/>
              </a:rPr>
              <a:t> </a:t>
            </a:r>
            <a:r>
              <a:rPr lang="fr-FR" dirty="0"/>
              <a:t>Un noyau est constitué de </a:t>
            </a:r>
            <a:r>
              <a:rPr lang="fr-FR" b="1" dirty="0"/>
              <a:t>Z protons</a:t>
            </a:r>
            <a:r>
              <a:rPr lang="fr-FR" dirty="0"/>
              <a:t> et de </a:t>
            </a:r>
            <a:r>
              <a:rPr lang="fr-FR" b="1" dirty="0"/>
              <a:t>N neutrons</a:t>
            </a:r>
            <a:r>
              <a:rPr lang="fr-FR" dirty="0"/>
              <a:t>.</a:t>
            </a:r>
          </a:p>
        </p:txBody>
      </p:sp>
      <p:sp>
        <p:nvSpPr>
          <p:cNvPr id="56" name="Rectangle 55"/>
          <p:cNvSpPr/>
          <p:nvPr/>
        </p:nvSpPr>
        <p:spPr>
          <a:xfrm>
            <a:off x="3419872" y="4772265"/>
            <a:ext cx="5400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u="sng" dirty="0"/>
              <a:t>Remarque :</a:t>
            </a:r>
            <a:r>
              <a:rPr lang="fr-FR" dirty="0"/>
              <a:t> X est une lettre majuscule parfois suivie d’une minuscule</a:t>
            </a:r>
          </a:p>
        </p:txBody>
      </p:sp>
      <p:pic>
        <p:nvPicPr>
          <p:cNvPr id="20" name="Atome" descr="atome3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0018" y="1154217"/>
            <a:ext cx="2078230" cy="2078230"/>
          </a:xfrm>
          <a:prstGeom prst="rect">
            <a:avLst/>
          </a:prstGeom>
        </p:spPr>
      </p:pic>
      <p:pic>
        <p:nvPicPr>
          <p:cNvPr id="25" name="Loup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709961">
            <a:off x="5522115" y="2091667"/>
            <a:ext cx="24384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4" name="Groupe 23"/>
          <p:cNvGrpSpPr/>
          <p:nvPr/>
        </p:nvGrpSpPr>
        <p:grpSpPr>
          <a:xfrm>
            <a:off x="1907704" y="1052736"/>
            <a:ext cx="5715000" cy="5028366"/>
            <a:chOff x="1907704" y="1052736"/>
            <a:chExt cx="5715000" cy="5028366"/>
          </a:xfrm>
        </p:grpSpPr>
        <p:pic>
          <p:nvPicPr>
            <p:cNvPr id="22" name="Picture 1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907704" y="1052736"/>
              <a:ext cx="5715000" cy="4286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" name="Rectangle 22"/>
            <p:cNvSpPr/>
            <p:nvPr/>
          </p:nvSpPr>
          <p:spPr>
            <a:xfrm>
              <a:off x="1907704" y="5373216"/>
              <a:ext cx="5688632" cy="70788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fr-FR" sz="2000" dirty="0"/>
                <a:t>Surface d'un objet en or obtenue à l'aide d'un microscope dit "à effet tunnel"</a:t>
              </a:r>
            </a:p>
          </p:txBody>
        </p:sp>
      </p:grpSp>
      <p:pic>
        <p:nvPicPr>
          <p:cNvPr id="34817" name="Atome grand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1124744"/>
            <a:ext cx="9118567" cy="440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48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48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4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348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348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348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348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817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1" grpId="0"/>
      <p:bldP spid="12" grpId="0"/>
      <p:bldP spid="54" grpId="0"/>
      <p:bldP spid="5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69393" y="188640"/>
            <a:ext cx="1305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u="sng" dirty="0"/>
              <a:t>A RETENIR :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369393" y="675911"/>
            <a:ext cx="8284897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fr-FR" dirty="0">
                <a:solidFill>
                  <a:srgbClr val="FF0000"/>
                </a:solidFill>
              </a:rPr>
              <a:t>   La charge électrique d'un proton est appelée charge élémentaire, on la note e ;</a:t>
            </a:r>
          </a:p>
          <a:p>
            <a:endParaRPr lang="fr-FR" sz="800" dirty="0">
              <a:solidFill>
                <a:srgbClr val="FF0000"/>
              </a:solidFill>
            </a:endParaRPr>
          </a:p>
          <a:p>
            <a:pPr marL="0" lvl="1">
              <a:buFont typeface="Wingdings" pitchFamily="2" charset="2"/>
              <a:buChar char="§"/>
            </a:pPr>
            <a:r>
              <a:rPr lang="fr-FR" dirty="0">
                <a:solidFill>
                  <a:srgbClr val="FF0000"/>
                </a:solidFill>
              </a:rPr>
              <a:t>   L’électron porte une charge électrique négative – e (opposée à celle du proton) ;</a:t>
            </a:r>
          </a:p>
          <a:p>
            <a:pPr marL="0" lvl="1"/>
            <a:endParaRPr lang="fr-FR" sz="800" dirty="0">
              <a:solidFill>
                <a:srgbClr val="FF0000"/>
              </a:solidFill>
            </a:endParaRPr>
          </a:p>
          <a:p>
            <a:pPr algn="just">
              <a:buFont typeface="Wingdings" pitchFamily="2" charset="2"/>
              <a:buChar char="§"/>
            </a:pPr>
            <a:r>
              <a:rPr lang="fr-FR" dirty="0">
                <a:solidFill>
                  <a:srgbClr val="FF0000"/>
                </a:solidFill>
              </a:rPr>
              <a:t>   Un atome est électriquement neutre : il est donc constitué d’un noyau contenant </a:t>
            </a:r>
            <a:r>
              <a:rPr lang="fr-FR" b="1" dirty="0">
                <a:solidFill>
                  <a:srgbClr val="FF0000"/>
                </a:solidFill>
              </a:rPr>
              <a:t>Z protons et N neutrons</a:t>
            </a:r>
            <a:r>
              <a:rPr lang="fr-FR" dirty="0">
                <a:solidFill>
                  <a:srgbClr val="FF0000"/>
                </a:solidFill>
              </a:rPr>
              <a:t> autour duquel se déplacent </a:t>
            </a:r>
            <a:r>
              <a:rPr lang="fr-FR" b="1" dirty="0">
                <a:solidFill>
                  <a:srgbClr val="FF0000"/>
                </a:solidFill>
              </a:rPr>
              <a:t>Z électrons</a:t>
            </a:r>
            <a:r>
              <a:rPr lang="fr-FR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7" name="Rectangle 6"/>
          <p:cNvSpPr/>
          <p:nvPr/>
        </p:nvSpPr>
        <p:spPr>
          <a:xfrm>
            <a:off x="1794637" y="6444044"/>
            <a:ext cx="55547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Un noyau est constitué de </a:t>
            </a:r>
            <a:r>
              <a:rPr lang="fr-FR" b="1" dirty="0"/>
              <a:t>Z protons</a:t>
            </a:r>
            <a:r>
              <a:rPr lang="fr-FR" dirty="0"/>
              <a:t> et de </a:t>
            </a:r>
            <a:r>
              <a:rPr lang="fr-FR" b="1" dirty="0"/>
              <a:t>N neutrons</a:t>
            </a:r>
            <a:r>
              <a:rPr lang="fr-FR" dirty="0"/>
              <a:t>.</a:t>
            </a:r>
          </a:p>
        </p:txBody>
      </p:sp>
      <p:pic>
        <p:nvPicPr>
          <p:cNvPr id="13" name="Loup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709961">
            <a:off x="6386211" y="1851899"/>
            <a:ext cx="24384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369393" y="2195572"/>
            <a:ext cx="2010615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u="sng" dirty="0"/>
              <a:t>Exercice :</a:t>
            </a:r>
            <a:r>
              <a:rPr lang="fr-FR" dirty="0"/>
              <a:t> n°10 p59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69393" y="2627620"/>
            <a:ext cx="328884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3.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Les caractéristiques de l’atome</a:t>
            </a:r>
          </a:p>
          <a:p>
            <a:pPr lvl="0"/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3.1.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Les dimensions de l’atome</a:t>
            </a:r>
          </a:p>
        </p:txBody>
      </p:sp>
      <p:pic>
        <p:nvPicPr>
          <p:cNvPr id="27" name="Image 26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3429000"/>
            <a:ext cx="2448272" cy="2917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5" name="Objet 14"/>
          <p:cNvGraphicFramePr>
            <a:graphicFrameLocks noChangeAspect="1"/>
          </p:cNvGraphicFramePr>
          <p:nvPr/>
        </p:nvGraphicFramePr>
        <p:xfrm>
          <a:off x="3827760" y="3501008"/>
          <a:ext cx="3624560" cy="936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64" name="Equation" r:id="rId5" imgW="1815840" imgH="469800" progId="Equation.DSMT4">
                  <p:embed/>
                </p:oleObj>
              </mc:Choice>
              <mc:Fallback>
                <p:oleObj name="Equation" r:id="rId5" imgW="1815840" imgH="469800" progId="Equation.DSMT4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27760" y="3501008"/>
                        <a:ext cx="3624560" cy="93610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ZoneTexte 15"/>
          <p:cNvSpPr txBox="1"/>
          <p:nvPr/>
        </p:nvSpPr>
        <p:spPr>
          <a:xfrm>
            <a:off x="2699792" y="5360442"/>
            <a:ext cx="6444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FF0000"/>
              </a:buClr>
              <a:buFont typeface="Arial" pitchFamily="34" charset="0"/>
              <a:buChar char="•"/>
            </a:pPr>
            <a:r>
              <a:rPr lang="fr-FR" dirty="0">
                <a:sym typeface="Symbol"/>
              </a:rPr>
              <a:t>   </a:t>
            </a:r>
            <a:r>
              <a:rPr lang="fr-FR" dirty="0">
                <a:solidFill>
                  <a:srgbClr val="FF0000"/>
                </a:solidFill>
              </a:rPr>
              <a:t>L’atome est essentiellement constitué de </a:t>
            </a:r>
            <a:r>
              <a:rPr lang="fr-FR" b="1" dirty="0">
                <a:solidFill>
                  <a:srgbClr val="FF0000"/>
                </a:solidFill>
              </a:rPr>
              <a:t>vide</a:t>
            </a:r>
            <a:r>
              <a:rPr lang="fr-FR" dirty="0">
                <a:solidFill>
                  <a:srgbClr val="FF0000"/>
                </a:solidFill>
              </a:rPr>
              <a:t>, on dit qu’il a une </a:t>
            </a:r>
            <a:r>
              <a:rPr lang="fr-FR" b="1" dirty="0">
                <a:solidFill>
                  <a:srgbClr val="FF0000"/>
                </a:solidFill>
              </a:rPr>
              <a:t>structure lacunaire</a:t>
            </a:r>
            <a:r>
              <a:rPr lang="fr-FR" dirty="0">
                <a:solidFill>
                  <a:srgbClr val="FF0000"/>
                </a:solidFill>
              </a:rPr>
              <a:t> ;</a:t>
            </a:r>
          </a:p>
          <a:p>
            <a:pPr>
              <a:buFont typeface="Arial" pitchFamily="34" charset="0"/>
              <a:buChar char="•"/>
            </a:pPr>
            <a:r>
              <a:rPr lang="fr-FR" dirty="0">
                <a:solidFill>
                  <a:srgbClr val="FF0000"/>
                </a:solidFill>
              </a:rPr>
              <a:t>   le noyau est de taille négligeable devant celle de l’atome.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2915816" y="4530606"/>
            <a:ext cx="62281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ym typeface="Symbol"/>
              </a:rPr>
              <a:t> </a:t>
            </a:r>
            <a:r>
              <a:rPr lang="fr-FR" sz="1600" dirty="0"/>
              <a:t>Le diamètre de l’atome est 100 000 fois plus grand que celui du noyau.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99792" y="4941168"/>
            <a:ext cx="1305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u="sng" dirty="0"/>
              <a:t>A RETENIR :</a:t>
            </a:r>
            <a:endParaRPr lang="fr-FR" dirty="0"/>
          </a:p>
        </p:txBody>
      </p:sp>
      <p:grpSp>
        <p:nvGrpSpPr>
          <p:cNvPr id="8" name="Atome"/>
          <p:cNvGrpSpPr/>
          <p:nvPr/>
        </p:nvGrpSpPr>
        <p:grpSpPr>
          <a:xfrm>
            <a:off x="10859" y="722254"/>
            <a:ext cx="9122283" cy="5413493"/>
            <a:chOff x="10859" y="282011"/>
            <a:chExt cx="9122283" cy="5413493"/>
          </a:xfrm>
        </p:grpSpPr>
        <p:pic>
          <p:nvPicPr>
            <p:cNvPr id="9" name="Picture 3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0859" y="358837"/>
              <a:ext cx="9122283" cy="5336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ZoneTexte 9"/>
            <p:cNvSpPr txBox="1"/>
            <p:nvPr/>
          </p:nvSpPr>
          <p:spPr>
            <a:xfrm>
              <a:off x="8152681" y="282011"/>
              <a:ext cx="69775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b="1" dirty="0"/>
                <a:t>: + </a:t>
              </a:r>
              <a:r>
                <a:rPr lang="fr-FR" sz="1600" b="1" dirty="0" err="1"/>
                <a:t>Ze</a:t>
              </a:r>
              <a:r>
                <a:rPr lang="fr-FR" sz="1600" b="1" dirty="0"/>
                <a:t>)</a:t>
              </a:r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8383417" y="871670"/>
              <a:ext cx="69775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b="1" dirty="0"/>
                <a:t>: + </a:t>
              </a:r>
              <a:r>
                <a:rPr lang="fr-FR" sz="1600" b="1" dirty="0" err="1"/>
                <a:t>Ze</a:t>
              </a:r>
              <a:r>
                <a:rPr lang="fr-FR" sz="1600" b="1" dirty="0"/>
                <a:t>)</a:t>
              </a:r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4247252" y="4922378"/>
              <a:ext cx="61920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b="1" dirty="0"/>
                <a:t>(- </a:t>
              </a:r>
              <a:r>
                <a:rPr lang="fr-FR" sz="1600" b="1" dirty="0" err="1"/>
                <a:t>Ze</a:t>
              </a:r>
              <a:r>
                <a:rPr lang="fr-FR" sz="1600" b="1" dirty="0"/>
                <a:t>)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3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8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uiExpand="1" build="p"/>
      <p:bldP spid="7" grpId="0"/>
      <p:bldP spid="7" grpId="1"/>
      <p:bldP spid="14" grpId="0"/>
      <p:bldP spid="25" grpId="0" build="p"/>
      <p:bldP spid="16" grpId="0" build="p"/>
      <p:bldP spid="17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5536" y="260648"/>
            <a:ext cx="22313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3.2.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Masse de l’atome</a:t>
            </a:r>
          </a:p>
        </p:txBody>
      </p:sp>
      <p:sp>
        <p:nvSpPr>
          <p:cNvPr id="5" name="Rectangle 4"/>
          <p:cNvSpPr/>
          <p:nvPr/>
        </p:nvSpPr>
        <p:spPr>
          <a:xfrm>
            <a:off x="467544" y="692696"/>
            <a:ext cx="84280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/>
              <a:t>La masse d'un atome est égale à la somme des masses des particules qui le composent :</a:t>
            </a:r>
          </a:p>
        </p:txBody>
      </p:sp>
      <p:pic>
        <p:nvPicPr>
          <p:cNvPr id="6349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47788" y="3306857"/>
            <a:ext cx="6446837" cy="5524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Rectangle 7"/>
          <p:cNvSpPr/>
          <p:nvPr/>
        </p:nvSpPr>
        <p:spPr>
          <a:xfrm>
            <a:off x="395536" y="2420888"/>
            <a:ext cx="83529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/>
              <a:t>On constate, par le calcul, que la masse d'un atome est concentrée dans son noyau. La masse du cortège électronique est négligeable :</a:t>
            </a:r>
          </a:p>
        </p:txBody>
      </p:sp>
      <p:sp>
        <p:nvSpPr>
          <p:cNvPr id="9" name="Rectangle 8"/>
          <p:cNvSpPr/>
          <p:nvPr/>
        </p:nvSpPr>
        <p:spPr>
          <a:xfrm>
            <a:off x="323528" y="4147339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ym typeface="Wingdings"/>
              </a:rPr>
              <a:t></a:t>
            </a:r>
            <a:r>
              <a:rPr lang="fr-FR" dirty="0"/>
              <a:t> Le noyau concentrant plus de 99,9 % de sa masse.</a:t>
            </a:r>
          </a:p>
        </p:txBody>
      </p:sp>
      <p:sp>
        <p:nvSpPr>
          <p:cNvPr id="10" name="Rectangle 9"/>
          <p:cNvSpPr/>
          <p:nvPr/>
        </p:nvSpPr>
        <p:spPr>
          <a:xfrm>
            <a:off x="395536" y="5108991"/>
            <a:ext cx="26732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3.3.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Le nuage électronique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52101" y="5613047"/>
            <a:ext cx="83529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Les </a:t>
            </a:r>
            <a:r>
              <a:rPr lang="fr-FR" b="1" dirty="0">
                <a:solidFill>
                  <a:schemeClr val="bg1">
                    <a:lumMod val="75000"/>
                  </a:schemeClr>
                </a:solidFill>
              </a:rPr>
              <a:t>Z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 électrons qui composent le nuage électronique d'un atome de numéro atomique </a:t>
            </a:r>
            <a:r>
              <a:rPr lang="fr-FR" b="1" dirty="0">
                <a:solidFill>
                  <a:schemeClr val="bg1">
                    <a:lumMod val="75000"/>
                  </a:schemeClr>
                </a:solidFill>
              </a:rPr>
              <a:t>Z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 sont en mouvement incessant et rapide. Ils restent néanmoins au voisinage du noyau car ils sont soumis à son attraction : le noyau qui porte la charge électrique + Z 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  <a:sym typeface="Symbol"/>
              </a:rPr>
              <a:t>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 e attire les électrons de charge 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  <a:sym typeface="Symbol"/>
              </a:rPr>
              <a:t>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 e.</a:t>
            </a:r>
          </a:p>
        </p:txBody>
      </p:sp>
      <p:pic>
        <p:nvPicPr>
          <p:cNvPr id="12" name="Loup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709961">
            <a:off x="5396029" y="2784852"/>
            <a:ext cx="24384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8868" y="1124744"/>
            <a:ext cx="6186264" cy="1113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12"/>
          <p:cNvSpPr/>
          <p:nvPr/>
        </p:nvSpPr>
        <p:spPr>
          <a:xfrm>
            <a:off x="369393" y="4571836"/>
            <a:ext cx="1957715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u="sng" dirty="0"/>
              <a:t>Exercice :</a:t>
            </a:r>
            <a:r>
              <a:rPr lang="fr-FR" dirty="0"/>
              <a:t> n°17 p59</a:t>
            </a:r>
          </a:p>
        </p:txBody>
      </p:sp>
      <p:pic>
        <p:nvPicPr>
          <p:cNvPr id="65537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874" y="4149080"/>
            <a:ext cx="8990253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55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55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5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3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55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55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5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655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655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655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655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537"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0" grpId="0"/>
      <p:bldP spid="11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2100" y="188640"/>
            <a:ext cx="86403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/>
              <a:t>Les électrons se répartissent en couches et sous-couches. Cette répartition se nomme </a:t>
            </a:r>
            <a:r>
              <a:rPr lang="fr-FR" b="1" dirty="0"/>
              <a:t>la configuration</a:t>
            </a:r>
            <a:r>
              <a:rPr lang="fr-FR" dirty="0"/>
              <a:t> (ou </a:t>
            </a:r>
            <a:r>
              <a:rPr lang="fr-FR" b="1" dirty="0"/>
              <a:t>structure</a:t>
            </a:r>
            <a:r>
              <a:rPr lang="fr-FR" dirty="0"/>
              <a:t>) </a:t>
            </a:r>
            <a:r>
              <a:rPr lang="fr-FR" b="1" dirty="0"/>
              <a:t>électronique de l’atome.</a:t>
            </a: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252101" y="4139788"/>
            <a:ext cx="1305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u="sng" dirty="0"/>
              <a:t>A RETENIR :</a:t>
            </a:r>
            <a:endParaRPr lang="fr-FR" dirty="0"/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470264" y="4535829"/>
            <a:ext cx="8421188" cy="2277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fr-FR" dirty="0">
                <a:solidFill>
                  <a:srgbClr val="FF0000"/>
                </a:solidFill>
              </a:rPr>
              <a:t>La dernière couche de la configuration électronique qui contient des électrons est appelée </a:t>
            </a:r>
            <a:r>
              <a:rPr lang="fr-FR" b="1" dirty="0">
                <a:solidFill>
                  <a:srgbClr val="FF0000"/>
                </a:solidFill>
              </a:rPr>
              <a:t>couche externe</a:t>
            </a:r>
            <a:r>
              <a:rPr lang="fr-FR" dirty="0">
                <a:solidFill>
                  <a:srgbClr val="FF0000"/>
                </a:solidFill>
              </a:rPr>
              <a:t>. Elle contient les électrons </a:t>
            </a:r>
            <a:r>
              <a:rPr lang="fr-FR" b="1" dirty="0">
                <a:solidFill>
                  <a:srgbClr val="FF0000"/>
                </a:solidFill>
              </a:rPr>
              <a:t>de valence</a:t>
            </a:r>
            <a:r>
              <a:rPr lang="fr-FR" dirty="0">
                <a:solidFill>
                  <a:srgbClr val="FF0000"/>
                </a:solidFill>
              </a:rPr>
              <a:t> de l’atome et </a:t>
            </a:r>
            <a:r>
              <a:rPr lang="fr-FR" b="1" dirty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va définir les propriétés chimiques de l'élément </a:t>
            </a:r>
            <a:r>
              <a:rPr lang="fr-FR" dirty="0">
                <a:solidFill>
                  <a:srgbClr val="FF0000"/>
                </a:solidFill>
              </a:rPr>
              <a:t> ;</a:t>
            </a:r>
            <a:endParaRPr kumimoji="0" lang="fr-FR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fr-FR" sz="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fr-FR" dirty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fr-FR" dirty="0">
                <a:solidFill>
                  <a:srgbClr val="FF0000"/>
                </a:solidFill>
              </a:rPr>
              <a:t>Les autres couches sont appelées </a:t>
            </a:r>
            <a:r>
              <a:rPr lang="fr-FR" b="1" dirty="0">
                <a:solidFill>
                  <a:srgbClr val="FF0000"/>
                </a:solidFill>
              </a:rPr>
              <a:t>couches internes</a:t>
            </a:r>
            <a:r>
              <a:rPr lang="fr-FR" dirty="0">
                <a:solidFill>
                  <a:srgbClr val="FF0000"/>
                </a:solidFill>
              </a:rPr>
              <a:t> et contiennent les électrons </a:t>
            </a:r>
            <a:r>
              <a:rPr lang="fr-FR" b="1" dirty="0">
                <a:solidFill>
                  <a:srgbClr val="FF0000"/>
                </a:solidFill>
              </a:rPr>
              <a:t>de cœur</a:t>
            </a:r>
            <a:r>
              <a:rPr lang="fr-FR" dirty="0">
                <a:solidFill>
                  <a:srgbClr val="FF0000"/>
                </a:solidFill>
              </a:rPr>
              <a:t> des atomes ;</a:t>
            </a:r>
            <a:endParaRPr kumimoji="0" lang="fr-FR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fr-FR" sz="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lang="fr-FR" dirty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La répartition des électrons dans les différentes couches s’appelle la </a:t>
            </a:r>
            <a:r>
              <a:rPr kumimoji="0" lang="fr-FR" b="1" i="0" u="none" strike="noStrike" cap="none" normalizeH="0" baseline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structure électronique de l’atome</a:t>
            </a: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fr-FR" b="0" i="0" u="none" strike="noStrike" cap="none" normalizeH="0" baseline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52100" y="908720"/>
            <a:ext cx="85683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b="1" dirty="0"/>
              <a:t>Jusqu'à 18 électrons, les sous-couches se remplissent selon l’ordre suivant : 1s → 2s → 2p → 3s → 3p.</a:t>
            </a:r>
            <a:r>
              <a:rPr lang="fr-FR" dirty="0"/>
              <a:t> Au-delà, il faut suivre la règle de </a:t>
            </a:r>
            <a:r>
              <a:rPr lang="fr-FR" dirty="0" err="1"/>
              <a:t>Klechkowski</a:t>
            </a:r>
            <a:r>
              <a:rPr lang="fr-FR" dirty="0"/>
              <a:t>.</a:t>
            </a:r>
          </a:p>
        </p:txBody>
      </p:sp>
      <p:pic>
        <p:nvPicPr>
          <p:cNvPr id="29" name="Image 28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636" y="1988840"/>
            <a:ext cx="2206029" cy="12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Image 29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1916832"/>
            <a:ext cx="1944216" cy="2468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Rectangle 30"/>
          <p:cNvSpPr/>
          <p:nvPr/>
        </p:nvSpPr>
        <p:spPr>
          <a:xfrm>
            <a:off x="4139952" y="1916832"/>
            <a:ext cx="22922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/>
              <a:t>Règle de </a:t>
            </a:r>
            <a:r>
              <a:rPr lang="fr-FR" u="sng" dirty="0" err="1"/>
              <a:t>Klechkowski</a:t>
            </a:r>
            <a:r>
              <a:rPr lang="fr-FR" u="sng" dirty="0"/>
              <a:t> :</a:t>
            </a:r>
            <a:endParaRPr lang="fr-FR" dirty="0"/>
          </a:p>
        </p:txBody>
      </p:sp>
      <p:pic>
        <p:nvPicPr>
          <p:cNvPr id="9625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77958" y="3429000"/>
            <a:ext cx="2041384" cy="57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625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678" y="4266000"/>
            <a:ext cx="9058644" cy="25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600"/>
                            </p:stCondLst>
                            <p:childTnLst>
                              <p:par>
                                <p:cTn id="13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600"/>
                            </p:stCondLst>
                            <p:childTnLst>
                              <p:par>
                                <p:cTn id="22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800" decel="100000"/>
                                        <p:tgtEl>
                                          <p:spTgt spid="962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962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96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96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6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6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600"/>
                            </p:stCondLst>
                            <p:childTnLst>
                              <p:par>
                                <p:cTn id="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100"/>
                            </p:stCondLst>
                            <p:childTnLst>
                              <p:par>
                                <p:cTn id="3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962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6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96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6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6258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962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6259"/>
                  </p:tgtEl>
                </p:cond>
              </p:nextCondLst>
            </p:seq>
          </p:childTnLst>
        </p:cTn>
      </p:par>
    </p:tnLst>
    <p:bldLst>
      <p:bldP spid="11" grpId="0"/>
      <p:bldP spid="12" grpId="0" build="p"/>
      <p:bldP spid="28" grpId="0"/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1520" y="332656"/>
            <a:ext cx="274831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rgbClr val="0070C0"/>
                </a:solidFill>
              </a:rPr>
              <a:t>4.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Les ions monoatomiques</a:t>
            </a:r>
          </a:p>
          <a:p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4.1.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Définition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251520" y="1041703"/>
            <a:ext cx="12538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fr-FR" b="1" u="sng" dirty="0">
                <a:ea typeface="Calibri"/>
                <a:cs typeface="Times New Roman"/>
              </a:rPr>
              <a:t>Définition :</a:t>
            </a:r>
            <a:endParaRPr lang="fr-FR" u="sng" dirty="0">
              <a:ea typeface="Calibri"/>
              <a:cs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1520" y="1412776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>
                <a:solidFill>
                  <a:srgbClr val="FF0000"/>
                </a:solidFill>
              </a:rPr>
              <a:t>Un </a:t>
            </a:r>
            <a:r>
              <a:rPr lang="fr-FR" b="1" dirty="0">
                <a:solidFill>
                  <a:srgbClr val="FF0000"/>
                </a:solidFill>
              </a:rPr>
              <a:t>ion monoatomique</a:t>
            </a:r>
            <a:r>
              <a:rPr lang="fr-FR" dirty="0">
                <a:solidFill>
                  <a:srgbClr val="FF0000"/>
                </a:solidFill>
              </a:rPr>
              <a:t> est formé par un atome qui a perdu ou gagné un ou plusieurs électrons.</a:t>
            </a:r>
          </a:p>
        </p:txBody>
      </p:sp>
      <p:sp>
        <p:nvSpPr>
          <p:cNvPr id="7" name="Rectangle 6"/>
          <p:cNvSpPr/>
          <p:nvPr/>
        </p:nvSpPr>
        <p:spPr>
          <a:xfrm>
            <a:off x="251520" y="2079088"/>
            <a:ext cx="1112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u="sng" dirty="0"/>
              <a:t>Exemple :</a:t>
            </a:r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4902" y="2439128"/>
            <a:ext cx="5474196" cy="113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252101" y="3637473"/>
            <a:ext cx="1305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u="sng" dirty="0"/>
              <a:t>A RETENIR :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827584" y="4078813"/>
            <a:ext cx="773205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buFontTx/>
              <a:buChar char="-"/>
            </a:pPr>
            <a:r>
              <a:rPr lang="fr-FR" dirty="0">
                <a:solidFill>
                  <a:srgbClr val="FF0000"/>
                </a:solidFill>
              </a:rPr>
              <a:t>   Un atome X se transforme en ion X</a:t>
            </a:r>
            <a:r>
              <a:rPr lang="fr-FR" baseline="30000" dirty="0">
                <a:solidFill>
                  <a:srgbClr val="FF0000"/>
                </a:solidFill>
              </a:rPr>
              <a:t>p+</a:t>
            </a:r>
            <a:r>
              <a:rPr lang="fr-FR" dirty="0">
                <a:solidFill>
                  <a:srgbClr val="FF0000"/>
                </a:solidFill>
              </a:rPr>
              <a:t> s’il perd </a:t>
            </a:r>
            <a:r>
              <a:rPr lang="fr-FR" b="1" dirty="0">
                <a:solidFill>
                  <a:srgbClr val="FF0000"/>
                </a:solidFill>
              </a:rPr>
              <a:t>p</a:t>
            </a:r>
            <a:r>
              <a:rPr lang="fr-FR" dirty="0">
                <a:solidFill>
                  <a:srgbClr val="FF0000"/>
                </a:solidFill>
              </a:rPr>
              <a:t> électrons et devient un </a:t>
            </a:r>
            <a:r>
              <a:rPr lang="fr-FR" b="1" dirty="0">
                <a:solidFill>
                  <a:srgbClr val="FF0000"/>
                </a:solidFill>
              </a:rPr>
              <a:t>cation</a:t>
            </a:r>
            <a:r>
              <a:rPr lang="fr-FR" dirty="0">
                <a:solidFill>
                  <a:srgbClr val="FF0000"/>
                </a:solidFill>
              </a:rPr>
              <a:t> ;</a:t>
            </a:r>
          </a:p>
          <a:p>
            <a:pPr>
              <a:buFontTx/>
              <a:buChar char="-"/>
            </a:pPr>
            <a:r>
              <a:rPr lang="fr-FR" dirty="0">
                <a:solidFill>
                  <a:srgbClr val="FF0000"/>
                </a:solidFill>
              </a:rPr>
              <a:t>   Un atome X se transforme en ion </a:t>
            </a:r>
            <a:r>
              <a:rPr lang="fr-FR" b="1" dirty="0" err="1">
                <a:solidFill>
                  <a:srgbClr val="FF0000"/>
                </a:solidFill>
              </a:rPr>
              <a:t>X</a:t>
            </a:r>
            <a:r>
              <a:rPr lang="fr-FR" b="1" baseline="30000" dirty="0" err="1">
                <a:solidFill>
                  <a:srgbClr val="FF0000"/>
                </a:solidFill>
              </a:rPr>
              <a:t>n</a:t>
            </a:r>
            <a:r>
              <a:rPr lang="fr-FR" b="1" baseline="30000" dirty="0">
                <a:solidFill>
                  <a:srgbClr val="FF0000"/>
                </a:solidFill>
              </a:rPr>
              <a:t>-</a:t>
            </a:r>
            <a:r>
              <a:rPr lang="fr-FR" baseline="30000" dirty="0">
                <a:solidFill>
                  <a:srgbClr val="FF0000"/>
                </a:solidFill>
              </a:rPr>
              <a:t> </a:t>
            </a:r>
            <a:r>
              <a:rPr lang="fr-FR" dirty="0">
                <a:solidFill>
                  <a:srgbClr val="FF0000"/>
                </a:solidFill>
              </a:rPr>
              <a:t>s’il gagne </a:t>
            </a:r>
            <a:r>
              <a:rPr lang="fr-FR" b="1" dirty="0">
                <a:solidFill>
                  <a:srgbClr val="FF0000"/>
                </a:solidFill>
              </a:rPr>
              <a:t>n</a:t>
            </a:r>
            <a:r>
              <a:rPr lang="fr-FR" dirty="0">
                <a:solidFill>
                  <a:srgbClr val="FF0000"/>
                </a:solidFill>
              </a:rPr>
              <a:t> électrons et devient un </a:t>
            </a:r>
            <a:r>
              <a:rPr lang="fr-FR" b="1" dirty="0">
                <a:solidFill>
                  <a:srgbClr val="FF0000"/>
                </a:solidFill>
              </a:rPr>
              <a:t>anion</a:t>
            </a:r>
            <a:r>
              <a:rPr lang="fr-FR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51520" y="5807005"/>
            <a:ext cx="27347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4.2.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Les composés ioniques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51520" y="6167045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/>
              <a:t>Les composés ioniques solides sont des arrangements tridimensionnels (= en 3D) alternant des ions positifs et négatifs.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52101" y="4797152"/>
            <a:ext cx="27858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u="sng" dirty="0"/>
              <a:t>Quelques ions à connaitre :</a:t>
            </a:r>
            <a:endParaRPr lang="fr-FR" dirty="0"/>
          </a:p>
        </p:txBody>
      </p:sp>
      <p:pic>
        <p:nvPicPr>
          <p:cNvPr id="14" name="Image 1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71906" y="5157192"/>
            <a:ext cx="656172" cy="571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15"/>
          <p:cNvSpPr/>
          <p:nvPr/>
        </p:nvSpPr>
        <p:spPr>
          <a:xfrm>
            <a:off x="251520" y="0"/>
            <a:ext cx="1957715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u="sng" dirty="0"/>
              <a:t>Exercice :</a:t>
            </a:r>
            <a:r>
              <a:rPr lang="fr-FR" dirty="0"/>
              <a:t> n°14 p59</a:t>
            </a:r>
          </a:p>
        </p:txBody>
      </p:sp>
      <p:pic>
        <p:nvPicPr>
          <p:cNvPr id="15" name="Image 1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00312" y="809328"/>
            <a:ext cx="6943376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80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4" grpId="0" uiExpand="1" build="p"/>
      <p:bldP spid="5" grpId="0"/>
      <p:bldP spid="6" grpId="0"/>
      <p:bldP spid="7" grpId="0"/>
      <p:bldP spid="9" grpId="0"/>
      <p:bldP spid="10" grpId="0" build="p"/>
      <p:bldP spid="11" grpId="0" build="p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1520" y="4571836"/>
            <a:ext cx="47845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rgbClr val="0070C0"/>
                </a:solidFill>
              </a:rPr>
              <a:t>4.3.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Mise en évidence des ions monoatomiques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251520" y="4931876"/>
            <a:ext cx="82589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fr-FR" dirty="0"/>
              <a:t>Pour mettre en évidence des ions monoatomiques, on peut réaliser des tests simples :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209616" y="5435932"/>
            <a:ext cx="40743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Tx/>
              <a:buChar char="-"/>
            </a:pPr>
            <a:r>
              <a:rPr lang="fr-FR" dirty="0"/>
              <a:t>  Test d’identification avec  une solution ;</a:t>
            </a:r>
          </a:p>
          <a:p>
            <a:pPr>
              <a:buFontTx/>
              <a:buChar char="-"/>
            </a:pPr>
            <a:r>
              <a:rPr lang="fr-FR" dirty="0"/>
              <a:t>  Test à  la flamme ;</a:t>
            </a:r>
          </a:p>
          <a:p>
            <a:pPr>
              <a:buFontTx/>
              <a:buChar char="-"/>
            </a:pPr>
            <a:r>
              <a:rPr lang="fr-FR" dirty="0"/>
              <a:t>   …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251520" y="6444044"/>
            <a:ext cx="67757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bg1">
                    <a:lumMod val="75000"/>
                  </a:schemeClr>
                </a:solidFill>
                <a:sym typeface="Symbol"/>
              </a:rPr>
              <a:t> 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Il existe un réactif ou une méthode caractéristique pour chaque ion.</a:t>
            </a:r>
          </a:p>
        </p:txBody>
      </p:sp>
      <p:pic>
        <p:nvPicPr>
          <p:cNvPr id="972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2283" y="116632"/>
            <a:ext cx="8799434" cy="20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252101" y="2348880"/>
            <a:ext cx="1305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u="sng" dirty="0"/>
              <a:t>A RETENIR :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252101" y="2708920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>
                <a:solidFill>
                  <a:srgbClr val="FF0000"/>
                </a:solidFill>
              </a:rPr>
              <a:t>Les composés ioniques sont électriquement neutres : ils comportent autant de charges positives que de charges négatives.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51520" y="3419708"/>
            <a:ext cx="12861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u="sng" dirty="0"/>
              <a:t>Remarque :</a:t>
            </a:r>
            <a:endParaRPr lang="fr-FR" dirty="0"/>
          </a:p>
        </p:txBody>
      </p:sp>
      <p:sp>
        <p:nvSpPr>
          <p:cNvPr id="12" name="Rectangle 11"/>
          <p:cNvSpPr/>
          <p:nvPr/>
        </p:nvSpPr>
        <p:spPr>
          <a:xfrm>
            <a:off x="251520" y="3789040"/>
            <a:ext cx="8496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/>
              <a:t>Par convention, dans la formule d’un composé ionique, l’ion positif est toujours mis en premier (</a:t>
            </a:r>
            <a:r>
              <a:rPr lang="fr-FR" u="sng" dirty="0"/>
              <a:t>ex :</a:t>
            </a:r>
            <a:r>
              <a:rPr lang="fr-FR" dirty="0"/>
              <a:t> cristal ionique de </a:t>
            </a:r>
            <a:r>
              <a:rPr lang="fr-FR" dirty="0" err="1"/>
              <a:t>NaC</a:t>
            </a:r>
            <a:r>
              <a:rPr lang="fr-FR" dirty="0"/>
              <a:t>ℓ).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build="p"/>
      <p:bldP spid="7" grpId="0"/>
      <p:bldP spid="9" grpId="0"/>
      <p:bldP spid="10" grpId="0"/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528" y="188640"/>
            <a:ext cx="22367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rgbClr val="0070C0"/>
                </a:solidFill>
              </a:rPr>
              <a:t>5.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L’élément chimique</a:t>
            </a:r>
          </a:p>
        </p:txBody>
      </p:sp>
      <p:sp>
        <p:nvSpPr>
          <p:cNvPr id="5" name="Rectangle 4"/>
          <p:cNvSpPr/>
          <p:nvPr/>
        </p:nvSpPr>
        <p:spPr>
          <a:xfrm>
            <a:off x="252100" y="620688"/>
            <a:ext cx="86403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/>
              <a:t>On donne le nom </a:t>
            </a:r>
            <a:r>
              <a:rPr lang="fr-FR" b="1" dirty="0"/>
              <a:t>d'élément chimique</a:t>
            </a:r>
            <a:r>
              <a:rPr lang="fr-FR" dirty="0"/>
              <a:t> à l'ensemble des entités, qu'il s'agisse d'atomes ou d'ions monoatomiques, caractérisées par le même nombre de protons Z, présents dans leur noyau.</a:t>
            </a:r>
          </a:p>
        </p:txBody>
      </p:sp>
      <p:sp>
        <p:nvSpPr>
          <p:cNvPr id="6" name="Rectangle 5"/>
          <p:cNvSpPr/>
          <p:nvPr/>
        </p:nvSpPr>
        <p:spPr>
          <a:xfrm>
            <a:off x="252101" y="1628800"/>
            <a:ext cx="1305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u="sng" dirty="0"/>
              <a:t>A RETENIR :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252100" y="2060848"/>
            <a:ext cx="86403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>
                <a:solidFill>
                  <a:srgbClr val="FF0000"/>
                </a:solidFill>
              </a:rPr>
              <a:t>Ainsi, toutes les entités chimiques (atome ou ion monoatomique) possédant le même numéro atomique Z appartiennent au même élément chimique.</a:t>
            </a:r>
          </a:p>
        </p:txBody>
      </p:sp>
      <p:sp>
        <p:nvSpPr>
          <p:cNvPr id="8" name="Rectangle 7"/>
          <p:cNvSpPr/>
          <p:nvPr/>
        </p:nvSpPr>
        <p:spPr>
          <a:xfrm>
            <a:off x="252101" y="2780928"/>
            <a:ext cx="1095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/>
              <a:t>Exemple :</a:t>
            </a:r>
            <a:endParaRPr lang="fr-FR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4028" y="3212976"/>
            <a:ext cx="7515944" cy="1255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ZoneTexte 9"/>
          <p:cNvSpPr txBox="1"/>
          <p:nvPr/>
        </p:nvSpPr>
        <p:spPr>
          <a:xfrm>
            <a:off x="251520" y="6309320"/>
            <a:ext cx="3001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u="sng" dirty="0"/>
              <a:t>Exercices </a:t>
            </a:r>
            <a:r>
              <a:rPr lang="fr-FR" u="sng"/>
              <a:t>:</a:t>
            </a:r>
            <a:r>
              <a:rPr lang="fr-FR"/>
              <a:t> </a:t>
            </a:r>
            <a:r>
              <a:rPr lang="fr-FR" smtClean="0"/>
              <a:t>n°33 </a:t>
            </a:r>
            <a:r>
              <a:rPr lang="fr-FR" dirty="0"/>
              <a:t>p63, n°31 p62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0" grpId="0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657</TotalTime>
  <Words>713</Words>
  <Application>Microsoft Office PowerPoint</Application>
  <PresentationFormat>Affichage à l'écran (4:3)</PresentationFormat>
  <Paragraphs>93</Paragraphs>
  <Slides>10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22" baseType="lpstr">
      <vt:lpstr>Franklin Gothic Medium</vt:lpstr>
      <vt:lpstr>Wingdings 3</vt:lpstr>
      <vt:lpstr>Times New Roman</vt:lpstr>
      <vt:lpstr>Wingdings 2</vt:lpstr>
      <vt:lpstr>Arial</vt:lpstr>
      <vt:lpstr>Symbol</vt:lpstr>
      <vt:lpstr>Calibri</vt:lpstr>
      <vt:lpstr>Wingdings</vt:lpstr>
      <vt:lpstr>Verdana</vt:lpstr>
      <vt:lpstr>Thème Office</vt:lpstr>
      <vt:lpstr>Aspect</vt:lpstr>
      <vt:lpstr>Equation</vt:lpstr>
      <vt:lpstr>Le modèle de l’atome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INTERNET</dc:creator>
  <cp:lastModifiedBy>maintenance</cp:lastModifiedBy>
  <cp:revision>129</cp:revision>
  <dcterms:created xsi:type="dcterms:W3CDTF">2011-07-29T08:23:03Z</dcterms:created>
  <dcterms:modified xsi:type="dcterms:W3CDTF">2021-10-21T13:32:01Z</dcterms:modified>
</cp:coreProperties>
</file>