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56" r:id="rId3"/>
    <p:sldId id="257" r:id="rId4"/>
    <p:sldId id="259" r:id="rId5"/>
    <p:sldId id="260" r:id="rId6"/>
    <p:sldId id="261" r:id="rId7"/>
    <p:sldId id="262" r:id="rId8"/>
    <p:sldId id="258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Franklin Gothic Book" panose="020B0503020102020204" pitchFamily="34" charset="0"/>
      <p:regular r:id="rId15"/>
      <p:italic r:id="rId16"/>
    </p:embeddedFont>
    <p:embeddedFont>
      <p:font typeface="Franklin Gothic Heavy" panose="020B0903020102020204" pitchFamily="34" charset="0"/>
      <p:regular r:id="rId17"/>
      <p:italic r:id="rId18"/>
    </p:embeddedFont>
    <p:embeddedFont>
      <p:font typeface="Franklin Gothic Medium" panose="020B0603020102020204" pitchFamily="34" charset="0"/>
      <p:regular r:id="rId19"/>
      <p:italic r:id="rId20"/>
    </p:embeddedFont>
    <p:embeddedFont>
      <p:font typeface="Wingdings 2" panose="05020102010507070707" pitchFamily="18" charset="2"/>
      <p:regular r:id="rId2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68" d="100"/>
          <a:sy n="168" d="100"/>
        </p:scale>
        <p:origin x="158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11.fntdata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51E44F0-FFE7-40C7-8832-1DE45012B8D2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6B2A1CB-6699-44BE-93E5-DBA06F2191E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463822" y="974338"/>
            <a:ext cx="8140626" cy="1446550"/>
          </a:xfr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fr-FR" sz="4400" b="1" cap="none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classification périodique</a:t>
            </a:r>
            <a:br>
              <a:rPr lang="fr-FR" sz="4400" b="1" cap="none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fr-FR" sz="4400" b="1" cap="none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des éléments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467544" y="77723"/>
            <a:ext cx="3504486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fr-FR" sz="48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Franklin Gothic Heavy" pitchFamily="34" charset="0"/>
              </a:rPr>
              <a:t>Chapitre 3 :</a:t>
            </a:r>
          </a:p>
        </p:txBody>
      </p:sp>
      <p:sp>
        <p:nvSpPr>
          <p:cNvPr id="7" name="Rectangle 6"/>
          <p:cNvSpPr/>
          <p:nvPr/>
        </p:nvSpPr>
        <p:spPr>
          <a:xfrm>
            <a:off x="251520" y="2782669"/>
            <a:ext cx="3225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Les objectifs de connaissance :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0" y="3892406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Les objectifs de savoir-faire :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260648"/>
            <a:ext cx="57527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</a:rPr>
              <a:t>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Construction de la classification périodique des éléments</a:t>
            </a:r>
          </a:p>
          <a:p>
            <a:pPr marL="342900" indent="-342900"/>
            <a:r>
              <a:rPr lang="fr-FR" dirty="0">
                <a:solidFill>
                  <a:srgbClr val="0070C0"/>
                </a:solidFill>
              </a:rPr>
              <a:t>1.1.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La démarche de Mendeleïev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204839"/>
            <a:ext cx="3390281" cy="465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67544" y="980728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En 1869, Mendeleïev est le premier à avoir l’idée de classer les éléments chimiques par « poids » atomiques (maintenant appelée masse atomique) croissant en s’appuyant sur les propriétés chimiques et physiques similaires qu’ont certains éléments chimiques : il remarque que ces propriétés reviennent de manière </a:t>
            </a:r>
            <a:r>
              <a:rPr lang="fr-FR" b="1" dirty="0"/>
              <a:t>périodique</a:t>
            </a:r>
            <a:r>
              <a:rPr lang="fr-FR" dirty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708920"/>
            <a:ext cx="48768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179348"/>
            <a:ext cx="4035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1.2.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La classification périodique moderne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528" y="4437112"/>
            <a:ext cx="3929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Caractéristiques de cette présentation :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95536" y="4869160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fr-FR" dirty="0"/>
              <a:t>   Dans une même ligne (ou période), les atomes des éléments ont le même nombre de couches électroniques occupées ;</a:t>
            </a:r>
          </a:p>
          <a:p>
            <a:pPr algn="just">
              <a:buFont typeface="Wingdings" pitchFamily="2" charset="2"/>
              <a:buChar char="§"/>
            </a:pPr>
            <a:r>
              <a:rPr lang="fr-FR" dirty="0"/>
              <a:t>   Le parcours d'une ligne correspond au remplissage d'une couche électronique, les couches inférieures étant saturées ;</a:t>
            </a:r>
          </a:p>
          <a:p>
            <a:pPr algn="just">
              <a:buFont typeface="Wingdings" pitchFamily="2" charset="2"/>
              <a:buChar char="§"/>
            </a:pPr>
            <a:r>
              <a:rPr lang="fr-FR" dirty="0"/>
              <a:t> Dans une même colonne, les atomes des éléments ont le même nombre d'électrons dans la couche externe.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971" y="621104"/>
            <a:ext cx="8952059" cy="37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260648"/>
            <a:ext cx="3659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Présentation d’une case du tableau :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51520" y="3068960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A RETENIR :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67544" y="3573016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  Dans le tableau périodique des éléments actuel, les éléments chimiques sont </a:t>
            </a:r>
            <a:r>
              <a:rPr lang="fr-FR" b="1" dirty="0">
                <a:solidFill>
                  <a:srgbClr val="FF0000"/>
                </a:solidFill>
              </a:rPr>
              <a:t>classés par numéro atomique (Z) croissant</a:t>
            </a:r>
            <a:r>
              <a:rPr lang="fr-FR" dirty="0">
                <a:solidFill>
                  <a:srgbClr val="FF0000"/>
                </a:solidFill>
              </a:rPr>
              <a:t> ;</a:t>
            </a:r>
          </a:p>
          <a:p>
            <a:pPr algn="just">
              <a:buFont typeface="Wingdings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 Les éléments chimiques dont les atomes ont le </a:t>
            </a:r>
            <a:r>
              <a:rPr lang="fr-FR" b="1" dirty="0">
                <a:solidFill>
                  <a:srgbClr val="FF0000"/>
                </a:solidFill>
              </a:rPr>
              <a:t>même nombre d’électrons</a:t>
            </a:r>
            <a:r>
              <a:rPr lang="fr-FR" dirty="0">
                <a:solidFill>
                  <a:srgbClr val="FF0000"/>
                </a:solidFill>
              </a:rPr>
              <a:t> sur leur </a:t>
            </a:r>
            <a:r>
              <a:rPr lang="fr-FR" b="1" dirty="0">
                <a:solidFill>
                  <a:srgbClr val="FF0000"/>
                </a:solidFill>
              </a:rPr>
              <a:t>couche électronique externe</a:t>
            </a:r>
            <a:r>
              <a:rPr lang="fr-FR" dirty="0">
                <a:solidFill>
                  <a:srgbClr val="FF0000"/>
                </a:solidFill>
              </a:rPr>
              <a:t> (ou couche de valence) se retrouvent dans une </a:t>
            </a:r>
            <a:r>
              <a:rPr lang="fr-FR" b="1" dirty="0">
                <a:solidFill>
                  <a:srgbClr val="FF0000"/>
                </a:solidFill>
              </a:rPr>
              <a:t>même colonne</a:t>
            </a:r>
            <a:r>
              <a:rPr lang="fr-FR" dirty="0">
                <a:solidFill>
                  <a:srgbClr val="FF0000"/>
                </a:solidFill>
              </a:rPr>
              <a:t> ;</a:t>
            </a:r>
          </a:p>
          <a:p>
            <a:pPr>
              <a:buFont typeface="Wingdings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Les lignes du tableau s’appellent des périodes.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520" y="5445224"/>
            <a:ext cx="1357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Remarques :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67544" y="5818038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-   Ce sont les électrons périphériques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  <a:sym typeface="Symbol"/>
              </a:rPr>
              <a:t>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présents dans la couche externe) </a:t>
            </a:r>
            <a:r>
              <a:rPr lang="fr-FR" dirty="0"/>
              <a:t>qui sont responsables des propriétés chimiques des éléments chimiques.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Ainsi les éléments d’une même colonne possèdent des propriétés chimiques analogues ;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2364" y="692696"/>
            <a:ext cx="5979273" cy="22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29406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-  Les propriétés (physiques ou chimiques) des éléments reviennent régulièrement, d’où le nom de « </a:t>
            </a:r>
            <a:r>
              <a:rPr lang="fr-FR" b="1" dirty="0"/>
              <a:t>périodique</a:t>
            </a:r>
            <a:r>
              <a:rPr lang="fr-FR" dirty="0"/>
              <a:t> ».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838453"/>
            <a:ext cx="25045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</a:rPr>
              <a:t>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familles chimiques</a:t>
            </a:r>
          </a:p>
        </p:txBody>
      </p:sp>
      <p:pic>
        <p:nvPicPr>
          <p:cNvPr id="7" name="Familles chimiques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268760"/>
            <a:ext cx="714375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51520" y="5445224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A RETENIR :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67544" y="5877272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Les éléments d’une même colonne constituent une </a:t>
            </a:r>
            <a:r>
              <a:rPr lang="fr-FR" b="1" dirty="0">
                <a:solidFill>
                  <a:srgbClr val="FF0000"/>
                </a:solidFill>
              </a:rPr>
              <a:t>famille chimique</a:t>
            </a:r>
            <a:r>
              <a:rPr lang="fr-FR" dirty="0">
                <a:solidFill>
                  <a:srgbClr val="FF0000"/>
                </a:solidFill>
              </a:rPr>
              <a:t> ;</a:t>
            </a:r>
          </a:p>
          <a:p>
            <a:pPr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</a:t>
            </a: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Les éléments chimiques de la </a:t>
            </a:r>
            <a:r>
              <a:rPr lang="fr-FR" b="1" dirty="0">
                <a:solidFill>
                  <a:schemeClr val="bg1">
                    <a:lumMod val="85000"/>
                  </a:schemeClr>
                </a:solidFill>
              </a:rPr>
              <a:t>première colonne</a:t>
            </a: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 (sauf l’hydrogène) appartiennent à la famille des </a:t>
            </a:r>
            <a:r>
              <a:rPr lang="fr-FR" b="1" dirty="0">
                <a:solidFill>
                  <a:schemeClr val="bg1">
                    <a:lumMod val="85000"/>
                  </a:schemeClr>
                </a:solidFill>
              </a:rPr>
              <a:t>alcalins</a:t>
            </a: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 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260648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Les éléments chimiques de </a:t>
            </a:r>
            <a:r>
              <a:rPr lang="fr-FR" b="1" dirty="0">
                <a:solidFill>
                  <a:schemeClr val="bg1">
                    <a:lumMod val="85000"/>
                  </a:schemeClr>
                </a:solidFill>
              </a:rPr>
              <a:t>l’avant-dernière colonne</a:t>
            </a: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 (colonne 17) appartiennent à la famille des </a:t>
            </a:r>
            <a:r>
              <a:rPr lang="fr-FR" b="1" dirty="0">
                <a:solidFill>
                  <a:schemeClr val="bg1">
                    <a:lumMod val="85000"/>
                  </a:schemeClr>
                </a:solidFill>
              </a:rPr>
              <a:t>halogènes</a:t>
            </a: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 ;</a:t>
            </a:r>
          </a:p>
          <a:p>
            <a:pPr algn="just">
              <a:buFontTx/>
              <a:buChar char="-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 Les éléments chimiques de la </a:t>
            </a:r>
            <a:r>
              <a:rPr lang="fr-FR" b="1" dirty="0">
                <a:solidFill>
                  <a:schemeClr val="bg1">
                    <a:lumMod val="85000"/>
                  </a:schemeClr>
                </a:solidFill>
              </a:rPr>
              <a:t>dernière colonne</a:t>
            </a: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 (colonne 18) appartiennent à la famille des </a:t>
            </a:r>
            <a:r>
              <a:rPr lang="fr-FR" b="1" dirty="0">
                <a:solidFill>
                  <a:schemeClr val="bg1">
                    <a:lumMod val="85000"/>
                  </a:schemeClr>
                </a:solidFill>
              </a:rPr>
              <a:t>gaz nobles</a:t>
            </a: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323528" y="1628800"/>
            <a:ext cx="3389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solidFill>
                  <a:schemeClr val="bg1">
                    <a:lumMod val="65000"/>
                  </a:schemeClr>
                </a:solidFill>
              </a:rPr>
              <a:t>Exemple :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 la famille des halogènes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3528" y="4221088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u="sng" dirty="0"/>
              <a:t>Remarque :</a:t>
            </a:r>
            <a:r>
              <a:rPr lang="fr-FR" dirty="0"/>
              <a:t> le terme de famille s’applique aussi bien aux éléments chimiques d’une colonne donnée qu’aux atomes qui correspondent à ces éléments ou aux corps simples dans lesquels ces éléments sont présents.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3528" y="5229200"/>
            <a:ext cx="4727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Par exemple, la famille des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halogènes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concerne 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608" y="5661248"/>
            <a:ext cx="51424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FontTx/>
              <a:buChar char="-"/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  soit les éléments chimiques fluor (F), chlore (C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Calibri"/>
                <a:cs typeface="Calibri"/>
              </a:rPr>
              <a:t>ℓ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)…</a:t>
            </a:r>
          </a:p>
          <a:p>
            <a:pPr lvl="0">
              <a:buFontTx/>
              <a:buChar char="-"/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  soit les atomes de fluor, chlore,…</a:t>
            </a:r>
          </a:p>
          <a:p>
            <a:pPr lvl="0">
              <a:buFontTx/>
              <a:buChar char="-"/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  soit les corps simples </a:t>
            </a:r>
            <a:r>
              <a:rPr lang="fr-FR" dirty="0" err="1">
                <a:solidFill>
                  <a:schemeClr val="bg1">
                    <a:lumMod val="75000"/>
                  </a:schemeClr>
                </a:solidFill>
              </a:rPr>
              <a:t>difluor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(F</a:t>
            </a:r>
            <a:r>
              <a:rPr lang="fr-FR" baseline="-25000" dirty="0">
                <a:solidFill>
                  <a:schemeClr val="bg1">
                    <a:lumMod val="75000"/>
                  </a:schemeClr>
                </a:solidFill>
              </a:rPr>
              <a:t>2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), </a:t>
            </a:r>
            <a:r>
              <a:rPr lang="fr-FR" dirty="0" err="1">
                <a:solidFill>
                  <a:schemeClr val="bg1">
                    <a:lumMod val="75000"/>
                  </a:schemeClr>
                </a:solidFill>
              </a:rPr>
              <a:t>dichlore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(C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Calibri"/>
                <a:cs typeface="Calibri"/>
              </a:rPr>
              <a:t>ℓ</a:t>
            </a:r>
            <a:r>
              <a:rPr lang="fr-FR" baseline="-25000" dirty="0">
                <a:solidFill>
                  <a:schemeClr val="bg1">
                    <a:lumMod val="75000"/>
                  </a:schemeClr>
                </a:solidFill>
              </a:rPr>
              <a:t>2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),…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784" y="2060848"/>
            <a:ext cx="7830432" cy="20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656784" y="1998132"/>
            <a:ext cx="7830432" cy="2222956"/>
          </a:xfrm>
          <a:prstGeom prst="rect">
            <a:avLst/>
          </a:prstGeom>
          <a:solidFill>
            <a:schemeClr val="bg1">
              <a:lumMod val="50000"/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9" grpId="0"/>
      <p:bldP spid="11" grpId="0"/>
      <p:bldP spid="12" grpId="0"/>
      <p:bldP spid="1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188640"/>
            <a:ext cx="57616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</a:rPr>
              <a:t>3.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Classification périodique des éléments et charge d’un 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620688"/>
            <a:ext cx="8568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La place d’un élément chimique dans la classification périodique 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des éléments</a:t>
            </a:r>
            <a:r>
              <a:rPr lang="fr-FR" dirty="0"/>
              <a:t> permet de prévoir quel type d’ion 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monoatomique</a:t>
            </a:r>
            <a:r>
              <a:rPr lang="fr-FR" dirty="0"/>
              <a:t> il va donner : les atomes pour se stabiliser, vont adopter la configuration électronique du gaz noble de numéro atomique le plus proche. 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Pour cela, ils peuvent perdre ou gagner des électrons sur leur couche de valence et former des ions monoatomiques.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520" y="4161854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-  Les éléments chimiques de la colonne 1 (</a:t>
            </a:r>
            <a:r>
              <a:rPr lang="fr-FR" b="1" dirty="0"/>
              <a:t>alcalins</a:t>
            </a:r>
            <a:r>
              <a:rPr lang="fr-FR" dirty="0"/>
              <a:t>) possèdent </a:t>
            </a:r>
            <a:r>
              <a:rPr lang="fr-FR" b="1" dirty="0"/>
              <a:t>1</a:t>
            </a:r>
            <a:r>
              <a:rPr lang="fr-FR" dirty="0"/>
              <a:t> électron sur leur couche externe : Ils vont avoir tendance à perdre cet électron pour donner </a:t>
            </a:r>
            <a:r>
              <a:rPr lang="fr-FR" b="1" dirty="0"/>
              <a:t>un ion portant une charge positive</a:t>
            </a:r>
            <a:r>
              <a:rPr lang="fr-FR" dirty="0"/>
              <a:t> (cation).</a:t>
            </a:r>
          </a:p>
        </p:txBody>
      </p:sp>
      <p:pic>
        <p:nvPicPr>
          <p:cNvPr id="9" name="Image 8"/>
          <p:cNvPicPr/>
          <p:nvPr/>
        </p:nvPicPr>
        <p:blipFill>
          <a:blip r:embed="rId2" cstate="print"/>
          <a:srcRect t="30000"/>
          <a:stretch>
            <a:fillRect/>
          </a:stretch>
        </p:blipFill>
        <p:spPr bwMode="auto">
          <a:xfrm>
            <a:off x="136527" y="2132856"/>
            <a:ext cx="887094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51520" y="3212976"/>
            <a:ext cx="3527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ym typeface="Symbol"/>
              </a:rPr>
              <a:t></a:t>
            </a:r>
            <a:r>
              <a:rPr lang="fr-FR" dirty="0"/>
              <a:t> L’ion H</a:t>
            </a:r>
            <a:r>
              <a:rPr lang="fr-FR" baseline="30000" dirty="0"/>
              <a:t>+</a:t>
            </a:r>
            <a:r>
              <a:rPr lang="fr-FR" dirty="0"/>
              <a:t> n’obéit pas à cette règle.</a:t>
            </a:r>
          </a:p>
        </p:txBody>
      </p:sp>
      <p:grpSp>
        <p:nvGrpSpPr>
          <p:cNvPr id="20" name="Groupe 19"/>
          <p:cNvGrpSpPr/>
          <p:nvPr/>
        </p:nvGrpSpPr>
        <p:grpSpPr>
          <a:xfrm>
            <a:off x="1508322" y="5234191"/>
            <a:ext cx="6376046" cy="1147137"/>
            <a:chOff x="1508322" y="5234191"/>
            <a:chExt cx="6376046" cy="1147137"/>
          </a:xfrm>
        </p:grpSpPr>
        <p:sp>
          <p:nvSpPr>
            <p:cNvPr id="10" name="AutoShape 1"/>
            <p:cNvSpPr>
              <a:spLocks noChangeArrowheads="1"/>
            </p:cNvSpPr>
            <p:nvPr/>
          </p:nvSpPr>
          <p:spPr bwMode="auto">
            <a:xfrm>
              <a:off x="1508322" y="5666237"/>
              <a:ext cx="870767" cy="715089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999999"/>
                </a:gs>
              </a:gsLst>
              <a:lin ang="5400000" scaled="1"/>
            </a:gradFill>
            <a:ln w="12700">
              <a:solidFill>
                <a:srgbClr val="666666"/>
              </a:solidFill>
              <a:round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Calibri" pitchFamily="34" charset="0"/>
                </a:rPr>
                <a:t>Li</a:t>
              </a:r>
              <a:endPara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dirty="0"/>
                <a:t>1s</a:t>
              </a:r>
              <a:r>
                <a:rPr lang="fr-FR" baseline="30000" dirty="0"/>
                <a:t>2</a:t>
              </a:r>
              <a:r>
                <a:rPr lang="fr-FR" dirty="0"/>
                <a:t> 2s</a:t>
              </a:r>
              <a:r>
                <a:rPr lang="fr-FR" baseline="30000" dirty="0"/>
                <a:t>1</a:t>
              </a:r>
              <a:endPara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" name="AutoShape 4"/>
            <p:cNvSpPr>
              <a:spLocks noChangeArrowheads="1"/>
            </p:cNvSpPr>
            <p:nvPr/>
          </p:nvSpPr>
          <p:spPr bwMode="auto">
            <a:xfrm>
              <a:off x="2834173" y="5666239"/>
              <a:ext cx="936104" cy="715089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Calibri" pitchFamily="34" charset="0"/>
                </a:rPr>
                <a:t>Li</a:t>
              </a:r>
              <a:r>
                <a:rPr kumimoji="0" lang="fr-FR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Calibri" pitchFamily="34" charset="0"/>
                </a:rPr>
                <a:t>+</a:t>
              </a:r>
              <a:endPara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dirty="0"/>
                <a:t>1s</a:t>
              </a:r>
              <a:r>
                <a:rPr lang="fr-FR" baseline="30000" dirty="0"/>
                <a:t>2</a:t>
              </a:r>
              <a:endPara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" name="AutoShape 7"/>
            <p:cNvSpPr>
              <a:spLocks noChangeArrowheads="1"/>
            </p:cNvSpPr>
            <p:nvPr/>
          </p:nvSpPr>
          <p:spPr bwMode="auto">
            <a:xfrm>
              <a:off x="2007791" y="5234191"/>
              <a:ext cx="1484089" cy="407988"/>
            </a:xfrm>
            <a:prstGeom prst="curvedDownArrow">
              <a:avLst>
                <a:gd name="adj1" fmla="val 34119"/>
                <a:gd name="adj2" fmla="val 100914"/>
                <a:gd name="adj3" fmla="val 3328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AutoShape 1"/>
            <p:cNvSpPr>
              <a:spLocks noChangeArrowheads="1"/>
            </p:cNvSpPr>
            <p:nvPr/>
          </p:nvSpPr>
          <p:spPr bwMode="auto">
            <a:xfrm>
              <a:off x="4905086" y="5666239"/>
              <a:ext cx="1422055" cy="715089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999999"/>
                </a:gs>
              </a:gsLst>
              <a:lin ang="5400000" scaled="1"/>
            </a:gradFill>
            <a:ln w="12700">
              <a:solidFill>
                <a:srgbClr val="666666"/>
              </a:solidFill>
              <a:round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Calibri" pitchFamily="34" charset="0"/>
                </a:rPr>
                <a:t>Na</a:t>
              </a:r>
              <a:endPara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dirty="0"/>
                <a:t>1</a:t>
              </a:r>
              <a:r>
                <a:rPr lang="fr-FR" baseline="30000" dirty="0"/>
                <a:t>2</a:t>
              </a:r>
              <a:r>
                <a:rPr lang="fr-FR" dirty="0"/>
                <a:t> 2s</a:t>
              </a:r>
              <a:r>
                <a:rPr lang="fr-FR" baseline="30000" dirty="0"/>
                <a:t>2</a:t>
              </a:r>
              <a:r>
                <a:rPr lang="fr-FR" dirty="0"/>
                <a:t>2p</a:t>
              </a:r>
              <a:r>
                <a:rPr lang="fr-FR" baseline="30000" dirty="0"/>
                <a:t>6 </a:t>
              </a:r>
              <a:r>
                <a:rPr lang="fr-FR" dirty="0"/>
                <a:t>3s</a:t>
              </a:r>
              <a:r>
                <a:rPr lang="fr-FR" baseline="30000" dirty="0"/>
                <a:t>1</a:t>
              </a:r>
              <a:endParaRPr kumimoji="0" lang="fr-FR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5" name="AutoShape 4"/>
            <p:cNvSpPr>
              <a:spLocks noChangeArrowheads="1"/>
            </p:cNvSpPr>
            <p:nvPr/>
          </p:nvSpPr>
          <p:spPr bwMode="auto">
            <a:xfrm>
              <a:off x="6693422" y="5666238"/>
              <a:ext cx="1190946" cy="715089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Calibri" pitchFamily="34" charset="0"/>
                </a:rPr>
                <a:t>Na</a:t>
              </a:r>
              <a:r>
                <a:rPr kumimoji="0" lang="fr-FR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Calibri" pitchFamily="34" charset="0"/>
                </a:rPr>
                <a:t>+</a:t>
              </a:r>
              <a:endPara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dirty="0"/>
                <a:t>1s</a:t>
              </a:r>
              <a:r>
                <a:rPr lang="fr-FR" baseline="30000" dirty="0"/>
                <a:t>2</a:t>
              </a:r>
              <a:r>
                <a:rPr lang="fr-FR" dirty="0"/>
                <a:t> 2s</a:t>
              </a:r>
              <a:r>
                <a:rPr lang="fr-FR" baseline="30000" dirty="0"/>
                <a:t>2</a:t>
              </a:r>
              <a:r>
                <a:rPr lang="fr-FR" dirty="0"/>
                <a:t>2p</a:t>
              </a:r>
              <a:r>
                <a:rPr lang="fr-FR" baseline="30000" dirty="0"/>
                <a:t>6</a:t>
              </a:r>
              <a:endPara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6" name="AutoShape 7"/>
            <p:cNvSpPr>
              <a:spLocks noChangeArrowheads="1"/>
            </p:cNvSpPr>
            <p:nvPr/>
          </p:nvSpPr>
          <p:spPr bwMode="auto">
            <a:xfrm>
              <a:off x="5680199" y="5234191"/>
              <a:ext cx="1772121" cy="407988"/>
            </a:xfrm>
            <a:prstGeom prst="curvedDownArrow">
              <a:avLst>
                <a:gd name="adj1" fmla="val 34119"/>
                <a:gd name="adj2" fmla="val 100914"/>
                <a:gd name="adj3" fmla="val 313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251520" y="3717032"/>
            <a:ext cx="1185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Exemples :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51520" y="260648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-   Les éléments chimiques de la colonne 2 possèdent </a:t>
            </a:r>
            <a:r>
              <a:rPr lang="fr-FR" b="1" dirty="0"/>
              <a:t>2</a:t>
            </a:r>
            <a:r>
              <a:rPr lang="fr-FR" dirty="0"/>
              <a:t> électrons sur leur couche externe. Ils vont avoir tendance à perdre ces 2 électrons pour donner </a:t>
            </a:r>
            <a:r>
              <a:rPr lang="fr-FR" b="1" dirty="0"/>
              <a:t>un ion portant </a:t>
            </a:r>
            <a:r>
              <a:rPr lang="fr-FR" b="1" u="sng" dirty="0"/>
              <a:t>deux</a:t>
            </a:r>
            <a:r>
              <a:rPr lang="fr-FR" b="1" dirty="0"/>
              <a:t> charges positives</a:t>
            </a:r>
            <a:r>
              <a:rPr lang="fr-FR" dirty="0"/>
              <a:t> (cation).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1383977" y="1340768"/>
            <a:ext cx="6376046" cy="1147138"/>
            <a:chOff x="1580330" y="1340768"/>
            <a:chExt cx="6376046" cy="1147138"/>
          </a:xfrm>
        </p:grpSpPr>
        <p:sp>
          <p:nvSpPr>
            <p:cNvPr id="15" name="AutoShape 1"/>
            <p:cNvSpPr>
              <a:spLocks noChangeArrowheads="1"/>
            </p:cNvSpPr>
            <p:nvPr/>
          </p:nvSpPr>
          <p:spPr bwMode="auto">
            <a:xfrm>
              <a:off x="1580330" y="1772815"/>
              <a:ext cx="870767" cy="715089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999999"/>
                </a:gs>
              </a:gsLst>
              <a:lin ang="5400000" scaled="1"/>
            </a:gradFill>
            <a:ln w="12700">
              <a:solidFill>
                <a:srgbClr val="666666"/>
              </a:solidFill>
              <a:round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dirty="0"/>
                <a:t>Be</a:t>
              </a:r>
            </a:p>
            <a:p>
              <a:pPr algn="ctr"/>
              <a:r>
                <a:rPr lang="fr-FR" dirty="0"/>
                <a:t>1s</a:t>
              </a:r>
              <a:r>
                <a:rPr lang="fr-FR" baseline="30000" dirty="0"/>
                <a:t>2</a:t>
              </a:r>
              <a:r>
                <a:rPr lang="fr-FR" dirty="0"/>
                <a:t> 2s</a:t>
              </a:r>
              <a:r>
                <a:rPr lang="fr-FR" baseline="30000" dirty="0"/>
                <a:t>2</a:t>
              </a:r>
              <a:endPara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6" name="AutoShape 4"/>
            <p:cNvSpPr>
              <a:spLocks noChangeArrowheads="1"/>
            </p:cNvSpPr>
            <p:nvPr/>
          </p:nvSpPr>
          <p:spPr bwMode="auto">
            <a:xfrm>
              <a:off x="2905960" y="1772817"/>
              <a:ext cx="945960" cy="715089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dirty="0"/>
                <a:t>Be</a:t>
              </a:r>
              <a:r>
                <a:rPr lang="fr-FR" baseline="30000" dirty="0"/>
                <a:t>2+</a:t>
              </a:r>
              <a:endParaRPr lang="fr-FR" dirty="0"/>
            </a:p>
            <a:p>
              <a:pPr algn="ctr"/>
              <a:r>
                <a:rPr lang="fr-FR" dirty="0"/>
                <a:t>1s</a:t>
              </a:r>
              <a:r>
                <a:rPr lang="fr-FR" baseline="30000" dirty="0"/>
                <a:t>2</a:t>
              </a:r>
              <a:endPara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7" name="AutoShape 7"/>
            <p:cNvSpPr>
              <a:spLocks noChangeArrowheads="1"/>
            </p:cNvSpPr>
            <p:nvPr/>
          </p:nvSpPr>
          <p:spPr bwMode="auto">
            <a:xfrm>
              <a:off x="2079799" y="1340768"/>
              <a:ext cx="1381125" cy="407988"/>
            </a:xfrm>
            <a:prstGeom prst="curvedDownArrow">
              <a:avLst>
                <a:gd name="adj1" fmla="val 34119"/>
                <a:gd name="adj2" fmla="val 100914"/>
                <a:gd name="adj3" fmla="val 3328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AutoShape 1"/>
            <p:cNvSpPr>
              <a:spLocks noChangeArrowheads="1"/>
            </p:cNvSpPr>
            <p:nvPr/>
          </p:nvSpPr>
          <p:spPr bwMode="auto">
            <a:xfrm>
              <a:off x="4918632" y="1772815"/>
              <a:ext cx="1520492" cy="715089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999999"/>
                </a:gs>
              </a:gsLst>
              <a:lin ang="5400000" scaled="1"/>
            </a:gradFill>
            <a:ln w="12700">
              <a:solidFill>
                <a:srgbClr val="666666"/>
              </a:solidFill>
              <a:round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dirty="0"/>
                <a:t>Mg</a:t>
              </a:r>
            </a:p>
            <a:p>
              <a:pPr algn="ctr"/>
              <a:r>
                <a:rPr lang="fr-FR" dirty="0"/>
                <a:t>1s</a:t>
              </a:r>
              <a:r>
                <a:rPr lang="fr-FR" baseline="30000" dirty="0"/>
                <a:t>2</a:t>
              </a:r>
              <a:r>
                <a:rPr lang="fr-FR" dirty="0"/>
                <a:t> 2s</a:t>
              </a:r>
              <a:r>
                <a:rPr lang="fr-FR" baseline="30000" dirty="0"/>
                <a:t>2</a:t>
              </a:r>
              <a:r>
                <a:rPr lang="fr-FR" dirty="0"/>
                <a:t>2p</a:t>
              </a:r>
              <a:r>
                <a:rPr lang="fr-FR" baseline="30000" dirty="0"/>
                <a:t>6</a:t>
              </a:r>
              <a:r>
                <a:rPr lang="fr-FR" dirty="0"/>
                <a:t> 3s</a:t>
              </a:r>
              <a:r>
                <a:rPr lang="fr-FR" baseline="30000" dirty="0"/>
                <a:t>2</a:t>
              </a:r>
              <a:endParaRPr kumimoji="0" lang="fr-FR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0" name="AutoShape 4"/>
            <p:cNvSpPr>
              <a:spLocks noChangeArrowheads="1"/>
            </p:cNvSpPr>
            <p:nvPr/>
          </p:nvSpPr>
          <p:spPr bwMode="auto">
            <a:xfrm>
              <a:off x="6765430" y="1772816"/>
              <a:ext cx="1190946" cy="715089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dirty="0"/>
                <a:t>Mg</a:t>
              </a:r>
              <a:r>
                <a:rPr lang="fr-FR" baseline="30000" dirty="0"/>
                <a:t>2+</a:t>
              </a:r>
              <a:endParaRPr lang="fr-FR" dirty="0"/>
            </a:p>
            <a:p>
              <a:pPr algn="ctr"/>
              <a:r>
                <a:rPr lang="fr-FR" dirty="0"/>
                <a:t>1s</a:t>
              </a:r>
              <a:r>
                <a:rPr lang="fr-FR" baseline="30000" dirty="0"/>
                <a:t>2</a:t>
              </a:r>
              <a:r>
                <a:rPr lang="fr-FR" dirty="0"/>
                <a:t> 2s</a:t>
              </a:r>
              <a:r>
                <a:rPr lang="fr-FR" baseline="30000" dirty="0"/>
                <a:t>2</a:t>
              </a:r>
              <a:r>
                <a:rPr lang="fr-FR" dirty="0"/>
                <a:t>2p</a:t>
              </a:r>
              <a:r>
                <a:rPr lang="fr-FR" baseline="30000" dirty="0"/>
                <a:t>6</a:t>
              </a:r>
              <a:endPara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1" name="AutoShape 7"/>
            <p:cNvSpPr>
              <a:spLocks noChangeArrowheads="1"/>
            </p:cNvSpPr>
            <p:nvPr/>
          </p:nvSpPr>
          <p:spPr bwMode="auto">
            <a:xfrm>
              <a:off x="5752207" y="1340768"/>
              <a:ext cx="1772121" cy="407988"/>
            </a:xfrm>
            <a:prstGeom prst="curvedDownArrow">
              <a:avLst>
                <a:gd name="adj1" fmla="val 34119"/>
                <a:gd name="adj2" fmla="val 100914"/>
                <a:gd name="adj3" fmla="val 3328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251520" y="2780928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-   Les éléments chimiques de la colonne 17 (halogènes) possèdent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7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électrons sur leur couche externe. Ils vont avoir tendance à gagner un électron pour donner un ion portant une charge négative (anion).</a:t>
            </a:r>
          </a:p>
        </p:txBody>
      </p:sp>
      <p:grpSp>
        <p:nvGrpSpPr>
          <p:cNvPr id="36" name="Groupe 35"/>
          <p:cNvGrpSpPr/>
          <p:nvPr/>
        </p:nvGrpSpPr>
        <p:grpSpPr>
          <a:xfrm>
            <a:off x="912706" y="3861048"/>
            <a:ext cx="7318589" cy="1152046"/>
            <a:chOff x="1429875" y="3861048"/>
            <a:chExt cx="7318589" cy="1152046"/>
          </a:xfrm>
        </p:grpSpPr>
        <p:sp>
          <p:nvSpPr>
            <p:cNvPr id="24" name="AutoShape 1"/>
            <p:cNvSpPr>
              <a:spLocks noChangeArrowheads="1"/>
            </p:cNvSpPr>
            <p:nvPr/>
          </p:nvSpPr>
          <p:spPr bwMode="auto">
            <a:xfrm>
              <a:off x="1429875" y="4293093"/>
              <a:ext cx="1190946" cy="72000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999999"/>
                </a:gs>
              </a:gsLst>
              <a:lin ang="5400000" scaled="1"/>
            </a:gradFill>
            <a:ln w="12700">
              <a:solidFill>
                <a:srgbClr val="666666"/>
              </a:solidFill>
              <a:round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dirty="0"/>
                <a:t>F</a:t>
              </a:r>
            </a:p>
            <a:p>
              <a:pPr algn="ctr"/>
              <a:r>
                <a:rPr lang="fr-FR" dirty="0"/>
                <a:t>1s</a:t>
              </a:r>
              <a:r>
                <a:rPr lang="fr-FR" baseline="30000" dirty="0"/>
                <a:t>2</a:t>
              </a:r>
              <a:r>
                <a:rPr lang="fr-FR" dirty="0"/>
                <a:t> 2s</a:t>
              </a:r>
              <a:r>
                <a:rPr lang="fr-FR" baseline="30000" dirty="0"/>
                <a:t>2</a:t>
              </a:r>
              <a:r>
                <a:rPr lang="fr-FR" dirty="0"/>
                <a:t>2p</a:t>
              </a:r>
              <a:r>
                <a:rPr lang="fr-FR" baseline="30000" dirty="0"/>
                <a:t>5</a:t>
              </a:r>
              <a:endPara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5" name="AutoShape 4"/>
            <p:cNvSpPr>
              <a:spLocks noChangeArrowheads="1"/>
            </p:cNvSpPr>
            <p:nvPr/>
          </p:nvSpPr>
          <p:spPr bwMode="auto">
            <a:xfrm>
              <a:off x="2915595" y="4293094"/>
              <a:ext cx="1224000" cy="72000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dirty="0"/>
                <a:t>F</a:t>
              </a:r>
              <a:r>
                <a:rPr lang="fr-FR" baseline="30000" dirty="0">
                  <a:sym typeface="Symbol"/>
                </a:rPr>
                <a:t></a:t>
              </a:r>
              <a:endParaRPr lang="fr-FR" dirty="0"/>
            </a:p>
            <a:p>
              <a:pPr algn="ctr"/>
              <a:r>
                <a:rPr lang="fr-FR" dirty="0"/>
                <a:t>1s</a:t>
              </a:r>
              <a:r>
                <a:rPr lang="fr-FR" baseline="30000" dirty="0"/>
                <a:t>2 </a:t>
              </a:r>
              <a:r>
                <a:rPr lang="fr-FR" dirty="0"/>
                <a:t> 2s</a:t>
              </a:r>
              <a:r>
                <a:rPr lang="fr-FR" baseline="30000" dirty="0"/>
                <a:t>2</a:t>
              </a:r>
              <a:r>
                <a:rPr lang="fr-FR" dirty="0"/>
                <a:t>2p</a:t>
              </a:r>
              <a:r>
                <a:rPr lang="fr-FR" baseline="30000" dirty="0"/>
                <a:t>6</a:t>
              </a:r>
              <a:endPara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6" name="AutoShape 7"/>
            <p:cNvSpPr>
              <a:spLocks noChangeArrowheads="1"/>
            </p:cNvSpPr>
            <p:nvPr/>
          </p:nvSpPr>
          <p:spPr bwMode="auto">
            <a:xfrm>
              <a:off x="2089434" y="3861048"/>
              <a:ext cx="1618470" cy="407988"/>
            </a:xfrm>
            <a:prstGeom prst="curvedDownArrow">
              <a:avLst>
                <a:gd name="adj1" fmla="val 34119"/>
                <a:gd name="adj2" fmla="val 100914"/>
                <a:gd name="adj3" fmla="val 3328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AutoShape 1"/>
            <p:cNvSpPr>
              <a:spLocks noChangeArrowheads="1"/>
            </p:cNvSpPr>
            <p:nvPr/>
          </p:nvSpPr>
          <p:spPr bwMode="auto">
            <a:xfrm>
              <a:off x="4753900" y="4293096"/>
              <a:ext cx="1869227" cy="715089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999999"/>
                </a:gs>
              </a:gsLst>
              <a:lin ang="5400000" scaled="1"/>
            </a:gradFill>
            <a:ln w="12700">
              <a:solidFill>
                <a:srgbClr val="666666"/>
              </a:solidFill>
              <a:round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dirty="0"/>
                <a:t>Cℓ</a:t>
              </a:r>
            </a:p>
            <a:p>
              <a:pPr algn="ctr"/>
              <a:r>
                <a:rPr lang="fr-FR" dirty="0"/>
                <a:t>1s</a:t>
              </a:r>
              <a:r>
                <a:rPr lang="fr-FR" baseline="30000" dirty="0"/>
                <a:t>2 </a:t>
              </a:r>
              <a:r>
                <a:rPr lang="fr-FR" dirty="0"/>
                <a:t> 2s</a:t>
              </a:r>
              <a:r>
                <a:rPr lang="fr-FR" baseline="30000" dirty="0"/>
                <a:t>2</a:t>
              </a:r>
              <a:r>
                <a:rPr lang="fr-FR" dirty="0"/>
                <a:t>2p</a:t>
              </a:r>
              <a:r>
                <a:rPr lang="fr-FR" baseline="30000" dirty="0"/>
                <a:t>6</a:t>
              </a:r>
              <a:r>
                <a:rPr lang="fr-FR" dirty="0"/>
                <a:t> 3s</a:t>
              </a:r>
              <a:r>
                <a:rPr lang="fr-FR" baseline="30000" dirty="0"/>
                <a:t>2</a:t>
              </a:r>
              <a:r>
                <a:rPr lang="fr-FR" dirty="0"/>
                <a:t>3p</a:t>
              </a:r>
              <a:r>
                <a:rPr lang="fr-FR" baseline="30000" dirty="0"/>
                <a:t>5</a:t>
              </a:r>
              <a:endParaRPr kumimoji="0" lang="fr-FR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9" name="AutoShape 4"/>
            <p:cNvSpPr>
              <a:spLocks noChangeArrowheads="1"/>
            </p:cNvSpPr>
            <p:nvPr/>
          </p:nvSpPr>
          <p:spPr bwMode="auto">
            <a:xfrm>
              <a:off x="6879237" y="4293095"/>
              <a:ext cx="1869227" cy="715089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dirty="0"/>
                <a:t>Cℓ</a:t>
              </a:r>
              <a:r>
                <a:rPr lang="fr-FR" baseline="30000" dirty="0">
                  <a:sym typeface="Symbol"/>
                </a:rPr>
                <a:t></a:t>
              </a:r>
              <a:endParaRPr lang="fr-FR" dirty="0"/>
            </a:p>
            <a:p>
              <a:pPr algn="ctr"/>
              <a:r>
                <a:rPr lang="fr-FR" dirty="0"/>
                <a:t>1s</a:t>
              </a:r>
              <a:r>
                <a:rPr lang="fr-FR" baseline="30000" dirty="0"/>
                <a:t>2 </a:t>
              </a:r>
              <a:r>
                <a:rPr lang="fr-FR" dirty="0"/>
                <a:t> 2s</a:t>
              </a:r>
              <a:r>
                <a:rPr lang="fr-FR" baseline="30000" dirty="0"/>
                <a:t>2</a:t>
              </a:r>
              <a:r>
                <a:rPr lang="fr-FR" dirty="0"/>
                <a:t>2p</a:t>
              </a:r>
              <a:r>
                <a:rPr lang="fr-FR" baseline="30000" dirty="0"/>
                <a:t>6</a:t>
              </a:r>
              <a:r>
                <a:rPr lang="fr-FR" dirty="0"/>
                <a:t> 3s</a:t>
              </a:r>
              <a:r>
                <a:rPr lang="fr-FR" baseline="30000" dirty="0"/>
                <a:t>2</a:t>
              </a:r>
              <a:r>
                <a:rPr lang="fr-FR" dirty="0"/>
                <a:t>3p</a:t>
              </a:r>
              <a:r>
                <a:rPr lang="fr-FR" baseline="30000" dirty="0"/>
                <a:t>6</a:t>
              </a:r>
              <a:endParaRPr lang="fr-FR" dirty="0"/>
            </a:p>
          </p:txBody>
        </p:sp>
        <p:sp>
          <p:nvSpPr>
            <p:cNvPr id="30" name="AutoShape 7"/>
            <p:cNvSpPr>
              <a:spLocks noChangeArrowheads="1"/>
            </p:cNvSpPr>
            <p:nvPr/>
          </p:nvSpPr>
          <p:spPr bwMode="auto">
            <a:xfrm>
              <a:off x="5761842" y="3861048"/>
              <a:ext cx="2194534" cy="407988"/>
            </a:xfrm>
            <a:prstGeom prst="curvedDownArrow">
              <a:avLst>
                <a:gd name="adj1" fmla="val 34119"/>
                <a:gd name="adj2" fmla="val 100914"/>
                <a:gd name="adj3" fmla="val 3328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251520" y="5169966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u="sng" dirty="0"/>
              <a:t>Remarque :</a:t>
            </a:r>
            <a:r>
              <a:rPr lang="fr-FR" dirty="0"/>
              <a:t> pour se stabiliser, les éléments chimiques peuvent aussi s’associer avec d’autres atomes pour combler leur dernière couche électronique (voir chapitre suivant : « Les molécules »).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79512" y="6156012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u="sng" dirty="0"/>
              <a:t>Exercices :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7" grpId="0"/>
      <p:bldP spid="38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menade">
  <a:themeElements>
    <a:clrScheme name="Promenad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718</Words>
  <Application>Microsoft Office PowerPoint</Application>
  <PresentationFormat>Affichage à l'écran (4:3)</PresentationFormat>
  <Paragraphs>65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Wingdings</vt:lpstr>
      <vt:lpstr>Calibri</vt:lpstr>
      <vt:lpstr>Franklin Gothic Heavy</vt:lpstr>
      <vt:lpstr>Franklin Gothic Medium</vt:lpstr>
      <vt:lpstr>Wingdings 2</vt:lpstr>
      <vt:lpstr>Arial</vt:lpstr>
      <vt:lpstr>Franklin Gothic Book</vt:lpstr>
      <vt:lpstr>Thème Office</vt:lpstr>
      <vt:lpstr>Promenade</vt:lpstr>
      <vt:lpstr>La classification périodique          des éléments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classification périodique des éléments</dc:title>
  <dc:creator>INTERNET</dc:creator>
  <cp:lastModifiedBy>Toph</cp:lastModifiedBy>
  <cp:revision>62</cp:revision>
  <dcterms:created xsi:type="dcterms:W3CDTF">2011-08-05T13:36:09Z</dcterms:created>
  <dcterms:modified xsi:type="dcterms:W3CDTF">2021-10-06T20:08:46Z</dcterms:modified>
</cp:coreProperties>
</file>