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4"/>
  </p:notesMasterIdLst>
  <p:sldIdLst>
    <p:sldId id="259" r:id="rId3"/>
    <p:sldId id="261" r:id="rId4"/>
    <p:sldId id="262" r:id="rId5"/>
    <p:sldId id="265" r:id="rId6"/>
    <p:sldId id="264" r:id="rId7"/>
    <p:sldId id="257" r:id="rId8"/>
    <p:sldId id="267" r:id="rId9"/>
    <p:sldId id="268" r:id="rId10"/>
    <p:sldId id="269" r:id="rId11"/>
    <p:sldId id="266" r:id="rId12"/>
    <p:sldId id="270" r:id="rId13"/>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Franklin Gothic Book" panose="020B0503020102020204" pitchFamily="34" charset="0"/>
      <p:regular r:id="rId19"/>
      <p:italic r:id="rId20"/>
    </p:embeddedFont>
    <p:embeddedFont>
      <p:font typeface="Franklin Gothic Heavy" panose="020B0903020102020204" pitchFamily="34" charset="0"/>
      <p:regular r:id="rId21"/>
      <p:italic r:id="rId22"/>
    </p:embeddedFont>
    <p:embeddedFont>
      <p:font typeface="Franklin Gothic Medium" panose="020B0603020102020204" pitchFamily="34" charset="0"/>
      <p:regular r:id="rId23"/>
      <p:italic r:id="rId24"/>
    </p:embeddedFont>
    <p:embeddedFont>
      <p:font typeface="Wingdings 2" panose="05020102010507070707" pitchFamily="18" charset="2"/>
      <p:regular r:id="rId2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9" d="100"/>
          <a:sy n="159" d="100"/>
        </p:scale>
        <p:origin x="185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04D19-FDBD-4DB5-B18B-7982DA45F690}" type="datetimeFigureOut">
              <a:rPr lang="fr-FR" smtClean="0"/>
              <a:pPr/>
              <a:t>06/10/2021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DA0D67-FB1E-4B3D-ADA8-7855C8B1A0D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BDA0D67-FB1E-4B3D-ADA8-7855C8B1A0D2}"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2" name="Espace réservé du pied de page 1"/>
          <p:cNvSpPr>
            <a:spLocks noGrp="1"/>
          </p:cNvSpPr>
          <p:nvPr>
            <p:ph type="ftr" sz="quarter" idx="11"/>
          </p:nvPr>
        </p:nvSpPr>
        <p:spPr/>
        <p:txBody>
          <a:bodyPr/>
          <a:lstStyle/>
          <a:p>
            <a:endParaRPr lang="fr-BE"/>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5" name="Espace réservé de la date 24"/>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19" name="Espace réservé du pied de page 18"/>
          <p:cNvSpPr>
            <a:spLocks noGrp="1"/>
          </p:cNvSpPr>
          <p:nvPr>
            <p:ph type="ftr" sz="quarter" idx="11"/>
          </p:nvPr>
        </p:nvSpPr>
        <p:spPr>
          <a:xfrm>
            <a:off x="3581400" y="76200"/>
            <a:ext cx="2895600" cy="288925"/>
          </a:xfrm>
        </p:spPr>
        <p:txBody>
          <a:bodyPr/>
          <a:lstStyle/>
          <a:p>
            <a:endParaRPr lang="fr-BE"/>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19" name="Espace réservé de la date 18"/>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11" name="Espace réservé du pied de page 10"/>
          <p:cNvSpPr>
            <a:spLocks noGrp="1"/>
          </p:cNvSpPr>
          <p:nvPr>
            <p:ph type="ftr" sz="quarter" idx="11"/>
          </p:nvPr>
        </p:nvSpPr>
        <p:spPr/>
        <p:txBody>
          <a:bodyPr/>
          <a:lstStyle/>
          <a:p>
            <a:endParaRPr lang="fr-BE"/>
          </a:p>
        </p:txBody>
      </p:sp>
      <p:sp>
        <p:nvSpPr>
          <p:cNvPr id="16" name="Espace réservé du numéro de diapositive 15"/>
          <p:cNvSpPr>
            <a:spLocks noGrp="1"/>
          </p:cNvSpPr>
          <p:nvPr>
            <p:ph type="sldNum" sz="quarter" idx="12"/>
          </p:nvPr>
        </p:nvSpPr>
        <p:spPr/>
        <p:txBody>
          <a:bodyPr/>
          <a:lstStyle/>
          <a:p>
            <a:fld id="{CF4668DC-857F-487D-BFFA-8C0CA5037977}" type="slidenum">
              <a:rPr lang="fr-BE" smtClean="0"/>
              <a:pPr/>
              <a:t>‹N°›</a:t>
            </a:fld>
            <a:endParaRPr lang="fr-BE"/>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1" name="Espace réservé de la date 20"/>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10" name="Espace réservé du pied de page 9"/>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229600" y="6477000"/>
            <a:ext cx="762000" cy="246888"/>
          </a:xfrm>
        </p:spPr>
        <p:txBody>
          <a:bodyPr/>
          <a:lstStyle/>
          <a:p>
            <a:fld id="{CF4668DC-857F-487D-BFFA-8C0CA5037977}" type="slidenum">
              <a:rPr lang="fr-BE" smtClean="0"/>
              <a:pPr/>
              <a:t>‹N°›</a:t>
            </a:fld>
            <a:endParaRPr lang="fr-BE"/>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21" name="Espace réservé du pied de page 20"/>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24" name="Espace réservé du pied de page 23"/>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5" name="Espace réservé de la date 24"/>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29" name="Espace réservé du pied de page 28"/>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06/10/2021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A309A6D-C09C-4548-B29A-6CF363A7E532}" type="datetimeFigureOut">
              <a:rPr lang="fr-FR" smtClean="0"/>
              <a:pPr/>
              <a:t>06/10/2021</a:t>
            </a:fld>
            <a:endParaRPr lang="fr-BE"/>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BE"/>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F4668DC-857F-487D-BFFA-8C0CA5037977}" type="slidenum">
              <a:rPr lang="fr-BE" smtClean="0"/>
              <a:pPr/>
              <a:t>‹N°›</a:t>
            </a:fld>
            <a:endParaRPr lang="fr-BE"/>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Activit&#233;s/Les%20mol&#233;cules%20et%20leur%20repr&#233;sentation.doc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7.png"/><Relationship Id="rId11" Type="http://schemas.openxmlformats.org/officeDocument/2006/relationships/image" Target="../media/image13.wmf"/><Relationship Id="rId5" Type="http://schemas.openxmlformats.org/officeDocument/2006/relationships/image" Target="../media/image16.png"/><Relationship Id="rId10" Type="http://schemas.openxmlformats.org/officeDocument/2006/relationships/oleObject" Target="../embeddings/oleObject1.bin"/><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463822" y="1312892"/>
            <a:ext cx="8140626" cy="769441"/>
          </a:xfrm>
          <a:ln>
            <a:noFill/>
          </a:ln>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r-FR" sz="4400" b="1" dirty="0">
                <a:ln w="0"/>
                <a:solidFill>
                  <a:srgbClr val="FF0000"/>
                </a:solidFill>
                <a:effectLst>
                  <a:reflection blurRad="12700" stA="50000" endPos="50000" dist="5000" dir="5400000" sy="-100000" rotWithShape="0"/>
                </a:effectLst>
                <a:latin typeface="Arial" pitchFamily="34" charset="0"/>
                <a:cs typeface="Arial" pitchFamily="34" charset="0"/>
              </a:rPr>
              <a:t>Les molécules</a:t>
            </a:r>
          </a:p>
        </p:txBody>
      </p:sp>
      <p:sp>
        <p:nvSpPr>
          <p:cNvPr id="5" name="Rectangle 4"/>
          <p:cNvSpPr/>
          <p:nvPr/>
        </p:nvSpPr>
        <p:spPr>
          <a:xfrm>
            <a:off x="467544" y="77723"/>
            <a:ext cx="3504486" cy="830997"/>
          </a:xfrm>
          <a:prstGeom prst="rect">
            <a:avLst/>
          </a:prstGeom>
        </p:spPr>
        <p:txBody>
          <a:bodyPr wrap="none">
            <a:spAutoFit/>
            <a:scene3d>
              <a:camera prst="orthographicFront"/>
              <a:lightRig rig="threePt" dir="t"/>
            </a:scene3d>
            <a:sp3d extrusionH="57150">
              <a:bevelT w="38100" h="38100"/>
            </a:sp3d>
          </a:bodyPr>
          <a:lstStyle/>
          <a:p>
            <a:r>
              <a:rPr lang="fr-FR" sz="4800" b="1">
                <a:solidFill>
                  <a:srgbClr val="0070C0"/>
                </a:solidFill>
                <a:effectLst>
                  <a:reflection blurRad="6350" stA="55000" endA="300" endPos="45500" dir="5400000" sy="-100000" algn="bl" rotWithShape="0"/>
                </a:effectLst>
                <a:latin typeface="Franklin Gothic Heavy" pitchFamily="34" charset="0"/>
              </a:rPr>
              <a:t>Chapitre 4 </a:t>
            </a:r>
            <a:r>
              <a:rPr lang="fr-FR" sz="4800" b="1" dirty="0">
                <a:solidFill>
                  <a:srgbClr val="0070C0"/>
                </a:solidFill>
                <a:effectLst>
                  <a:reflection blurRad="6350" stA="55000" endA="300" endPos="45500" dir="5400000" sy="-100000" algn="bl" rotWithShape="0"/>
                </a:effectLst>
                <a:latin typeface="Franklin Gothic Heavy" pitchFamily="34" charset="0"/>
              </a:rPr>
              <a:t>:</a:t>
            </a:r>
          </a:p>
        </p:txBody>
      </p:sp>
      <p:sp>
        <p:nvSpPr>
          <p:cNvPr id="7" name="Rectangle 6"/>
          <p:cNvSpPr/>
          <p:nvPr/>
        </p:nvSpPr>
        <p:spPr>
          <a:xfrm>
            <a:off x="251520" y="2420888"/>
            <a:ext cx="3225563" cy="369332"/>
          </a:xfrm>
          <a:prstGeom prst="rect">
            <a:avLst/>
          </a:prstGeom>
        </p:spPr>
        <p:txBody>
          <a:bodyPr wrap="none">
            <a:spAutoFit/>
          </a:bodyPr>
          <a:lstStyle/>
          <a:p>
            <a:r>
              <a:rPr lang="fr-FR" u="sng" dirty="0"/>
              <a:t>Les objectifs de connaissance :</a:t>
            </a:r>
            <a:endParaRPr lang="fr-FR" dirty="0"/>
          </a:p>
        </p:txBody>
      </p:sp>
      <p:sp>
        <p:nvSpPr>
          <p:cNvPr id="8" name="Rectangle 7"/>
          <p:cNvSpPr/>
          <p:nvPr/>
        </p:nvSpPr>
        <p:spPr>
          <a:xfrm>
            <a:off x="251520" y="3787299"/>
            <a:ext cx="2946256" cy="369332"/>
          </a:xfrm>
          <a:prstGeom prst="rect">
            <a:avLst/>
          </a:prstGeom>
        </p:spPr>
        <p:txBody>
          <a:bodyPr wrap="none">
            <a:spAutoFit/>
          </a:bodyPr>
          <a:lstStyle/>
          <a:p>
            <a:r>
              <a:rPr lang="fr-FR" u="sng" dirty="0"/>
              <a:t>Les objectifs de savoir-faire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548680"/>
            <a:ext cx="3459601" cy="646331"/>
          </a:xfrm>
          <a:prstGeom prst="rect">
            <a:avLst/>
          </a:prstGeom>
        </p:spPr>
        <p:txBody>
          <a:bodyPr wrap="none">
            <a:spAutoFit/>
          </a:bodyPr>
          <a:lstStyle/>
          <a:p>
            <a:r>
              <a:rPr lang="fr-FR" dirty="0">
                <a:solidFill>
                  <a:srgbClr val="0070C0"/>
                </a:solidFill>
              </a:rPr>
              <a:t>1. </a:t>
            </a:r>
            <a:r>
              <a:rPr lang="fr-FR" u="sng" dirty="0">
                <a:solidFill>
                  <a:srgbClr val="0070C0"/>
                </a:solidFill>
                <a:uFill>
                  <a:solidFill>
                    <a:srgbClr val="FF0000"/>
                  </a:solidFill>
                </a:uFill>
              </a:rPr>
              <a:t>Structure des molécules</a:t>
            </a:r>
          </a:p>
          <a:p>
            <a:r>
              <a:rPr lang="fr-FR" dirty="0">
                <a:solidFill>
                  <a:srgbClr val="0070C0"/>
                </a:solidFill>
              </a:rPr>
              <a:t>1.1. </a:t>
            </a:r>
            <a:r>
              <a:rPr lang="fr-FR" u="sng" dirty="0">
                <a:solidFill>
                  <a:srgbClr val="0070C0"/>
                </a:solidFill>
                <a:uFill>
                  <a:solidFill>
                    <a:srgbClr val="FF0000"/>
                  </a:solidFill>
                </a:uFill>
              </a:rPr>
              <a:t>Les liaisons dans une molécule</a:t>
            </a:r>
          </a:p>
        </p:txBody>
      </p:sp>
      <p:sp>
        <p:nvSpPr>
          <p:cNvPr id="5" name="Rectangle 4"/>
          <p:cNvSpPr/>
          <p:nvPr/>
        </p:nvSpPr>
        <p:spPr>
          <a:xfrm>
            <a:off x="395536" y="1825955"/>
            <a:ext cx="8496944" cy="923330"/>
          </a:xfrm>
          <a:prstGeom prst="rect">
            <a:avLst/>
          </a:prstGeom>
        </p:spPr>
        <p:txBody>
          <a:bodyPr wrap="square">
            <a:spAutoFit/>
          </a:bodyPr>
          <a:lstStyle/>
          <a:p>
            <a:pPr algn="just"/>
            <a:r>
              <a:rPr lang="fr-FR" dirty="0">
                <a:solidFill>
                  <a:srgbClr val="FF0000"/>
                </a:solidFill>
              </a:rPr>
              <a:t>Dans les molécules, les atomes s’associent en formant des liaisons dites « </a:t>
            </a:r>
            <a:r>
              <a:rPr lang="fr-FR" b="1" dirty="0">
                <a:solidFill>
                  <a:srgbClr val="FF0000"/>
                </a:solidFill>
              </a:rPr>
              <a:t>covalentes</a:t>
            </a:r>
            <a:r>
              <a:rPr lang="fr-FR" dirty="0">
                <a:solidFill>
                  <a:srgbClr val="FF0000"/>
                </a:solidFill>
              </a:rPr>
              <a:t> » : elles sont le résultat de la mise en commun des électrons de la couche externe des atomes. Elle se schématise par un trait :</a:t>
            </a:r>
          </a:p>
        </p:txBody>
      </p:sp>
      <p:sp>
        <p:nvSpPr>
          <p:cNvPr id="6" name="ZoneTexte 5">
            <a:hlinkClick r:id="rId2" action="ppaction://hlinkfile"/>
          </p:cNvPr>
          <p:cNvSpPr txBox="1"/>
          <p:nvPr/>
        </p:nvSpPr>
        <p:spPr>
          <a:xfrm>
            <a:off x="1803385" y="116632"/>
            <a:ext cx="5537221" cy="369332"/>
          </a:xfrm>
          <a:prstGeom prst="rect">
            <a:avLst/>
          </a:prstGeom>
          <a:noFill/>
        </p:spPr>
        <p:txBody>
          <a:bodyPr wrap="none" rtlCol="0">
            <a:spAutoFit/>
          </a:bodyPr>
          <a:lstStyle/>
          <a:p>
            <a:pPr algn="ctr"/>
            <a:r>
              <a:rPr lang="fr-FR" i="1" u="sng" dirty="0">
                <a:solidFill>
                  <a:schemeClr val="bg1">
                    <a:lumMod val="75000"/>
                  </a:schemeClr>
                </a:solidFill>
              </a:rPr>
              <a:t>Voir Activités :</a:t>
            </a:r>
            <a:r>
              <a:rPr lang="fr-FR" i="1" dirty="0">
                <a:solidFill>
                  <a:schemeClr val="bg1">
                    <a:lumMod val="75000"/>
                  </a:schemeClr>
                </a:solidFill>
              </a:rPr>
              <a:t> « </a:t>
            </a:r>
            <a:r>
              <a:rPr lang="fr-FR" dirty="0">
                <a:solidFill>
                  <a:schemeClr val="bg1">
                    <a:lumMod val="75000"/>
                  </a:schemeClr>
                </a:solidFill>
              </a:rPr>
              <a:t>Structure et géométrie des molécules »</a:t>
            </a:r>
            <a:endParaRPr lang="fr-FR" i="1" dirty="0">
              <a:solidFill>
                <a:schemeClr val="bg1">
                  <a:lumMod val="75000"/>
                </a:schemeClr>
              </a:solidFill>
            </a:endParaRPr>
          </a:p>
        </p:txBody>
      </p:sp>
      <p:sp>
        <p:nvSpPr>
          <p:cNvPr id="7" name="Rectangle 6"/>
          <p:cNvSpPr/>
          <p:nvPr/>
        </p:nvSpPr>
        <p:spPr>
          <a:xfrm>
            <a:off x="323528" y="1340768"/>
            <a:ext cx="1253805" cy="369332"/>
          </a:xfrm>
          <a:prstGeom prst="rect">
            <a:avLst/>
          </a:prstGeom>
        </p:spPr>
        <p:txBody>
          <a:bodyPr wrap="none">
            <a:spAutoFit/>
          </a:bodyPr>
          <a:lstStyle/>
          <a:p>
            <a:r>
              <a:rPr lang="fr-FR" b="1" u="sng" dirty="0"/>
              <a:t>Définition :</a:t>
            </a:r>
            <a:endParaRPr lang="fr-FR" u="sng" dirty="0"/>
          </a:p>
        </p:txBody>
      </p:sp>
      <p:sp>
        <p:nvSpPr>
          <p:cNvPr id="8" name="Rectangle 7"/>
          <p:cNvSpPr/>
          <p:nvPr/>
        </p:nvSpPr>
        <p:spPr>
          <a:xfrm>
            <a:off x="467544" y="3271619"/>
            <a:ext cx="8280920" cy="584775"/>
          </a:xfrm>
          <a:prstGeom prst="rect">
            <a:avLst/>
          </a:prstGeom>
        </p:spPr>
        <p:txBody>
          <a:bodyPr wrap="square">
            <a:spAutoFit/>
          </a:bodyPr>
          <a:lstStyle/>
          <a:p>
            <a:pPr algn="ctr"/>
            <a:r>
              <a:rPr lang="fr-FR" sz="3200" dirty="0">
                <a:solidFill>
                  <a:srgbClr val="FF0000"/>
                </a:solidFill>
              </a:rPr>
              <a:t>C </a:t>
            </a:r>
            <a:r>
              <a:rPr lang="fr-FR" sz="3200" dirty="0">
                <a:solidFill>
                  <a:srgbClr val="FF0000"/>
                </a:solidFill>
                <a:sym typeface="Symbol"/>
              </a:rPr>
              <a:t></a:t>
            </a:r>
            <a:r>
              <a:rPr lang="fr-FR" sz="3200" dirty="0">
                <a:solidFill>
                  <a:srgbClr val="FF0000"/>
                </a:solidFill>
              </a:rPr>
              <a:t> C</a:t>
            </a:r>
          </a:p>
        </p:txBody>
      </p:sp>
      <p:sp>
        <p:nvSpPr>
          <p:cNvPr id="1026" name="Text Box 2"/>
          <p:cNvSpPr txBox="1">
            <a:spLocks noChangeArrowheads="1"/>
          </p:cNvSpPr>
          <p:nvPr/>
        </p:nvSpPr>
        <p:spPr bwMode="auto">
          <a:xfrm>
            <a:off x="5076056" y="2924427"/>
            <a:ext cx="2602251" cy="369332"/>
          </a:xfrm>
          <a:prstGeom prst="rect">
            <a:avLst/>
          </a:prstGeom>
          <a:noFill/>
          <a:ln w="9525">
            <a:noFill/>
            <a:miter lim="800000"/>
            <a:headEnd/>
            <a:tailEnd/>
          </a:ln>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rgbClr val="0070C0"/>
                </a:solidFill>
                <a:effectLst/>
                <a:cs typeface="Arial" pitchFamily="34" charset="0"/>
              </a:rPr>
              <a:t>Liaison covalente (simple)</a:t>
            </a:r>
            <a:endParaRPr kumimoji="0" lang="fr-FR" sz="3200" b="0" i="0" u="none" strike="noStrike" cap="none" normalizeH="0" baseline="0" dirty="0">
              <a:ln>
                <a:noFill/>
              </a:ln>
              <a:solidFill>
                <a:schemeClr val="tx1"/>
              </a:solidFill>
              <a:effectLst/>
              <a:cs typeface="Arial" pitchFamily="34" charset="0"/>
            </a:endParaRPr>
          </a:p>
        </p:txBody>
      </p:sp>
      <p:cxnSp>
        <p:nvCxnSpPr>
          <p:cNvPr id="1027" name="AutoShape 3"/>
          <p:cNvCxnSpPr>
            <a:cxnSpLocks noChangeShapeType="1"/>
          </p:cNvCxnSpPr>
          <p:nvPr/>
        </p:nvCxnSpPr>
        <p:spPr bwMode="auto">
          <a:xfrm flipH="1">
            <a:off x="4588403" y="3114272"/>
            <a:ext cx="431800" cy="0"/>
          </a:xfrm>
          <a:prstGeom prst="straightConnector1">
            <a:avLst/>
          </a:prstGeom>
          <a:noFill/>
          <a:ln w="25400">
            <a:solidFill>
              <a:srgbClr val="0070C0"/>
            </a:solidFill>
            <a:round/>
            <a:headEnd/>
            <a:tailEnd/>
          </a:ln>
        </p:spPr>
      </p:cxnSp>
      <p:cxnSp>
        <p:nvCxnSpPr>
          <p:cNvPr id="1028" name="AutoShape 4"/>
          <p:cNvCxnSpPr>
            <a:cxnSpLocks noChangeShapeType="1"/>
          </p:cNvCxnSpPr>
          <p:nvPr/>
        </p:nvCxnSpPr>
        <p:spPr bwMode="auto">
          <a:xfrm>
            <a:off x="4596939" y="3122139"/>
            <a:ext cx="1588" cy="360000"/>
          </a:xfrm>
          <a:prstGeom prst="straightConnector1">
            <a:avLst/>
          </a:prstGeom>
          <a:noFill/>
          <a:ln w="25400">
            <a:solidFill>
              <a:srgbClr val="0070C0"/>
            </a:solidFill>
            <a:round/>
            <a:headEnd/>
            <a:tailEnd type="triangle" w="med" len="med"/>
          </a:ln>
        </p:spPr>
      </p:cxnSp>
      <p:sp>
        <p:nvSpPr>
          <p:cNvPr id="12" name="Rectangle 11"/>
          <p:cNvSpPr/>
          <p:nvPr/>
        </p:nvSpPr>
        <p:spPr>
          <a:xfrm>
            <a:off x="323528" y="4202219"/>
            <a:ext cx="1305165" cy="369332"/>
          </a:xfrm>
          <a:prstGeom prst="rect">
            <a:avLst/>
          </a:prstGeom>
        </p:spPr>
        <p:txBody>
          <a:bodyPr wrap="none">
            <a:spAutoFit/>
          </a:bodyPr>
          <a:lstStyle/>
          <a:p>
            <a:r>
              <a:rPr lang="fr-FR" b="1" u="sng" dirty="0"/>
              <a:t>A RETENIR :</a:t>
            </a:r>
            <a:endParaRPr lang="fr-FR" dirty="0"/>
          </a:p>
        </p:txBody>
      </p:sp>
      <p:sp>
        <p:nvSpPr>
          <p:cNvPr id="1029" name="Rectangle 5"/>
          <p:cNvSpPr>
            <a:spLocks noChangeArrowheads="1"/>
          </p:cNvSpPr>
          <p:nvPr/>
        </p:nvSpPr>
        <p:spPr bwMode="auto">
          <a:xfrm>
            <a:off x="473825" y="4708882"/>
            <a:ext cx="8429105"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fr-FR" b="0" i="0" u="none" strike="noStrike" cap="none" normalizeH="0" baseline="0" dirty="0">
                <a:ln>
                  <a:noFill/>
                </a:ln>
                <a:solidFill>
                  <a:srgbClr val="FF0000"/>
                </a:solidFill>
                <a:effectLst/>
                <a:ea typeface="Calibri" pitchFamily="34" charset="0"/>
                <a:cs typeface="Times New Roman" pitchFamily="18" charset="0"/>
              </a:rPr>
              <a:t>   Les électrons mis en commun par deux atomes sont considérés comme appartenant à ces deux atomes.</a:t>
            </a:r>
          </a:p>
          <a:p>
            <a:pPr marL="0" marR="0" lvl="0" indent="0" algn="l" defTabSz="914400" rtl="0" eaLnBrk="1" fontAlgn="base" latinLnBrk="0" hangingPunct="1">
              <a:lnSpc>
                <a:spcPct val="100000"/>
              </a:lnSpc>
              <a:spcBef>
                <a:spcPct val="0"/>
              </a:spcBef>
              <a:spcAft>
                <a:spcPct val="0"/>
              </a:spcAft>
              <a:buClrTx/>
              <a:buSzTx/>
              <a:tabLst/>
            </a:pPr>
            <a:endParaRPr kumimoji="0" lang="fr-FR" sz="800" b="0" i="0" u="none" strike="noStrike" cap="none" normalizeH="0" baseline="0" dirty="0">
              <a:ln>
                <a:noFill/>
              </a:ln>
              <a:solidFill>
                <a:srgbClr val="FF0000"/>
              </a:solidFill>
              <a:effectLst/>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r>
              <a:rPr lang="fr-FR" dirty="0">
                <a:solidFill>
                  <a:srgbClr val="FF0000"/>
                </a:solidFill>
                <a:ea typeface="Calibri" pitchFamily="34" charset="0"/>
                <a:cs typeface="Times New Roman" pitchFamily="18" charset="0"/>
              </a:rPr>
              <a:t>   </a:t>
            </a:r>
            <a:r>
              <a:rPr kumimoji="0" lang="fr-FR" b="0" i="0" u="none" strike="noStrike" cap="none" normalizeH="0" baseline="0" dirty="0">
                <a:ln>
                  <a:noFill/>
                </a:ln>
                <a:solidFill>
                  <a:srgbClr val="FF0000"/>
                </a:solidFill>
                <a:effectLst/>
                <a:ea typeface="Calibri" pitchFamily="34" charset="0"/>
                <a:cs typeface="Times New Roman" pitchFamily="18" charset="0"/>
              </a:rPr>
              <a:t>Une </a:t>
            </a:r>
            <a:r>
              <a:rPr kumimoji="0" lang="fr-FR" b="1" i="0" u="none" strike="noStrike" cap="none" normalizeH="0" baseline="0" dirty="0">
                <a:ln>
                  <a:noFill/>
                </a:ln>
                <a:solidFill>
                  <a:srgbClr val="FF0000"/>
                </a:solidFill>
                <a:effectLst/>
                <a:ea typeface="Calibri" pitchFamily="34" charset="0"/>
                <a:cs typeface="Times New Roman" pitchFamily="18" charset="0"/>
              </a:rPr>
              <a:t>liaison covalente double</a:t>
            </a:r>
            <a:r>
              <a:rPr kumimoji="0" lang="fr-FR" b="0" i="0" u="none" strike="noStrike" cap="none" normalizeH="0" baseline="0" dirty="0">
                <a:ln>
                  <a:noFill/>
                </a:ln>
                <a:solidFill>
                  <a:srgbClr val="FF0000"/>
                </a:solidFill>
                <a:effectLst/>
                <a:ea typeface="Calibri" pitchFamily="34" charset="0"/>
                <a:cs typeface="Times New Roman" pitchFamily="18" charset="0"/>
              </a:rPr>
              <a:t> (mise en commun de 4 électrons) est représentée par 2 traits (C = C) et une </a:t>
            </a:r>
            <a:r>
              <a:rPr kumimoji="0" lang="fr-FR" b="1" i="0" u="none" strike="noStrike" cap="none" normalizeH="0" baseline="0" dirty="0">
                <a:ln>
                  <a:noFill/>
                </a:ln>
                <a:solidFill>
                  <a:srgbClr val="FF0000"/>
                </a:solidFill>
                <a:effectLst/>
                <a:ea typeface="Calibri" pitchFamily="34" charset="0"/>
                <a:cs typeface="Times New Roman" pitchFamily="18" charset="0"/>
              </a:rPr>
              <a:t>liaison covalente triple</a:t>
            </a:r>
            <a:r>
              <a:rPr kumimoji="0" lang="fr-FR" b="0" i="0" u="none" strike="noStrike" cap="none" normalizeH="0" baseline="0" dirty="0">
                <a:ln>
                  <a:noFill/>
                </a:ln>
                <a:solidFill>
                  <a:srgbClr val="FF0000"/>
                </a:solidFill>
                <a:effectLst/>
                <a:ea typeface="Calibri" pitchFamily="34" charset="0"/>
                <a:cs typeface="Times New Roman" pitchFamily="18" charset="0"/>
              </a:rPr>
              <a:t> (mise en commun de 6 électrons) par 3 traits (C </a:t>
            </a:r>
            <a:r>
              <a:rPr kumimoji="0" lang="fr-FR" b="0" i="0" u="none" strike="noStrike" cap="none" normalizeH="0" baseline="0" dirty="0">
                <a:ln>
                  <a:noFill/>
                </a:ln>
                <a:solidFill>
                  <a:srgbClr val="FF0000"/>
                </a:solidFill>
                <a:effectLst/>
                <a:ea typeface="Calibri" pitchFamily="34" charset="0"/>
                <a:cs typeface="Times New Roman" pitchFamily="18" charset="0"/>
                <a:sym typeface="Symbol" pitchFamily="18" charset="2"/>
              </a:rPr>
              <a:t></a:t>
            </a:r>
            <a:r>
              <a:rPr kumimoji="0" lang="fr-FR" b="0" i="0" u="none" strike="noStrike" cap="none" normalizeH="0" baseline="0" dirty="0">
                <a:ln>
                  <a:noFill/>
                </a:ln>
                <a:solidFill>
                  <a:srgbClr val="FF0000"/>
                </a:solidFill>
                <a:effectLst/>
                <a:ea typeface="Calibri" pitchFamily="34" charset="0"/>
                <a:cs typeface="Times New Roman" pitchFamily="18" charset="0"/>
              </a:rPr>
              <a:t> C).</a:t>
            </a:r>
            <a:endParaRPr kumimoji="0" lang="fr-FR" b="0" i="0" u="none" strike="noStrike" cap="none" normalizeH="0" baseline="0" dirty="0">
              <a:ln>
                <a:noFill/>
              </a:ln>
              <a:solidFill>
                <a:srgbClr val="FF0000"/>
              </a:solidFill>
              <a:effectLst/>
              <a:ea typeface="Calibri" pitchFamily="34" charset="0"/>
              <a:cs typeface="Times New Roman" pitchFamily="18" charset="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lide(fromBottom)">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28"/>
                                        </p:tgtEl>
                                        <p:attrNameLst>
                                          <p:attrName>style.visibility</p:attrName>
                                        </p:attrNameLst>
                                      </p:cBhvr>
                                      <p:to>
                                        <p:strVal val="visible"/>
                                      </p:to>
                                    </p:set>
                                    <p:animEffect transition="in" filter="wipe(left)">
                                      <p:cBhvr>
                                        <p:cTn id="30" dur="500"/>
                                        <p:tgtEl>
                                          <p:spTgt spid="1028"/>
                                        </p:tgtEl>
                                      </p:cBhvr>
                                    </p:animEffect>
                                  </p:childTnLst>
                                </p:cTn>
                              </p:par>
                              <p:par>
                                <p:cTn id="31" presetID="22" presetClass="entr" presetSubtype="8" fill="hold" nodeType="withEffect">
                                  <p:stCondLst>
                                    <p:cond delay="0"/>
                                  </p:stCondLst>
                                  <p:childTnLst>
                                    <p:set>
                                      <p:cBhvr>
                                        <p:cTn id="32" dur="1" fill="hold">
                                          <p:stCondLst>
                                            <p:cond delay="0"/>
                                          </p:stCondLst>
                                        </p:cTn>
                                        <p:tgtEl>
                                          <p:spTgt spid="1027"/>
                                        </p:tgtEl>
                                        <p:attrNameLst>
                                          <p:attrName>style.visibility</p:attrName>
                                        </p:attrNameLst>
                                      </p:cBhvr>
                                      <p:to>
                                        <p:strVal val="visible"/>
                                      </p:to>
                                    </p:set>
                                    <p:animEffect transition="in" filter="wipe(left)">
                                      <p:cBhvr>
                                        <p:cTn id="33" dur="500"/>
                                        <p:tgtEl>
                                          <p:spTgt spid="1027"/>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1026"/>
                                        </p:tgtEl>
                                        <p:attrNameLst>
                                          <p:attrName>style.visibility</p:attrName>
                                        </p:attrNameLst>
                                      </p:cBhvr>
                                      <p:to>
                                        <p:strVal val="visible"/>
                                      </p:to>
                                    </p:set>
                                    <p:animEffect transition="in" filter="wipe(left)">
                                      <p:cBhvr>
                                        <p:cTn id="36" dur="500"/>
                                        <p:tgtEl>
                                          <p:spTgt spid="1026"/>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lide(fromBottom)">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40" presetClass="entr" presetSubtype="0" fill="hold" grpId="0" nodeType="clickEffect">
                                  <p:stCondLst>
                                    <p:cond delay="0"/>
                                  </p:stCondLst>
                                  <p:iterate type="lt">
                                    <p:tmPct val="10000"/>
                                  </p:iterate>
                                  <p:childTnLst>
                                    <p:set>
                                      <p:cBhvr>
                                        <p:cTn id="45" dur="1" fill="hold">
                                          <p:stCondLst>
                                            <p:cond delay="0"/>
                                          </p:stCondLst>
                                        </p:cTn>
                                        <p:tgtEl>
                                          <p:spTgt spid="1029">
                                            <p:txEl>
                                              <p:pRg st="0" end="0"/>
                                            </p:txEl>
                                          </p:spTgt>
                                        </p:tgtEl>
                                        <p:attrNameLst>
                                          <p:attrName>style.visibility</p:attrName>
                                        </p:attrNameLst>
                                      </p:cBhvr>
                                      <p:to>
                                        <p:strVal val="visible"/>
                                      </p:to>
                                    </p:set>
                                    <p:animEffect transition="in" filter="fade">
                                      <p:cBhvr>
                                        <p:cTn id="46" dur="1000"/>
                                        <p:tgtEl>
                                          <p:spTgt spid="1029">
                                            <p:txEl>
                                              <p:pRg st="0" end="0"/>
                                            </p:txEl>
                                          </p:spTgt>
                                        </p:tgtEl>
                                      </p:cBhvr>
                                    </p:animEffect>
                                    <p:anim calcmode="lin" valueType="num">
                                      <p:cBhvr>
                                        <p:cTn id="47" dur="1000" fill="hold"/>
                                        <p:tgtEl>
                                          <p:spTgt spid="1029">
                                            <p:txEl>
                                              <p:pRg st="0" end="0"/>
                                            </p:txEl>
                                          </p:spTgt>
                                        </p:tgtEl>
                                        <p:attrNameLst>
                                          <p:attrName>ppt_x</p:attrName>
                                        </p:attrNameLst>
                                      </p:cBhvr>
                                      <p:tavLst>
                                        <p:tav tm="0">
                                          <p:val>
                                            <p:strVal val="#ppt_x-.1"/>
                                          </p:val>
                                        </p:tav>
                                        <p:tav tm="100000">
                                          <p:val>
                                            <p:strVal val="#ppt_x"/>
                                          </p:val>
                                        </p:tav>
                                      </p:tavLst>
                                    </p:anim>
                                    <p:anim calcmode="lin" valueType="num">
                                      <p:cBhvr>
                                        <p:cTn id="48" dur="1000" fill="hold"/>
                                        <p:tgtEl>
                                          <p:spTgt spid="10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0" presetClass="entr" presetSubtype="0" fill="hold" grpId="0" nodeType="clickEffect">
                                  <p:stCondLst>
                                    <p:cond delay="0"/>
                                  </p:stCondLst>
                                  <p:iterate type="lt">
                                    <p:tmPct val="10000"/>
                                  </p:iterate>
                                  <p:childTnLst>
                                    <p:set>
                                      <p:cBhvr>
                                        <p:cTn id="52" dur="1" fill="hold">
                                          <p:stCondLst>
                                            <p:cond delay="0"/>
                                          </p:stCondLst>
                                        </p:cTn>
                                        <p:tgtEl>
                                          <p:spTgt spid="1029">
                                            <p:txEl>
                                              <p:pRg st="2" end="2"/>
                                            </p:txEl>
                                          </p:spTgt>
                                        </p:tgtEl>
                                        <p:attrNameLst>
                                          <p:attrName>style.visibility</p:attrName>
                                        </p:attrNameLst>
                                      </p:cBhvr>
                                      <p:to>
                                        <p:strVal val="visible"/>
                                      </p:to>
                                    </p:set>
                                    <p:animEffect transition="in" filter="fade">
                                      <p:cBhvr>
                                        <p:cTn id="53" dur="1000"/>
                                        <p:tgtEl>
                                          <p:spTgt spid="1029">
                                            <p:txEl>
                                              <p:pRg st="2" end="2"/>
                                            </p:txEl>
                                          </p:spTgt>
                                        </p:tgtEl>
                                      </p:cBhvr>
                                    </p:animEffect>
                                    <p:anim calcmode="lin" valueType="num">
                                      <p:cBhvr>
                                        <p:cTn id="54" dur="1000" fill="hold"/>
                                        <p:tgtEl>
                                          <p:spTgt spid="1029">
                                            <p:txEl>
                                              <p:pRg st="2" end="2"/>
                                            </p:txEl>
                                          </p:spTgt>
                                        </p:tgtEl>
                                        <p:attrNameLst>
                                          <p:attrName>ppt_x</p:attrName>
                                        </p:attrNameLst>
                                      </p:cBhvr>
                                      <p:tavLst>
                                        <p:tav tm="0">
                                          <p:val>
                                            <p:strVal val="#ppt_x-.1"/>
                                          </p:val>
                                        </p:tav>
                                        <p:tav tm="100000">
                                          <p:val>
                                            <p:strVal val="#ppt_x"/>
                                          </p:val>
                                        </p:tav>
                                      </p:tavLst>
                                    </p:anim>
                                    <p:anim calcmode="lin" valueType="num">
                                      <p:cBhvr>
                                        <p:cTn id="55" dur="1000" fill="hold"/>
                                        <p:tgtEl>
                                          <p:spTgt spid="102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P spid="7" grpId="0"/>
      <p:bldP spid="8" grpId="0"/>
      <p:bldP spid="1026" grpId="0"/>
      <p:bldP spid="12" grpId="0"/>
      <p:bldP spid="102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5022" y="149321"/>
            <a:ext cx="8593956" cy="369332"/>
          </a:xfrm>
          <a:prstGeom prst="rect">
            <a:avLst/>
          </a:prstGeom>
        </p:spPr>
        <p:txBody>
          <a:bodyPr wrap="square">
            <a:spAutoFit/>
          </a:bodyPr>
          <a:lstStyle/>
          <a:p>
            <a:pPr algn="ctr"/>
            <a:r>
              <a:rPr lang="fr-FR" b="1" dirty="0"/>
              <a:t>Comment peut-on  prévoir le nombre de liaisons covalentes que peut établir un atome ?</a:t>
            </a:r>
            <a:endParaRPr lang="fr-FR" dirty="0"/>
          </a:p>
        </p:txBody>
      </p:sp>
      <p:sp>
        <p:nvSpPr>
          <p:cNvPr id="5" name="Rectangle 4"/>
          <p:cNvSpPr/>
          <p:nvPr/>
        </p:nvSpPr>
        <p:spPr>
          <a:xfrm>
            <a:off x="349135" y="620688"/>
            <a:ext cx="8537170" cy="923330"/>
          </a:xfrm>
          <a:prstGeom prst="rect">
            <a:avLst/>
          </a:prstGeom>
        </p:spPr>
        <p:txBody>
          <a:bodyPr wrap="square">
            <a:spAutoFit/>
          </a:bodyPr>
          <a:lstStyle/>
          <a:p>
            <a:pPr algn="just"/>
            <a:r>
              <a:rPr lang="fr-FR" dirty="0"/>
              <a:t>On peut déterminer la formule développée d’une molécule lorsqu’on connait sa formule brute : le nombre de liaisons covalentes que peut établir un atome dépend du nombre d'électrons que présente cet atome sur sa couche externe.</a:t>
            </a:r>
          </a:p>
        </p:txBody>
      </p:sp>
      <p:sp>
        <p:nvSpPr>
          <p:cNvPr id="7" name="Rectangle 6"/>
          <p:cNvSpPr/>
          <p:nvPr/>
        </p:nvSpPr>
        <p:spPr>
          <a:xfrm>
            <a:off x="323528" y="4941168"/>
            <a:ext cx="8496944" cy="1877437"/>
          </a:xfrm>
          <a:prstGeom prst="rect">
            <a:avLst/>
          </a:prstGeom>
        </p:spPr>
        <p:txBody>
          <a:bodyPr wrap="square">
            <a:spAutoFit/>
          </a:bodyPr>
          <a:lstStyle/>
          <a:p>
            <a:pPr algn="just">
              <a:buFontTx/>
              <a:buChar char="-"/>
            </a:pPr>
            <a:r>
              <a:rPr lang="fr-FR" dirty="0"/>
              <a:t>  Pour l'hydrogène (H) dont seule la couche 1s est occupée par des électrons, le nombre d’électrons manquant pour compléter la couche au maximum permet de prévoir que cet atome va donner </a:t>
            </a:r>
            <a:r>
              <a:rPr lang="fr-FR" b="1" dirty="0"/>
              <a:t>une seule</a:t>
            </a:r>
            <a:r>
              <a:rPr lang="fr-FR" dirty="0"/>
              <a:t> liaison covalente ;</a:t>
            </a:r>
          </a:p>
          <a:p>
            <a:pPr algn="just"/>
            <a:endParaRPr lang="fr-FR" sz="800" dirty="0"/>
          </a:p>
          <a:p>
            <a:pPr algn="just">
              <a:buFontTx/>
              <a:buChar char="-"/>
            </a:pPr>
            <a:r>
              <a:rPr lang="fr-FR" dirty="0"/>
              <a:t> Pour les atomes des autres éléments, le nombre d’électrons, qu’il manque pour compléter leur couche externe à 8 électrons et qui possèdent </a:t>
            </a:r>
            <a:r>
              <a:rPr lang="fr-FR" b="1" dirty="0"/>
              <a:t>p</a:t>
            </a:r>
            <a:r>
              <a:rPr lang="fr-FR" dirty="0"/>
              <a:t> électrons dans cette couche externe, permet de prévoir qu'ils peuvent établir 8 - p liaisons covalentes.</a:t>
            </a:r>
            <a:endParaRPr lang="fr-FR" dirty="0">
              <a:ea typeface="Calibri" pitchFamily="34" charset="0"/>
              <a:cs typeface="Times New Roman" pitchFamily="18" charset="0"/>
            </a:endParaRPr>
          </a:p>
        </p:txBody>
      </p:sp>
      <p:pic>
        <p:nvPicPr>
          <p:cNvPr id="9" name="Image 8"/>
          <p:cNvPicPr>
            <a:picLocks noChangeAspect="1"/>
          </p:cNvPicPr>
          <p:nvPr/>
        </p:nvPicPr>
        <p:blipFill>
          <a:blip r:embed="rId2" cstate="print"/>
          <a:srcRect/>
          <a:stretch>
            <a:fillRect/>
          </a:stretch>
        </p:blipFill>
        <p:spPr bwMode="auto">
          <a:xfrm>
            <a:off x="741644" y="1593152"/>
            <a:ext cx="7660713" cy="3204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3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800" decel="100000"/>
                                        <p:tgtEl>
                                          <p:spTgt spid="9"/>
                                        </p:tgtEl>
                                      </p:cBhvr>
                                    </p:animEffect>
                                    <p:anim calcmode="lin" valueType="num">
                                      <p:cBhvr>
                                        <p:cTn id="12" dur="800" decel="100000" fill="hold"/>
                                        <p:tgtEl>
                                          <p:spTgt spid="9"/>
                                        </p:tgtEl>
                                        <p:attrNameLst>
                                          <p:attrName>style.rotation</p:attrName>
                                        </p:attrNameLst>
                                      </p:cBhvr>
                                      <p:tavLst>
                                        <p:tav tm="0">
                                          <p:val>
                                            <p:fltVal val="-90"/>
                                          </p:val>
                                        </p:tav>
                                        <p:tav tm="100000">
                                          <p:val>
                                            <p:fltVal val="0"/>
                                          </p:val>
                                        </p:tav>
                                      </p:tavLst>
                                    </p:anim>
                                    <p:anim calcmode="lin" valueType="num">
                                      <p:cBhvr>
                                        <p:cTn id="13" dur="800" decel="100000" fill="hold"/>
                                        <p:tgtEl>
                                          <p:spTgt spid="9"/>
                                        </p:tgtEl>
                                        <p:attrNameLst>
                                          <p:attrName>ppt_x</p:attrName>
                                        </p:attrNameLst>
                                      </p:cBhvr>
                                      <p:tavLst>
                                        <p:tav tm="0">
                                          <p:val>
                                            <p:strVal val="#ppt_x+0.4"/>
                                          </p:val>
                                        </p:tav>
                                        <p:tav tm="100000">
                                          <p:val>
                                            <p:strVal val="#ppt_x-0.05"/>
                                          </p:val>
                                        </p:tav>
                                      </p:tavLst>
                                    </p:anim>
                                    <p:anim calcmode="lin" valueType="num">
                                      <p:cBhvr>
                                        <p:cTn id="14" dur="800" decel="100000" fill="hold"/>
                                        <p:tgtEl>
                                          <p:spTgt spid="9"/>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left)">
                                      <p:cBhvr>
                                        <p:cTn id="21" dur="5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wipe(left)">
                                      <p:cBhvr>
                                        <p:cTn id="2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6981" y="836712"/>
            <a:ext cx="9090039" cy="5832648"/>
          </a:xfrm>
          <a:prstGeom prst="rect">
            <a:avLst/>
          </a:prstGeom>
          <a:noFill/>
          <a:ln w="9525">
            <a:noFill/>
            <a:miter lim="800000"/>
            <a:headEnd/>
            <a:tailEnd/>
          </a:ln>
        </p:spPr>
      </p:pic>
      <p:sp>
        <p:nvSpPr>
          <p:cNvPr id="5" name="Rectangle 4"/>
          <p:cNvSpPr/>
          <p:nvPr/>
        </p:nvSpPr>
        <p:spPr>
          <a:xfrm>
            <a:off x="3132275" y="1696162"/>
            <a:ext cx="524503" cy="369332"/>
          </a:xfrm>
          <a:prstGeom prst="rect">
            <a:avLst/>
          </a:prstGeom>
        </p:spPr>
        <p:txBody>
          <a:bodyPr wrap="none">
            <a:spAutoFit/>
          </a:bodyPr>
          <a:lstStyle/>
          <a:p>
            <a:r>
              <a:rPr lang="fr-FR" dirty="0"/>
              <a:t>(K)</a:t>
            </a:r>
            <a:r>
              <a:rPr lang="fr-FR" baseline="30000" dirty="0"/>
              <a:t>1</a:t>
            </a:r>
            <a:endParaRPr lang="fr-FR" dirty="0"/>
          </a:p>
        </p:txBody>
      </p:sp>
      <p:sp>
        <p:nvSpPr>
          <p:cNvPr id="6" name="Rectangle 5"/>
          <p:cNvSpPr/>
          <p:nvPr/>
        </p:nvSpPr>
        <p:spPr>
          <a:xfrm>
            <a:off x="4674356" y="1696162"/>
            <a:ext cx="841897" cy="369332"/>
          </a:xfrm>
          <a:prstGeom prst="rect">
            <a:avLst/>
          </a:prstGeom>
        </p:spPr>
        <p:txBody>
          <a:bodyPr wrap="none">
            <a:spAutoFit/>
          </a:bodyPr>
          <a:lstStyle/>
          <a:p>
            <a:r>
              <a:rPr lang="fr-FR" dirty="0"/>
              <a:t>(K)</a:t>
            </a:r>
            <a:r>
              <a:rPr lang="fr-FR" baseline="30000" dirty="0"/>
              <a:t>2</a:t>
            </a:r>
            <a:r>
              <a:rPr lang="fr-FR" dirty="0"/>
              <a:t>(L)</a:t>
            </a:r>
            <a:r>
              <a:rPr lang="fr-FR" baseline="30000" dirty="0"/>
              <a:t>4</a:t>
            </a:r>
            <a:endParaRPr lang="fr-FR" dirty="0"/>
          </a:p>
        </p:txBody>
      </p:sp>
      <p:sp>
        <p:nvSpPr>
          <p:cNvPr id="7" name="Rectangle 6"/>
          <p:cNvSpPr/>
          <p:nvPr/>
        </p:nvSpPr>
        <p:spPr>
          <a:xfrm>
            <a:off x="6258532" y="1696162"/>
            <a:ext cx="841897" cy="369332"/>
          </a:xfrm>
          <a:prstGeom prst="rect">
            <a:avLst/>
          </a:prstGeom>
        </p:spPr>
        <p:txBody>
          <a:bodyPr wrap="none">
            <a:spAutoFit/>
          </a:bodyPr>
          <a:lstStyle/>
          <a:p>
            <a:r>
              <a:rPr lang="fr-FR" dirty="0"/>
              <a:t>(K)</a:t>
            </a:r>
            <a:r>
              <a:rPr lang="fr-FR" baseline="30000" dirty="0"/>
              <a:t>2</a:t>
            </a:r>
            <a:r>
              <a:rPr lang="fr-FR" dirty="0"/>
              <a:t>(L)</a:t>
            </a:r>
            <a:r>
              <a:rPr lang="fr-FR" baseline="30000" dirty="0"/>
              <a:t>6</a:t>
            </a:r>
            <a:endParaRPr lang="fr-FR" dirty="0"/>
          </a:p>
        </p:txBody>
      </p:sp>
      <p:sp>
        <p:nvSpPr>
          <p:cNvPr id="8" name="Rectangle 7"/>
          <p:cNvSpPr/>
          <p:nvPr/>
        </p:nvSpPr>
        <p:spPr>
          <a:xfrm>
            <a:off x="7634317" y="1696162"/>
            <a:ext cx="1258678" cy="369332"/>
          </a:xfrm>
          <a:prstGeom prst="rect">
            <a:avLst/>
          </a:prstGeom>
        </p:spPr>
        <p:txBody>
          <a:bodyPr wrap="none">
            <a:spAutoFit/>
          </a:bodyPr>
          <a:lstStyle/>
          <a:p>
            <a:r>
              <a:rPr lang="fr-FR" dirty="0"/>
              <a:t>(K)</a:t>
            </a:r>
            <a:r>
              <a:rPr lang="fr-FR" baseline="30000" dirty="0"/>
              <a:t>2</a:t>
            </a:r>
            <a:r>
              <a:rPr lang="fr-FR" dirty="0"/>
              <a:t>(L)</a:t>
            </a:r>
            <a:r>
              <a:rPr lang="fr-FR" baseline="30000" dirty="0"/>
              <a:t>8</a:t>
            </a:r>
            <a:r>
              <a:rPr lang="fr-FR" dirty="0"/>
              <a:t>(M)</a:t>
            </a:r>
            <a:r>
              <a:rPr lang="fr-FR" baseline="30000" dirty="0"/>
              <a:t>7</a:t>
            </a:r>
            <a:endParaRPr lang="fr-FR" dirty="0"/>
          </a:p>
        </p:txBody>
      </p:sp>
      <p:sp>
        <p:nvSpPr>
          <p:cNvPr id="9" name="Rectangle 8"/>
          <p:cNvSpPr/>
          <p:nvPr/>
        </p:nvSpPr>
        <p:spPr>
          <a:xfrm>
            <a:off x="3243683" y="2123564"/>
            <a:ext cx="301686" cy="369332"/>
          </a:xfrm>
          <a:prstGeom prst="rect">
            <a:avLst/>
          </a:prstGeom>
        </p:spPr>
        <p:txBody>
          <a:bodyPr wrap="none">
            <a:spAutoFit/>
          </a:bodyPr>
          <a:lstStyle/>
          <a:p>
            <a:r>
              <a:rPr lang="fr-FR" dirty="0"/>
              <a:t>1</a:t>
            </a:r>
          </a:p>
        </p:txBody>
      </p:sp>
      <p:sp>
        <p:nvSpPr>
          <p:cNvPr id="10" name="Rectangle 9"/>
          <p:cNvSpPr/>
          <p:nvPr/>
        </p:nvSpPr>
        <p:spPr>
          <a:xfrm>
            <a:off x="4944461" y="2123564"/>
            <a:ext cx="301686" cy="369332"/>
          </a:xfrm>
          <a:prstGeom prst="rect">
            <a:avLst/>
          </a:prstGeom>
        </p:spPr>
        <p:txBody>
          <a:bodyPr wrap="none">
            <a:spAutoFit/>
          </a:bodyPr>
          <a:lstStyle/>
          <a:p>
            <a:r>
              <a:rPr lang="fr-FR" dirty="0"/>
              <a:t>4</a:t>
            </a:r>
          </a:p>
        </p:txBody>
      </p:sp>
      <p:sp>
        <p:nvSpPr>
          <p:cNvPr id="11" name="Rectangle 10"/>
          <p:cNvSpPr/>
          <p:nvPr/>
        </p:nvSpPr>
        <p:spPr>
          <a:xfrm>
            <a:off x="6528637" y="2123564"/>
            <a:ext cx="301686" cy="369332"/>
          </a:xfrm>
          <a:prstGeom prst="rect">
            <a:avLst/>
          </a:prstGeom>
        </p:spPr>
        <p:txBody>
          <a:bodyPr wrap="none">
            <a:spAutoFit/>
          </a:bodyPr>
          <a:lstStyle/>
          <a:p>
            <a:r>
              <a:rPr lang="fr-FR" dirty="0"/>
              <a:t>6</a:t>
            </a:r>
          </a:p>
        </p:txBody>
      </p:sp>
      <p:sp>
        <p:nvSpPr>
          <p:cNvPr id="12" name="Rectangle 11"/>
          <p:cNvSpPr/>
          <p:nvPr/>
        </p:nvSpPr>
        <p:spPr>
          <a:xfrm>
            <a:off x="8112813" y="2123564"/>
            <a:ext cx="301686" cy="369332"/>
          </a:xfrm>
          <a:prstGeom prst="rect">
            <a:avLst/>
          </a:prstGeom>
        </p:spPr>
        <p:txBody>
          <a:bodyPr wrap="none">
            <a:spAutoFit/>
          </a:bodyPr>
          <a:lstStyle/>
          <a:p>
            <a:r>
              <a:rPr lang="fr-FR" dirty="0"/>
              <a:t>7</a:t>
            </a:r>
          </a:p>
        </p:txBody>
      </p:sp>
      <p:sp>
        <p:nvSpPr>
          <p:cNvPr id="13" name="Rectangle 12"/>
          <p:cNvSpPr/>
          <p:nvPr/>
        </p:nvSpPr>
        <p:spPr>
          <a:xfrm>
            <a:off x="3250096" y="2658398"/>
            <a:ext cx="288861" cy="338554"/>
          </a:xfrm>
          <a:prstGeom prst="rect">
            <a:avLst/>
          </a:prstGeom>
        </p:spPr>
        <p:txBody>
          <a:bodyPr wrap="square">
            <a:spAutoFit/>
          </a:bodyPr>
          <a:lstStyle/>
          <a:p>
            <a:pPr algn="ctr"/>
            <a:r>
              <a:rPr lang="fr-FR" sz="1600" dirty="0"/>
              <a:t>1</a:t>
            </a:r>
          </a:p>
        </p:txBody>
      </p:sp>
      <p:sp>
        <p:nvSpPr>
          <p:cNvPr id="14" name="Rectangle 13"/>
          <p:cNvSpPr/>
          <p:nvPr/>
        </p:nvSpPr>
        <p:spPr>
          <a:xfrm>
            <a:off x="4950871" y="2658398"/>
            <a:ext cx="288862" cy="338554"/>
          </a:xfrm>
          <a:prstGeom prst="rect">
            <a:avLst/>
          </a:prstGeom>
        </p:spPr>
        <p:txBody>
          <a:bodyPr wrap="none">
            <a:spAutoFit/>
          </a:bodyPr>
          <a:lstStyle/>
          <a:p>
            <a:pPr algn="ctr"/>
            <a:r>
              <a:rPr lang="fr-FR" sz="1600" dirty="0"/>
              <a:t>4</a:t>
            </a:r>
          </a:p>
        </p:txBody>
      </p:sp>
      <p:sp>
        <p:nvSpPr>
          <p:cNvPr id="15" name="Rectangle 14"/>
          <p:cNvSpPr/>
          <p:nvPr/>
        </p:nvSpPr>
        <p:spPr>
          <a:xfrm>
            <a:off x="6535047" y="2658398"/>
            <a:ext cx="288862" cy="338554"/>
          </a:xfrm>
          <a:prstGeom prst="rect">
            <a:avLst/>
          </a:prstGeom>
        </p:spPr>
        <p:txBody>
          <a:bodyPr wrap="none">
            <a:spAutoFit/>
          </a:bodyPr>
          <a:lstStyle/>
          <a:p>
            <a:pPr algn="ctr"/>
            <a:r>
              <a:rPr lang="fr-FR" sz="1600" dirty="0"/>
              <a:t>2</a:t>
            </a:r>
          </a:p>
        </p:txBody>
      </p:sp>
      <p:sp>
        <p:nvSpPr>
          <p:cNvPr id="16" name="Rectangle 15"/>
          <p:cNvSpPr/>
          <p:nvPr/>
        </p:nvSpPr>
        <p:spPr>
          <a:xfrm>
            <a:off x="8119223" y="2658398"/>
            <a:ext cx="288862" cy="338554"/>
          </a:xfrm>
          <a:prstGeom prst="rect">
            <a:avLst/>
          </a:prstGeom>
        </p:spPr>
        <p:txBody>
          <a:bodyPr wrap="none">
            <a:spAutoFit/>
          </a:bodyPr>
          <a:lstStyle/>
          <a:p>
            <a:pPr algn="ctr"/>
            <a:r>
              <a:rPr lang="fr-FR" sz="1600" dirty="0"/>
              <a:t>1</a:t>
            </a:r>
          </a:p>
        </p:txBody>
      </p:sp>
      <p:pic>
        <p:nvPicPr>
          <p:cNvPr id="17" name="Image 16"/>
          <p:cNvPicPr>
            <a:picLocks noChangeAspect="1"/>
          </p:cNvPicPr>
          <p:nvPr/>
        </p:nvPicPr>
        <p:blipFill>
          <a:blip r:embed="rId3" cstate="print"/>
          <a:srcRect/>
          <a:stretch>
            <a:fillRect/>
          </a:stretch>
        </p:blipFill>
        <p:spPr bwMode="auto">
          <a:xfrm>
            <a:off x="3275856" y="3140968"/>
            <a:ext cx="5003535" cy="1692000"/>
          </a:xfrm>
          <a:prstGeom prst="rect">
            <a:avLst/>
          </a:prstGeom>
          <a:noFill/>
          <a:ln w="9525">
            <a:noFill/>
            <a:miter lim="800000"/>
            <a:headEnd/>
            <a:tailEnd/>
          </a:ln>
        </p:spPr>
      </p:pic>
      <p:pic>
        <p:nvPicPr>
          <p:cNvPr id="18" name="Image 17"/>
          <p:cNvPicPr/>
          <p:nvPr/>
        </p:nvPicPr>
        <p:blipFill>
          <a:blip r:embed="rId4" cstate="print"/>
          <a:srcRect/>
          <a:stretch>
            <a:fillRect/>
          </a:stretch>
        </p:blipFill>
        <p:spPr bwMode="auto">
          <a:xfrm>
            <a:off x="3421890" y="4941168"/>
            <a:ext cx="4818492" cy="1656184"/>
          </a:xfrm>
          <a:prstGeom prst="rect">
            <a:avLst/>
          </a:prstGeom>
          <a:noFill/>
          <a:ln w="9525">
            <a:noFill/>
            <a:miter lim="800000"/>
            <a:headEnd/>
            <a:tailEnd/>
          </a:ln>
        </p:spPr>
      </p:pic>
      <p:sp>
        <p:nvSpPr>
          <p:cNvPr id="19" name="Rectangle 18"/>
          <p:cNvSpPr/>
          <p:nvPr/>
        </p:nvSpPr>
        <p:spPr>
          <a:xfrm>
            <a:off x="286790" y="251356"/>
            <a:ext cx="8041689" cy="369332"/>
          </a:xfrm>
          <a:prstGeom prst="rect">
            <a:avLst/>
          </a:prstGeom>
        </p:spPr>
        <p:txBody>
          <a:bodyPr wrap="square">
            <a:spAutoFit/>
          </a:bodyPr>
          <a:lstStyle/>
          <a:p>
            <a:r>
              <a:rPr lang="fr-FR" b="1" u="sng" dirty="0"/>
              <a:t>Exemple :</a:t>
            </a:r>
            <a:r>
              <a:rPr lang="fr-FR" dirty="0"/>
              <a:t> Retrouver la formule développée de la molécule de chloral (C</a:t>
            </a:r>
            <a:r>
              <a:rPr lang="fr-FR" baseline="-25000" dirty="0"/>
              <a:t>2</a:t>
            </a:r>
            <a:r>
              <a:rPr lang="fr-FR" dirty="0"/>
              <a:t>HCℓ</a:t>
            </a:r>
            <a:r>
              <a:rPr lang="fr-FR" baseline="-25000" dirty="0"/>
              <a:t>3</a:t>
            </a:r>
            <a:r>
              <a:rPr lang="fr-FR" dirty="0"/>
              <a: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dissolv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dissolve">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2132856"/>
            <a:ext cx="8892480" cy="646331"/>
          </a:xfrm>
          <a:prstGeom prst="rect">
            <a:avLst/>
          </a:prstGeom>
        </p:spPr>
        <p:txBody>
          <a:bodyPr wrap="square">
            <a:spAutoFit/>
          </a:bodyPr>
          <a:lstStyle/>
          <a:p>
            <a:pPr algn="just"/>
            <a:r>
              <a:rPr lang="fr-FR" u="sng" dirty="0"/>
              <a:t>Remarque :</a:t>
            </a:r>
            <a:r>
              <a:rPr lang="fr-FR" dirty="0"/>
              <a:t> une autre méthode consiste à connaitre le nombre de liaisons covalentes que vont engendrer chaque atome de la molécule.</a:t>
            </a:r>
          </a:p>
        </p:txBody>
      </p:sp>
      <p:pic>
        <p:nvPicPr>
          <p:cNvPr id="1026" name="Picture 2"/>
          <p:cNvPicPr>
            <a:picLocks noChangeAspect="1" noChangeArrowheads="1"/>
          </p:cNvPicPr>
          <p:nvPr/>
        </p:nvPicPr>
        <p:blipFill>
          <a:blip r:embed="rId2" cstate="print"/>
          <a:srcRect/>
          <a:stretch>
            <a:fillRect/>
          </a:stretch>
        </p:blipFill>
        <p:spPr bwMode="auto">
          <a:xfrm>
            <a:off x="2072666" y="2852936"/>
            <a:ext cx="4998669" cy="3960440"/>
          </a:xfrm>
          <a:prstGeom prst="rect">
            <a:avLst/>
          </a:prstGeom>
          <a:noFill/>
          <a:ln w="9525">
            <a:noFill/>
            <a:miter lim="800000"/>
            <a:headEnd/>
            <a:tailEnd/>
          </a:ln>
        </p:spPr>
      </p:pic>
      <p:sp>
        <p:nvSpPr>
          <p:cNvPr id="12" name="Rectangle 11"/>
          <p:cNvSpPr/>
          <p:nvPr/>
        </p:nvSpPr>
        <p:spPr>
          <a:xfrm>
            <a:off x="251520" y="188640"/>
            <a:ext cx="6311280" cy="369332"/>
          </a:xfrm>
          <a:prstGeom prst="rect">
            <a:avLst/>
          </a:prstGeom>
        </p:spPr>
        <p:txBody>
          <a:bodyPr wrap="square">
            <a:spAutoFit/>
          </a:bodyPr>
          <a:lstStyle/>
          <a:p>
            <a:r>
              <a:rPr lang="fr-FR" dirty="0"/>
              <a:t>Finalement, la formule développée de la molécule de chloral est :</a:t>
            </a:r>
          </a:p>
        </p:txBody>
      </p:sp>
      <p:pic>
        <p:nvPicPr>
          <p:cNvPr id="13" name="Image 12"/>
          <p:cNvPicPr>
            <a:picLocks noChangeAspect="1"/>
          </p:cNvPicPr>
          <p:nvPr/>
        </p:nvPicPr>
        <p:blipFill>
          <a:blip r:embed="rId3" cstate="print"/>
          <a:srcRect/>
          <a:stretch>
            <a:fillRect/>
          </a:stretch>
        </p:blipFill>
        <p:spPr bwMode="auto">
          <a:xfrm>
            <a:off x="3459000" y="620688"/>
            <a:ext cx="2226001" cy="1440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800" decel="100000"/>
                                        <p:tgtEl>
                                          <p:spTgt spid="1026"/>
                                        </p:tgtEl>
                                      </p:cBhvr>
                                    </p:animEffect>
                                    <p:anim calcmode="lin" valueType="num">
                                      <p:cBhvr>
                                        <p:cTn id="13" dur="800" decel="100000" fill="hold"/>
                                        <p:tgtEl>
                                          <p:spTgt spid="1026"/>
                                        </p:tgtEl>
                                        <p:attrNameLst>
                                          <p:attrName>style.rotation</p:attrName>
                                        </p:attrNameLst>
                                      </p:cBhvr>
                                      <p:tavLst>
                                        <p:tav tm="0">
                                          <p:val>
                                            <p:fltVal val="-90"/>
                                          </p:val>
                                        </p:tav>
                                        <p:tav tm="100000">
                                          <p:val>
                                            <p:fltVal val="0"/>
                                          </p:val>
                                        </p:tav>
                                      </p:tavLst>
                                    </p:anim>
                                    <p:anim calcmode="lin" valueType="num">
                                      <p:cBhvr>
                                        <p:cTn id="14" dur="800" decel="100000" fill="hold"/>
                                        <p:tgtEl>
                                          <p:spTgt spid="1026"/>
                                        </p:tgtEl>
                                        <p:attrNameLst>
                                          <p:attrName>ppt_x</p:attrName>
                                        </p:attrNameLst>
                                      </p:cBhvr>
                                      <p:tavLst>
                                        <p:tav tm="0">
                                          <p:val>
                                            <p:strVal val="#ppt_x+0.4"/>
                                          </p:val>
                                        </p:tav>
                                        <p:tav tm="100000">
                                          <p:val>
                                            <p:strVal val="#ppt_x-0.05"/>
                                          </p:val>
                                        </p:tav>
                                      </p:tavLst>
                                    </p:anim>
                                    <p:anim calcmode="lin" valueType="num">
                                      <p:cBhvr>
                                        <p:cTn id="15" dur="800" decel="100000" fill="hold"/>
                                        <p:tgtEl>
                                          <p:spTgt spid="1026"/>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026"/>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026"/>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5536" y="188640"/>
            <a:ext cx="3519233" cy="369332"/>
          </a:xfrm>
          <a:prstGeom prst="rect">
            <a:avLst/>
          </a:prstGeom>
        </p:spPr>
        <p:txBody>
          <a:bodyPr wrap="none">
            <a:spAutoFit/>
          </a:bodyPr>
          <a:lstStyle/>
          <a:p>
            <a:r>
              <a:rPr lang="fr-FR" dirty="0">
                <a:solidFill>
                  <a:srgbClr val="0070C0"/>
                </a:solidFill>
              </a:rPr>
              <a:t>1.2. </a:t>
            </a:r>
            <a:r>
              <a:rPr lang="fr-FR" u="sng" dirty="0">
                <a:solidFill>
                  <a:srgbClr val="0070C0"/>
                </a:solidFill>
                <a:uFill>
                  <a:solidFill>
                    <a:srgbClr val="FF0000"/>
                  </a:solidFill>
                </a:uFill>
              </a:rPr>
              <a:t>Représentation des molécules</a:t>
            </a:r>
          </a:p>
        </p:txBody>
      </p:sp>
      <p:sp>
        <p:nvSpPr>
          <p:cNvPr id="12" name="Rectangle 11"/>
          <p:cNvSpPr/>
          <p:nvPr/>
        </p:nvSpPr>
        <p:spPr>
          <a:xfrm>
            <a:off x="323528" y="556231"/>
            <a:ext cx="1345176" cy="369332"/>
          </a:xfrm>
          <a:prstGeom prst="rect">
            <a:avLst/>
          </a:prstGeom>
        </p:spPr>
        <p:txBody>
          <a:bodyPr wrap="none">
            <a:spAutoFit/>
          </a:bodyPr>
          <a:lstStyle/>
          <a:p>
            <a:r>
              <a:rPr lang="fr-FR" b="1" u="sng" dirty="0"/>
              <a:t>Définitions :</a:t>
            </a:r>
            <a:endParaRPr lang="fr-FR" u="sng" dirty="0"/>
          </a:p>
        </p:txBody>
      </p:sp>
      <p:sp>
        <p:nvSpPr>
          <p:cNvPr id="13" name="Rectangle 12"/>
          <p:cNvSpPr/>
          <p:nvPr/>
        </p:nvSpPr>
        <p:spPr>
          <a:xfrm>
            <a:off x="539552" y="997571"/>
            <a:ext cx="8280920" cy="1754326"/>
          </a:xfrm>
          <a:prstGeom prst="rect">
            <a:avLst/>
          </a:prstGeom>
        </p:spPr>
        <p:txBody>
          <a:bodyPr wrap="square">
            <a:spAutoFit/>
          </a:bodyPr>
          <a:lstStyle/>
          <a:p>
            <a:pPr algn="just">
              <a:buFont typeface="Wingdings" pitchFamily="2" charset="2"/>
              <a:buChar char="§"/>
            </a:pPr>
            <a:r>
              <a:rPr lang="fr-FR" dirty="0">
                <a:solidFill>
                  <a:srgbClr val="FF0000"/>
                </a:solidFill>
              </a:rPr>
              <a:t>  La </a:t>
            </a:r>
            <a:r>
              <a:rPr lang="fr-FR" b="1" dirty="0">
                <a:solidFill>
                  <a:srgbClr val="FF0000"/>
                </a:solidFill>
              </a:rPr>
              <a:t>formule brute</a:t>
            </a:r>
            <a:r>
              <a:rPr lang="fr-FR" dirty="0">
                <a:solidFill>
                  <a:srgbClr val="FF0000"/>
                </a:solidFill>
              </a:rPr>
              <a:t> d’une molécule indique la nature et le nombre des atomes qui la composent ;</a:t>
            </a:r>
          </a:p>
          <a:p>
            <a:pPr algn="just">
              <a:buFont typeface="Wingdings" pitchFamily="2" charset="2"/>
              <a:buChar char="§"/>
            </a:pPr>
            <a:r>
              <a:rPr lang="fr-FR" dirty="0">
                <a:solidFill>
                  <a:srgbClr val="FF0000"/>
                </a:solidFill>
              </a:rPr>
              <a:t>  La </a:t>
            </a:r>
            <a:r>
              <a:rPr lang="fr-FR" b="1" dirty="0">
                <a:solidFill>
                  <a:srgbClr val="FF0000"/>
                </a:solidFill>
              </a:rPr>
              <a:t>formule semi-développée plane</a:t>
            </a:r>
            <a:r>
              <a:rPr lang="fr-FR" dirty="0">
                <a:solidFill>
                  <a:srgbClr val="FF0000"/>
                </a:solidFill>
              </a:rPr>
              <a:t> fait apparaître tous les atomes et toutes les liaisons entre ces atomes SAUF les liaisons avec les atomes d’hydrogène ;</a:t>
            </a:r>
          </a:p>
          <a:p>
            <a:pPr algn="just">
              <a:buFont typeface="Wingdings" pitchFamily="2" charset="2"/>
              <a:buChar char="§"/>
            </a:pPr>
            <a:r>
              <a:rPr lang="fr-FR" dirty="0">
                <a:solidFill>
                  <a:srgbClr val="FF0000"/>
                </a:solidFill>
              </a:rPr>
              <a:t>  La </a:t>
            </a:r>
            <a:r>
              <a:rPr lang="fr-FR" b="1" dirty="0">
                <a:solidFill>
                  <a:srgbClr val="FF0000"/>
                </a:solidFill>
              </a:rPr>
              <a:t>formule développée plane</a:t>
            </a:r>
            <a:r>
              <a:rPr lang="fr-FR" dirty="0">
                <a:solidFill>
                  <a:srgbClr val="FF0000"/>
                </a:solidFill>
              </a:rPr>
              <a:t> fait apparaître tous les symboles des atomes et toutes les liaisons entre les atomes.</a:t>
            </a:r>
          </a:p>
        </p:txBody>
      </p:sp>
      <p:sp>
        <p:nvSpPr>
          <p:cNvPr id="15" name="Rectangle 14"/>
          <p:cNvSpPr/>
          <p:nvPr/>
        </p:nvSpPr>
        <p:spPr>
          <a:xfrm>
            <a:off x="323528" y="2863969"/>
            <a:ext cx="1095493" cy="369332"/>
          </a:xfrm>
          <a:prstGeom prst="rect">
            <a:avLst/>
          </a:prstGeom>
        </p:spPr>
        <p:txBody>
          <a:bodyPr wrap="none">
            <a:spAutoFit/>
          </a:bodyPr>
          <a:lstStyle/>
          <a:p>
            <a:r>
              <a:rPr lang="fr-FR" u="sng" dirty="0"/>
              <a:t>Exemple :</a:t>
            </a:r>
            <a:endParaRPr lang="fr-FR" dirty="0"/>
          </a:p>
        </p:txBody>
      </p:sp>
      <p:graphicFrame>
        <p:nvGraphicFramePr>
          <p:cNvPr id="16" name="Tableau 15"/>
          <p:cNvGraphicFramePr>
            <a:graphicFrameLocks noGrp="1"/>
          </p:cNvGraphicFramePr>
          <p:nvPr/>
        </p:nvGraphicFramePr>
        <p:xfrm>
          <a:off x="395536" y="3303568"/>
          <a:ext cx="8350455" cy="1261872"/>
        </p:xfrm>
        <a:graphic>
          <a:graphicData uri="http://schemas.openxmlformats.org/drawingml/2006/table">
            <a:tbl>
              <a:tblPr/>
              <a:tblGrid>
                <a:gridCol w="2064246">
                  <a:extLst>
                    <a:ext uri="{9D8B030D-6E8A-4147-A177-3AD203B41FA5}">
                      <a16:colId xmlns:a16="http://schemas.microsoft.com/office/drawing/2014/main" val="20000"/>
                    </a:ext>
                  </a:extLst>
                </a:gridCol>
                <a:gridCol w="1530020">
                  <a:extLst>
                    <a:ext uri="{9D8B030D-6E8A-4147-A177-3AD203B41FA5}">
                      <a16:colId xmlns:a16="http://schemas.microsoft.com/office/drawing/2014/main" val="20001"/>
                    </a:ext>
                  </a:extLst>
                </a:gridCol>
                <a:gridCol w="2636063">
                  <a:extLst>
                    <a:ext uri="{9D8B030D-6E8A-4147-A177-3AD203B41FA5}">
                      <a16:colId xmlns:a16="http://schemas.microsoft.com/office/drawing/2014/main" val="20002"/>
                    </a:ext>
                  </a:extLst>
                </a:gridCol>
                <a:gridCol w="2120126">
                  <a:extLst>
                    <a:ext uri="{9D8B030D-6E8A-4147-A177-3AD203B41FA5}">
                      <a16:colId xmlns:a16="http://schemas.microsoft.com/office/drawing/2014/main" val="20003"/>
                    </a:ext>
                  </a:extLst>
                </a:gridCol>
              </a:tblGrid>
              <a:tr h="176969">
                <a:tc>
                  <a:txBody>
                    <a:bodyPr/>
                    <a:lstStyle/>
                    <a:p>
                      <a:pPr algn="ctr">
                        <a:lnSpc>
                          <a:spcPct val="115000"/>
                        </a:lnSpc>
                        <a:spcAft>
                          <a:spcPts val="0"/>
                        </a:spcAft>
                      </a:pPr>
                      <a:r>
                        <a:rPr lang="fr-FR" sz="1800" b="1" dirty="0">
                          <a:latin typeface="Calibri"/>
                          <a:ea typeface="Calibri"/>
                          <a:cs typeface="Times New Roman"/>
                        </a:rPr>
                        <a:t>Nom de la molécule</a:t>
                      </a:r>
                      <a:endParaRPr lang="fr-FR" sz="1800" dirty="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fr-FR" sz="1800" b="1">
                          <a:latin typeface="Calibri"/>
                          <a:ea typeface="Calibri"/>
                          <a:cs typeface="Times New Roman"/>
                        </a:rPr>
                        <a:t>Formule brute</a:t>
                      </a:r>
                      <a:endParaRPr lang="fr-FR" sz="180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fr-FR" sz="1800" b="1">
                          <a:latin typeface="Calibri"/>
                          <a:ea typeface="Calibri"/>
                          <a:cs typeface="Times New Roman"/>
                        </a:rPr>
                        <a:t>Formule semi-développée</a:t>
                      </a:r>
                      <a:endParaRPr lang="fr-FR" sz="180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fr-FR" sz="1800" b="1" dirty="0">
                          <a:latin typeface="Calibri"/>
                          <a:ea typeface="Calibri"/>
                          <a:cs typeface="Times New Roman"/>
                        </a:rPr>
                        <a:t>Formule développée</a:t>
                      </a:r>
                      <a:endParaRPr lang="fr-FR" sz="1800" dirty="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0000"/>
                  </a:ext>
                </a:extLst>
              </a:tr>
              <a:tr h="225234">
                <a:tc>
                  <a:txBody>
                    <a:bodyPr/>
                    <a:lstStyle/>
                    <a:p>
                      <a:pPr algn="ctr">
                        <a:lnSpc>
                          <a:spcPct val="115000"/>
                        </a:lnSpc>
                        <a:spcAft>
                          <a:spcPts val="0"/>
                        </a:spcAft>
                      </a:pPr>
                      <a:endParaRPr lang="fr-FR" sz="1800" dirty="0">
                        <a:latin typeface="Calibri"/>
                        <a:ea typeface="Calibri"/>
                        <a:cs typeface="Times New Roman"/>
                      </a:endParaRPr>
                    </a:p>
                    <a:p>
                      <a:pPr algn="ctr">
                        <a:lnSpc>
                          <a:spcPct val="115000"/>
                        </a:lnSpc>
                        <a:spcAft>
                          <a:spcPts val="0"/>
                        </a:spcAft>
                      </a:pPr>
                      <a:endParaRPr lang="fr-FR" sz="1800" dirty="0">
                        <a:latin typeface="Calibri"/>
                        <a:ea typeface="Calibri"/>
                        <a:cs typeface="Times New Roman"/>
                      </a:endParaRPr>
                    </a:p>
                    <a:p>
                      <a:pPr algn="ctr">
                        <a:lnSpc>
                          <a:spcPct val="115000"/>
                        </a:lnSpc>
                        <a:spcAft>
                          <a:spcPts val="0"/>
                        </a:spcAft>
                      </a:pPr>
                      <a:endParaRPr lang="fr-FR" sz="1800" dirty="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fr-FR" sz="180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fr-FR" sz="180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fr-FR" sz="1800" dirty="0">
                        <a:latin typeface="Calibri"/>
                        <a:ea typeface="Calibri"/>
                        <a:cs typeface="Times New Roman"/>
                      </a:endParaRPr>
                    </a:p>
                  </a:txBody>
                  <a:tcPr marL="62954" marR="629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7" name="Rectangle 16"/>
          <p:cNvSpPr/>
          <p:nvPr/>
        </p:nvSpPr>
        <p:spPr>
          <a:xfrm>
            <a:off x="1043608" y="3904460"/>
            <a:ext cx="900118" cy="369332"/>
          </a:xfrm>
          <a:prstGeom prst="rect">
            <a:avLst/>
          </a:prstGeom>
        </p:spPr>
        <p:txBody>
          <a:bodyPr wrap="none">
            <a:spAutoFit/>
          </a:bodyPr>
          <a:lstStyle/>
          <a:p>
            <a:r>
              <a:rPr lang="fr-FR" dirty="0"/>
              <a:t>Éthanol</a:t>
            </a:r>
          </a:p>
        </p:txBody>
      </p:sp>
      <p:sp>
        <p:nvSpPr>
          <p:cNvPr id="18" name="Rectangle 17"/>
          <p:cNvSpPr/>
          <p:nvPr/>
        </p:nvSpPr>
        <p:spPr>
          <a:xfrm>
            <a:off x="2843808" y="3904460"/>
            <a:ext cx="761747" cy="369332"/>
          </a:xfrm>
          <a:prstGeom prst="rect">
            <a:avLst/>
          </a:prstGeom>
        </p:spPr>
        <p:txBody>
          <a:bodyPr wrap="none">
            <a:spAutoFit/>
          </a:bodyPr>
          <a:lstStyle/>
          <a:p>
            <a:r>
              <a:rPr lang="fr-FR" dirty="0"/>
              <a:t>C</a:t>
            </a:r>
            <a:r>
              <a:rPr lang="fr-FR" baseline="-25000" dirty="0"/>
              <a:t>2</a:t>
            </a:r>
            <a:r>
              <a:rPr lang="fr-FR" dirty="0"/>
              <a:t>H</a:t>
            </a:r>
            <a:r>
              <a:rPr lang="fr-FR" baseline="-25000" dirty="0"/>
              <a:t>6</a:t>
            </a:r>
            <a:r>
              <a:rPr lang="fr-FR" dirty="0"/>
              <a:t>O</a:t>
            </a:r>
          </a:p>
        </p:txBody>
      </p:sp>
      <p:sp>
        <p:nvSpPr>
          <p:cNvPr id="19" name="Rectangle 18"/>
          <p:cNvSpPr/>
          <p:nvPr/>
        </p:nvSpPr>
        <p:spPr>
          <a:xfrm>
            <a:off x="4499992" y="3904460"/>
            <a:ext cx="1638590" cy="369332"/>
          </a:xfrm>
          <a:prstGeom prst="rect">
            <a:avLst/>
          </a:prstGeom>
        </p:spPr>
        <p:txBody>
          <a:bodyPr wrap="none">
            <a:spAutoFit/>
          </a:bodyPr>
          <a:lstStyle/>
          <a:p>
            <a:r>
              <a:rPr lang="fr-FR" dirty="0"/>
              <a:t>CH</a:t>
            </a:r>
            <a:r>
              <a:rPr lang="fr-FR" baseline="-25000" dirty="0"/>
              <a:t>3</a:t>
            </a:r>
            <a:r>
              <a:rPr lang="fr-FR" dirty="0"/>
              <a:t> </a:t>
            </a:r>
            <a:r>
              <a:rPr lang="fr-FR" b="1" dirty="0">
                <a:sym typeface="Symbol"/>
              </a:rPr>
              <a:t></a:t>
            </a:r>
            <a:r>
              <a:rPr lang="fr-FR" dirty="0"/>
              <a:t> CH</a:t>
            </a:r>
            <a:r>
              <a:rPr lang="fr-FR" baseline="-25000" dirty="0"/>
              <a:t>2</a:t>
            </a:r>
            <a:r>
              <a:rPr lang="fr-FR" dirty="0"/>
              <a:t> </a:t>
            </a:r>
            <a:r>
              <a:rPr lang="fr-FR" b="1" dirty="0">
                <a:sym typeface="Symbol"/>
              </a:rPr>
              <a:t></a:t>
            </a:r>
            <a:r>
              <a:rPr lang="fr-FR" dirty="0"/>
              <a:t> OH</a:t>
            </a:r>
          </a:p>
        </p:txBody>
      </p:sp>
      <p:pic>
        <p:nvPicPr>
          <p:cNvPr id="20" name="Image 19" descr="529px-Ethanol-structure.svg.png"/>
          <p:cNvPicPr/>
          <p:nvPr/>
        </p:nvPicPr>
        <p:blipFill>
          <a:blip r:embed="rId2" cstate="print"/>
          <a:stretch>
            <a:fillRect/>
          </a:stretch>
        </p:blipFill>
        <p:spPr>
          <a:xfrm>
            <a:off x="6948264" y="3656057"/>
            <a:ext cx="1512168" cy="866139"/>
          </a:xfrm>
          <a:prstGeom prst="rect">
            <a:avLst/>
          </a:prstGeom>
        </p:spPr>
      </p:pic>
      <p:sp>
        <p:nvSpPr>
          <p:cNvPr id="21" name="Rectangle 20"/>
          <p:cNvSpPr/>
          <p:nvPr/>
        </p:nvSpPr>
        <p:spPr>
          <a:xfrm>
            <a:off x="251520" y="4725144"/>
            <a:ext cx="1357295" cy="369332"/>
          </a:xfrm>
          <a:prstGeom prst="rect">
            <a:avLst/>
          </a:prstGeom>
        </p:spPr>
        <p:txBody>
          <a:bodyPr wrap="none">
            <a:spAutoFit/>
          </a:bodyPr>
          <a:lstStyle/>
          <a:p>
            <a:r>
              <a:rPr lang="fr-FR" u="sng" dirty="0"/>
              <a:t>Remarques :</a:t>
            </a:r>
            <a:endParaRPr lang="fr-FR" dirty="0"/>
          </a:p>
        </p:txBody>
      </p:sp>
      <p:sp>
        <p:nvSpPr>
          <p:cNvPr id="22" name="Rectangle 21"/>
          <p:cNvSpPr/>
          <p:nvPr/>
        </p:nvSpPr>
        <p:spPr>
          <a:xfrm>
            <a:off x="323528" y="5120024"/>
            <a:ext cx="8640960" cy="1046440"/>
          </a:xfrm>
          <a:prstGeom prst="rect">
            <a:avLst/>
          </a:prstGeom>
        </p:spPr>
        <p:txBody>
          <a:bodyPr wrap="square">
            <a:spAutoFit/>
          </a:bodyPr>
          <a:lstStyle/>
          <a:p>
            <a:pPr>
              <a:buFontTx/>
              <a:buChar char="-"/>
            </a:pPr>
            <a:r>
              <a:rPr lang="fr-FR" dirty="0"/>
              <a:t>  Une formule développée est écrite à partir du modèle moléculaire éclaté ;</a:t>
            </a:r>
          </a:p>
          <a:p>
            <a:endParaRPr lang="fr-FR" sz="800" dirty="0"/>
          </a:p>
          <a:p>
            <a:pPr algn="just">
              <a:buFontTx/>
              <a:buChar char="-"/>
            </a:pPr>
            <a:r>
              <a:rPr lang="fr-FR" dirty="0"/>
              <a:t>  Parfois, les molécules sont très complexes et difficiles à représenter. On utilise alors une autre représentation qui s’appelle la </a:t>
            </a:r>
            <a:r>
              <a:rPr lang="fr-FR" b="1" dirty="0">
                <a:solidFill>
                  <a:srgbClr val="FF0000"/>
                </a:solidFill>
              </a:rPr>
              <a:t>formule topologique</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anim calcmode="lin" valueType="num">
                                      <p:cBhvr>
                                        <p:cTn id="13" dur="500" fill="hold"/>
                                        <p:tgtEl>
                                          <p:spTgt spid="13">
                                            <p:txEl>
                                              <p:pRg st="0" end="0"/>
                                            </p:txEl>
                                          </p:spTgt>
                                        </p:tgtEl>
                                        <p:attrNameLst>
                                          <p:attrName>ppt_x</p:attrName>
                                        </p:attrNameLst>
                                      </p:cBhvr>
                                      <p:tavLst>
                                        <p:tav tm="0">
                                          <p:val>
                                            <p:strVal val="#ppt_x-.1"/>
                                          </p:val>
                                        </p:tav>
                                        <p:tav tm="100000">
                                          <p:val>
                                            <p:strVal val="#ppt_x"/>
                                          </p:val>
                                        </p:tav>
                                      </p:tavLst>
                                    </p:anim>
                                    <p:anim calcmode="lin" valueType="num">
                                      <p:cBhvr>
                                        <p:cTn id="14"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grpId="0" nodeType="clickEffect">
                                  <p:stCondLst>
                                    <p:cond delay="0"/>
                                  </p:stCondLst>
                                  <p:iterate type="lt">
                                    <p:tmPct val="10000"/>
                                  </p:iterate>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500"/>
                                        <p:tgtEl>
                                          <p:spTgt spid="13">
                                            <p:txEl>
                                              <p:pRg st="1" end="1"/>
                                            </p:txEl>
                                          </p:spTgt>
                                        </p:tgtEl>
                                      </p:cBhvr>
                                    </p:animEffect>
                                    <p:anim calcmode="lin" valueType="num">
                                      <p:cBhvr>
                                        <p:cTn id="20" dur="500" fill="hold"/>
                                        <p:tgtEl>
                                          <p:spTgt spid="13">
                                            <p:txEl>
                                              <p:pRg st="1" end="1"/>
                                            </p:txEl>
                                          </p:spTgt>
                                        </p:tgtEl>
                                        <p:attrNameLst>
                                          <p:attrName>ppt_x</p:attrName>
                                        </p:attrNameLst>
                                      </p:cBhvr>
                                      <p:tavLst>
                                        <p:tav tm="0">
                                          <p:val>
                                            <p:strVal val="#ppt_x-.1"/>
                                          </p:val>
                                        </p:tav>
                                        <p:tav tm="100000">
                                          <p:val>
                                            <p:strVal val="#ppt_x"/>
                                          </p:val>
                                        </p:tav>
                                      </p:tavLst>
                                    </p:anim>
                                    <p:anim calcmode="lin" valueType="num">
                                      <p:cBhvr>
                                        <p:cTn id="21" dur="500" fill="hold"/>
                                        <p:tgtEl>
                                          <p:spTgt spid="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grpId="0" nodeType="clickEffect">
                                  <p:stCondLst>
                                    <p:cond delay="0"/>
                                  </p:stCondLst>
                                  <p:iterate type="lt">
                                    <p:tmPct val="10000"/>
                                  </p:iterate>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anim calcmode="lin" valueType="num">
                                      <p:cBhvr>
                                        <p:cTn id="27" dur="500" fill="hold"/>
                                        <p:tgtEl>
                                          <p:spTgt spid="13">
                                            <p:txEl>
                                              <p:pRg st="2" end="2"/>
                                            </p:txEl>
                                          </p:spTgt>
                                        </p:tgtEl>
                                        <p:attrNameLst>
                                          <p:attrName>ppt_x</p:attrName>
                                        </p:attrNameLst>
                                      </p:cBhvr>
                                      <p:tavLst>
                                        <p:tav tm="0">
                                          <p:val>
                                            <p:strVal val="#ppt_x-.1"/>
                                          </p:val>
                                        </p:tav>
                                        <p:tav tm="100000">
                                          <p:val>
                                            <p:strVal val="#ppt_x"/>
                                          </p:val>
                                        </p:tav>
                                      </p:tavLst>
                                    </p:anim>
                                    <p:anim calcmode="lin" valueType="num">
                                      <p:cBhvr>
                                        <p:cTn id="28" dur="500" fill="hold"/>
                                        <p:tgtEl>
                                          <p:spTgt spid="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slide(fromBottom)">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slide(fromBottom)">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2">
                                            <p:txEl>
                                              <p:pRg st="0" end="0"/>
                                            </p:txEl>
                                          </p:spTgt>
                                        </p:tgtEl>
                                        <p:attrNameLst>
                                          <p:attrName>style.visibility</p:attrName>
                                        </p:attrNameLst>
                                      </p:cBhvr>
                                      <p:to>
                                        <p:strVal val="visible"/>
                                      </p:to>
                                    </p:set>
                                    <p:animEffect transition="in" filter="wipe(left)">
                                      <p:cBhvr>
                                        <p:cTn id="68" dur="500"/>
                                        <p:tgtEl>
                                          <p:spTgt spid="22">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2">
                                            <p:txEl>
                                              <p:pRg st="2" end="2"/>
                                            </p:txEl>
                                          </p:spTgt>
                                        </p:tgtEl>
                                        <p:attrNameLst>
                                          <p:attrName>style.visibility</p:attrName>
                                        </p:attrNameLst>
                                      </p:cBhvr>
                                      <p:to>
                                        <p:strVal val="visible"/>
                                      </p:to>
                                    </p:set>
                                    <p:animEffect transition="in" filter="wipe(left)">
                                      <p:cBhvr>
                                        <p:cTn id="73"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P spid="15" grpId="0"/>
      <p:bldP spid="17" grpId="0"/>
      <p:bldP spid="18" grpId="0"/>
      <p:bldP spid="19" grpId="0"/>
      <p:bldP spid="21" grpId="0"/>
      <p:bldP spid="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116632"/>
            <a:ext cx="1095493" cy="369332"/>
          </a:xfrm>
          <a:prstGeom prst="rect">
            <a:avLst/>
          </a:prstGeom>
        </p:spPr>
        <p:txBody>
          <a:bodyPr wrap="none">
            <a:spAutoFit/>
          </a:bodyPr>
          <a:lstStyle/>
          <a:p>
            <a:r>
              <a:rPr lang="fr-FR" u="sng" dirty="0"/>
              <a:t>Exemple :</a:t>
            </a:r>
            <a:endParaRPr lang="fr-FR" dirty="0"/>
          </a:p>
        </p:txBody>
      </p:sp>
      <p:sp>
        <p:nvSpPr>
          <p:cNvPr id="7" name="Rectangle 6"/>
          <p:cNvSpPr/>
          <p:nvPr/>
        </p:nvSpPr>
        <p:spPr>
          <a:xfrm>
            <a:off x="683568" y="1390029"/>
            <a:ext cx="1207575" cy="369332"/>
          </a:xfrm>
          <a:prstGeom prst="rect">
            <a:avLst/>
          </a:prstGeom>
        </p:spPr>
        <p:txBody>
          <a:bodyPr wrap="none">
            <a:spAutoFit/>
          </a:bodyPr>
          <a:lstStyle/>
          <a:p>
            <a:r>
              <a:rPr lang="fr-FR" dirty="0"/>
              <a:t>Adrénaline</a:t>
            </a:r>
          </a:p>
        </p:txBody>
      </p:sp>
      <p:pic>
        <p:nvPicPr>
          <p:cNvPr id="8" name="Image 7"/>
          <p:cNvPicPr>
            <a:picLocks noChangeAspect="1"/>
          </p:cNvPicPr>
          <p:nvPr/>
        </p:nvPicPr>
        <p:blipFill>
          <a:blip r:embed="rId2" cstate="print"/>
          <a:srcRect/>
          <a:stretch>
            <a:fillRect/>
          </a:stretch>
        </p:blipFill>
        <p:spPr bwMode="auto">
          <a:xfrm>
            <a:off x="2267744" y="692695"/>
            <a:ext cx="2783043" cy="1764000"/>
          </a:xfrm>
          <a:prstGeom prst="rect">
            <a:avLst/>
          </a:prstGeom>
          <a:noFill/>
          <a:ln w="9525">
            <a:noFill/>
            <a:miter lim="800000"/>
            <a:headEnd/>
            <a:tailEnd/>
          </a:ln>
        </p:spPr>
      </p:pic>
      <p:sp>
        <p:nvSpPr>
          <p:cNvPr id="9" name="Rectangle 8"/>
          <p:cNvSpPr/>
          <p:nvPr/>
        </p:nvSpPr>
        <p:spPr>
          <a:xfrm>
            <a:off x="2343103" y="2420888"/>
            <a:ext cx="2632324" cy="369332"/>
          </a:xfrm>
          <a:prstGeom prst="rect">
            <a:avLst/>
          </a:prstGeom>
        </p:spPr>
        <p:txBody>
          <a:bodyPr wrap="none">
            <a:spAutoFit/>
          </a:bodyPr>
          <a:lstStyle/>
          <a:p>
            <a:r>
              <a:rPr lang="fr-FR" dirty="0"/>
              <a:t>Formule semi-développée</a:t>
            </a:r>
          </a:p>
        </p:txBody>
      </p:sp>
      <p:pic>
        <p:nvPicPr>
          <p:cNvPr id="10" name="Image 9"/>
          <p:cNvPicPr>
            <a:picLocks noChangeAspect="1"/>
          </p:cNvPicPr>
          <p:nvPr/>
        </p:nvPicPr>
        <p:blipFill>
          <a:blip r:embed="rId3" cstate="print"/>
          <a:srcRect/>
          <a:stretch>
            <a:fillRect/>
          </a:stretch>
        </p:blipFill>
        <p:spPr bwMode="auto">
          <a:xfrm>
            <a:off x="5679021" y="692695"/>
            <a:ext cx="2781411" cy="1764000"/>
          </a:xfrm>
          <a:prstGeom prst="rect">
            <a:avLst/>
          </a:prstGeom>
          <a:noFill/>
          <a:ln w="9525">
            <a:noFill/>
            <a:miter lim="800000"/>
            <a:headEnd/>
            <a:tailEnd/>
          </a:ln>
        </p:spPr>
      </p:pic>
      <p:sp>
        <p:nvSpPr>
          <p:cNvPr id="11" name="Rectangle 10"/>
          <p:cNvSpPr/>
          <p:nvPr/>
        </p:nvSpPr>
        <p:spPr>
          <a:xfrm>
            <a:off x="5993438" y="2492896"/>
            <a:ext cx="2152577" cy="369332"/>
          </a:xfrm>
          <a:prstGeom prst="rect">
            <a:avLst/>
          </a:prstGeom>
        </p:spPr>
        <p:txBody>
          <a:bodyPr wrap="none">
            <a:spAutoFit/>
          </a:bodyPr>
          <a:lstStyle/>
          <a:p>
            <a:r>
              <a:rPr lang="fr-FR" dirty="0"/>
              <a:t>Formule topologique</a:t>
            </a:r>
          </a:p>
        </p:txBody>
      </p:sp>
      <p:sp>
        <p:nvSpPr>
          <p:cNvPr id="17" name="Rectangle 16"/>
          <p:cNvSpPr/>
          <p:nvPr/>
        </p:nvSpPr>
        <p:spPr>
          <a:xfrm>
            <a:off x="251520" y="2915652"/>
            <a:ext cx="2881686" cy="369332"/>
          </a:xfrm>
          <a:prstGeom prst="rect">
            <a:avLst/>
          </a:prstGeom>
        </p:spPr>
        <p:txBody>
          <a:bodyPr wrap="none">
            <a:spAutoFit/>
          </a:bodyPr>
          <a:lstStyle/>
          <a:p>
            <a:r>
              <a:rPr lang="fr-FR" dirty="0">
                <a:solidFill>
                  <a:srgbClr val="0070C0"/>
                </a:solidFill>
              </a:rPr>
              <a:t>1.3. </a:t>
            </a:r>
            <a:r>
              <a:rPr lang="fr-FR" u="sng" dirty="0">
                <a:solidFill>
                  <a:srgbClr val="0070C0"/>
                </a:solidFill>
                <a:uFill>
                  <a:solidFill>
                    <a:srgbClr val="FF0000"/>
                  </a:solidFill>
                </a:uFill>
              </a:rPr>
              <a:t>Représentation de Lewis</a:t>
            </a:r>
          </a:p>
        </p:txBody>
      </p:sp>
      <p:sp>
        <p:nvSpPr>
          <p:cNvPr id="18" name="Rectangle 17"/>
          <p:cNvSpPr/>
          <p:nvPr/>
        </p:nvSpPr>
        <p:spPr>
          <a:xfrm>
            <a:off x="251520" y="3321566"/>
            <a:ext cx="1253805" cy="369332"/>
          </a:xfrm>
          <a:prstGeom prst="rect">
            <a:avLst/>
          </a:prstGeom>
        </p:spPr>
        <p:txBody>
          <a:bodyPr wrap="none">
            <a:spAutoFit/>
          </a:bodyPr>
          <a:lstStyle/>
          <a:p>
            <a:r>
              <a:rPr lang="fr-FR" b="1" u="sng" dirty="0"/>
              <a:t>Définition :</a:t>
            </a:r>
            <a:endParaRPr lang="fr-FR" u="sng" dirty="0"/>
          </a:p>
        </p:txBody>
      </p:sp>
      <p:sp>
        <p:nvSpPr>
          <p:cNvPr id="19" name="Rectangle 18"/>
          <p:cNvSpPr/>
          <p:nvPr/>
        </p:nvSpPr>
        <p:spPr>
          <a:xfrm>
            <a:off x="251520" y="3762906"/>
            <a:ext cx="8568952" cy="646331"/>
          </a:xfrm>
          <a:prstGeom prst="rect">
            <a:avLst/>
          </a:prstGeom>
        </p:spPr>
        <p:txBody>
          <a:bodyPr wrap="square">
            <a:spAutoFit/>
          </a:bodyPr>
          <a:lstStyle/>
          <a:p>
            <a:pPr algn="just"/>
            <a:r>
              <a:rPr lang="fr-FR" dirty="0">
                <a:solidFill>
                  <a:srgbClr val="FF0000"/>
                </a:solidFill>
              </a:rPr>
              <a:t>Les électrons de la couche externe de l’atome non engagés dans une liaison se regroupent deux par deux en </a:t>
            </a:r>
            <a:r>
              <a:rPr lang="fr-FR" b="1" dirty="0">
                <a:solidFill>
                  <a:srgbClr val="FF0000"/>
                </a:solidFill>
              </a:rPr>
              <a:t>doublets non liants</a:t>
            </a:r>
            <a:r>
              <a:rPr lang="fr-FR" dirty="0">
                <a:solidFill>
                  <a:srgbClr val="FF0000"/>
                </a:solidFill>
              </a:rPr>
              <a:t> (ou </a:t>
            </a:r>
            <a:r>
              <a:rPr lang="fr-FR" b="1" dirty="0">
                <a:solidFill>
                  <a:srgbClr val="FF0000"/>
                </a:solidFill>
              </a:rPr>
              <a:t>doublets libres</a:t>
            </a:r>
            <a:r>
              <a:rPr lang="fr-FR" dirty="0">
                <a:solidFill>
                  <a:srgbClr val="FF0000"/>
                </a:solidFill>
              </a:rPr>
              <a:t>) localisés autour de l’atome.</a:t>
            </a:r>
          </a:p>
        </p:txBody>
      </p:sp>
      <p:pic>
        <p:nvPicPr>
          <p:cNvPr id="5121" name="Picture 1"/>
          <p:cNvPicPr>
            <a:picLocks noChangeAspect="1" noChangeArrowheads="1"/>
          </p:cNvPicPr>
          <p:nvPr/>
        </p:nvPicPr>
        <p:blipFill>
          <a:blip r:embed="rId4" cstate="print"/>
          <a:srcRect/>
          <a:stretch>
            <a:fillRect/>
          </a:stretch>
        </p:blipFill>
        <p:spPr bwMode="auto">
          <a:xfrm>
            <a:off x="1947526" y="4689360"/>
            <a:ext cx="5248948" cy="1980000"/>
          </a:xfrm>
          <a:prstGeom prst="rect">
            <a:avLst/>
          </a:prstGeom>
          <a:noFill/>
          <a:ln w="9525">
            <a:noFill/>
            <a:miter lim="800000"/>
            <a:headEnd/>
            <a:tailEnd/>
          </a:ln>
        </p:spPr>
      </p:pic>
      <p:pic>
        <p:nvPicPr>
          <p:cNvPr id="5122" name="Picture 2"/>
          <p:cNvPicPr>
            <a:picLocks noChangeAspect="1" noChangeArrowheads="1"/>
          </p:cNvPicPr>
          <p:nvPr/>
        </p:nvPicPr>
        <p:blipFill>
          <a:blip r:embed="rId4" cstate="print"/>
          <a:srcRect/>
          <a:stretch>
            <a:fillRect/>
          </a:stretch>
        </p:blipFill>
        <p:spPr bwMode="auto">
          <a:xfrm>
            <a:off x="38818" y="3366000"/>
            <a:ext cx="9066365" cy="3420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3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800" decel="100000"/>
                                        <p:tgtEl>
                                          <p:spTgt spid="8"/>
                                        </p:tgtEl>
                                      </p:cBhvr>
                                    </p:animEffect>
                                    <p:anim calcmode="lin" valueType="num">
                                      <p:cBhvr>
                                        <p:cTn id="11" dur="800" decel="100000" fill="hold"/>
                                        <p:tgtEl>
                                          <p:spTgt spid="8"/>
                                        </p:tgtEl>
                                        <p:attrNameLst>
                                          <p:attrName>style.rotation</p:attrName>
                                        </p:attrNameLst>
                                      </p:cBhvr>
                                      <p:tavLst>
                                        <p:tav tm="0">
                                          <p:val>
                                            <p:fltVal val="-90"/>
                                          </p:val>
                                        </p:tav>
                                        <p:tav tm="100000">
                                          <p:val>
                                            <p:fltVal val="0"/>
                                          </p:val>
                                        </p:tav>
                                      </p:tavLst>
                                    </p:anim>
                                    <p:anim calcmode="lin" valueType="num">
                                      <p:cBhvr>
                                        <p:cTn id="12" dur="800" decel="100000" fill="hold"/>
                                        <p:tgtEl>
                                          <p:spTgt spid="8"/>
                                        </p:tgtEl>
                                        <p:attrNameLst>
                                          <p:attrName>ppt_x</p:attrName>
                                        </p:attrNameLst>
                                      </p:cBhvr>
                                      <p:tavLst>
                                        <p:tav tm="0">
                                          <p:val>
                                            <p:strVal val="#ppt_x+0.4"/>
                                          </p:val>
                                        </p:tav>
                                        <p:tav tm="100000">
                                          <p:val>
                                            <p:strVal val="#ppt_x-0.05"/>
                                          </p:val>
                                        </p:tav>
                                      </p:tavLst>
                                    </p:anim>
                                    <p:anim calcmode="lin" valueType="num">
                                      <p:cBhvr>
                                        <p:cTn id="13" dur="800" decel="100000" fill="hold"/>
                                        <p:tgtEl>
                                          <p:spTgt spid="8"/>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800" decel="100000"/>
                                        <p:tgtEl>
                                          <p:spTgt spid="10"/>
                                        </p:tgtEl>
                                      </p:cBhvr>
                                    </p:animEffect>
                                    <p:anim calcmode="lin" valueType="num">
                                      <p:cBhvr>
                                        <p:cTn id="24" dur="800" decel="100000" fill="hold"/>
                                        <p:tgtEl>
                                          <p:spTgt spid="10"/>
                                        </p:tgtEl>
                                        <p:attrNameLst>
                                          <p:attrName>style.rotation</p:attrName>
                                        </p:attrNameLst>
                                      </p:cBhvr>
                                      <p:tavLst>
                                        <p:tav tm="0">
                                          <p:val>
                                            <p:fltVal val="-90"/>
                                          </p:val>
                                        </p:tav>
                                        <p:tav tm="100000">
                                          <p:val>
                                            <p:fltVal val="0"/>
                                          </p:val>
                                        </p:tav>
                                      </p:tavLst>
                                    </p:anim>
                                    <p:anim calcmode="lin" valueType="num">
                                      <p:cBhvr>
                                        <p:cTn id="25" dur="800" decel="100000" fill="hold"/>
                                        <p:tgtEl>
                                          <p:spTgt spid="10"/>
                                        </p:tgtEl>
                                        <p:attrNameLst>
                                          <p:attrName>ppt_x</p:attrName>
                                        </p:attrNameLst>
                                      </p:cBhvr>
                                      <p:tavLst>
                                        <p:tav tm="0">
                                          <p:val>
                                            <p:strVal val="#ppt_x+0.4"/>
                                          </p:val>
                                        </p:tav>
                                        <p:tav tm="100000">
                                          <p:val>
                                            <p:strVal val="#ppt_x-0.05"/>
                                          </p:val>
                                        </p:tav>
                                      </p:tavLst>
                                    </p:anim>
                                    <p:anim calcmode="lin" valueType="num">
                                      <p:cBhvr>
                                        <p:cTn id="26" dur="800" decel="100000" fill="hold"/>
                                        <p:tgtEl>
                                          <p:spTgt spid="10"/>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lide(fromBottom)">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slide(fromBottom)">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40" presetClass="entr" presetSubtype="0" fill="hold" grpId="0" nodeType="clickEffect">
                                  <p:stCondLst>
                                    <p:cond delay="0"/>
                                  </p:stCondLst>
                                  <p:iterate type="lt">
                                    <p:tmPct val="10000"/>
                                  </p:iterate>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1"/>
                                          </p:val>
                                        </p:tav>
                                        <p:tav tm="100000">
                                          <p:val>
                                            <p:strVal val="#ppt_x"/>
                                          </p:val>
                                        </p:tav>
                                      </p:tavLst>
                                    </p:anim>
                                    <p:anim calcmode="lin" valueType="num">
                                      <p:cBhvr>
                                        <p:cTn id="4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nodeType="clickEffect">
                                  <p:stCondLst>
                                    <p:cond delay="0"/>
                                  </p:stCondLst>
                                  <p:childTnLst>
                                    <p:set>
                                      <p:cBhvr>
                                        <p:cTn id="52" dur="1" fill="hold">
                                          <p:stCondLst>
                                            <p:cond delay="0"/>
                                          </p:stCondLst>
                                        </p:cTn>
                                        <p:tgtEl>
                                          <p:spTgt spid="5121"/>
                                        </p:tgtEl>
                                        <p:attrNameLst>
                                          <p:attrName>style.visibility</p:attrName>
                                        </p:attrNameLst>
                                      </p:cBhvr>
                                      <p:to>
                                        <p:strVal val="visible"/>
                                      </p:to>
                                    </p:set>
                                    <p:animEffect transition="in" filter="fade">
                                      <p:cBhvr>
                                        <p:cTn id="53" dur="800" decel="100000"/>
                                        <p:tgtEl>
                                          <p:spTgt spid="5121"/>
                                        </p:tgtEl>
                                      </p:cBhvr>
                                    </p:animEffect>
                                    <p:anim calcmode="lin" valueType="num">
                                      <p:cBhvr>
                                        <p:cTn id="54" dur="800" decel="100000" fill="hold"/>
                                        <p:tgtEl>
                                          <p:spTgt spid="5121"/>
                                        </p:tgtEl>
                                        <p:attrNameLst>
                                          <p:attrName>style.rotation</p:attrName>
                                        </p:attrNameLst>
                                      </p:cBhvr>
                                      <p:tavLst>
                                        <p:tav tm="0">
                                          <p:val>
                                            <p:fltVal val="-90"/>
                                          </p:val>
                                        </p:tav>
                                        <p:tav tm="100000">
                                          <p:val>
                                            <p:fltVal val="0"/>
                                          </p:val>
                                        </p:tav>
                                      </p:tavLst>
                                    </p:anim>
                                    <p:anim calcmode="lin" valueType="num">
                                      <p:cBhvr>
                                        <p:cTn id="55" dur="800" decel="100000" fill="hold"/>
                                        <p:tgtEl>
                                          <p:spTgt spid="5121"/>
                                        </p:tgtEl>
                                        <p:attrNameLst>
                                          <p:attrName>ppt_x</p:attrName>
                                        </p:attrNameLst>
                                      </p:cBhvr>
                                      <p:tavLst>
                                        <p:tav tm="0">
                                          <p:val>
                                            <p:strVal val="#ppt_x+0.4"/>
                                          </p:val>
                                        </p:tav>
                                        <p:tav tm="100000">
                                          <p:val>
                                            <p:strVal val="#ppt_x-0.05"/>
                                          </p:val>
                                        </p:tav>
                                      </p:tavLst>
                                    </p:anim>
                                    <p:anim calcmode="lin" valueType="num">
                                      <p:cBhvr>
                                        <p:cTn id="56" dur="800" decel="100000" fill="hold"/>
                                        <p:tgtEl>
                                          <p:spTgt spid="5121"/>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5121"/>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512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5121"/>
                    </p:tgtEl>
                  </p:cond>
                </p:stCondLst>
                <p:endSync evt="end" delay="0">
                  <p:rtn val="all"/>
                </p:endSync>
                <p:childTnLst>
                  <p:par>
                    <p:cTn id="60" fill="hold">
                      <p:stCondLst>
                        <p:cond delay="0"/>
                      </p:stCondLst>
                      <p:childTnLst>
                        <p:par>
                          <p:cTn id="61" fill="hold">
                            <p:stCondLst>
                              <p:cond delay="0"/>
                            </p:stCondLst>
                            <p:childTnLst>
                              <p:par>
                                <p:cTn id="62" presetID="23" presetClass="entr" presetSubtype="16" fill="hold" nodeType="clickEffect">
                                  <p:stCondLst>
                                    <p:cond delay="0"/>
                                  </p:stCondLst>
                                  <p:childTnLst>
                                    <p:set>
                                      <p:cBhvr>
                                        <p:cTn id="63" dur="1" fill="hold">
                                          <p:stCondLst>
                                            <p:cond delay="0"/>
                                          </p:stCondLst>
                                        </p:cTn>
                                        <p:tgtEl>
                                          <p:spTgt spid="5122"/>
                                        </p:tgtEl>
                                        <p:attrNameLst>
                                          <p:attrName>style.visibility</p:attrName>
                                        </p:attrNameLst>
                                      </p:cBhvr>
                                      <p:to>
                                        <p:strVal val="visible"/>
                                      </p:to>
                                    </p:set>
                                    <p:anim calcmode="lin" valueType="num">
                                      <p:cBhvr>
                                        <p:cTn id="64" dur="500" fill="hold"/>
                                        <p:tgtEl>
                                          <p:spTgt spid="5122"/>
                                        </p:tgtEl>
                                        <p:attrNameLst>
                                          <p:attrName>ppt_w</p:attrName>
                                        </p:attrNameLst>
                                      </p:cBhvr>
                                      <p:tavLst>
                                        <p:tav tm="0">
                                          <p:val>
                                            <p:fltVal val="0"/>
                                          </p:val>
                                        </p:tav>
                                        <p:tav tm="100000">
                                          <p:val>
                                            <p:strVal val="#ppt_w"/>
                                          </p:val>
                                        </p:tav>
                                      </p:tavLst>
                                    </p:anim>
                                    <p:anim calcmode="lin" valueType="num">
                                      <p:cBhvr>
                                        <p:cTn id="65" dur="500" fill="hold"/>
                                        <p:tgtEl>
                                          <p:spTgt spid="5122"/>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5121"/>
                  </p:tgtEl>
                </p:cond>
              </p:nextCondLst>
            </p:seq>
            <p:seq concurrent="1" nextAc="seek">
              <p:cTn id="66" restart="whenNotActive" fill="hold" evtFilter="cancelBubble" nodeType="interactiveSeq">
                <p:stCondLst>
                  <p:cond evt="onClick" delay="0">
                    <p:tgtEl>
                      <p:spTgt spid="5122"/>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5122"/>
                                        </p:tgtEl>
                                        <p:attrNameLst>
                                          <p:attrName>style.visibility</p:attrName>
                                        </p:attrNameLst>
                                      </p:cBhvr>
                                      <p:to>
                                        <p:strVal val="hidden"/>
                                      </p:to>
                                    </p:set>
                                  </p:childTnLst>
                                </p:cTn>
                              </p:par>
                            </p:childTnLst>
                          </p:cTn>
                        </p:par>
                      </p:childTnLst>
                    </p:cTn>
                  </p:par>
                </p:childTnLst>
              </p:cTn>
              <p:nextCondLst>
                <p:cond evt="onClick" delay="0">
                  <p:tgtEl>
                    <p:spTgt spid="5122"/>
                  </p:tgtEl>
                </p:cond>
              </p:nextCondLst>
            </p:seq>
          </p:childTnLst>
        </p:cTn>
      </p:par>
    </p:tnLst>
    <p:bldLst>
      <p:bldP spid="7" grpId="0"/>
      <p:bldP spid="9" grpId="0"/>
      <p:bldP spid="11"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1520" y="179348"/>
            <a:ext cx="750526" cy="369332"/>
          </a:xfrm>
          <a:prstGeom prst="rect">
            <a:avLst/>
          </a:prstGeom>
        </p:spPr>
        <p:txBody>
          <a:bodyPr wrap="none">
            <a:spAutoFit/>
          </a:bodyPr>
          <a:lstStyle/>
          <a:p>
            <a:r>
              <a:rPr lang="fr-FR" dirty="0"/>
              <a:t>Ainsi :</a:t>
            </a:r>
          </a:p>
        </p:txBody>
      </p:sp>
      <p:pic>
        <p:nvPicPr>
          <p:cNvPr id="1029" name="Picture 5"/>
          <p:cNvPicPr>
            <a:picLocks noChangeAspect="1" noChangeArrowheads="1"/>
          </p:cNvPicPr>
          <p:nvPr/>
        </p:nvPicPr>
        <p:blipFill>
          <a:blip r:embed="rId3" cstate="print"/>
          <a:srcRect/>
          <a:stretch>
            <a:fillRect/>
          </a:stretch>
        </p:blipFill>
        <p:spPr bwMode="auto">
          <a:xfrm>
            <a:off x="280857" y="692696"/>
            <a:ext cx="8582287" cy="3240000"/>
          </a:xfrm>
          <a:prstGeom prst="rect">
            <a:avLst/>
          </a:prstGeom>
          <a:noFill/>
          <a:ln w="9525">
            <a:noFill/>
            <a:miter lim="800000"/>
            <a:headEnd/>
            <a:tailEnd/>
          </a:ln>
        </p:spPr>
      </p:pic>
      <p:pic>
        <p:nvPicPr>
          <p:cNvPr id="10" name="Image 9"/>
          <p:cNvPicPr>
            <a:picLocks noChangeAspect="1"/>
          </p:cNvPicPr>
          <p:nvPr/>
        </p:nvPicPr>
        <p:blipFill>
          <a:blip r:embed="rId4" cstate="print"/>
          <a:srcRect/>
          <a:stretch>
            <a:fillRect/>
          </a:stretch>
        </p:blipFill>
        <p:spPr bwMode="auto">
          <a:xfrm>
            <a:off x="7768841" y="1088768"/>
            <a:ext cx="299542" cy="252000"/>
          </a:xfrm>
          <a:prstGeom prst="rect">
            <a:avLst/>
          </a:prstGeom>
          <a:noFill/>
          <a:ln w="9525">
            <a:noFill/>
            <a:miter lim="800000"/>
            <a:headEnd/>
            <a:tailEnd/>
          </a:ln>
        </p:spPr>
      </p:pic>
      <p:pic>
        <p:nvPicPr>
          <p:cNvPr id="11" name="Image 10"/>
          <p:cNvPicPr>
            <a:picLocks noChangeAspect="1"/>
          </p:cNvPicPr>
          <p:nvPr/>
        </p:nvPicPr>
        <p:blipFill>
          <a:blip r:embed="rId5" cstate="print"/>
          <a:srcRect/>
          <a:stretch>
            <a:fillRect/>
          </a:stretch>
        </p:blipFill>
        <p:spPr bwMode="auto">
          <a:xfrm>
            <a:off x="7723789" y="1592848"/>
            <a:ext cx="389647" cy="468000"/>
          </a:xfrm>
          <a:prstGeom prst="rect">
            <a:avLst/>
          </a:prstGeom>
          <a:noFill/>
          <a:ln w="9525">
            <a:noFill/>
            <a:miter lim="800000"/>
            <a:headEnd/>
            <a:tailEnd/>
          </a:ln>
        </p:spPr>
      </p:pic>
      <p:grpSp>
        <p:nvGrpSpPr>
          <p:cNvPr id="21" name="Groupe 20"/>
          <p:cNvGrpSpPr/>
          <p:nvPr/>
        </p:nvGrpSpPr>
        <p:grpSpPr>
          <a:xfrm>
            <a:off x="7164288" y="2272250"/>
            <a:ext cx="1425658" cy="432000"/>
            <a:chOff x="7164288" y="2272250"/>
            <a:chExt cx="1425658" cy="432000"/>
          </a:xfrm>
        </p:grpSpPr>
        <p:pic>
          <p:nvPicPr>
            <p:cNvPr id="13" name="Image 12"/>
            <p:cNvPicPr>
              <a:picLocks noChangeAspect="1"/>
            </p:cNvPicPr>
            <p:nvPr/>
          </p:nvPicPr>
          <p:blipFill>
            <a:blip r:embed="rId6" cstate="print"/>
            <a:srcRect/>
            <a:stretch>
              <a:fillRect/>
            </a:stretch>
          </p:blipFill>
          <p:spPr bwMode="auto">
            <a:xfrm>
              <a:off x="7164288" y="2272250"/>
              <a:ext cx="438217" cy="432000"/>
            </a:xfrm>
            <a:prstGeom prst="rect">
              <a:avLst/>
            </a:prstGeom>
            <a:noFill/>
            <a:ln w="9525">
              <a:noFill/>
              <a:miter lim="800000"/>
              <a:headEnd/>
              <a:tailEnd/>
            </a:ln>
          </p:spPr>
        </p:pic>
        <p:sp>
          <p:nvSpPr>
            <p:cNvPr id="14" name="ZoneTexte 13"/>
            <p:cNvSpPr txBox="1"/>
            <p:nvPr/>
          </p:nvSpPr>
          <p:spPr>
            <a:xfrm>
              <a:off x="7668344" y="2303584"/>
              <a:ext cx="428322" cy="369332"/>
            </a:xfrm>
            <a:prstGeom prst="rect">
              <a:avLst/>
            </a:prstGeom>
            <a:noFill/>
          </p:spPr>
          <p:txBody>
            <a:bodyPr wrap="none" rtlCol="0">
              <a:spAutoFit/>
            </a:bodyPr>
            <a:lstStyle/>
            <a:p>
              <a:r>
                <a:rPr lang="fr-FR" dirty="0"/>
                <a:t>ou</a:t>
              </a:r>
            </a:p>
          </p:txBody>
        </p:sp>
        <p:pic>
          <p:nvPicPr>
            <p:cNvPr id="15" name="Image 14"/>
            <p:cNvPicPr>
              <a:picLocks noChangeAspect="1"/>
            </p:cNvPicPr>
            <p:nvPr/>
          </p:nvPicPr>
          <p:blipFill>
            <a:blip r:embed="rId7" cstate="print"/>
            <a:srcRect/>
            <a:stretch>
              <a:fillRect/>
            </a:stretch>
          </p:blipFill>
          <p:spPr bwMode="auto">
            <a:xfrm>
              <a:off x="8172400" y="2308250"/>
              <a:ext cx="417546" cy="360000"/>
            </a:xfrm>
            <a:prstGeom prst="rect">
              <a:avLst/>
            </a:prstGeom>
            <a:noFill/>
            <a:ln w="9525">
              <a:noFill/>
              <a:miter lim="800000"/>
              <a:headEnd/>
              <a:tailEnd/>
            </a:ln>
          </p:spPr>
        </p:pic>
      </p:grpSp>
      <p:pic>
        <p:nvPicPr>
          <p:cNvPr id="16" name="Image 15"/>
          <p:cNvPicPr>
            <a:picLocks noChangeAspect="1"/>
          </p:cNvPicPr>
          <p:nvPr/>
        </p:nvPicPr>
        <p:blipFill>
          <a:blip r:embed="rId8" cstate="print"/>
          <a:srcRect/>
          <a:stretch>
            <a:fillRect/>
          </a:stretch>
        </p:blipFill>
        <p:spPr bwMode="auto">
          <a:xfrm>
            <a:off x="7714028" y="2816976"/>
            <a:ext cx="409169" cy="396000"/>
          </a:xfrm>
          <a:prstGeom prst="rect">
            <a:avLst/>
          </a:prstGeom>
          <a:noFill/>
          <a:ln w="9525">
            <a:noFill/>
            <a:miter lim="800000"/>
            <a:headEnd/>
            <a:tailEnd/>
          </a:ln>
        </p:spPr>
      </p:pic>
      <p:pic>
        <p:nvPicPr>
          <p:cNvPr id="17" name="Image 16"/>
          <p:cNvPicPr>
            <a:picLocks noChangeAspect="1"/>
          </p:cNvPicPr>
          <p:nvPr/>
        </p:nvPicPr>
        <p:blipFill>
          <a:blip r:embed="rId9" cstate="print"/>
          <a:srcRect/>
          <a:stretch>
            <a:fillRect/>
          </a:stretch>
        </p:blipFill>
        <p:spPr bwMode="auto">
          <a:xfrm>
            <a:off x="7668344" y="3429000"/>
            <a:ext cx="500536" cy="360000"/>
          </a:xfrm>
          <a:prstGeom prst="rect">
            <a:avLst/>
          </a:prstGeom>
          <a:noFill/>
          <a:ln w="9525">
            <a:noFill/>
            <a:miter lim="800000"/>
            <a:headEnd/>
            <a:tailEnd/>
          </a:ln>
        </p:spPr>
      </p:pic>
      <p:sp>
        <p:nvSpPr>
          <p:cNvPr id="18" name="Rectangle 17"/>
          <p:cNvSpPr/>
          <p:nvPr/>
        </p:nvSpPr>
        <p:spPr>
          <a:xfrm>
            <a:off x="251520" y="4077072"/>
            <a:ext cx="7903189" cy="369332"/>
          </a:xfrm>
          <a:prstGeom prst="rect">
            <a:avLst/>
          </a:prstGeom>
        </p:spPr>
        <p:txBody>
          <a:bodyPr wrap="square">
            <a:spAutoFit/>
          </a:bodyPr>
          <a:lstStyle/>
          <a:p>
            <a:r>
              <a:rPr lang="fr-FR" b="1" u="sng" dirty="0"/>
              <a:t>Exemple :</a:t>
            </a:r>
            <a:r>
              <a:rPr lang="fr-FR" dirty="0"/>
              <a:t> Représentation de Lewis de la molécule de chloral (C</a:t>
            </a:r>
            <a:r>
              <a:rPr lang="fr-FR" baseline="-25000" dirty="0"/>
              <a:t>2</a:t>
            </a:r>
            <a:r>
              <a:rPr lang="fr-FR" dirty="0"/>
              <a:t>HCℓ</a:t>
            </a:r>
            <a:r>
              <a:rPr lang="fr-FR" baseline="-25000" dirty="0"/>
              <a:t>3</a:t>
            </a:r>
            <a:r>
              <a:rPr lang="fr-FR" dirty="0"/>
              <a:t>O) [Voir </a:t>
            </a:r>
            <a:r>
              <a:rPr lang="fr-FR" b="1" dirty="0"/>
              <a:t>$1.1</a:t>
            </a:r>
            <a:r>
              <a:rPr lang="fr-FR" dirty="0"/>
              <a:t>]</a:t>
            </a:r>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30" name="Object 6"/>
          <p:cNvGraphicFramePr>
            <a:graphicFrameLocks noChangeAspect="1"/>
          </p:cNvGraphicFramePr>
          <p:nvPr/>
        </p:nvGraphicFramePr>
        <p:xfrm>
          <a:off x="3491880" y="4725144"/>
          <a:ext cx="2160240" cy="1795129"/>
        </p:xfrm>
        <a:graphic>
          <a:graphicData uri="http://schemas.openxmlformats.org/presentationml/2006/ole">
            <mc:AlternateContent xmlns:mc="http://schemas.openxmlformats.org/markup-compatibility/2006">
              <mc:Choice xmlns:v="urn:schemas-microsoft-com:vml" Requires="v">
                <p:oleObj spid="_x0000_s1034" r:id="rId10" imgW="838200" imgH="697992" progId="ACD.ChemSketch.20">
                  <p:embed/>
                </p:oleObj>
              </mc:Choice>
              <mc:Fallback>
                <p:oleObj r:id="rId10" imgW="838200" imgH="697992" progId="ACD.ChemSketch.20">
                  <p:embed/>
                  <p:pic>
                    <p:nvPicPr>
                      <p:cNvPr id="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91880" y="4725144"/>
                        <a:ext cx="2160240" cy="17951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fade">
                                      <p:cBhvr>
                                        <p:cTn id="37" dur="800" decel="100000"/>
                                        <p:tgtEl>
                                          <p:spTgt spid="1030"/>
                                        </p:tgtEl>
                                      </p:cBhvr>
                                    </p:animEffect>
                                    <p:anim calcmode="lin" valueType="num">
                                      <p:cBhvr>
                                        <p:cTn id="38" dur="800" decel="100000" fill="hold"/>
                                        <p:tgtEl>
                                          <p:spTgt spid="1030"/>
                                        </p:tgtEl>
                                        <p:attrNameLst>
                                          <p:attrName>style.rotation</p:attrName>
                                        </p:attrNameLst>
                                      </p:cBhvr>
                                      <p:tavLst>
                                        <p:tav tm="0">
                                          <p:val>
                                            <p:fltVal val="-90"/>
                                          </p:val>
                                        </p:tav>
                                        <p:tav tm="100000">
                                          <p:val>
                                            <p:fltVal val="0"/>
                                          </p:val>
                                        </p:tav>
                                      </p:tavLst>
                                    </p:anim>
                                    <p:anim calcmode="lin" valueType="num">
                                      <p:cBhvr>
                                        <p:cTn id="39" dur="800" decel="100000" fill="hold"/>
                                        <p:tgtEl>
                                          <p:spTgt spid="1030"/>
                                        </p:tgtEl>
                                        <p:attrNameLst>
                                          <p:attrName>ppt_x</p:attrName>
                                        </p:attrNameLst>
                                      </p:cBhvr>
                                      <p:tavLst>
                                        <p:tav tm="0">
                                          <p:val>
                                            <p:strVal val="#ppt_x+0.4"/>
                                          </p:val>
                                        </p:tav>
                                        <p:tav tm="100000">
                                          <p:val>
                                            <p:strVal val="#ppt_x-0.05"/>
                                          </p:val>
                                        </p:tav>
                                      </p:tavLst>
                                    </p:anim>
                                    <p:anim calcmode="lin" valueType="num">
                                      <p:cBhvr>
                                        <p:cTn id="40" dur="800" decel="100000" fill="hold"/>
                                        <p:tgtEl>
                                          <p:spTgt spid="1030"/>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030"/>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03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51356"/>
            <a:ext cx="5018233" cy="369332"/>
          </a:xfrm>
          <a:prstGeom prst="rect">
            <a:avLst/>
          </a:prstGeom>
        </p:spPr>
        <p:txBody>
          <a:bodyPr wrap="square">
            <a:spAutoFit/>
          </a:bodyPr>
          <a:lstStyle/>
          <a:p>
            <a:r>
              <a:rPr lang="fr-FR" u="sng" dirty="0"/>
              <a:t>Exercice :</a:t>
            </a:r>
            <a:r>
              <a:rPr lang="fr-FR" dirty="0"/>
              <a:t> formules de Lewis de quelques molécules</a:t>
            </a:r>
          </a:p>
        </p:txBody>
      </p:sp>
      <p:pic>
        <p:nvPicPr>
          <p:cNvPr id="36866" name="Picture 2"/>
          <p:cNvPicPr>
            <a:picLocks noChangeAspect="1" noChangeArrowheads="1"/>
          </p:cNvPicPr>
          <p:nvPr/>
        </p:nvPicPr>
        <p:blipFill>
          <a:blip r:embed="rId2" cstate="print"/>
          <a:srcRect/>
          <a:stretch>
            <a:fillRect/>
          </a:stretch>
        </p:blipFill>
        <p:spPr bwMode="auto">
          <a:xfrm>
            <a:off x="294028" y="764704"/>
            <a:ext cx="8555945" cy="1548000"/>
          </a:xfrm>
          <a:prstGeom prst="rect">
            <a:avLst/>
          </a:prstGeom>
          <a:noFill/>
          <a:ln w="9525">
            <a:noFill/>
            <a:miter lim="800000"/>
            <a:headEnd/>
            <a:tailEnd/>
          </a:ln>
        </p:spPr>
      </p:pic>
      <p:pic>
        <p:nvPicPr>
          <p:cNvPr id="8" name="Image 7"/>
          <p:cNvPicPr>
            <a:picLocks noChangeAspect="1"/>
          </p:cNvPicPr>
          <p:nvPr/>
        </p:nvPicPr>
        <p:blipFill>
          <a:blip r:embed="rId3" cstate="print"/>
          <a:srcRect/>
          <a:stretch>
            <a:fillRect/>
          </a:stretch>
        </p:blipFill>
        <p:spPr bwMode="auto">
          <a:xfrm>
            <a:off x="395535" y="1484856"/>
            <a:ext cx="1071338" cy="360000"/>
          </a:xfrm>
          <a:prstGeom prst="rect">
            <a:avLst/>
          </a:prstGeom>
          <a:noFill/>
          <a:ln w="9525">
            <a:noFill/>
            <a:miter lim="800000"/>
            <a:headEnd/>
            <a:tailEnd/>
          </a:ln>
        </p:spPr>
      </p:pic>
      <p:pic>
        <p:nvPicPr>
          <p:cNvPr id="9" name="Image 8"/>
          <p:cNvPicPr>
            <a:picLocks noChangeAspect="1"/>
          </p:cNvPicPr>
          <p:nvPr/>
        </p:nvPicPr>
        <p:blipFill>
          <a:blip r:embed="rId4" cstate="print"/>
          <a:srcRect/>
          <a:stretch>
            <a:fillRect/>
          </a:stretch>
        </p:blipFill>
        <p:spPr bwMode="auto">
          <a:xfrm>
            <a:off x="1771154" y="1160856"/>
            <a:ext cx="1000646" cy="1008000"/>
          </a:xfrm>
          <a:prstGeom prst="rect">
            <a:avLst/>
          </a:prstGeom>
          <a:noFill/>
          <a:ln w="9525">
            <a:noFill/>
            <a:miter lim="800000"/>
            <a:headEnd/>
            <a:tailEnd/>
          </a:ln>
        </p:spPr>
      </p:pic>
      <p:pic>
        <p:nvPicPr>
          <p:cNvPr id="10" name="Image 9"/>
          <p:cNvPicPr>
            <a:picLocks noChangeAspect="1"/>
          </p:cNvPicPr>
          <p:nvPr/>
        </p:nvPicPr>
        <p:blipFill>
          <a:blip r:embed="rId5" cstate="print"/>
          <a:srcRect/>
          <a:stretch>
            <a:fillRect/>
          </a:stretch>
        </p:blipFill>
        <p:spPr bwMode="auto">
          <a:xfrm>
            <a:off x="3081178" y="1304856"/>
            <a:ext cx="1058774" cy="720000"/>
          </a:xfrm>
          <a:prstGeom prst="rect">
            <a:avLst/>
          </a:prstGeom>
          <a:noFill/>
          <a:ln w="9525">
            <a:noFill/>
            <a:miter lim="800000"/>
            <a:headEnd/>
            <a:tailEnd/>
          </a:ln>
        </p:spPr>
      </p:pic>
      <p:pic>
        <p:nvPicPr>
          <p:cNvPr id="11" name="Image 10"/>
          <p:cNvPicPr>
            <a:picLocks noChangeAspect="1"/>
          </p:cNvPicPr>
          <p:nvPr/>
        </p:nvPicPr>
        <p:blipFill>
          <a:blip r:embed="rId6" cstate="print"/>
          <a:srcRect/>
          <a:stretch>
            <a:fillRect/>
          </a:stretch>
        </p:blipFill>
        <p:spPr bwMode="auto">
          <a:xfrm>
            <a:off x="4355973" y="1448856"/>
            <a:ext cx="1621838" cy="432000"/>
          </a:xfrm>
          <a:prstGeom prst="rect">
            <a:avLst/>
          </a:prstGeom>
          <a:noFill/>
          <a:ln w="9525">
            <a:noFill/>
            <a:miter lim="800000"/>
            <a:headEnd/>
            <a:tailEnd/>
          </a:ln>
        </p:spPr>
      </p:pic>
      <p:pic>
        <p:nvPicPr>
          <p:cNvPr id="12" name="Image 11"/>
          <p:cNvPicPr>
            <a:picLocks noChangeAspect="1"/>
          </p:cNvPicPr>
          <p:nvPr/>
        </p:nvPicPr>
        <p:blipFill>
          <a:blip r:embed="rId7" cstate="print"/>
          <a:srcRect/>
          <a:stretch>
            <a:fillRect/>
          </a:stretch>
        </p:blipFill>
        <p:spPr bwMode="auto">
          <a:xfrm>
            <a:off x="6208425" y="1286856"/>
            <a:ext cx="1099879" cy="756000"/>
          </a:xfrm>
          <a:prstGeom prst="rect">
            <a:avLst/>
          </a:prstGeom>
          <a:noFill/>
          <a:ln w="9525">
            <a:noFill/>
            <a:miter lim="800000"/>
            <a:headEnd/>
            <a:tailEnd/>
          </a:ln>
        </p:spPr>
      </p:pic>
      <p:pic>
        <p:nvPicPr>
          <p:cNvPr id="13" name="Image 12"/>
          <p:cNvPicPr>
            <a:picLocks noChangeAspect="1"/>
          </p:cNvPicPr>
          <p:nvPr/>
        </p:nvPicPr>
        <p:blipFill>
          <a:blip r:embed="rId8" cstate="print"/>
          <a:srcRect/>
          <a:stretch>
            <a:fillRect/>
          </a:stretch>
        </p:blipFill>
        <p:spPr bwMode="auto">
          <a:xfrm>
            <a:off x="7596335" y="1484856"/>
            <a:ext cx="1089320" cy="360000"/>
          </a:xfrm>
          <a:prstGeom prst="rect">
            <a:avLst/>
          </a:prstGeom>
          <a:noFill/>
          <a:ln w="9525">
            <a:noFill/>
            <a:miter lim="800000"/>
            <a:headEnd/>
            <a:tailEnd/>
          </a:ln>
        </p:spPr>
      </p:pic>
      <p:sp>
        <p:nvSpPr>
          <p:cNvPr id="19" name="Rectangle 18"/>
          <p:cNvSpPr/>
          <p:nvPr/>
        </p:nvSpPr>
        <p:spPr>
          <a:xfrm>
            <a:off x="323528" y="2483604"/>
            <a:ext cx="1305165" cy="369332"/>
          </a:xfrm>
          <a:prstGeom prst="rect">
            <a:avLst/>
          </a:prstGeom>
        </p:spPr>
        <p:txBody>
          <a:bodyPr wrap="none">
            <a:spAutoFit/>
          </a:bodyPr>
          <a:lstStyle/>
          <a:p>
            <a:r>
              <a:rPr lang="fr-FR" b="1" u="sng" dirty="0"/>
              <a:t>A RETENIR :</a:t>
            </a:r>
            <a:endParaRPr lang="fr-FR" dirty="0"/>
          </a:p>
        </p:txBody>
      </p:sp>
      <p:sp>
        <p:nvSpPr>
          <p:cNvPr id="20" name="Rectangle 19"/>
          <p:cNvSpPr/>
          <p:nvPr/>
        </p:nvSpPr>
        <p:spPr>
          <a:xfrm>
            <a:off x="323528" y="2852936"/>
            <a:ext cx="8496944" cy="646331"/>
          </a:xfrm>
          <a:prstGeom prst="rect">
            <a:avLst/>
          </a:prstGeom>
        </p:spPr>
        <p:txBody>
          <a:bodyPr wrap="square">
            <a:spAutoFit/>
          </a:bodyPr>
          <a:lstStyle/>
          <a:p>
            <a:pPr algn="just">
              <a:buFontTx/>
              <a:buChar char="-"/>
            </a:pPr>
            <a:r>
              <a:rPr lang="fr-FR" dirty="0">
                <a:solidFill>
                  <a:srgbClr val="FF0000"/>
                </a:solidFill>
              </a:rPr>
              <a:t>  Pour se stabiliser, les atomes peuvent s’associer en formant des molécules et ainsi acquérir la configuration électronique du gaz noble de numéro atomique le plus proche :</a:t>
            </a:r>
          </a:p>
        </p:txBody>
      </p:sp>
      <p:pic>
        <p:nvPicPr>
          <p:cNvPr id="21" name="Image 20"/>
          <p:cNvPicPr/>
          <p:nvPr/>
        </p:nvPicPr>
        <p:blipFill>
          <a:blip r:embed="rId9" cstate="print"/>
          <a:srcRect/>
          <a:stretch>
            <a:fillRect/>
          </a:stretch>
        </p:blipFill>
        <p:spPr bwMode="auto">
          <a:xfrm>
            <a:off x="1218545" y="3573016"/>
            <a:ext cx="6706910" cy="2160240"/>
          </a:xfrm>
          <a:prstGeom prst="rect">
            <a:avLst/>
          </a:prstGeom>
          <a:noFill/>
          <a:ln w="9525">
            <a:noFill/>
            <a:miter lim="800000"/>
            <a:headEnd/>
            <a:tailEnd/>
          </a:ln>
        </p:spPr>
      </p:pic>
      <p:sp>
        <p:nvSpPr>
          <p:cNvPr id="22" name="Rectangle 21"/>
          <p:cNvSpPr/>
          <p:nvPr/>
        </p:nvSpPr>
        <p:spPr>
          <a:xfrm>
            <a:off x="323528" y="5805264"/>
            <a:ext cx="8568952" cy="923330"/>
          </a:xfrm>
          <a:prstGeom prst="rect">
            <a:avLst/>
          </a:prstGeom>
        </p:spPr>
        <p:txBody>
          <a:bodyPr wrap="square">
            <a:spAutoFit/>
          </a:bodyPr>
          <a:lstStyle/>
          <a:p>
            <a:pPr algn="just">
              <a:buFontTx/>
              <a:buChar char="-"/>
            </a:pPr>
            <a:r>
              <a:rPr lang="fr-FR" dirty="0">
                <a:solidFill>
                  <a:srgbClr val="FF0000"/>
                </a:solidFill>
              </a:rPr>
              <a:t>  Le schéma </a:t>
            </a:r>
            <a:r>
              <a:rPr lang="fr-FR" dirty="0">
                <a:solidFill>
                  <a:schemeClr val="bg1">
                    <a:lumMod val="75000"/>
                  </a:schemeClr>
                </a:solidFill>
              </a:rPr>
              <a:t>(ou représentation) </a:t>
            </a:r>
            <a:r>
              <a:rPr lang="fr-FR" dirty="0">
                <a:solidFill>
                  <a:srgbClr val="FF0000"/>
                </a:solidFill>
              </a:rPr>
              <a:t>de Lewis indique le nombre de </a:t>
            </a:r>
            <a:r>
              <a:rPr lang="fr-FR" b="1" dirty="0">
                <a:solidFill>
                  <a:srgbClr val="FF0000"/>
                </a:solidFill>
              </a:rPr>
              <a:t>doublets liants </a:t>
            </a:r>
            <a:r>
              <a:rPr lang="fr-FR" dirty="0">
                <a:solidFill>
                  <a:srgbClr val="FF0000"/>
                </a:solidFill>
              </a:rPr>
              <a:t>et </a:t>
            </a:r>
            <a:r>
              <a:rPr lang="fr-FR" b="1" dirty="0">
                <a:solidFill>
                  <a:srgbClr val="FF0000"/>
                </a:solidFill>
              </a:rPr>
              <a:t>non liants </a:t>
            </a:r>
            <a:r>
              <a:rPr lang="fr-FR" dirty="0">
                <a:solidFill>
                  <a:srgbClr val="FF0000"/>
                </a:solidFill>
              </a:rPr>
              <a:t>autour de chaque atome de la molécule. </a:t>
            </a:r>
            <a:r>
              <a:rPr lang="fr-FR" dirty="0">
                <a:solidFill>
                  <a:schemeClr val="bg1">
                    <a:lumMod val="75000"/>
                  </a:schemeClr>
                </a:solidFill>
              </a:rPr>
              <a:t>Il permet de justifier la stabilité des atomes dans la molécule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dissolve">
                                      <p:cBhvr>
                                        <p:cTn id="7" dur="500"/>
                                        <p:tgtEl>
                                          <p:spTgt spid="368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slide(fromBottom)">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41" presetClass="entr" presetSubtype="0" fill="hold" grpId="0" nodeType="clickEffect">
                                  <p:stCondLst>
                                    <p:cond delay="0"/>
                                  </p:stCondLst>
                                  <p:iterate type="lt">
                                    <p:tmPct val="10000"/>
                                  </p:iterate>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0"/>
                                        </p:tgtEl>
                                        <p:attrNameLst>
                                          <p:attrName>ppt_y</p:attrName>
                                        </p:attrNameLst>
                                      </p:cBhvr>
                                      <p:tavLst>
                                        <p:tav tm="0">
                                          <p:val>
                                            <p:strVal val="#ppt_y"/>
                                          </p:val>
                                        </p:tav>
                                        <p:tav tm="100000">
                                          <p:val>
                                            <p:strVal val="#ppt_y"/>
                                          </p:val>
                                        </p:tav>
                                      </p:tavLst>
                                    </p:anim>
                                    <p:anim calcmode="lin" valueType="num">
                                      <p:cBhvr>
                                        <p:cTn id="4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800" decel="100000"/>
                                        <p:tgtEl>
                                          <p:spTgt spid="21"/>
                                        </p:tgtEl>
                                      </p:cBhvr>
                                    </p:animEffect>
                                    <p:anim calcmode="lin" valueType="num">
                                      <p:cBhvr>
                                        <p:cTn id="57" dur="800" decel="100000" fill="hold"/>
                                        <p:tgtEl>
                                          <p:spTgt spid="21"/>
                                        </p:tgtEl>
                                        <p:attrNameLst>
                                          <p:attrName>style.rotation</p:attrName>
                                        </p:attrNameLst>
                                      </p:cBhvr>
                                      <p:tavLst>
                                        <p:tav tm="0">
                                          <p:val>
                                            <p:fltVal val="-90"/>
                                          </p:val>
                                        </p:tav>
                                        <p:tav tm="100000">
                                          <p:val>
                                            <p:fltVal val="0"/>
                                          </p:val>
                                        </p:tav>
                                      </p:tavLst>
                                    </p:anim>
                                    <p:anim calcmode="lin" valueType="num">
                                      <p:cBhvr>
                                        <p:cTn id="58" dur="800" decel="100000" fill="hold"/>
                                        <p:tgtEl>
                                          <p:spTgt spid="21"/>
                                        </p:tgtEl>
                                        <p:attrNameLst>
                                          <p:attrName>ppt_x</p:attrName>
                                        </p:attrNameLst>
                                      </p:cBhvr>
                                      <p:tavLst>
                                        <p:tav tm="0">
                                          <p:val>
                                            <p:strVal val="#ppt_x+0.4"/>
                                          </p:val>
                                        </p:tav>
                                        <p:tav tm="100000">
                                          <p:val>
                                            <p:strVal val="#ppt_x-0.05"/>
                                          </p:val>
                                        </p:tav>
                                      </p:tavLst>
                                    </p:anim>
                                    <p:anim calcmode="lin" valueType="num">
                                      <p:cBhvr>
                                        <p:cTn id="59" dur="800" decel="100000" fill="hold"/>
                                        <p:tgtEl>
                                          <p:spTgt spid="21"/>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22"/>
                                        </p:tgtEl>
                                        <p:attrNameLst>
                                          <p:attrName>ppt_y</p:attrName>
                                        </p:attrNameLst>
                                      </p:cBhvr>
                                      <p:tavLst>
                                        <p:tav tm="0">
                                          <p:val>
                                            <p:strVal val="#ppt_y"/>
                                          </p:val>
                                        </p:tav>
                                        <p:tav tm="100000">
                                          <p:val>
                                            <p:strVal val="#ppt_y"/>
                                          </p:val>
                                        </p:tav>
                                      </p:tavLst>
                                    </p:anim>
                                    <p:anim calcmode="lin" valueType="num">
                                      <p:cBhvr>
                                        <p:cTn id="6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51520" y="2060848"/>
            <a:ext cx="3147849" cy="369332"/>
          </a:xfrm>
          <a:prstGeom prst="rect">
            <a:avLst/>
          </a:prstGeom>
        </p:spPr>
        <p:txBody>
          <a:bodyPr wrap="none">
            <a:spAutoFit/>
          </a:bodyPr>
          <a:lstStyle/>
          <a:p>
            <a:r>
              <a:rPr lang="fr-FR" dirty="0">
                <a:solidFill>
                  <a:srgbClr val="0070C0"/>
                </a:solidFill>
              </a:rPr>
              <a:t>2. </a:t>
            </a:r>
            <a:r>
              <a:rPr lang="fr-FR" u="sng" dirty="0">
                <a:solidFill>
                  <a:srgbClr val="0070C0"/>
                </a:solidFill>
                <a:uFill>
                  <a:solidFill>
                    <a:srgbClr val="FF0000"/>
                  </a:solidFill>
                </a:uFill>
              </a:rPr>
              <a:t>Modélisation d’une molécule</a:t>
            </a:r>
          </a:p>
        </p:txBody>
      </p:sp>
      <p:sp>
        <p:nvSpPr>
          <p:cNvPr id="14" name="Rectangle 13"/>
          <p:cNvSpPr/>
          <p:nvPr/>
        </p:nvSpPr>
        <p:spPr>
          <a:xfrm>
            <a:off x="179512" y="2491155"/>
            <a:ext cx="8811323" cy="369332"/>
          </a:xfrm>
          <a:prstGeom prst="rect">
            <a:avLst/>
          </a:prstGeom>
        </p:spPr>
        <p:txBody>
          <a:bodyPr wrap="square">
            <a:spAutoFit/>
          </a:bodyPr>
          <a:lstStyle/>
          <a:p>
            <a:r>
              <a:rPr lang="fr-FR" dirty="0">
                <a:solidFill>
                  <a:schemeClr val="bg1">
                    <a:lumMod val="75000"/>
                  </a:schemeClr>
                </a:solidFill>
              </a:rPr>
              <a:t>Une molécule est un édifice neutre constitué d’atomes connectés entre eux par des liaisons.</a:t>
            </a:r>
          </a:p>
        </p:txBody>
      </p:sp>
      <p:sp>
        <p:nvSpPr>
          <p:cNvPr id="15" name="Rectangle 14"/>
          <p:cNvSpPr/>
          <p:nvPr/>
        </p:nvSpPr>
        <p:spPr>
          <a:xfrm>
            <a:off x="179512" y="2873261"/>
            <a:ext cx="8784976" cy="923330"/>
          </a:xfrm>
          <a:prstGeom prst="rect">
            <a:avLst/>
          </a:prstGeom>
        </p:spPr>
        <p:txBody>
          <a:bodyPr wrap="square">
            <a:spAutoFit/>
          </a:bodyPr>
          <a:lstStyle/>
          <a:p>
            <a:pPr algn="just"/>
            <a:r>
              <a:rPr lang="fr-FR" dirty="0">
                <a:solidFill>
                  <a:schemeClr val="bg1">
                    <a:lumMod val="75000"/>
                  </a:schemeClr>
                </a:solidFill>
              </a:rPr>
              <a:t>On peut modéliser une molécule grâce à un modèle moléculaire qui rend compte de la structure et de la géométrie de la molécule (voir activité : « Comment sont formées les molécules ? »).</a:t>
            </a:r>
          </a:p>
        </p:txBody>
      </p:sp>
      <p:sp>
        <p:nvSpPr>
          <p:cNvPr id="16" name="Rectangle 15"/>
          <p:cNvSpPr/>
          <p:nvPr/>
        </p:nvSpPr>
        <p:spPr>
          <a:xfrm>
            <a:off x="251520" y="3880793"/>
            <a:ext cx="4731936" cy="369332"/>
          </a:xfrm>
          <a:prstGeom prst="rect">
            <a:avLst/>
          </a:prstGeom>
        </p:spPr>
        <p:txBody>
          <a:bodyPr wrap="square">
            <a:spAutoFit/>
          </a:bodyPr>
          <a:lstStyle/>
          <a:p>
            <a:r>
              <a:rPr lang="fr-FR" dirty="0">
                <a:solidFill>
                  <a:schemeClr val="bg1">
                    <a:lumMod val="75000"/>
                  </a:schemeClr>
                </a:solidFill>
              </a:rPr>
              <a:t>Il est possible de construire 2 types de modèles :</a:t>
            </a:r>
          </a:p>
        </p:txBody>
      </p:sp>
      <p:sp>
        <p:nvSpPr>
          <p:cNvPr id="17" name="Rectangle 16"/>
          <p:cNvSpPr/>
          <p:nvPr/>
        </p:nvSpPr>
        <p:spPr>
          <a:xfrm>
            <a:off x="467544" y="4312841"/>
            <a:ext cx="8424936" cy="923330"/>
          </a:xfrm>
          <a:prstGeom prst="rect">
            <a:avLst/>
          </a:prstGeom>
        </p:spPr>
        <p:txBody>
          <a:bodyPr wrap="square">
            <a:spAutoFit/>
          </a:bodyPr>
          <a:lstStyle/>
          <a:p>
            <a:pPr>
              <a:buFontTx/>
              <a:buChar char="-"/>
            </a:pPr>
            <a:r>
              <a:rPr lang="fr-FR" dirty="0">
                <a:solidFill>
                  <a:schemeClr val="bg1">
                    <a:lumMod val="75000"/>
                  </a:schemeClr>
                </a:solidFill>
              </a:rPr>
              <a:t>  </a:t>
            </a:r>
            <a:r>
              <a:rPr lang="fr-FR" b="1" dirty="0">
                <a:solidFill>
                  <a:schemeClr val="bg1">
                    <a:lumMod val="75000"/>
                  </a:schemeClr>
                </a:solidFill>
              </a:rPr>
              <a:t>Le modèle éclaté : </a:t>
            </a:r>
            <a:r>
              <a:rPr lang="fr-FR" dirty="0">
                <a:solidFill>
                  <a:schemeClr val="bg1">
                    <a:lumMod val="75000"/>
                  </a:schemeClr>
                </a:solidFill>
              </a:rPr>
              <a:t>il permet de bien visualiser les liaisons et les angles de liaison ;</a:t>
            </a:r>
          </a:p>
          <a:p>
            <a:pPr algn="just">
              <a:buFontTx/>
              <a:buChar char="-"/>
            </a:pPr>
            <a:r>
              <a:rPr lang="fr-FR" dirty="0">
                <a:solidFill>
                  <a:schemeClr val="bg1">
                    <a:lumMod val="75000"/>
                  </a:schemeClr>
                </a:solidFill>
              </a:rPr>
              <a:t>  </a:t>
            </a:r>
            <a:r>
              <a:rPr lang="fr-FR" b="1" dirty="0">
                <a:solidFill>
                  <a:schemeClr val="bg1">
                    <a:lumMod val="75000"/>
                  </a:schemeClr>
                </a:solidFill>
              </a:rPr>
              <a:t>Le modèle compact </a:t>
            </a:r>
            <a:r>
              <a:rPr lang="fr-FR" dirty="0">
                <a:solidFill>
                  <a:schemeClr val="bg1">
                    <a:lumMod val="75000"/>
                  </a:schemeClr>
                </a:solidFill>
              </a:rPr>
              <a:t>: il traduit un peu mieux la réalité, les atomes étant en contact les uns avec les autres.</a:t>
            </a:r>
          </a:p>
        </p:txBody>
      </p:sp>
      <p:sp>
        <p:nvSpPr>
          <p:cNvPr id="18" name="Rectangle 17"/>
          <p:cNvSpPr/>
          <p:nvPr/>
        </p:nvSpPr>
        <p:spPr>
          <a:xfrm>
            <a:off x="323528" y="188640"/>
            <a:ext cx="8496944" cy="369332"/>
          </a:xfrm>
          <a:prstGeom prst="rect">
            <a:avLst/>
          </a:prstGeom>
        </p:spPr>
        <p:txBody>
          <a:bodyPr wrap="square">
            <a:spAutoFit/>
          </a:bodyPr>
          <a:lstStyle/>
          <a:p>
            <a:pPr algn="just">
              <a:buFontTx/>
              <a:buChar char="-"/>
            </a:pPr>
            <a:r>
              <a:rPr lang="fr-FR" dirty="0">
                <a:solidFill>
                  <a:srgbClr val="FF0000"/>
                </a:solidFill>
              </a:rPr>
              <a:t>  L’ensemble des </a:t>
            </a:r>
            <a:r>
              <a:rPr lang="fr-FR" b="1" dirty="0">
                <a:solidFill>
                  <a:srgbClr val="FF0000"/>
                </a:solidFill>
              </a:rPr>
              <a:t>électrons de valence</a:t>
            </a:r>
            <a:r>
              <a:rPr lang="fr-FR" dirty="0">
                <a:solidFill>
                  <a:srgbClr val="FF0000"/>
                </a:solidFill>
              </a:rPr>
              <a:t> se répartissent en doublets liants et non liants.</a:t>
            </a:r>
          </a:p>
        </p:txBody>
      </p:sp>
      <p:sp>
        <p:nvSpPr>
          <p:cNvPr id="21" name="Rectangle 20"/>
          <p:cNvSpPr/>
          <p:nvPr/>
        </p:nvSpPr>
        <p:spPr>
          <a:xfrm>
            <a:off x="251520" y="971436"/>
            <a:ext cx="1253805" cy="369332"/>
          </a:xfrm>
          <a:prstGeom prst="rect">
            <a:avLst/>
          </a:prstGeom>
        </p:spPr>
        <p:txBody>
          <a:bodyPr wrap="none">
            <a:spAutoFit/>
          </a:bodyPr>
          <a:lstStyle/>
          <a:p>
            <a:r>
              <a:rPr lang="fr-FR" b="1" u="sng" dirty="0"/>
              <a:t>Définition :</a:t>
            </a:r>
            <a:endParaRPr lang="fr-FR" u="sng" dirty="0"/>
          </a:p>
        </p:txBody>
      </p:sp>
      <p:sp>
        <p:nvSpPr>
          <p:cNvPr id="22" name="Rectangle 21"/>
          <p:cNvSpPr/>
          <p:nvPr/>
        </p:nvSpPr>
        <p:spPr>
          <a:xfrm>
            <a:off x="251520" y="548680"/>
            <a:ext cx="2362378" cy="369332"/>
          </a:xfrm>
          <a:prstGeom prst="rect">
            <a:avLst/>
          </a:prstGeom>
        </p:spPr>
        <p:txBody>
          <a:bodyPr wrap="none">
            <a:spAutoFit/>
          </a:bodyPr>
          <a:lstStyle/>
          <a:p>
            <a:r>
              <a:rPr lang="fr-FR" dirty="0">
                <a:solidFill>
                  <a:srgbClr val="0070C0"/>
                </a:solidFill>
              </a:rPr>
              <a:t>1.4. </a:t>
            </a:r>
            <a:r>
              <a:rPr lang="fr-FR" u="sng" dirty="0">
                <a:solidFill>
                  <a:srgbClr val="0070C0"/>
                </a:solidFill>
                <a:uFill>
                  <a:solidFill>
                    <a:srgbClr val="FF0000"/>
                  </a:solidFill>
                </a:uFill>
              </a:rPr>
              <a:t>L’énergie de liaison</a:t>
            </a:r>
          </a:p>
        </p:txBody>
      </p:sp>
      <p:sp>
        <p:nvSpPr>
          <p:cNvPr id="23" name="Rectangle 22"/>
          <p:cNvSpPr/>
          <p:nvPr/>
        </p:nvSpPr>
        <p:spPr>
          <a:xfrm>
            <a:off x="251520" y="1340768"/>
            <a:ext cx="8568952" cy="646331"/>
          </a:xfrm>
          <a:prstGeom prst="rect">
            <a:avLst/>
          </a:prstGeom>
        </p:spPr>
        <p:txBody>
          <a:bodyPr wrap="square">
            <a:spAutoFit/>
          </a:bodyPr>
          <a:lstStyle/>
          <a:p>
            <a:pPr algn="just"/>
            <a:r>
              <a:rPr lang="fr-FR" dirty="0">
                <a:solidFill>
                  <a:srgbClr val="FF0000"/>
                </a:solidFill>
              </a:rPr>
              <a:t>L’énergie de liaison d’une molécule est l’énergie qu’il faut lui fournir pour rompre la liaison covalente et obtenir ses atomes à l’état gazeux A</a:t>
            </a:r>
            <a:r>
              <a:rPr lang="fr-FR" baseline="-25000" dirty="0">
                <a:solidFill>
                  <a:srgbClr val="FF0000"/>
                </a:solidFill>
              </a:rPr>
              <a:t>(g)</a:t>
            </a:r>
            <a:r>
              <a:rPr lang="fr-FR" dirty="0">
                <a:solidFill>
                  <a:srgbClr val="FF0000"/>
                </a:solidFill>
              </a:rPr>
              <a:t> et B</a:t>
            </a:r>
            <a:r>
              <a:rPr lang="fr-FR" baseline="-25000" dirty="0">
                <a:solidFill>
                  <a:srgbClr val="FF0000"/>
                </a:solidFill>
              </a:rPr>
              <a:t>(g)</a:t>
            </a:r>
            <a:r>
              <a:rPr lang="fr-FR"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lide(fromBottom)">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lide(fromBottom)">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grpId="0" nodeType="clickEffect">
                                  <p:stCondLst>
                                    <p:cond delay="0"/>
                                  </p:stCondLst>
                                  <p:iterate type="lt">
                                    <p:tmPct val="10000"/>
                                  </p:iterate>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fade">
                                      <p:cBhvr>
                                        <p:cTn id="17" dur="500"/>
                                        <p:tgtEl>
                                          <p:spTgt spid="23">
                                            <p:txEl>
                                              <p:pRg st="0" end="0"/>
                                            </p:txEl>
                                          </p:spTgt>
                                        </p:tgtEl>
                                      </p:cBhvr>
                                    </p:animEffect>
                                    <p:anim calcmode="lin" valueType="num">
                                      <p:cBhvr>
                                        <p:cTn id="18" dur="500" fill="hold"/>
                                        <p:tgtEl>
                                          <p:spTgt spid="23">
                                            <p:txEl>
                                              <p:pRg st="0" end="0"/>
                                            </p:txEl>
                                          </p:spTgt>
                                        </p:tgtEl>
                                        <p:attrNameLst>
                                          <p:attrName>ppt_x</p:attrName>
                                        </p:attrNameLst>
                                      </p:cBhvr>
                                      <p:tavLst>
                                        <p:tav tm="0">
                                          <p:val>
                                            <p:strVal val="#ppt_x-.1"/>
                                          </p:val>
                                        </p:tav>
                                        <p:tav tm="100000">
                                          <p:val>
                                            <p:strVal val="#ppt_x"/>
                                          </p:val>
                                        </p:tav>
                                      </p:tavLst>
                                    </p:anim>
                                    <p:anim calcmode="lin" valueType="num">
                                      <p:cBhvr>
                                        <p:cTn id="19"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Bottom)">
                                      <p:cBhvr>
                                        <p:cTn id="40" dur="500"/>
                                        <p:tgtEl>
                                          <p:spTgt spid="16"/>
                                        </p:tgtEl>
                                      </p:cBhvr>
                                    </p:animEffect>
                                  </p:childTnLst>
                                </p:cTn>
                              </p:par>
                              <p:par>
                                <p:cTn id="41" presetID="40" presetClass="entr" presetSubtype="0" fill="hold" grpId="0" nodeType="withEffect">
                                  <p:stCondLst>
                                    <p:cond delay="0"/>
                                  </p:stCondLst>
                                  <p:iterate type="lt">
                                    <p:tmPct val="10000"/>
                                  </p:iterate>
                                  <p:childTnLst>
                                    <p:set>
                                      <p:cBhvr>
                                        <p:cTn id="42" dur="1" fill="hold">
                                          <p:stCondLst>
                                            <p:cond delay="0"/>
                                          </p:stCondLst>
                                        </p:cTn>
                                        <p:tgtEl>
                                          <p:spTgt spid="17">
                                            <p:txEl>
                                              <p:pRg st="0" end="0"/>
                                            </p:txEl>
                                          </p:spTgt>
                                        </p:tgtEl>
                                        <p:attrNameLst>
                                          <p:attrName>style.visibility</p:attrName>
                                        </p:attrNameLst>
                                      </p:cBhvr>
                                      <p:to>
                                        <p:strVal val="visible"/>
                                      </p:to>
                                    </p:set>
                                    <p:animEffect transition="in" filter="fade">
                                      <p:cBhvr>
                                        <p:cTn id="43" dur="500"/>
                                        <p:tgtEl>
                                          <p:spTgt spid="17">
                                            <p:txEl>
                                              <p:pRg st="0" end="0"/>
                                            </p:txEl>
                                          </p:spTgt>
                                        </p:tgtEl>
                                      </p:cBhvr>
                                    </p:animEffect>
                                    <p:anim calcmode="lin" valueType="num">
                                      <p:cBhvr>
                                        <p:cTn id="44" dur="500" fill="hold"/>
                                        <p:tgtEl>
                                          <p:spTgt spid="17">
                                            <p:txEl>
                                              <p:pRg st="0" end="0"/>
                                            </p:txEl>
                                          </p:spTgt>
                                        </p:tgtEl>
                                        <p:attrNameLst>
                                          <p:attrName>ppt_x</p:attrName>
                                        </p:attrNameLst>
                                      </p:cBhvr>
                                      <p:tavLst>
                                        <p:tav tm="0">
                                          <p:val>
                                            <p:strVal val="#ppt_x-.1"/>
                                          </p:val>
                                        </p:tav>
                                        <p:tav tm="100000">
                                          <p:val>
                                            <p:strVal val="#ppt_x"/>
                                          </p:val>
                                        </p:tav>
                                      </p:tavLst>
                                    </p:anim>
                                    <p:anim calcmode="lin" valueType="num">
                                      <p:cBhvr>
                                        <p:cTn id="45" dur="500" fill="hold"/>
                                        <p:tgtEl>
                                          <p:spTgt spid="17">
                                            <p:txEl>
                                              <p:pRg st="0" end="0"/>
                                            </p:txEl>
                                          </p:spTgt>
                                        </p:tgtEl>
                                        <p:attrNameLst>
                                          <p:attrName>ppt_y</p:attrName>
                                        </p:attrNameLst>
                                      </p:cBhvr>
                                      <p:tavLst>
                                        <p:tav tm="0">
                                          <p:val>
                                            <p:strVal val="#ppt_y"/>
                                          </p:val>
                                        </p:tav>
                                        <p:tav tm="100000">
                                          <p:val>
                                            <p:strVal val="#ppt_y"/>
                                          </p:val>
                                        </p:tav>
                                      </p:tavLst>
                                    </p:anim>
                                  </p:childTnLst>
                                </p:cTn>
                              </p:par>
                              <p:par>
                                <p:cTn id="46" presetID="40" presetClass="entr" presetSubtype="0" fill="hold" grpId="0" nodeType="withEffect">
                                  <p:stCondLst>
                                    <p:cond delay="4000"/>
                                  </p:stCondLst>
                                  <p:iterate type="lt">
                                    <p:tmPct val="10000"/>
                                  </p:iterate>
                                  <p:childTnLst>
                                    <p:set>
                                      <p:cBhvr>
                                        <p:cTn id="47" dur="1" fill="hold">
                                          <p:stCondLst>
                                            <p:cond delay="0"/>
                                          </p:stCondLst>
                                        </p:cTn>
                                        <p:tgtEl>
                                          <p:spTgt spid="17">
                                            <p:txEl>
                                              <p:pRg st="1" end="1"/>
                                            </p:txEl>
                                          </p:spTgt>
                                        </p:tgtEl>
                                        <p:attrNameLst>
                                          <p:attrName>style.visibility</p:attrName>
                                        </p:attrNameLst>
                                      </p:cBhvr>
                                      <p:to>
                                        <p:strVal val="visible"/>
                                      </p:to>
                                    </p:set>
                                    <p:animEffect transition="in" filter="fade">
                                      <p:cBhvr>
                                        <p:cTn id="48" dur="500"/>
                                        <p:tgtEl>
                                          <p:spTgt spid="17">
                                            <p:txEl>
                                              <p:pRg st="1" end="1"/>
                                            </p:txEl>
                                          </p:spTgt>
                                        </p:tgtEl>
                                      </p:cBhvr>
                                    </p:animEffect>
                                    <p:anim calcmode="lin" valueType="num">
                                      <p:cBhvr>
                                        <p:cTn id="49" dur="500" fill="hold"/>
                                        <p:tgtEl>
                                          <p:spTgt spid="17">
                                            <p:txEl>
                                              <p:pRg st="1" end="1"/>
                                            </p:txEl>
                                          </p:spTgt>
                                        </p:tgtEl>
                                        <p:attrNameLst>
                                          <p:attrName>ppt_x</p:attrName>
                                        </p:attrNameLst>
                                      </p:cBhvr>
                                      <p:tavLst>
                                        <p:tav tm="0">
                                          <p:val>
                                            <p:strVal val="#ppt_x-.1"/>
                                          </p:val>
                                        </p:tav>
                                        <p:tav tm="100000">
                                          <p:val>
                                            <p:strVal val="#ppt_x"/>
                                          </p:val>
                                        </p:tav>
                                      </p:tavLst>
                                    </p:anim>
                                    <p:anim calcmode="lin" valueType="num">
                                      <p:cBhvr>
                                        <p:cTn id="50" dur="500" fill="hold"/>
                                        <p:tgtEl>
                                          <p:spTgt spid="1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build="p"/>
      <p:bldP spid="21" grpId="0"/>
      <p:bldP spid="22" grpId="0"/>
      <p:bldP spid="2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clrChange>
              <a:clrFrom>
                <a:srgbClr val="FFFFFF"/>
              </a:clrFrom>
              <a:clrTo>
                <a:srgbClr val="FFFFFF">
                  <a:alpha val="0"/>
                </a:srgbClr>
              </a:clrTo>
            </a:clrChange>
          </a:blip>
          <a:srcRect/>
          <a:stretch>
            <a:fillRect/>
          </a:stretch>
        </p:blipFill>
        <p:spPr bwMode="auto">
          <a:xfrm>
            <a:off x="1691680" y="763544"/>
            <a:ext cx="1853999" cy="1440000"/>
          </a:xfrm>
          <a:prstGeom prst="rect">
            <a:avLst/>
          </a:prstGeom>
          <a:noFill/>
          <a:ln w="9525">
            <a:noFill/>
            <a:miter lim="800000"/>
            <a:headEnd/>
            <a:tailEnd/>
          </a:ln>
        </p:spPr>
      </p:pic>
      <p:sp>
        <p:nvSpPr>
          <p:cNvPr id="5" name="Rectangle 4"/>
          <p:cNvSpPr/>
          <p:nvPr/>
        </p:nvSpPr>
        <p:spPr>
          <a:xfrm>
            <a:off x="1863953" y="2257708"/>
            <a:ext cx="1509452" cy="369332"/>
          </a:xfrm>
          <a:prstGeom prst="rect">
            <a:avLst/>
          </a:prstGeom>
        </p:spPr>
        <p:txBody>
          <a:bodyPr wrap="none">
            <a:spAutoFit/>
          </a:bodyPr>
          <a:lstStyle/>
          <a:p>
            <a:r>
              <a:rPr lang="fr-FR" i="1" dirty="0"/>
              <a:t>Modèle éclaté</a:t>
            </a:r>
            <a:endParaRPr lang="fr-FR" dirty="0"/>
          </a:p>
        </p:txBody>
      </p:sp>
      <p:pic>
        <p:nvPicPr>
          <p:cNvPr id="6" name="Image 5" descr="Eau.png"/>
          <p:cNvPicPr>
            <a:picLocks noChangeAspect="1"/>
          </p:cNvPicPr>
          <p:nvPr/>
        </p:nvPicPr>
        <p:blipFill>
          <a:blip r:embed="rId3" cstate="print"/>
          <a:stretch>
            <a:fillRect/>
          </a:stretch>
        </p:blipFill>
        <p:spPr>
          <a:xfrm>
            <a:off x="4127086" y="781544"/>
            <a:ext cx="1633799" cy="1404000"/>
          </a:xfrm>
          <a:prstGeom prst="rect">
            <a:avLst/>
          </a:prstGeom>
        </p:spPr>
      </p:pic>
      <p:sp>
        <p:nvSpPr>
          <p:cNvPr id="7" name="Rectangle 6"/>
          <p:cNvSpPr/>
          <p:nvPr/>
        </p:nvSpPr>
        <p:spPr>
          <a:xfrm>
            <a:off x="4067944" y="2257708"/>
            <a:ext cx="1752083" cy="369332"/>
          </a:xfrm>
          <a:prstGeom prst="rect">
            <a:avLst/>
          </a:prstGeom>
        </p:spPr>
        <p:txBody>
          <a:bodyPr wrap="none">
            <a:spAutoFit/>
          </a:bodyPr>
          <a:lstStyle/>
          <a:p>
            <a:r>
              <a:rPr lang="fr-FR" i="1" dirty="0"/>
              <a:t>Modèle compact</a:t>
            </a:r>
            <a:endParaRPr lang="fr-FR" dirty="0"/>
          </a:p>
        </p:txBody>
      </p:sp>
      <p:sp>
        <p:nvSpPr>
          <p:cNvPr id="8" name="AutoShape 1"/>
          <p:cNvSpPr>
            <a:spLocks noChangeArrowheads="1"/>
          </p:cNvSpPr>
          <p:nvPr/>
        </p:nvSpPr>
        <p:spPr bwMode="auto">
          <a:xfrm>
            <a:off x="6417775" y="1318245"/>
            <a:ext cx="1655250" cy="330598"/>
          </a:xfrm>
          <a:prstGeom prst="roundRect">
            <a:avLst>
              <a:gd name="adj" fmla="val 16667"/>
            </a:avLst>
          </a:prstGeom>
          <a:gradFill rotWithShape="0">
            <a:gsLst>
              <a:gs pos="0">
                <a:srgbClr val="95B3D7"/>
              </a:gs>
              <a:gs pos="50000">
                <a:srgbClr val="DBE5F1"/>
              </a:gs>
              <a:gs pos="100000">
                <a:srgbClr val="95B3D7"/>
              </a:gs>
            </a:gsLst>
            <a:lin ang="18900000" scaled="1"/>
          </a:gradFill>
          <a:ln w="6350">
            <a:solidFill>
              <a:srgbClr val="95B3D7"/>
            </a:solidFill>
            <a:round/>
            <a:headEnd/>
            <a:tailEnd/>
          </a:ln>
          <a:effectLst>
            <a:outerShdw dist="28398" dir="3806097" algn="ctr" rotWithShape="0">
              <a:srgbClr val="243F60">
                <a:alpha val="50000"/>
              </a:srgbClr>
            </a:outerShdw>
          </a:effectLst>
        </p:spPr>
        <p:txBody>
          <a:bodyPr vert="horz" wrap="square" lIns="91440" tIns="10800" rIns="91440" bIns="1080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cs typeface="Arial" pitchFamily="34" charset="0"/>
              </a:rPr>
              <a:t>Molécule d’eau</a:t>
            </a:r>
            <a:endParaRPr kumimoji="0" lang="fr-FR" sz="3200" b="0" i="0" u="none" strike="noStrike" cap="none" normalizeH="0" baseline="0" dirty="0">
              <a:ln>
                <a:noFill/>
              </a:ln>
              <a:solidFill>
                <a:schemeClr val="tx1"/>
              </a:solidFill>
              <a:effectLst/>
              <a:cs typeface="Arial" pitchFamily="34" charset="0"/>
            </a:endParaRPr>
          </a:p>
        </p:txBody>
      </p:sp>
      <p:sp>
        <p:nvSpPr>
          <p:cNvPr id="9" name="Rectangle 8"/>
          <p:cNvSpPr/>
          <p:nvPr/>
        </p:nvSpPr>
        <p:spPr>
          <a:xfrm>
            <a:off x="286790" y="178188"/>
            <a:ext cx="8041689" cy="369332"/>
          </a:xfrm>
          <a:prstGeom prst="rect">
            <a:avLst/>
          </a:prstGeom>
        </p:spPr>
        <p:txBody>
          <a:bodyPr wrap="square">
            <a:spAutoFit/>
          </a:bodyPr>
          <a:lstStyle/>
          <a:p>
            <a:r>
              <a:rPr lang="fr-FR" b="1" u="sng" dirty="0">
                <a:solidFill>
                  <a:schemeClr val="bg1">
                    <a:lumMod val="75000"/>
                  </a:schemeClr>
                </a:solidFill>
              </a:rPr>
              <a:t>Exemple :</a:t>
            </a:r>
            <a:r>
              <a:rPr lang="fr-FR" dirty="0">
                <a:solidFill>
                  <a:schemeClr val="bg1">
                    <a:lumMod val="75000"/>
                  </a:schemeClr>
                </a:solidFill>
              </a:rPr>
              <a:t> Les modèles moléculaires de la molécule d’eau</a:t>
            </a:r>
          </a:p>
        </p:txBody>
      </p:sp>
      <p:sp>
        <p:nvSpPr>
          <p:cNvPr id="10" name="Rectangle 9"/>
          <p:cNvSpPr/>
          <p:nvPr/>
        </p:nvSpPr>
        <p:spPr>
          <a:xfrm>
            <a:off x="179512" y="2699628"/>
            <a:ext cx="6816418" cy="369332"/>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u="sng" dirty="0"/>
              <a:t>Exercices :</a:t>
            </a:r>
            <a:r>
              <a:rPr lang="fr-FR" dirty="0"/>
              <a:t> n°13 p77, n°16 p77, n°19 p77, </a:t>
            </a:r>
            <a:r>
              <a:rPr lang="fr-FR" dirty="0">
                <a:solidFill>
                  <a:schemeClr val="bg1">
                    <a:lumMod val="75000"/>
                  </a:schemeClr>
                </a:solidFill>
              </a:rPr>
              <a:t>n°24 p79</a:t>
            </a:r>
            <a:r>
              <a:rPr lang="fr-FR" dirty="0"/>
              <a:t>, n°30 p81, n°36 p83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2" presetClass="entr" presetSubtype="4" fill="hold" grpId="0" nodeType="withEffect">
                                  <p:stCondLst>
                                    <p:cond delay="5000"/>
                                  </p:stCondLst>
                                  <p:childTnLst>
                                    <p:set>
                                      <p:cBhvr>
                                        <p:cTn id="9" dur="1" fill="hold">
                                          <p:stCondLst>
                                            <p:cond delay="0"/>
                                          </p:stCondLst>
                                        </p:cTn>
                                        <p:tgtEl>
                                          <p:spTgt spid="8"/>
                                        </p:tgtEl>
                                        <p:attrNameLst>
                                          <p:attrName>style.visibility</p:attrName>
                                        </p:attrNameLst>
                                      </p:cBhvr>
                                      <p:to>
                                        <p:strVal val="visible"/>
                                      </p:to>
                                    </p:set>
                                    <p:animEffect transition="in" filter="slide(fromBottom)">
                                      <p:cBhvr>
                                        <p:cTn id="10" dur="500"/>
                                        <p:tgtEl>
                                          <p:spTgt spid="8"/>
                                        </p:tgtEl>
                                      </p:cBhvr>
                                    </p:animEffect>
                                  </p:childTnLst>
                                </p:cTn>
                              </p:par>
                              <p:par>
                                <p:cTn id="11" presetID="10" presetClass="entr" presetSubtype="0" fill="hold" grpId="0" nodeType="withEffect">
                                  <p:stCondLst>
                                    <p:cond delay="4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par>
                                <p:cTn id="14" presetID="10" presetClass="entr" presetSubtype="0" fill="hold" nodeType="withEffect">
                                  <p:stCondLst>
                                    <p:cond delay="6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par>
                                <p:cTn id="17" presetID="10" presetClass="entr" presetSubtype="0" fill="hold" grpId="0" nodeType="withEffect">
                                  <p:stCondLst>
                                    <p:cond delay="6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Bottom)">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P spid="10" grpId="0"/>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858</Words>
  <Application>Microsoft Office PowerPoint</Application>
  <PresentationFormat>Affichage à l'écran (4:3)</PresentationFormat>
  <Paragraphs>83</Paragraphs>
  <Slides>11</Slides>
  <Notes>1</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11</vt:i4>
      </vt:variant>
    </vt:vector>
  </HeadingPairs>
  <TitlesOfParts>
    <vt:vector size="21" baseType="lpstr">
      <vt:lpstr>Wingdings</vt:lpstr>
      <vt:lpstr>Calibri</vt:lpstr>
      <vt:lpstr>Franklin Gothic Heavy</vt:lpstr>
      <vt:lpstr>Franklin Gothic Medium</vt:lpstr>
      <vt:lpstr>Wingdings 2</vt:lpstr>
      <vt:lpstr>Arial</vt:lpstr>
      <vt:lpstr>Franklin Gothic Book</vt:lpstr>
      <vt:lpstr>Thème Office</vt:lpstr>
      <vt:lpstr>Promenade</vt:lpstr>
      <vt:lpstr>ACD.ChemSketch.20</vt:lpstr>
      <vt:lpstr>Les molécules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INTERNET</dc:creator>
  <cp:lastModifiedBy>Toph</cp:lastModifiedBy>
  <cp:revision>69</cp:revision>
  <dcterms:created xsi:type="dcterms:W3CDTF">2011-08-24T21:01:30Z</dcterms:created>
  <dcterms:modified xsi:type="dcterms:W3CDTF">2021-10-06T20:09:27Z</dcterms:modified>
</cp:coreProperties>
</file>