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9"/>
    </p:embeddedFont>
    <p:embeddedFont>
      <p:font typeface="Perpetua" panose="02020502060401020303" pitchFamily="18" charset="0"/>
      <p:regular r:id="rId10"/>
      <p:bold r:id="rId11"/>
      <p:italic r:id="rId12"/>
      <p:boldItalic r:id="rId13"/>
    </p:embeddedFont>
    <p:embeddedFont>
      <p:font typeface="Franklin Gothic Book" panose="020B0503020102020204" pitchFamily="34" charset="0"/>
      <p:regular r:id="rId14"/>
      <p: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Wingdings 3" panose="05040102010807070707" pitchFamily="18" charset="2"/>
      <p:regular r:id="rId2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BE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06/10/2020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Relationship Id="rId9" Type="http://schemas.openxmlformats.org/officeDocument/2006/relationships/hyperlink" Target="../TP/TP%20n&#176;10%20-%20La%20mole.doc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hyperlink" Target="Document%20n&#176;7%20(La%20mole).pptx" TargetMode="Externa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1580458"/>
            <a:ext cx="8140626" cy="1154162"/>
          </a:xfr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66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 mole</a:t>
            </a:r>
            <a:endParaRPr lang="fr-FR" sz="66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260648"/>
            <a:ext cx="32063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b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Chapitre </a:t>
            </a:r>
            <a:r>
              <a:rPr lang="fr-FR" sz="4800" b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4</a:t>
            </a:r>
            <a:r>
              <a:rPr lang="fr-FR" sz="48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 :</a:t>
            </a:r>
            <a:endParaRPr lang="fr-FR" sz="4800" b="1" dirty="0"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3349441"/>
            <a:ext cx="304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Les objectifs de connaissance :</a:t>
            </a:r>
            <a:endParaRPr lang="fr-FR" dirty="0"/>
          </a:p>
        </p:txBody>
      </p:sp>
      <p:sp>
        <p:nvSpPr>
          <p:cNvPr id="5" name="Rectangle 4" hidden="1"/>
          <p:cNvSpPr/>
          <p:nvPr/>
        </p:nvSpPr>
        <p:spPr>
          <a:xfrm>
            <a:off x="467545" y="3781489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fr-FR" dirty="0" smtClean="0"/>
              <a:t>  Définir de l’unité de quantité de matière : la mole ;</a:t>
            </a:r>
          </a:p>
          <a:p>
            <a:pPr lvl="0">
              <a:buFontTx/>
              <a:buChar char="-"/>
            </a:pPr>
            <a:r>
              <a:rPr lang="fr-FR" dirty="0" smtClean="0"/>
              <a:t>  Définir la masse molaire atomique ;</a:t>
            </a:r>
          </a:p>
          <a:p>
            <a:pPr lvl="0">
              <a:buFontTx/>
              <a:buChar char="-"/>
            </a:pPr>
            <a:r>
              <a:rPr lang="fr-FR" dirty="0" smtClean="0"/>
              <a:t>  Définir la masse molaire moléculaire.;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4686579"/>
            <a:ext cx="2843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Les objectifs de savoir-faire :</a:t>
            </a:r>
            <a:endParaRPr lang="fr-FR" dirty="0"/>
          </a:p>
        </p:txBody>
      </p:sp>
      <p:sp>
        <p:nvSpPr>
          <p:cNvPr id="7" name="Rectangle 6" hidden="1"/>
          <p:cNvSpPr/>
          <p:nvPr/>
        </p:nvSpPr>
        <p:spPr>
          <a:xfrm>
            <a:off x="467545" y="5068685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fr-FR" dirty="0" smtClean="0"/>
              <a:t>  Calculer une masse molaire atomique ou moléculaire ;</a:t>
            </a:r>
          </a:p>
          <a:p>
            <a:pPr lvl="0">
              <a:buFontTx/>
              <a:buChar char="-"/>
            </a:pPr>
            <a:r>
              <a:rPr lang="fr-FR" dirty="0" smtClean="0"/>
              <a:t>  Déterminer et prélever une quantité de matière.</a:t>
            </a:r>
            <a:endParaRPr lang="fr-FR" dirty="0"/>
          </a:p>
        </p:txBody>
      </p:sp>
      <p:sp>
        <p:nvSpPr>
          <p:cNvPr id="8" name="ZoneTexte 7" hidden="1"/>
          <p:cNvSpPr txBox="1"/>
          <p:nvPr/>
        </p:nvSpPr>
        <p:spPr>
          <a:xfrm>
            <a:off x="134150" y="5940569"/>
            <a:ext cx="8875701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fr-FR" sz="1600" i="1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Thème</a:t>
            </a:r>
            <a:r>
              <a:rPr lang="fr-FR" sz="1600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:</a:t>
            </a:r>
            <a:r>
              <a:rPr lang="fr-FR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La Pratique du sport	</a:t>
            </a:r>
            <a:r>
              <a:rPr lang="fr-FR" sz="1600" i="1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Domaine </a:t>
            </a:r>
            <a:r>
              <a:rPr lang="fr-FR" sz="1600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fr-FR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Les besoins et les réponses de l’organisme lors d’une pratique sportive</a:t>
            </a:r>
          </a:p>
          <a:p>
            <a:r>
              <a:rPr lang="fr-FR" sz="1600" i="1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Thème</a:t>
            </a:r>
            <a:r>
              <a:rPr lang="fr-FR" sz="1600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:</a:t>
            </a:r>
            <a:r>
              <a:rPr lang="fr-FR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La Santé		</a:t>
            </a:r>
            <a:r>
              <a:rPr lang="fr-FR" sz="1600" i="1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Domaine </a:t>
            </a:r>
            <a:r>
              <a:rPr lang="fr-FR" sz="1600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fr-FR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Le diagnostique médical - Les médicaments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251520" y="404664"/>
            <a:ext cx="15798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/>
            <a:r>
              <a:rPr lang="fr-FR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1. </a:t>
            </a:r>
            <a:r>
              <a:rPr lang="fr-FR" u="sng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Introduction</a:t>
            </a:r>
          </a:p>
          <a:p>
            <a:pPr marL="342900" lvl="0" indent="-342900"/>
            <a:r>
              <a:rPr lang="fr-FR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1.1. </a:t>
            </a:r>
            <a:r>
              <a:rPr lang="fr-FR" u="sng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La mole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5720" y="1052736"/>
            <a:ext cx="1345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 smtClean="0">
                <a:ea typeface="Calibri"/>
                <a:cs typeface="Times New Roman"/>
              </a:rPr>
              <a:t>Définitions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95536" y="141277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r>
              <a:rPr lang="fr-FR" dirty="0" smtClean="0">
                <a:solidFill>
                  <a:srgbClr val="FF0000"/>
                </a:solidFill>
              </a:rPr>
              <a:t>   Par convention, une mole représente une quantité de matière composée d'autant d'entités qu'il y a d'atomes dans 12,0 g de carbone   </a:t>
            </a:r>
            <a:r>
              <a:rPr lang="fr-FR" dirty="0" smtClean="0"/>
              <a:t>     </a:t>
            </a:r>
            <a:r>
              <a:rPr lang="fr-FR" dirty="0" smtClean="0">
                <a:solidFill>
                  <a:srgbClr val="FF0000"/>
                </a:solidFill>
              </a:rPr>
              <a:t>;</a:t>
            </a:r>
          </a:p>
          <a:p>
            <a:pPr lvl="0" algn="just">
              <a:buFontTx/>
              <a:buChar char="-"/>
            </a:pPr>
            <a:r>
              <a:rPr lang="fr-FR" dirty="0" smtClean="0">
                <a:solidFill>
                  <a:srgbClr val="FF0000"/>
                </a:solidFill>
              </a:rPr>
              <a:t>   On appelle </a:t>
            </a:r>
            <a:r>
              <a:rPr lang="fr-FR" b="1" dirty="0" smtClean="0">
                <a:solidFill>
                  <a:srgbClr val="FF0000"/>
                </a:solidFill>
              </a:rPr>
              <a:t>quantité de matière</a:t>
            </a:r>
            <a:r>
              <a:rPr lang="fr-FR" dirty="0" smtClean="0">
                <a:solidFill>
                  <a:srgbClr val="FF0000"/>
                </a:solidFill>
              </a:rPr>
              <a:t>, le nombre de moles contenues dans un échantillon. Elle se note </a:t>
            </a:r>
            <a:r>
              <a:rPr lang="fr-FR" b="1" dirty="0" smtClean="0">
                <a:solidFill>
                  <a:srgbClr val="FF0000"/>
                </a:solidFill>
              </a:rPr>
              <a:t>n</a:t>
            </a:r>
            <a:r>
              <a:rPr lang="fr-FR" dirty="0" smtClean="0">
                <a:solidFill>
                  <a:srgbClr val="FF0000"/>
                </a:solidFill>
              </a:rPr>
              <a:t> et s’exprime en </a:t>
            </a:r>
            <a:r>
              <a:rPr lang="fr-FR" b="1" dirty="0" smtClean="0">
                <a:solidFill>
                  <a:srgbClr val="FF0000"/>
                </a:solidFill>
              </a:rPr>
              <a:t>mole</a:t>
            </a:r>
            <a:r>
              <a:rPr lang="fr-FR" dirty="0" smtClean="0">
                <a:solidFill>
                  <a:srgbClr val="FF0000"/>
                </a:solidFill>
              </a:rPr>
              <a:t> (</a:t>
            </a:r>
            <a:r>
              <a:rPr lang="fr-FR" i="1" dirty="0" smtClean="0">
                <a:solidFill>
                  <a:srgbClr val="FF0000"/>
                </a:solidFill>
              </a:rPr>
              <a:t>symbole </a:t>
            </a:r>
            <a:r>
              <a:rPr lang="fr-FR" dirty="0" smtClean="0">
                <a:solidFill>
                  <a:srgbClr val="FF0000"/>
                </a:solidFill>
              </a:rPr>
              <a:t>: </a:t>
            </a:r>
            <a:r>
              <a:rPr lang="fr-FR" b="1" dirty="0" smtClean="0">
                <a:solidFill>
                  <a:srgbClr val="FF0000"/>
                </a:solidFill>
              </a:rPr>
              <a:t>mol</a:t>
            </a:r>
            <a:r>
              <a:rPr lang="fr-FR" dirty="0" smtClean="0">
                <a:solidFill>
                  <a:srgbClr val="FF0000"/>
                </a:solidFill>
              </a:rPr>
              <a:t>). 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14282" y="2673917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 smtClean="0"/>
              <a:t>A RETENIR :</a:t>
            </a:r>
            <a:endParaRPr lang="fr-FR" b="1" u="sng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267375" y="1723987"/>
          <a:ext cx="312737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3" imgW="241195" imgH="241195" progId="Equation.DSMT4">
                  <p:embed/>
                </p:oleObj>
              </mc:Choice>
              <mc:Fallback>
                <p:oleObj name="Equation" r:id="rId3" imgW="241195" imgH="241195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7375" y="1723987"/>
                        <a:ext cx="312737" cy="31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467544" y="3043249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olidFill>
                  <a:srgbClr val="FF0000"/>
                </a:solidFill>
              </a:rPr>
              <a:t>Pour compter les atomes, les molécules ou les ions, on les regroupe donc en paquets ayant le même nombre d’éléments : la mole.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5536" y="3763329"/>
            <a:ext cx="2686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/>
            <a:r>
              <a:rPr lang="fr-FR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1.2. </a:t>
            </a:r>
            <a:r>
              <a:rPr lang="fr-FR" u="sng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Le nombre d’Avogadro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93859" y="4139788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 smtClean="0">
                <a:ea typeface="Calibri"/>
                <a:cs typeface="Times New Roman"/>
              </a:rPr>
              <a:t>Définition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95536" y="4509120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dirty="0" smtClean="0">
                <a:solidFill>
                  <a:srgbClr val="FF0000"/>
                </a:solidFill>
              </a:rPr>
              <a:t>Le nombre d'atomes contenus dans une mole de carbone        est appelé </a:t>
            </a:r>
            <a:r>
              <a:rPr lang="fr-FR" b="1" dirty="0" smtClean="0">
                <a:solidFill>
                  <a:srgbClr val="FF0000"/>
                </a:solidFill>
              </a:rPr>
              <a:t>nombre d'Avogadro</a:t>
            </a:r>
            <a:r>
              <a:rPr lang="fr-FR" dirty="0" smtClean="0">
                <a:solidFill>
                  <a:srgbClr val="FF0000"/>
                </a:solidFill>
              </a:rPr>
              <a:t> et se note </a:t>
            </a:r>
            <a:r>
              <a:rPr lang="fr-FR" b="1" dirty="0" smtClean="0">
                <a:solidFill>
                  <a:srgbClr val="FF0000"/>
                </a:solidFill>
              </a:rPr>
              <a:t>N</a:t>
            </a:r>
            <a:r>
              <a:rPr lang="fr-FR" b="1" baseline="-25000" dirty="0" smtClean="0">
                <a:solidFill>
                  <a:srgbClr val="FF0000"/>
                </a:solidFill>
              </a:rPr>
              <a:t>A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228184" y="4541838"/>
          <a:ext cx="361950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5" imgW="279279" imgH="266584" progId="Equation.DSMT4">
                  <p:embed/>
                </p:oleObj>
              </mc:Choice>
              <mc:Fallback>
                <p:oleObj name="Equation" r:id="rId5" imgW="279279" imgH="266584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4541838"/>
                        <a:ext cx="361950" cy="344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642910" y="5214950"/>
          <a:ext cx="7767590" cy="771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7" imgW="4597400" imgH="457200" progId="Equation.DSMT4">
                  <p:embed/>
                </p:oleObj>
              </mc:Choice>
              <mc:Fallback>
                <p:oleObj name="Equation" r:id="rId7" imgW="4597400" imgH="4572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5214950"/>
                        <a:ext cx="7767590" cy="7715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251520" y="6156012"/>
            <a:ext cx="6251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Le nombre d’entités N contenues dans un échantillon sera donc :</a:t>
            </a:r>
            <a:endParaRPr lang="fr-FR" dirty="0"/>
          </a:p>
        </p:txBody>
      </p:sp>
      <p:sp>
        <p:nvSpPr>
          <p:cNvPr id="23" name="ZoneTexte 22">
            <a:hlinkClick r:id="rId9" action="ppaction://hlinkfile"/>
          </p:cNvPr>
          <p:cNvSpPr txBox="1"/>
          <p:nvPr/>
        </p:nvSpPr>
        <p:spPr>
          <a:xfrm>
            <a:off x="2566163" y="116632"/>
            <a:ext cx="4568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u="sng" dirty="0" smtClean="0">
                <a:solidFill>
                  <a:schemeClr val="bg1">
                    <a:lumMod val="75000"/>
                  </a:schemeClr>
                </a:solidFill>
              </a:rPr>
              <a:t>Voir TP :</a:t>
            </a:r>
            <a:r>
              <a:rPr lang="fr-FR" i="1" dirty="0" smtClean="0">
                <a:solidFill>
                  <a:schemeClr val="bg1">
                    <a:lumMod val="75000"/>
                  </a:schemeClr>
                </a:solidFill>
              </a:rPr>
              <a:t> « Apprendre à compter … en mole !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 »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 uiExpand="1" build="p"/>
      <p:bldP spid="17" grpId="0"/>
      <p:bldP spid="19" grpId="0"/>
      <p:bldP spid="20" grpId="0"/>
      <p:bldP spid="21" grpId="0"/>
      <p:bldP spid="22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1272725" y="116632"/>
          <a:ext cx="6598551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Equation" r:id="rId3" imgW="4203700" imgH="736600" progId="Equation.DSMT4">
                  <p:embed/>
                </p:oleObj>
              </mc:Choice>
              <mc:Fallback>
                <p:oleObj name="Equation" r:id="rId3" imgW="4203700" imgH="736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2725" y="116632"/>
                        <a:ext cx="6598551" cy="11521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323528" y="1412776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A RETENIR :</a:t>
            </a:r>
            <a:endParaRPr lang="fr-FR" dirty="0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95537" y="1827784"/>
            <a:ext cx="849694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 N</a:t>
            </a:r>
            <a:r>
              <a:rPr kumimoji="0" lang="fr-FR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A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représente le nombre d’entités par mole, on l’exprime en mol</a:t>
            </a:r>
            <a:r>
              <a:rPr kumimoji="0" lang="fr-FR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  <a:sym typeface="Symbol" pitchFamily="18" charset="2"/>
              </a:rPr>
              <a:t></a:t>
            </a:r>
            <a:r>
              <a:rPr kumimoji="0" lang="fr-FR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1 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  <a:sym typeface="Symbol" pitchFamily="18" charset="2"/>
              </a:rPr>
              <a:t>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  <a:sym typeface="Symbol" pitchFamily="18" charset="2"/>
              </a:rPr>
              <a:t>  </a:t>
            </a:r>
            <a:r>
              <a:rPr kumimoji="0" lang="fr-FR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  <a:sym typeface="Symbol" pitchFamily="18" charset="2"/>
              </a:rPr>
              <a:t>Une mole représente une quantité de matière composée de 6,02 × 10</a:t>
            </a:r>
            <a:r>
              <a:rPr kumimoji="0" lang="fr-FR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  <a:sym typeface="Symbol" pitchFamily="18" charset="2"/>
              </a:rPr>
              <a:t>23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  <a:sym typeface="Symbol" pitchFamily="18" charset="2"/>
              </a:rPr>
              <a:t>entités élémentaires.</a:t>
            </a:r>
            <a:r>
              <a:rPr kumimoji="0" lang="fr-FR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  <a:sym typeface="Symbol" pitchFamily="18" charset="2"/>
              </a:rPr>
              <a:t> </a:t>
            </a:r>
            <a:endParaRPr kumimoji="0" lang="fr-FR" b="0" i="0" u="none" strike="noStrike" cap="none" normalizeH="0" baseline="30000" dirty="0" smtClean="0">
              <a:ln>
                <a:noFill/>
              </a:ln>
              <a:solidFill>
                <a:srgbClr val="FF0000"/>
              </a:solidFill>
              <a:effectLst/>
              <a:ea typeface="Calibri" pitchFamily="34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1520" y="2782669"/>
            <a:ext cx="29120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/>
            <a:r>
              <a:rPr lang="fr-FR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2. </a:t>
            </a:r>
            <a:r>
              <a:rPr lang="fr-FR" u="sng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Masse molaire</a:t>
            </a:r>
          </a:p>
          <a:p>
            <a:pPr marL="342900" lvl="0" indent="-342900"/>
            <a:r>
              <a:rPr lang="fr-FR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2.1. </a:t>
            </a:r>
            <a:r>
              <a:rPr lang="fr-FR" u="sng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Masse molaire atomique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9552" y="393305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olidFill>
                  <a:srgbClr val="FF0000"/>
                </a:solidFill>
              </a:rPr>
              <a:t>La </a:t>
            </a:r>
            <a:r>
              <a:rPr lang="fr-FR" b="1" dirty="0" smtClean="0">
                <a:solidFill>
                  <a:srgbClr val="FF0000"/>
                </a:solidFill>
              </a:rPr>
              <a:t>masse molaire atomique</a:t>
            </a:r>
            <a:r>
              <a:rPr lang="fr-FR" dirty="0" smtClean="0">
                <a:solidFill>
                  <a:srgbClr val="FF0000"/>
                </a:solidFill>
              </a:rPr>
              <a:t> d’un élément chimique est la </a:t>
            </a:r>
            <a:r>
              <a:rPr lang="fr-FR" b="1" dirty="0" smtClean="0">
                <a:solidFill>
                  <a:srgbClr val="FF0000"/>
                </a:solidFill>
              </a:rPr>
              <a:t>masse d’une mole d’atomes</a:t>
            </a:r>
            <a:r>
              <a:rPr lang="fr-FR" dirty="0" smtClean="0">
                <a:solidFill>
                  <a:srgbClr val="FF0000"/>
                </a:solidFill>
              </a:rPr>
              <a:t> de cet élément pris à l’état naturel</a:t>
            </a:r>
            <a:r>
              <a:rPr lang="fr-FR" baseline="30000" dirty="0" smtClean="0">
                <a:solidFill>
                  <a:srgbClr val="FF0000"/>
                </a:solidFill>
              </a:rPr>
              <a:t>(1)</a:t>
            </a:r>
            <a:r>
              <a:rPr lang="fr-FR" dirty="0" smtClean="0">
                <a:solidFill>
                  <a:srgbClr val="FF0000"/>
                </a:solidFill>
              </a:rPr>
              <a:t>. Elle se note </a:t>
            </a:r>
            <a:r>
              <a:rPr lang="fr-FR" b="1" dirty="0" smtClean="0">
                <a:solidFill>
                  <a:srgbClr val="FF0000"/>
                </a:solidFill>
              </a:rPr>
              <a:t>M</a:t>
            </a:r>
            <a:r>
              <a:rPr lang="fr-FR" dirty="0" smtClean="0">
                <a:solidFill>
                  <a:srgbClr val="FF0000"/>
                </a:solidFill>
              </a:rPr>
              <a:t> et s’exprime en </a:t>
            </a:r>
            <a:r>
              <a:rPr lang="fr-FR" b="1" dirty="0" smtClean="0">
                <a:solidFill>
                  <a:srgbClr val="FF0000"/>
                </a:solidFill>
              </a:rPr>
              <a:t>g.mol</a:t>
            </a:r>
            <a:r>
              <a:rPr lang="fr-FR" b="1" baseline="30000" dirty="0" smtClean="0">
                <a:solidFill>
                  <a:srgbClr val="FF0000"/>
                </a:solidFill>
                <a:sym typeface="Symbol"/>
              </a:rPr>
              <a:t></a:t>
            </a:r>
            <a:r>
              <a:rPr lang="fr-FR" b="1" baseline="30000" dirty="0" smtClean="0">
                <a:solidFill>
                  <a:srgbClr val="FF0000"/>
                </a:solidFill>
              </a:rPr>
              <a:t>1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5720" y="3501008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 smtClean="0">
                <a:ea typeface="Calibri"/>
                <a:cs typeface="Times New Roman"/>
              </a:rPr>
              <a:t>Définition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7544" y="6581001"/>
            <a:ext cx="40642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baseline="30000" dirty="0" smtClean="0"/>
              <a:t>1</a:t>
            </a:r>
            <a:r>
              <a:rPr lang="fr-FR" sz="1200" dirty="0" smtClean="0"/>
              <a:t> Il faut prendre en compte l’abondance naturelle des isotopes</a:t>
            </a:r>
            <a:endParaRPr lang="fr-FR" sz="1200" dirty="0"/>
          </a:p>
        </p:txBody>
      </p:sp>
      <p:sp>
        <p:nvSpPr>
          <p:cNvPr id="21" name="Rectangle 20"/>
          <p:cNvSpPr/>
          <p:nvPr/>
        </p:nvSpPr>
        <p:spPr>
          <a:xfrm>
            <a:off x="285720" y="4653136"/>
            <a:ext cx="166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Conséquences :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467544" y="5085184"/>
            <a:ext cx="835292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u="sng" dirty="0" smtClean="0"/>
              <a:t>  Cas d’un élément chimique ne possédant pas d’isotope naturel :</a:t>
            </a:r>
            <a:r>
              <a:rPr lang="fr-FR" dirty="0" smtClean="0"/>
              <a:t> la masse molaire (en </a:t>
            </a:r>
            <a:r>
              <a:rPr lang="fr-FR" dirty="0" err="1" smtClean="0"/>
              <a:t>g.mol</a:t>
            </a:r>
            <a:r>
              <a:rPr lang="fr-FR" baseline="30000" dirty="0" smtClean="0"/>
              <a:t>-1</a:t>
            </a:r>
            <a:r>
              <a:rPr lang="fr-FR" dirty="0" smtClean="0"/>
              <a:t>) a la même valeur numérique que le nombre de nucléons A de l’élément chimique.</a:t>
            </a:r>
          </a:p>
          <a:p>
            <a:endParaRPr lang="fr-FR" sz="800" dirty="0" smtClean="0"/>
          </a:p>
          <a:p>
            <a:pPr algn="just">
              <a:buFontTx/>
              <a:buChar char="-"/>
            </a:pPr>
            <a:r>
              <a:rPr lang="fr-FR" dirty="0" smtClean="0"/>
              <a:t>  </a:t>
            </a:r>
            <a:r>
              <a:rPr lang="fr-FR" u="sng" dirty="0" smtClean="0"/>
              <a:t>Cas d’un élément chimique possédant des isotopes naturels :</a:t>
            </a:r>
            <a:r>
              <a:rPr lang="fr-FR" dirty="0" smtClean="0"/>
              <a:t> il faut tenir compte des proportions des différents isotopes que l’on rencontre dans la nature.</a:t>
            </a:r>
            <a:endParaRPr lang="fr-FR" dirty="0"/>
          </a:p>
        </p:txBody>
      </p:sp>
      <p:pic>
        <p:nvPicPr>
          <p:cNvPr id="12" name="Loupe">
            <a:hlinkClick r:id="rId5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709961">
            <a:off x="1633684" y="1508063"/>
            <a:ext cx="24384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7653" grpId="0" build="p"/>
      <p:bldP spid="14" grpId="0" build="p"/>
      <p:bldP spid="18" grpId="0"/>
      <p:bldP spid="19" grpId="0"/>
      <p:bldP spid="20" grpId="0"/>
      <p:bldP spid="21" grpId="0"/>
      <p:bldP spid="2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48464" cy="1567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3" y="1844824"/>
            <a:ext cx="5976664" cy="2372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179512" y="4365104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ym typeface="Wingdings 3"/>
              </a:rPr>
              <a:t></a:t>
            </a:r>
            <a:r>
              <a:rPr lang="fr-FR" dirty="0" smtClean="0"/>
              <a:t> C’est pourquoi, dans </a:t>
            </a:r>
            <a:r>
              <a:rPr lang="fr-FR" b="1" dirty="0" smtClean="0"/>
              <a:t>la classification périodique</a:t>
            </a:r>
            <a:r>
              <a:rPr lang="fr-FR" dirty="0" smtClean="0"/>
              <a:t>, les masses molaires de certains atomes ne sont pas entières :</a:t>
            </a:r>
            <a:endParaRPr lang="fr-FR" dirty="0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2915816" y="5445224"/>
            <a:ext cx="1296144" cy="792088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D6E3BC"/>
              </a:gs>
            </a:gsLst>
            <a:lin ang="5400000" scaled="1"/>
          </a:gradFill>
          <a:ln w="12700">
            <a:solidFill>
              <a:srgbClr val="C2D69B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2915816" y="5526591"/>
          <a:ext cx="1253113" cy="7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9" name="Equation" r:id="rId5" imgW="431613" imgH="241195" progId="Equation.DSMT4">
                  <p:embed/>
                </p:oleObj>
              </mc:Choice>
              <mc:Fallback>
                <p:oleObj name="Equation" r:id="rId5" imgW="431613" imgH="241195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5526591"/>
                        <a:ext cx="1253113" cy="7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4644008" y="5445224"/>
            <a:ext cx="936104" cy="792088"/>
          </a:xfrm>
          <a:prstGeom prst="rect">
            <a:avLst/>
          </a:prstGeom>
          <a:gradFill rotWithShape="0">
            <a:gsLst>
              <a:gs pos="0">
                <a:srgbClr val="C2D69B"/>
              </a:gs>
              <a:gs pos="50000">
                <a:srgbClr val="EAF1DD"/>
              </a:gs>
              <a:gs pos="100000">
                <a:srgbClr val="C2D69B"/>
              </a:gs>
            </a:gsLst>
            <a:lin ang="18900000" scaled="1"/>
          </a:gradFill>
          <a:ln w="12700">
            <a:solidFill>
              <a:srgbClr val="C2D69B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29706" name="Object 10"/>
          <p:cNvGraphicFramePr>
            <a:graphicFrameLocks noChangeAspect="1"/>
          </p:cNvGraphicFramePr>
          <p:nvPr/>
        </p:nvGraphicFramePr>
        <p:xfrm>
          <a:off x="4644008" y="5445224"/>
          <a:ext cx="936104" cy="867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0" name="Equation" r:id="rId7" imgW="253890" imgH="241195" progId="Equation.DSMT4">
                  <p:embed/>
                </p:oleObj>
              </mc:Choice>
              <mc:Fallback>
                <p:oleObj name="Equation" r:id="rId7" imgW="253890" imgH="241195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5445224"/>
                        <a:ext cx="936104" cy="8676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96603" y="6381328"/>
            <a:ext cx="89507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/>
              <a:t>Exercice :</a:t>
            </a:r>
            <a:r>
              <a:rPr lang="fr-FR" dirty="0" smtClean="0"/>
              <a:t> n°13 p92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9701" grpId="0" animBg="1"/>
      <p:bldP spid="29705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51520" y="188640"/>
            <a:ext cx="3113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/>
            <a:r>
              <a:rPr lang="fr-FR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2.2. </a:t>
            </a:r>
            <a:r>
              <a:rPr lang="fr-FR" u="sng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Masse molaire moléculaire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5536" y="980728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olidFill>
                  <a:srgbClr val="FF0000"/>
                </a:solidFill>
              </a:rPr>
              <a:t>La </a:t>
            </a:r>
            <a:r>
              <a:rPr lang="fr-FR" b="1" dirty="0" smtClean="0">
                <a:solidFill>
                  <a:srgbClr val="FF0000"/>
                </a:solidFill>
              </a:rPr>
              <a:t>masse molaire moléculaire</a:t>
            </a:r>
            <a:r>
              <a:rPr lang="fr-FR" dirty="0" smtClean="0">
                <a:solidFill>
                  <a:srgbClr val="FF0000"/>
                </a:solidFill>
              </a:rPr>
              <a:t> d’une substance chimique est la masse d’une mole de molécules de cette substance. Elle s’exprime en </a:t>
            </a:r>
            <a:r>
              <a:rPr lang="fr-FR" dirty="0" err="1" smtClean="0">
                <a:solidFill>
                  <a:srgbClr val="FF0000"/>
                </a:solidFill>
              </a:rPr>
              <a:t>g.mol</a:t>
            </a:r>
            <a:r>
              <a:rPr lang="fr-FR" baseline="30000" dirty="0" smtClean="0">
                <a:solidFill>
                  <a:srgbClr val="FF0000"/>
                </a:solidFill>
              </a:rPr>
              <a:t>-1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20" y="620688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 smtClean="0">
                <a:ea typeface="Calibri"/>
                <a:cs typeface="Times New Roman"/>
              </a:rPr>
              <a:t>Définition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3528" y="1700808"/>
            <a:ext cx="4678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Ainsi, la masse molaire moléculaire de </a:t>
            </a:r>
            <a:r>
              <a:rPr lang="fr-FR" dirty="0" err="1" smtClean="0"/>
              <a:t>A</a:t>
            </a:r>
            <a:r>
              <a:rPr lang="fr-FR" baseline="-25000" dirty="0" err="1" smtClean="0"/>
              <a:t>a</a:t>
            </a:r>
            <a:r>
              <a:rPr lang="fr-FR" dirty="0" err="1" smtClean="0"/>
              <a:t>B</a:t>
            </a:r>
            <a:r>
              <a:rPr lang="fr-FR" baseline="-25000" dirty="0" err="1" smtClean="0"/>
              <a:t>b</a:t>
            </a:r>
            <a:r>
              <a:rPr lang="fr-FR" dirty="0" smtClean="0"/>
              <a:t> est :</a:t>
            </a:r>
            <a:endParaRPr lang="fr-FR" dirty="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898123" y="2276872"/>
          <a:ext cx="7347755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Equation" r:id="rId3" imgW="4762500" imgH="457200" progId="Equation.DSMT4">
                  <p:embed/>
                </p:oleObj>
              </mc:Choice>
              <mc:Fallback>
                <p:oleObj name="Equation" r:id="rId3" imgW="4762500" imgH="457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123" y="2276872"/>
                        <a:ext cx="7347755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251520" y="3212976"/>
            <a:ext cx="68224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/>
              <a:t>Exemple :</a:t>
            </a:r>
            <a:r>
              <a:rPr lang="fr-FR" dirty="0" smtClean="0"/>
              <a:t> Calculer la masse molaire (moléculaire) de la molécule d’eau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251520" y="3645024"/>
            <a:ext cx="6489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smtClean="0"/>
              <a:t>Données</a:t>
            </a:r>
            <a:r>
              <a:rPr lang="fr-FR" dirty="0" smtClean="0"/>
              <a:t> : 	M(H) = 1,0 g.mol</a:t>
            </a:r>
            <a:r>
              <a:rPr lang="fr-FR" baseline="30000" dirty="0" smtClean="0">
                <a:sym typeface="Symbol"/>
              </a:rPr>
              <a:t></a:t>
            </a:r>
            <a:r>
              <a:rPr lang="fr-FR" baseline="30000" dirty="0" smtClean="0"/>
              <a:t>1</a:t>
            </a:r>
            <a:r>
              <a:rPr lang="fr-FR" dirty="0" smtClean="0"/>
              <a:t>	;	M(O) = 16 g.mol</a:t>
            </a:r>
            <a:r>
              <a:rPr lang="fr-FR" baseline="30000" dirty="0" smtClean="0">
                <a:sym typeface="Symbol"/>
              </a:rPr>
              <a:t></a:t>
            </a:r>
            <a:r>
              <a:rPr lang="fr-FR" baseline="30000" dirty="0" smtClean="0"/>
              <a:t>1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251520" y="4067780"/>
            <a:ext cx="6862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smtClean="0"/>
              <a:t>Réponse</a:t>
            </a:r>
            <a:r>
              <a:rPr lang="fr-FR" dirty="0" smtClean="0"/>
              <a:t> :	M(H</a:t>
            </a:r>
            <a:r>
              <a:rPr lang="fr-FR" baseline="-25000" dirty="0" smtClean="0"/>
              <a:t>2</a:t>
            </a:r>
            <a:r>
              <a:rPr lang="fr-FR" dirty="0" smtClean="0"/>
              <a:t>O) = 2 × M(H) + M(O) 	</a:t>
            </a:r>
            <a:r>
              <a:rPr lang="fr-FR" dirty="0" smtClean="0">
                <a:sym typeface="Symbol"/>
              </a:rPr>
              <a:t></a:t>
            </a:r>
            <a:r>
              <a:rPr lang="fr-FR" dirty="0" smtClean="0"/>
              <a:t> M(H</a:t>
            </a:r>
            <a:r>
              <a:rPr lang="fr-FR" baseline="-25000" dirty="0" smtClean="0"/>
              <a:t>2</a:t>
            </a:r>
            <a:r>
              <a:rPr lang="fr-FR" dirty="0" smtClean="0"/>
              <a:t>O) = 2 + 16 = 18 g.mol</a:t>
            </a:r>
            <a:r>
              <a:rPr lang="fr-FR" baseline="30000" dirty="0" smtClean="0">
                <a:sym typeface="Symbol"/>
              </a:rPr>
              <a:t></a:t>
            </a:r>
            <a:r>
              <a:rPr lang="fr-FR" baseline="30000" dirty="0" smtClean="0"/>
              <a:t>1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251520" y="4717593"/>
            <a:ext cx="3354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/>
            <a:r>
              <a:rPr lang="fr-FR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2.3. </a:t>
            </a:r>
            <a:r>
              <a:rPr lang="fr-FR" u="sng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Masse et quantité de matière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3528" y="5230941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La masse </a:t>
            </a:r>
            <a:r>
              <a:rPr lang="fr-FR" b="1" i="1" dirty="0" smtClean="0"/>
              <a:t>m</a:t>
            </a:r>
            <a:r>
              <a:rPr lang="fr-FR" dirty="0" smtClean="0"/>
              <a:t> d’une substance, directement accessible par pesée, est reliée à sa masse molaire </a:t>
            </a:r>
            <a:r>
              <a:rPr lang="fr-FR" b="1" dirty="0" smtClean="0"/>
              <a:t>M</a:t>
            </a:r>
            <a:r>
              <a:rPr lang="fr-FR" dirty="0" smtClean="0"/>
              <a:t> par la relation suivante 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  <p:bldP spid="18" grpId="0"/>
      <p:bldP spid="19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165100" y="548680"/>
          <a:ext cx="8815388" cy="126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Equation" r:id="rId3" imgW="8813800" imgH="1270000" progId="Equation.DSMT4">
                  <p:embed/>
                </p:oleObj>
              </mc:Choice>
              <mc:Fallback>
                <p:oleObj name="Equation" r:id="rId3" imgW="8813800" imgH="12700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" y="548680"/>
                        <a:ext cx="8815388" cy="1265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Connecteur droit avec flèche 4"/>
          <p:cNvCxnSpPr>
            <a:stCxn id="10" idx="0"/>
          </p:cNvCxnSpPr>
          <p:nvPr/>
        </p:nvCxnSpPr>
        <p:spPr>
          <a:xfrm flipH="1" flipV="1">
            <a:off x="323528" y="1340768"/>
            <a:ext cx="158624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stCxn id="9" idx="0"/>
          </p:cNvCxnSpPr>
          <p:nvPr/>
        </p:nvCxnSpPr>
        <p:spPr>
          <a:xfrm rot="16200000" flipV="1">
            <a:off x="998453" y="1673956"/>
            <a:ext cx="648072" cy="2697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>
            <a:stCxn id="8" idx="2"/>
          </p:cNvCxnSpPr>
          <p:nvPr/>
        </p:nvCxnSpPr>
        <p:spPr>
          <a:xfrm rot="5400000">
            <a:off x="997854" y="418481"/>
            <a:ext cx="535994" cy="3004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1259632" y="-9939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fr-F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</a:t>
            </a:r>
            <a:endParaRPr lang="fr-FR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51020" y="2132857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fr-F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mol</a:t>
            </a:r>
            <a:endParaRPr lang="fr-FR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0" y="2132856"/>
            <a:ext cx="96430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fr-FR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g.mol</a:t>
            </a:r>
            <a:r>
              <a:rPr lang="fr-FR" sz="2000" b="1" spc="50" baseline="300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-1</a:t>
            </a:r>
            <a:endParaRPr lang="fr-FR" sz="2000" b="1" spc="50" baseline="300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5536" y="270892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ym typeface="Wingdings 3"/>
              </a:rPr>
              <a:t></a:t>
            </a:r>
            <a:r>
              <a:rPr lang="fr-FR" dirty="0" smtClean="0"/>
              <a:t> On peut déterminer la quantité de matière contenue dans un échantillon par simple pesée.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96603" y="6381328"/>
            <a:ext cx="89507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/>
              <a:t>Exercice :</a:t>
            </a:r>
            <a:r>
              <a:rPr lang="fr-FR" dirty="0" smtClean="0"/>
              <a:t> n°16 p92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357</Words>
  <Application>Microsoft Office PowerPoint</Application>
  <PresentationFormat>Affichage à l'écran (4:3)</PresentationFormat>
  <Paragraphs>51</Paragraphs>
  <Slides>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Wingdings 2</vt:lpstr>
      <vt:lpstr>Arial</vt:lpstr>
      <vt:lpstr>Perpetua</vt:lpstr>
      <vt:lpstr>Times New Roman</vt:lpstr>
      <vt:lpstr>Franklin Gothic Book</vt:lpstr>
      <vt:lpstr>Symbol</vt:lpstr>
      <vt:lpstr>Calibri</vt:lpstr>
      <vt:lpstr>Wingdings 3</vt:lpstr>
      <vt:lpstr>Thème Office</vt:lpstr>
      <vt:lpstr>Capitaux</vt:lpstr>
      <vt:lpstr>Equation</vt:lpstr>
      <vt:lpstr>La mole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TEST</dc:creator>
  <cp:lastModifiedBy>profil.seven</cp:lastModifiedBy>
  <cp:revision>37</cp:revision>
  <dcterms:created xsi:type="dcterms:W3CDTF">2011-08-19T16:54:42Z</dcterms:created>
  <dcterms:modified xsi:type="dcterms:W3CDTF">2020-10-06T11:27:44Z</dcterms:modified>
</cp:coreProperties>
</file>