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sldIdLst>
    <p:sldId id="256" r:id="rId3"/>
    <p:sldId id="257" r:id="rId4"/>
    <p:sldId id="259" r:id="rId5"/>
    <p:sldId id="260" r:id="rId6"/>
    <p:sldId id="261" r:id="rId7"/>
    <p:sldId id="258" r:id="rId8"/>
    <p:sldId id="262" r:id="rId9"/>
    <p:sldId id="263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08/09/2022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626624"/>
            <a:ext cx="8140626" cy="1061829"/>
          </a:xfr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60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Corps purs et mélanges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260648"/>
            <a:ext cx="32063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b="1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Chapitre 1 :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3140968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 de connaissance :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51520" y="4894708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 de savoir-faire :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E15F4A-3297-A272-586E-238E6D4FD0DE}"/>
              </a:ext>
            </a:extLst>
          </p:cNvPr>
          <p:cNvSpPr txBox="1"/>
          <p:nvPr/>
        </p:nvSpPr>
        <p:spPr>
          <a:xfrm>
            <a:off x="395536" y="3510300"/>
            <a:ext cx="84969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dirty="0"/>
              <a:t>Savoir Citer des exemples courants de corps purs et de mélanges homogènes et hétérogènes ;</a:t>
            </a:r>
          </a:p>
          <a:p>
            <a:pPr marL="285750" indent="-285750" algn="just">
              <a:buFontTx/>
              <a:buChar char="-"/>
            </a:pPr>
            <a:r>
              <a:rPr lang="fr-FR" dirty="0"/>
              <a:t>Savoir identifier, à partir de valeurs de référence, une espèce chimique par ses températures de changement d’état, sa masse volumique ou par des tests chimiques ;</a:t>
            </a:r>
          </a:p>
          <a:p>
            <a:pPr marL="285750" indent="-285750" algn="just">
              <a:buFontTx/>
              <a:buChar char="-"/>
            </a:pPr>
            <a:r>
              <a:rPr lang="fr-FR" dirty="0"/>
              <a:t>Citer des tests chimiques courants de présence d’eau, de dihydrogène, de dioxygène, de dioxyde de carbone.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73BCE9-F2FB-5C46-2E75-E4D711415F75}"/>
              </a:ext>
            </a:extLst>
          </p:cNvPr>
          <p:cNvSpPr txBox="1"/>
          <p:nvPr/>
        </p:nvSpPr>
        <p:spPr>
          <a:xfrm>
            <a:off x="395536" y="5264040"/>
            <a:ext cx="84969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Mesurer des volumes et des masses ;</a:t>
            </a:r>
          </a:p>
          <a:p>
            <a:pPr marL="285750" indent="-285750">
              <a:buFontTx/>
              <a:buChar char="-"/>
            </a:pPr>
            <a:r>
              <a:rPr lang="fr-FR" dirty="0"/>
              <a:t>Savoir mesurer une température de changement d’état ;</a:t>
            </a:r>
          </a:p>
          <a:p>
            <a:pPr marL="285750" indent="-285750">
              <a:buFontTx/>
              <a:buChar char="-"/>
            </a:pPr>
            <a:r>
              <a:rPr lang="fr-FR" dirty="0"/>
              <a:t>Savoir déterminer la masse volumique d’un échantillon ;</a:t>
            </a:r>
          </a:p>
          <a:p>
            <a:pPr marL="285750" indent="-285750">
              <a:buFontTx/>
              <a:buChar char="-"/>
            </a:pPr>
            <a:r>
              <a:rPr lang="fr-FR" dirty="0"/>
              <a:t>Savoir réaliser une chromatographie sur couche mince ;</a:t>
            </a:r>
          </a:p>
          <a:p>
            <a:pPr marL="285750" indent="-285750">
              <a:buFontTx/>
              <a:buChar char="-"/>
            </a:pPr>
            <a:r>
              <a:rPr lang="fr-FR" dirty="0"/>
              <a:t>Savoir mettre en œuvre des tests chimiques, pour identifier une espèce chimique.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88640"/>
            <a:ext cx="2785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Définitions</a:t>
            </a:r>
          </a:p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Corps purs et mélanges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20" y="836712"/>
            <a:ext cx="1345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Définitions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1196752"/>
            <a:ext cx="828092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Une </a:t>
            </a:r>
            <a:r>
              <a:rPr lang="fr-FR" b="1" dirty="0">
                <a:solidFill>
                  <a:srgbClr val="FF0000"/>
                </a:solidFill>
              </a:rPr>
              <a:t>espèce chimique</a:t>
            </a:r>
            <a:r>
              <a:rPr lang="fr-FR" dirty="0">
                <a:solidFill>
                  <a:srgbClr val="FF0000"/>
                </a:solidFill>
              </a:rPr>
              <a:t> est caractérisée par son aspect (état physique, couleur), par son nom, sa formule chimique et par ses propriétés physiques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caractérisées par des grandeurs physiques : solubilité, masse volumique, densité,… </a:t>
            </a:r>
            <a:r>
              <a:rPr lang="fr-FR" dirty="0">
                <a:solidFill>
                  <a:srgbClr val="FF0000"/>
                </a:solidFill>
              </a:rPr>
              <a:t>;</a:t>
            </a:r>
          </a:p>
          <a:p>
            <a:pPr lvl="0" algn="just"/>
            <a:endParaRPr lang="fr-FR" sz="800" dirty="0">
              <a:solidFill>
                <a:srgbClr val="FF0000"/>
              </a:solidFill>
            </a:endParaRPr>
          </a:p>
          <a:p>
            <a:pPr lvl="0"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Une substance constituée d’une seule espèce chimique est un </a:t>
            </a:r>
            <a:r>
              <a:rPr lang="fr-FR" b="1" dirty="0">
                <a:solidFill>
                  <a:srgbClr val="FF0000"/>
                </a:solidFill>
              </a:rPr>
              <a:t>corps pur</a:t>
            </a:r>
            <a:r>
              <a:rPr lang="fr-FR" dirty="0">
                <a:solidFill>
                  <a:srgbClr val="FF0000"/>
                </a:solidFill>
              </a:rPr>
              <a:t> ; Il peut exister à l’état solide, liquide ou gazeux ;</a:t>
            </a:r>
          </a:p>
          <a:p>
            <a:pPr lvl="0" algn="just"/>
            <a:endParaRPr lang="fr-FR" sz="800" dirty="0">
              <a:solidFill>
                <a:srgbClr val="FF0000"/>
              </a:solidFill>
            </a:endParaRPr>
          </a:p>
          <a:p>
            <a:pPr lvl="0"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 Une substance constituée de plusieurs espèces chimiques forme un </a:t>
            </a:r>
            <a:r>
              <a:rPr lang="fr-FR" b="1" dirty="0">
                <a:solidFill>
                  <a:srgbClr val="FF0000"/>
                </a:solidFill>
              </a:rPr>
              <a:t>mélange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5720" y="3429168"/>
            <a:ext cx="1377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Remarques :</a:t>
            </a:r>
          </a:p>
        </p:txBody>
      </p:sp>
      <p:sp>
        <p:nvSpPr>
          <p:cNvPr id="9" name="Rectangle 8"/>
          <p:cNvSpPr/>
          <p:nvPr/>
        </p:nvSpPr>
        <p:spPr>
          <a:xfrm>
            <a:off x="467544" y="3789208"/>
            <a:ext cx="6582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 Un </a:t>
            </a:r>
            <a:r>
              <a:rPr lang="fr-FR" b="1" dirty="0"/>
              <a:t>corps pur simple</a:t>
            </a:r>
            <a:r>
              <a:rPr lang="fr-FR" dirty="0"/>
              <a:t> contient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uniquement</a:t>
            </a:r>
            <a:r>
              <a:rPr lang="fr-FR" dirty="0"/>
              <a:t> des atomes identiques 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0139" y="4221256"/>
            <a:ext cx="5343723" cy="15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250764-BD85-2B4E-BA40-0524D3DE2BE1}"/>
              </a:ext>
            </a:extLst>
          </p:cNvPr>
          <p:cNvSpPr txBox="1"/>
          <p:nvPr/>
        </p:nvSpPr>
        <p:spPr>
          <a:xfrm>
            <a:off x="285720" y="6381328"/>
            <a:ext cx="195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/>
              <a:t>Exercice :</a:t>
            </a:r>
            <a:r>
              <a:rPr lang="fr-FR" dirty="0"/>
              <a:t> n°12 p21</a:t>
            </a:r>
            <a:endParaRPr lang="fr-FR" strike="sngStrik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/>
      <p:bldP spid="8" grpId="0"/>
      <p:bldP spid="9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8864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Un </a:t>
            </a:r>
            <a:r>
              <a:rPr lang="fr-FR" b="1" dirty="0"/>
              <a:t>corps pur composé</a:t>
            </a:r>
            <a:r>
              <a:rPr lang="fr-FR" dirty="0"/>
              <a:t>, contient des molécules identiques mais constituées de plusieurs types d’atomes ;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7182" y="908720"/>
            <a:ext cx="5829637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23528" y="234888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Un </a:t>
            </a:r>
            <a:r>
              <a:rPr lang="fr-FR" b="1" dirty="0"/>
              <a:t>mélange homogène</a:t>
            </a:r>
            <a:r>
              <a:rPr lang="fr-FR" dirty="0"/>
              <a:t> est constitué d’une seule phase :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on ne peut pas distinguer à l’œil nu les espèces chimiques qui le compose,</a:t>
            </a:r>
            <a:r>
              <a:rPr lang="fr-FR" dirty="0"/>
              <a:t> elles sont dites </a:t>
            </a:r>
            <a:r>
              <a:rPr lang="fr-FR" b="1" dirty="0"/>
              <a:t>miscibles</a:t>
            </a:r>
            <a:r>
              <a:rPr lang="fr-FR" dirty="0"/>
              <a:t> entre elles ;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9270" y="3068960"/>
            <a:ext cx="438546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23528" y="458112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  Un </a:t>
            </a:r>
            <a:r>
              <a:rPr lang="fr-FR" b="1" dirty="0"/>
              <a:t>mélange hétérogène</a:t>
            </a:r>
            <a:r>
              <a:rPr lang="fr-FR" dirty="0"/>
              <a:t> est constitué d’au moins deux phases à l’œil nu. Les espèces sont dites </a:t>
            </a:r>
            <a:r>
              <a:rPr lang="fr-FR" b="1" dirty="0"/>
              <a:t>non miscibles</a:t>
            </a:r>
            <a:r>
              <a:rPr lang="fr-FR" dirty="0"/>
              <a:t> entre elles.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5914" y="5193376"/>
            <a:ext cx="3792173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88640"/>
            <a:ext cx="3050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1.2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Composition d’un mélange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548680"/>
            <a:ext cx="5708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</a:t>
            </a:r>
            <a:r>
              <a:rPr lang="fr-FR" b="1" dirty="0"/>
              <a:t>Pourcentage </a:t>
            </a:r>
            <a:r>
              <a:rPr lang="fr-FR" dirty="0"/>
              <a:t>(ou composition) </a:t>
            </a:r>
            <a:r>
              <a:rPr lang="fr-FR" b="1" dirty="0"/>
              <a:t>massique</a:t>
            </a:r>
            <a:r>
              <a:rPr lang="fr-FR" dirty="0"/>
              <a:t> d’un mélange :</a:t>
            </a:r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3287713" y="922338"/>
          <a:ext cx="2370137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7300" imgH="520700" progId="Equation.DSMT4">
                  <p:embed/>
                </p:oleObj>
              </mc:Choice>
              <mc:Fallback>
                <p:oleObj name="Equation" r:id="rId2" imgW="1257300" imgH="5207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922338"/>
                        <a:ext cx="2370137" cy="98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251520" y="1988840"/>
            <a:ext cx="6358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- </a:t>
            </a:r>
            <a:r>
              <a:rPr lang="fr-FR" b="1" dirty="0"/>
              <a:t>Pourcentage </a:t>
            </a:r>
            <a:r>
              <a:rPr lang="fr-FR" dirty="0"/>
              <a:t>(ou composition) </a:t>
            </a:r>
            <a:r>
              <a:rPr lang="fr-FR" b="1" dirty="0"/>
              <a:t>volumique</a:t>
            </a:r>
            <a:r>
              <a:rPr lang="fr-FR" dirty="0"/>
              <a:t> d’un mélange gazeux :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3289300" y="2446337"/>
          <a:ext cx="233362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366" imgH="520474" progId="Equation.DSMT4">
                  <p:embed/>
                </p:oleObj>
              </mc:Choice>
              <mc:Fallback>
                <p:oleObj name="Equation" r:id="rId4" imgW="1231366" imgH="520474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2446337"/>
                        <a:ext cx="2333625" cy="98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251520" y="350100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Exemple :</a:t>
            </a:r>
            <a:r>
              <a:rPr lang="fr-FR" dirty="0"/>
              <a:t> l’air sec au sol contient 78,08 % de </a:t>
            </a:r>
            <a:r>
              <a:rPr lang="fr-FR" dirty="0" err="1"/>
              <a:t>diazote</a:t>
            </a:r>
            <a:r>
              <a:rPr lang="fr-FR" dirty="0"/>
              <a:t>, 20,95 % de dioxygène, 0,93 % d’argon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5482" y="4086000"/>
            <a:ext cx="3753037" cy="25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2F6AF7-02F4-0AED-33C2-D986949F6D56}"/>
              </a:ext>
            </a:extLst>
          </p:cNvPr>
          <p:cNvSpPr txBox="1"/>
          <p:nvPr/>
        </p:nvSpPr>
        <p:spPr>
          <a:xfrm>
            <a:off x="251520" y="6381328"/>
            <a:ext cx="195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/>
              <a:t>Exercice :</a:t>
            </a:r>
            <a:r>
              <a:rPr lang="fr-FR" dirty="0"/>
              <a:t> n°13 p21</a:t>
            </a:r>
            <a:endParaRPr lang="fr-FR" strike="sngStrik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88640"/>
            <a:ext cx="3714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Identification d’espèces chimiques</a:t>
            </a:r>
          </a:p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Par des tests chimiques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403225" y="908720"/>
          <a:ext cx="8337550" cy="465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 bitmap" r:id="rId2" imgW="11423370" imgH="6393734" progId="PBrush">
                  <p:embed/>
                </p:oleObj>
              </mc:Choice>
              <mc:Fallback>
                <p:oleObj name="Image bitmap" r:id="rId2" imgW="11423370" imgH="6393734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908720"/>
                        <a:ext cx="8337550" cy="4652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51520" y="5733256"/>
            <a:ext cx="4292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Par des mesures physiques</a:t>
            </a:r>
          </a:p>
          <a:p>
            <a:pPr marL="34290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2.2.1.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Températures de changement d’état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85720" y="188640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548680"/>
            <a:ext cx="8606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dirty="0">
                <a:solidFill>
                  <a:srgbClr val="FF0000"/>
                </a:solidFill>
              </a:rPr>
              <a:t>À une pression donnée, le changement d’état d’un corps pur se fait à une température constante et caractéristique de ce corps, c’est la </a:t>
            </a:r>
            <a:r>
              <a:rPr lang="fr-FR" b="1" dirty="0">
                <a:solidFill>
                  <a:srgbClr val="FF0000"/>
                </a:solidFill>
              </a:rPr>
              <a:t>température de changement d’état.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218" y="1268760"/>
            <a:ext cx="5543564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0985" y="4509120"/>
            <a:ext cx="606203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85720" y="3933056"/>
            <a:ext cx="1590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 :</a:t>
            </a:r>
            <a:r>
              <a:rPr lang="fr-FR" dirty="0"/>
              <a:t> l’eau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4624"/>
            <a:ext cx="2488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2.2.2.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Masse volumique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5720" y="402923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762963"/>
            <a:ext cx="8606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dirty="0">
                <a:solidFill>
                  <a:srgbClr val="FF0000"/>
                </a:solidFill>
              </a:rPr>
              <a:t>La </a:t>
            </a:r>
            <a:r>
              <a:rPr lang="fr-FR" b="1" dirty="0">
                <a:solidFill>
                  <a:srgbClr val="FF0000"/>
                </a:solidFill>
              </a:rPr>
              <a:t>masse volumique</a:t>
            </a:r>
            <a:r>
              <a:rPr lang="fr-FR" dirty="0">
                <a:solidFill>
                  <a:srgbClr val="FF0000"/>
                </a:solidFill>
              </a:rPr>
              <a:t> d’une espèce chimique est le quotient de la masse </a:t>
            </a:r>
            <a:r>
              <a:rPr lang="fr-FR" b="1" dirty="0">
                <a:solidFill>
                  <a:srgbClr val="FF0000"/>
                </a:solidFill>
              </a:rPr>
              <a:t>m</a:t>
            </a:r>
            <a:r>
              <a:rPr lang="fr-FR" dirty="0">
                <a:solidFill>
                  <a:srgbClr val="FF0000"/>
                </a:solidFill>
              </a:rPr>
              <a:t> d’un échantillon de cette espèce chimique par son volume </a:t>
            </a:r>
            <a:r>
              <a:rPr lang="fr-FR" b="1" dirty="0">
                <a:solidFill>
                  <a:srgbClr val="FF0000"/>
                </a:solidFill>
              </a:rPr>
              <a:t>V</a:t>
            </a:r>
            <a:r>
              <a:rPr lang="fr-FR" dirty="0">
                <a:solidFill>
                  <a:srgbClr val="FF0000"/>
                </a:solidFill>
              </a:rPr>
              <a:t>. Elle se note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</a:t>
            </a:r>
            <a:r>
              <a:rPr lang="fr-FR" dirty="0">
                <a:solidFill>
                  <a:srgbClr val="FF0000"/>
                </a:solidFill>
              </a:rPr>
              <a:t> (ou </a:t>
            </a:r>
            <a:r>
              <a:rPr lang="fr-FR" dirty="0">
                <a:solidFill>
                  <a:srgbClr val="FF0000"/>
                </a:solidFill>
                <a:sym typeface="Symbol"/>
              </a:rPr>
              <a:t></a:t>
            </a:r>
            <a:r>
              <a:rPr lang="fr-FR" dirty="0">
                <a:solidFill>
                  <a:srgbClr val="FF0000"/>
                </a:solidFill>
              </a:rPr>
              <a:t>) et s’exprime en </a:t>
            </a:r>
            <a:r>
              <a:rPr lang="fr-FR" b="1" dirty="0">
                <a:solidFill>
                  <a:srgbClr val="FF0000"/>
                </a:solidFill>
              </a:rPr>
              <a:t>kilogramme par mètre cube</a:t>
            </a:r>
            <a:r>
              <a:rPr lang="fr-FR" dirty="0">
                <a:solidFill>
                  <a:srgbClr val="FF0000"/>
                </a:solidFill>
              </a:rPr>
              <a:t> (</a:t>
            </a:r>
            <a:r>
              <a:rPr lang="fr-FR" i="1" dirty="0">
                <a:solidFill>
                  <a:srgbClr val="FF0000"/>
                </a:solidFill>
              </a:rPr>
              <a:t>symbole</a:t>
            </a:r>
            <a:r>
              <a:rPr lang="fr-FR" dirty="0">
                <a:solidFill>
                  <a:srgbClr val="FF0000"/>
                </a:solidFill>
              </a:rPr>
              <a:t> : </a:t>
            </a:r>
            <a:r>
              <a:rPr lang="fr-FR" dirty="0" err="1">
                <a:solidFill>
                  <a:srgbClr val="FF0000"/>
                </a:solidFill>
              </a:rPr>
              <a:t>kg.m</a:t>
            </a:r>
            <a:r>
              <a:rPr lang="fr-FR" baseline="30000" dirty="0">
                <a:solidFill>
                  <a:srgbClr val="FF0000"/>
                </a:solidFill>
              </a:rPr>
              <a:t>–3</a:t>
            </a:r>
            <a:r>
              <a:rPr lang="fr-FR" dirty="0">
                <a:solidFill>
                  <a:srgbClr val="FF0000"/>
                </a:solidFill>
              </a:rPr>
              <a:t>) :</a:t>
            </a: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138237"/>
              </p:ext>
            </p:extLst>
          </p:nvPr>
        </p:nvGraphicFramePr>
        <p:xfrm>
          <a:off x="1210068" y="1769334"/>
          <a:ext cx="6723864" cy="1201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02100" imgH="736600" progId="Equation.DSMT4">
                  <p:embed/>
                </p:oleObj>
              </mc:Choice>
              <mc:Fallback>
                <p:oleObj name="Equation" r:id="rId2" imgW="4102100" imgH="7366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0068" y="1769334"/>
                        <a:ext cx="6723864" cy="12012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285720" y="2996952"/>
            <a:ext cx="1185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Exemples :</a:t>
            </a:r>
            <a:endParaRPr lang="fr-FR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0605" y="3473502"/>
            <a:ext cx="7182791" cy="70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85720" y="4293096"/>
            <a:ext cx="3684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Remarques :</a:t>
            </a:r>
            <a:r>
              <a:rPr lang="fr-FR" dirty="0"/>
              <a:t> masse d’un échantillon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720" y="4653136"/>
            <a:ext cx="8606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On peut déterminer la masse m d’un échantillon d’une espèce chimique à partir de la masse volumique de l’espèce chimique et du volume qu’occupe l’échantillon :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848669"/>
              </p:ext>
            </p:extLst>
          </p:nvPr>
        </p:nvGraphicFramePr>
        <p:xfrm>
          <a:off x="1604924" y="5373216"/>
          <a:ext cx="593415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343400" imgH="787400" progId="Equation.DSMT4">
                  <p:embed/>
                </p:oleObj>
              </mc:Choice>
              <mc:Fallback>
                <p:oleObj name="Equation" r:id="rId5" imgW="4343400" imgH="7874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24" y="5373216"/>
                        <a:ext cx="5934153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6732240" y="1987099"/>
            <a:ext cx="145745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1 m</a:t>
            </a:r>
            <a:r>
              <a:rPr lang="fr-FR" baseline="30000" dirty="0"/>
              <a:t>3</a:t>
            </a:r>
            <a:r>
              <a:rPr lang="fr-FR" dirty="0"/>
              <a:t> = 1000 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4ADB4D-3312-F5CB-BA26-3BD3FF3867CE}"/>
              </a:ext>
            </a:extLst>
          </p:cNvPr>
          <p:cNvSpPr txBox="1"/>
          <p:nvPr/>
        </p:nvSpPr>
        <p:spPr>
          <a:xfrm>
            <a:off x="285720" y="6381328"/>
            <a:ext cx="195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/>
              <a:t>Exercice :</a:t>
            </a:r>
            <a:r>
              <a:rPr lang="fr-FR" dirty="0"/>
              <a:t> n°31 p24</a:t>
            </a:r>
            <a:endParaRPr lang="fr-FR" strike="sngStrik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5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65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10" grpId="0"/>
      <p:bldP spid="12" grpId="0"/>
      <p:bldP spid="13" grpId="0"/>
      <p:bldP spid="7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90381"/>
            <a:ext cx="5209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2.3. </a:t>
            </a:r>
            <a:r>
              <a:rPr lang="fr-FR" u="sng" dirty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</a:rPr>
              <a:t>La chromatographie sur couche mince</a:t>
            </a:r>
            <a:r>
              <a:rPr lang="fr-FR" dirty="0">
                <a:uFill>
                  <a:solidFill>
                    <a:srgbClr val="FF0000"/>
                  </a:solidFill>
                </a:uFill>
              </a:rPr>
              <a:t> (ou CCM)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84183"/>
            <a:ext cx="8712968" cy="460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1520" y="5301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Symbol"/>
              </a:rPr>
              <a:t></a:t>
            </a:r>
            <a:r>
              <a:rPr lang="fr-FR" dirty="0"/>
              <a:t> L’identification se fait par comparaison des taches avec celles d’espèces chimiques pures connues :</a:t>
            </a:r>
          </a:p>
        </p:txBody>
      </p:sp>
      <p:pic>
        <p:nvPicPr>
          <p:cNvPr id="8" name="Image 7" descr="Sans titre.jpg"/>
          <p:cNvPicPr/>
          <p:nvPr/>
        </p:nvPicPr>
        <p:blipFill>
          <a:blip r:embed="rId3" cstate="print">
            <a:lum contrast="20000"/>
          </a:blip>
          <a:srcRect l="15963" t="9910" r="12519" b="12238"/>
          <a:stretch>
            <a:fillRect/>
          </a:stretch>
        </p:blipFill>
        <p:spPr>
          <a:xfrm>
            <a:off x="3923928" y="5877272"/>
            <a:ext cx="1296144" cy="827766"/>
          </a:xfrm>
          <a:prstGeom prst="rect">
            <a:avLst/>
          </a:prstGeom>
        </p:spPr>
      </p:pic>
      <p:pic>
        <p:nvPicPr>
          <p:cNvPr id="9" name="Image 8" descr="Sans titre.jpg"/>
          <p:cNvPicPr/>
          <p:nvPr/>
        </p:nvPicPr>
        <p:blipFill>
          <a:blip r:embed="rId3" cstate="print">
            <a:lum contrast="20000"/>
          </a:blip>
          <a:srcRect l="15963" t="9910" r="12519" b="12238"/>
          <a:stretch>
            <a:fillRect/>
          </a:stretch>
        </p:blipFill>
        <p:spPr>
          <a:xfrm>
            <a:off x="1115616" y="2259301"/>
            <a:ext cx="7200800" cy="459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539</Words>
  <Application>Microsoft Office PowerPoint</Application>
  <PresentationFormat>Affichage à l'écran (4:3)</PresentationFormat>
  <Paragraphs>48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Calibri</vt:lpstr>
      <vt:lpstr>Franklin Gothic Book</vt:lpstr>
      <vt:lpstr>Perpetua</vt:lpstr>
      <vt:lpstr>Wingdings 2</vt:lpstr>
      <vt:lpstr>Thème Office</vt:lpstr>
      <vt:lpstr>Capitaux</vt:lpstr>
      <vt:lpstr>Equation</vt:lpstr>
      <vt:lpstr>Image bitmap</vt:lpstr>
      <vt:lpstr>Corps purs et mélanges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16</cp:revision>
  <dcterms:created xsi:type="dcterms:W3CDTF">2019-09-03T13:15:55Z</dcterms:created>
  <dcterms:modified xsi:type="dcterms:W3CDTF">2022-09-08T16:12:46Z</dcterms:modified>
</cp:coreProperties>
</file>