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</p:sldMasterIdLst>
  <p:sldIdLst>
    <p:sldId id="256" r:id="rId3"/>
    <p:sldId id="257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Rockwell" charset="0"/>
      <p:regular r:id="rId10"/>
      <p:bold r:id="rId11"/>
      <p:italic r:id="rId12"/>
      <p:boldItalic r:id="rId13"/>
    </p:embeddedFon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Wingdings 2" pitchFamily="18" charset="2"/>
      <p:regular r:id="rId1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2" d="100"/>
          <a:sy n="162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fr-BE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AA309A6D-C09C-4548-B29A-6CF363A7E532}" type="datetimeFigureOut">
              <a:rPr lang="fr-FR" smtClean="0"/>
              <a:pPr/>
              <a:t>21/01/2021</a:t>
            </a:fld>
            <a:endParaRPr lang="fr-BE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Animations%20n&#176;1%20(Les%20mouvements).pptx" TargetMode="External"/><Relationship Id="rId7" Type="http://schemas.openxmlformats.org/officeDocument/2006/relationships/image" Target="../media/image5.png"/><Relationship Id="rId2" Type="http://schemas.openxmlformats.org/officeDocument/2006/relationships/hyperlink" Target="../Activit&#233;s/Les%20mouvements.doc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501687" y="1435423"/>
            <a:ext cx="8140626" cy="769441"/>
          </a:xfrm>
          <a:ln>
            <a:noFill/>
          </a:ln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44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Les mouvements</a:t>
            </a:r>
            <a:endParaRPr lang="fr-FR" sz="44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560" y="332656"/>
            <a:ext cx="3705373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fr-FR" sz="4800" b="1" smtClean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Chapitre 9</a:t>
            </a:r>
            <a:r>
              <a:rPr lang="fr-FR" sz="4800" b="1" dirty="0" smtClean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 :</a:t>
            </a:r>
            <a:endParaRPr lang="fr-FR" sz="4800" b="1" dirty="0"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520" y="2873261"/>
            <a:ext cx="3047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Les objectifs de connaissance :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67545" y="3305309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  Savoir qu’il est nécessaire de choisir un référentiel ;</a:t>
            </a:r>
          </a:p>
          <a:p>
            <a:pPr lvl="0">
              <a:buFontTx/>
              <a:buChar char="-"/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  Savoir décrire un mouvement ;</a:t>
            </a:r>
          </a:p>
          <a:p>
            <a:pPr lvl="0">
              <a:buFontTx/>
              <a:buChar char="-"/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  Connaître le mouvement rectiligne et uniforme.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520" y="4333746"/>
            <a:ext cx="2843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Les objectifs de savoir-faire :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39552" y="4715852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Savoir donner les caractéristiques d’un mouvement ;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Comprendre que la nature d’un mouvement dépend du référentiel choisi. 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073350" y="6309320"/>
            <a:ext cx="6997300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fr-FR" sz="1600" i="1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Thème</a:t>
            </a:r>
            <a:r>
              <a:rPr lang="fr-FR" sz="1600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:</a:t>
            </a:r>
            <a:r>
              <a:rPr lang="fr-FR" sz="1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La Pratique du Sport		</a:t>
            </a:r>
            <a:r>
              <a:rPr lang="fr-FR" sz="1600" i="1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Domaine </a:t>
            </a:r>
            <a:r>
              <a:rPr lang="fr-FR" sz="1600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fr-FR" sz="1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L’étude du mouvement</a:t>
            </a:r>
            <a:endParaRPr lang="fr-FR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  <p:bldP spid="8" grpId="0"/>
      <p:bldP spid="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539388"/>
            <a:ext cx="2778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1.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Relativité du mouvement</a:t>
            </a:r>
            <a:endParaRPr lang="fr-FR" u="sng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3" name="ZoneTexte 2">
            <a:hlinkClick r:id="rId2" action="ppaction://hlinkfile"/>
          </p:cNvPr>
          <p:cNvSpPr txBox="1"/>
          <p:nvPr/>
        </p:nvSpPr>
        <p:spPr>
          <a:xfrm>
            <a:off x="2881537" y="116632"/>
            <a:ext cx="338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u="sng" dirty="0" smtClean="0">
                <a:solidFill>
                  <a:schemeClr val="bg1">
                    <a:lumMod val="75000"/>
                  </a:schemeClr>
                </a:solidFill>
              </a:rPr>
              <a:t>Voir Activité :</a:t>
            </a:r>
            <a:r>
              <a:rPr lang="fr-FR" i="1" dirty="0" smtClean="0">
                <a:solidFill>
                  <a:schemeClr val="bg1">
                    <a:lumMod val="75000"/>
                  </a:schemeClr>
                </a:solidFill>
              </a:rPr>
              <a:t> « Les mouvements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 »</a:t>
            </a:r>
            <a:endParaRPr lang="fr-FR" i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Image 5">
            <a:hlinkClick r:id="rId3" action="ppaction://hlinkpres?slideindex=2&amp;slidetitle=Diapositive 2" tooltip="Les ondes sonores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3856" y="598054"/>
            <a:ext cx="252000" cy="252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51520" y="908720"/>
            <a:ext cx="1345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 smtClean="0"/>
              <a:t>Définitions :</a:t>
            </a:r>
            <a:endParaRPr lang="fr-FR" u="sng" dirty="0"/>
          </a:p>
        </p:txBody>
      </p:sp>
      <p:sp>
        <p:nvSpPr>
          <p:cNvPr id="11" name="Rectangle 10"/>
          <p:cNvSpPr/>
          <p:nvPr/>
        </p:nvSpPr>
        <p:spPr>
          <a:xfrm>
            <a:off x="251520" y="1165101"/>
            <a:ext cx="864096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>
                <a:solidFill>
                  <a:srgbClr val="FF0000"/>
                </a:solidFill>
              </a:rPr>
              <a:t>  On appelle « </a:t>
            </a:r>
            <a:r>
              <a:rPr lang="fr-FR" b="1" dirty="0" smtClean="0">
                <a:solidFill>
                  <a:srgbClr val="FF0000"/>
                </a:solidFill>
              </a:rPr>
              <a:t>système</a:t>
            </a:r>
            <a:r>
              <a:rPr lang="fr-FR" dirty="0" smtClean="0">
                <a:solidFill>
                  <a:srgbClr val="FF0000"/>
                </a:solidFill>
              </a:rPr>
              <a:t> » l’objet dont on étudie le mouvement ;</a:t>
            </a:r>
          </a:p>
          <a:p>
            <a:pPr algn="just">
              <a:buFont typeface="Arial" pitchFamily="34" charset="0"/>
              <a:buChar char="•"/>
            </a:pPr>
            <a:r>
              <a:rPr lang="fr-FR" dirty="0" smtClean="0">
                <a:solidFill>
                  <a:srgbClr val="FF0000"/>
                </a:solidFill>
              </a:rPr>
              <a:t>  On appelle </a:t>
            </a:r>
            <a:r>
              <a:rPr lang="fr-FR" b="1" dirty="0" smtClean="0">
                <a:solidFill>
                  <a:srgbClr val="FF0000"/>
                </a:solidFill>
              </a:rPr>
              <a:t>référentiel</a:t>
            </a:r>
            <a:r>
              <a:rPr lang="fr-FR" dirty="0" smtClean="0">
                <a:solidFill>
                  <a:srgbClr val="FF0000"/>
                </a:solidFill>
              </a:rPr>
              <a:t>, l’objet de référence par rapport auquel on étudie le mouvement d’un autre objet.</a:t>
            </a:r>
          </a:p>
          <a:p>
            <a:pPr algn="just">
              <a:lnSpc>
                <a:spcPct val="150000"/>
              </a:lnSpc>
            </a:pPr>
            <a:r>
              <a:rPr lang="fr-FR" dirty="0" smtClean="0">
                <a:solidFill>
                  <a:srgbClr val="FF0000"/>
                </a:solidFill>
              </a:rPr>
              <a:t>À chaque référentiel est associé deux outils :</a:t>
            </a:r>
          </a:p>
          <a:p>
            <a:pPr lvl="1" algn="just">
              <a:buFontTx/>
              <a:buChar char="-"/>
            </a:pPr>
            <a:r>
              <a:rPr lang="fr-FR" dirty="0" smtClean="0">
                <a:solidFill>
                  <a:srgbClr val="FF0000"/>
                </a:solidFill>
              </a:rPr>
              <a:t>  Un </a:t>
            </a:r>
            <a:r>
              <a:rPr lang="fr-FR" b="1" dirty="0" smtClean="0">
                <a:solidFill>
                  <a:srgbClr val="FF0000"/>
                </a:solidFill>
              </a:rPr>
              <a:t>repère d’espace</a:t>
            </a:r>
            <a:r>
              <a:rPr lang="fr-FR" dirty="0" smtClean="0">
                <a:solidFill>
                  <a:srgbClr val="FF0000"/>
                </a:solidFill>
              </a:rPr>
              <a:t> : il est associé à l’objet de référence et permet de déterminer les coordonnées du système ;</a:t>
            </a:r>
          </a:p>
          <a:p>
            <a:pPr lvl="1" algn="just"/>
            <a:endParaRPr lang="fr-FR" sz="800" dirty="0" smtClean="0">
              <a:solidFill>
                <a:srgbClr val="FF0000"/>
              </a:solidFill>
            </a:endParaRPr>
          </a:p>
          <a:p>
            <a:pPr lvl="1" algn="just">
              <a:buFontTx/>
              <a:buChar char="-"/>
            </a:pPr>
            <a:r>
              <a:rPr lang="fr-FR" dirty="0" smtClean="0">
                <a:solidFill>
                  <a:srgbClr val="FF0000"/>
                </a:solidFill>
              </a:rPr>
              <a:t> Une </a:t>
            </a:r>
            <a:r>
              <a:rPr lang="fr-FR" b="1" dirty="0" smtClean="0">
                <a:solidFill>
                  <a:srgbClr val="FF0000"/>
                </a:solidFill>
              </a:rPr>
              <a:t>horloge</a:t>
            </a:r>
            <a:r>
              <a:rPr lang="fr-FR" dirty="0" smtClean="0">
                <a:solidFill>
                  <a:srgbClr val="FF0000"/>
                </a:solidFill>
              </a:rPr>
              <a:t> : elle est associée au repère d’espace et permet de déterminer les dates des positions du système au cours du temps.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1520" y="3933056"/>
            <a:ext cx="5135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Il existe des référentiels particuliers et « pratiques » :</a:t>
            </a:r>
            <a:endParaRPr lang="fr-FR" dirty="0"/>
          </a:p>
        </p:txBody>
      </p:sp>
      <p:pic>
        <p:nvPicPr>
          <p:cNvPr id="13" name="Image 12"/>
          <p:cNvPicPr/>
          <p:nvPr/>
        </p:nvPicPr>
        <p:blipFill>
          <a:blip r:embed="rId5" cstate="print"/>
          <a:srcRect l="1243" t="45360" b="18683"/>
          <a:stretch>
            <a:fillRect/>
          </a:stretch>
        </p:blipFill>
        <p:spPr bwMode="auto">
          <a:xfrm>
            <a:off x="899592" y="4293096"/>
            <a:ext cx="7344816" cy="249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loupe" descr="search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32440" y="5445224"/>
            <a:ext cx="304800" cy="304800"/>
          </a:xfrm>
          <a:prstGeom prst="rect">
            <a:avLst/>
          </a:prstGeom>
        </p:spPr>
      </p:pic>
      <p:pic>
        <p:nvPicPr>
          <p:cNvPr id="15" name="référentiels"/>
          <p:cNvPicPr/>
          <p:nvPr/>
        </p:nvPicPr>
        <p:blipFill>
          <a:blip r:embed="rId7" cstate="print"/>
          <a:srcRect l="2293" t="3411" r="3593" b="20078"/>
          <a:stretch>
            <a:fillRect/>
          </a:stretch>
        </p:blipFill>
        <p:spPr bwMode="auto">
          <a:xfrm>
            <a:off x="269369" y="0"/>
            <a:ext cx="8605262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1" uiExpand="1" build="p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1520" y="1340768"/>
            <a:ext cx="3584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2.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Caractéristiques d’un mouvement</a:t>
            </a:r>
            <a:endParaRPr lang="fr-FR" u="sng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520" y="1772816"/>
            <a:ext cx="76351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Pour décrire le mouvement d’un système, il faut connaitre deux informations :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323528" y="2132856"/>
            <a:ext cx="864096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-"/>
            </a:pPr>
            <a:r>
              <a:rPr lang="fr-FR" dirty="0" smtClean="0"/>
              <a:t>   Sa </a:t>
            </a:r>
            <a:r>
              <a:rPr lang="fr-FR" b="1" dirty="0" smtClean="0"/>
              <a:t>trajectoire :</a:t>
            </a:r>
            <a:r>
              <a:rPr lang="fr-FR" dirty="0" smtClean="0"/>
              <a:t> elle nous informe sur la position du système au cours du temps ;</a:t>
            </a:r>
          </a:p>
          <a:p>
            <a:pPr lvl="0" algn="just"/>
            <a:endParaRPr lang="fr-FR" sz="800" dirty="0" smtClean="0"/>
          </a:p>
          <a:p>
            <a:pPr lvl="0" algn="just">
              <a:buFontTx/>
              <a:buChar char="-"/>
            </a:pPr>
            <a:r>
              <a:rPr lang="fr-FR" dirty="0" smtClean="0"/>
              <a:t>   Sa </a:t>
            </a:r>
            <a:r>
              <a:rPr lang="fr-FR" b="1" dirty="0" smtClean="0"/>
              <a:t>vitesse</a:t>
            </a:r>
            <a:r>
              <a:rPr lang="fr-FR" dirty="0" smtClean="0"/>
              <a:t> : elle nous informe sur la rapidité avec laquelle le système se déplace (sur la trajectoire parcourue).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251520" y="3284984"/>
            <a:ext cx="1820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2.1.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La trajectoire</a:t>
            </a:r>
            <a:endParaRPr lang="fr-FR" u="sng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1520" y="3726324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 smtClean="0"/>
              <a:t>Définition :</a:t>
            </a:r>
            <a:endParaRPr lang="fr-FR" u="sng" dirty="0"/>
          </a:p>
        </p:txBody>
      </p:sp>
      <p:sp>
        <p:nvSpPr>
          <p:cNvPr id="11" name="Rectangle 10"/>
          <p:cNvSpPr/>
          <p:nvPr/>
        </p:nvSpPr>
        <p:spPr>
          <a:xfrm>
            <a:off x="251520" y="4158372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solidFill>
                  <a:srgbClr val="FF0000"/>
                </a:solidFill>
              </a:rPr>
              <a:t>La </a:t>
            </a:r>
            <a:r>
              <a:rPr lang="fr-FR" b="1" dirty="0" smtClean="0">
                <a:solidFill>
                  <a:srgbClr val="FF0000"/>
                </a:solidFill>
              </a:rPr>
              <a:t>trajectoire</a:t>
            </a:r>
            <a:r>
              <a:rPr lang="fr-FR" dirty="0" smtClean="0">
                <a:solidFill>
                  <a:srgbClr val="FF0000"/>
                </a:solidFill>
              </a:rPr>
              <a:t> d’un point d’un objet en mouvement est une courbe orientée formée par l’ensemble des positions successives occupées par ce point au cours du mouvement de l’objet : elle indique le sens et la direction du mouvement.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3528" y="188640"/>
            <a:ext cx="1357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Remarques :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323528" y="548680"/>
            <a:ext cx="85689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fr-FR" dirty="0" smtClean="0"/>
              <a:t>   Le mouvement d’un système </a:t>
            </a:r>
            <a:r>
              <a:rPr lang="fr-FR" b="1" dirty="0" smtClean="0"/>
              <a:t>dépend du référentiel choisit</a:t>
            </a:r>
            <a:r>
              <a:rPr lang="fr-FR" dirty="0" smtClean="0"/>
              <a:t> ;</a:t>
            </a:r>
          </a:p>
          <a:p>
            <a:pPr lvl="0"/>
            <a:endParaRPr lang="fr-FR" sz="800" dirty="0" smtClean="0"/>
          </a:p>
          <a:p>
            <a:pPr lvl="0" algn="just">
              <a:buFontTx/>
              <a:buChar char="-"/>
            </a:pPr>
            <a:r>
              <a:rPr lang="fr-FR" dirty="0" smtClean="0"/>
              <a:t>   Pour simplifier l’étude d’un mouvement, </a:t>
            </a:r>
            <a:r>
              <a:rPr lang="fr-FR" b="1" dirty="0" smtClean="0"/>
              <a:t>un système sera assimilé à un point matériel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251520" y="5157192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 smtClean="0"/>
              <a:t>A RETENIR :</a:t>
            </a:r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/>
          <a:srcRect l="1745" t="16987" r="2112" b="32364"/>
          <a:stretch>
            <a:fillRect/>
          </a:stretch>
        </p:blipFill>
        <p:spPr bwMode="auto">
          <a:xfrm>
            <a:off x="1488967" y="5589240"/>
            <a:ext cx="616606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2" cstate="print"/>
          <a:srcRect l="1745" t="16987" r="2112" b="32364"/>
          <a:stretch>
            <a:fillRect/>
          </a:stretch>
        </p:blipFill>
        <p:spPr bwMode="auto">
          <a:xfrm>
            <a:off x="-1" y="5229200"/>
            <a:ext cx="9144000" cy="1388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build="p"/>
      <p:bldP spid="9" grpId="0"/>
      <p:bldP spid="10" grpId="0"/>
      <p:bldP spid="11" grpId="0"/>
      <p:bldP spid="16" grpId="0" build="p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23528" y="188640"/>
            <a:ext cx="5463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>
                <a:solidFill>
                  <a:schemeClr val="bg1">
                    <a:lumMod val="75000"/>
                  </a:schemeClr>
                </a:solidFill>
              </a:rPr>
              <a:t>Remarque :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la trajectoire dépend du référentiel choisi.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3528" y="620688"/>
            <a:ext cx="29996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2.2.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La vitesse</a:t>
            </a:r>
          </a:p>
          <a:p>
            <a:r>
              <a:rPr lang="fr-FR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2.2.1.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Repérage dans le temps</a:t>
            </a:r>
            <a:endParaRPr lang="fr-FR" u="sng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3528" y="1278052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En mécanique, un phénomène se produisant à un instant donné s’appelle un </a:t>
            </a:r>
            <a:r>
              <a:rPr lang="fr-FR" b="1" dirty="0" smtClean="0">
                <a:solidFill>
                  <a:schemeClr val="bg1">
                    <a:lumMod val="75000"/>
                  </a:schemeClr>
                </a:solidFill>
              </a:rPr>
              <a:t>évènement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auquel  on associe une origine des instants </a:t>
            </a:r>
            <a:r>
              <a:rPr lang="fr-FR" b="1" i="1" dirty="0" smtClean="0">
                <a:solidFill>
                  <a:schemeClr val="bg1">
                    <a:lumMod val="75000"/>
                  </a:schemeClr>
                </a:solidFill>
              </a:rPr>
              <a:t>t</a:t>
            </a:r>
            <a:r>
              <a:rPr lang="fr-FR" b="1" baseline="-25000" dirty="0" smtClean="0">
                <a:solidFill>
                  <a:schemeClr val="bg1">
                    <a:lumMod val="75000"/>
                  </a:schemeClr>
                </a:solidFill>
              </a:rPr>
              <a:t>0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, appelé instant initial. Tout instant ultérieur </a:t>
            </a:r>
            <a:r>
              <a:rPr lang="fr-FR" b="1" i="1" dirty="0" smtClean="0">
                <a:solidFill>
                  <a:schemeClr val="bg1">
                    <a:lumMod val="75000"/>
                  </a:schemeClr>
                </a:solidFill>
              </a:rPr>
              <a:t>t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sera tel que :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076512" y="2195572"/>
            <a:ext cx="8899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i="1" dirty="0" smtClean="0">
                <a:solidFill>
                  <a:schemeClr val="bg1">
                    <a:lumMod val="75000"/>
                  </a:schemeClr>
                </a:solidFill>
              </a:rPr>
              <a:t>t</a:t>
            </a:r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</a:rPr>
              <a:t> &gt; </a:t>
            </a:r>
            <a:r>
              <a:rPr lang="fr-FR" sz="2800" i="1" dirty="0" smtClean="0">
                <a:solidFill>
                  <a:schemeClr val="bg1">
                    <a:lumMod val="75000"/>
                  </a:schemeClr>
                </a:solidFill>
              </a:rPr>
              <a:t>t</a:t>
            </a:r>
            <a:r>
              <a:rPr lang="fr-FR" sz="2800" baseline="-25000" dirty="0" smtClean="0">
                <a:solidFill>
                  <a:schemeClr val="bg1">
                    <a:lumMod val="75000"/>
                  </a:schemeClr>
                </a:solidFill>
              </a:rPr>
              <a:t>0</a:t>
            </a:r>
            <a:endParaRPr lang="fr-FR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3528" y="2771636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Une </a:t>
            </a:r>
            <a:r>
              <a:rPr lang="fr-FR" b="1" dirty="0" smtClean="0"/>
              <a:t>durée</a:t>
            </a:r>
            <a:r>
              <a:rPr lang="fr-FR" dirty="0" smtClean="0"/>
              <a:t> est l’intervalle de temps </a:t>
            </a:r>
            <a:r>
              <a:rPr lang="fr-FR" dirty="0" smtClean="0">
                <a:sym typeface="Symbol"/>
              </a:rPr>
              <a:t></a:t>
            </a:r>
            <a:r>
              <a:rPr lang="fr-FR" dirty="0" smtClean="0"/>
              <a:t>t qui s’écoule entre deux évènements, elle se mesure en seconde (symbole : </a:t>
            </a:r>
            <a:r>
              <a:rPr lang="fr-FR" b="1" dirty="0" smtClean="0"/>
              <a:t>s</a:t>
            </a:r>
            <a:r>
              <a:rPr lang="fr-FR" dirty="0" smtClean="0"/>
              <a:t>) :</a:t>
            </a:r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3386419" y="3482424"/>
            <a:ext cx="20986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  <a:sym typeface="Symbol"/>
              </a:rPr>
              <a:t></a:t>
            </a:r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</a:rPr>
              <a:t>t = t – t</a:t>
            </a:r>
            <a:r>
              <a:rPr lang="fr-FR" sz="2800" baseline="-25000" dirty="0" smtClean="0">
                <a:solidFill>
                  <a:schemeClr val="bg1">
                    <a:lumMod val="75000"/>
                  </a:schemeClr>
                </a:solidFill>
              </a:rPr>
              <a:t>0</a:t>
            </a:r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</a:rPr>
              <a:t> &gt; 0</a:t>
            </a:r>
            <a:endParaRPr lang="fr-FR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23528" y="3933056"/>
            <a:ext cx="2417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2.2.2.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Vitesse moyenne</a:t>
            </a:r>
            <a:r>
              <a:rPr lang="fr-FR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endParaRPr lang="fr-FR" u="sng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95536" y="4653136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Dans un référentiel donné, la vitesse moyenne  </a:t>
            </a:r>
            <a:r>
              <a:rPr lang="fr-FR" b="1" dirty="0" smtClean="0">
                <a:solidFill>
                  <a:schemeClr val="bg1">
                    <a:lumMod val="75000"/>
                  </a:schemeClr>
                </a:solidFill>
              </a:rPr>
              <a:t>v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d’un point d’un objet entre deux instants </a:t>
            </a:r>
            <a:r>
              <a:rPr lang="fr-FR" b="1" dirty="0" smtClean="0">
                <a:solidFill>
                  <a:schemeClr val="bg1">
                    <a:lumMod val="75000"/>
                  </a:schemeClr>
                </a:solidFill>
              </a:rPr>
              <a:t>t</a:t>
            </a:r>
            <a:r>
              <a:rPr lang="fr-FR" b="1" baseline="-250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et </a:t>
            </a:r>
            <a:r>
              <a:rPr lang="fr-FR" b="1" dirty="0" smtClean="0">
                <a:solidFill>
                  <a:schemeClr val="bg1">
                    <a:lumMod val="75000"/>
                  </a:schemeClr>
                </a:solidFill>
              </a:rPr>
              <a:t>t</a:t>
            </a:r>
            <a:r>
              <a:rPr lang="fr-FR" b="1" baseline="-25000" dirty="0" smtClean="0">
                <a:solidFill>
                  <a:schemeClr val="bg1">
                    <a:lumMod val="75000"/>
                  </a:schemeClr>
                </a:solidFill>
              </a:rPr>
              <a:t>2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est le rapport de la distance </a:t>
            </a:r>
            <a:r>
              <a:rPr lang="fr-FR" b="1" dirty="0" smtClean="0">
                <a:solidFill>
                  <a:schemeClr val="bg1">
                    <a:lumMod val="75000"/>
                  </a:schemeClr>
                </a:solidFill>
              </a:rPr>
              <a:t>d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parcourue par ce point par la durée du parcours </a:t>
            </a:r>
            <a:r>
              <a:rPr lang="fr-FR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fr-FR" b="1" dirty="0" smtClean="0">
                <a:solidFill>
                  <a:schemeClr val="bg1">
                    <a:lumMod val="75000"/>
                  </a:schemeClr>
                </a:solidFill>
                <a:sym typeface="Symbol"/>
              </a:rPr>
              <a:t></a:t>
            </a:r>
            <a:r>
              <a:rPr lang="fr-FR" b="1" dirty="0" smtClean="0">
                <a:solidFill>
                  <a:schemeClr val="bg1">
                    <a:lumMod val="75000"/>
                  </a:schemeClr>
                </a:solidFill>
              </a:rPr>
              <a:t>t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= t</a:t>
            </a:r>
            <a:r>
              <a:rPr lang="fr-FR" baseline="-25000" dirty="0" smtClean="0">
                <a:solidFill>
                  <a:schemeClr val="bg1">
                    <a:lumMod val="75000"/>
                  </a:schemeClr>
                </a:solidFill>
              </a:rPr>
              <a:t>2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– t</a:t>
            </a:r>
            <a:r>
              <a:rPr lang="fr-FR" baseline="-250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: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23528" y="4293096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 smtClean="0"/>
              <a:t>Définition :</a:t>
            </a:r>
            <a:endParaRPr lang="fr-FR" u="sng" dirty="0"/>
          </a:p>
        </p:txBody>
      </p:sp>
      <p:graphicFrame>
        <p:nvGraphicFramePr>
          <p:cNvPr id="25" name="Object 1"/>
          <p:cNvGraphicFramePr>
            <a:graphicFrameLocks noChangeAspect="1"/>
          </p:cNvGraphicFramePr>
          <p:nvPr/>
        </p:nvGraphicFramePr>
        <p:xfrm>
          <a:off x="1512633" y="5661248"/>
          <a:ext cx="6118734" cy="1152128"/>
        </p:xfrm>
        <a:graphic>
          <a:graphicData uri="http://schemas.openxmlformats.org/presentationml/2006/ole">
            <p:oleObj spid="_x0000_s3074" name="Equation" r:id="rId3" imgW="3746500" imgH="711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16" grpId="0"/>
      <p:bldP spid="17" grpId="0"/>
      <p:bldP spid="18" grpId="0"/>
      <p:bldP spid="19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3528" y="175667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 smtClean="0"/>
              <a:t>A RETENIR :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323528" y="1484784"/>
            <a:ext cx="13572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 smtClean="0"/>
              <a:t>Remarques :</a:t>
            </a:r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6825" y="2708920"/>
            <a:ext cx="661035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/>
          <a:srcRect l="1745" t="67628" r="4883" b="5769"/>
          <a:stretch>
            <a:fillRect/>
          </a:stretch>
        </p:blipFill>
        <p:spPr bwMode="auto">
          <a:xfrm>
            <a:off x="187384" y="679722"/>
            <a:ext cx="8769233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323528" y="1844824"/>
            <a:ext cx="85689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la vitesse d’un objet dépend du référentiel choisi. </a:t>
            </a:r>
          </a:p>
          <a:p>
            <a:pPr lvl="0"/>
            <a:endParaRPr lang="fr-FR" sz="800" dirty="0" smtClean="0"/>
          </a:p>
          <a:p>
            <a:pPr lvl="0" algn="just">
              <a:buFontTx/>
              <a:buChar char="-"/>
            </a:pPr>
            <a:r>
              <a:rPr lang="fr-FR" dirty="0" smtClean="0"/>
              <a:t> il est fréquent d’exprimer une vitesse en </a:t>
            </a:r>
            <a:r>
              <a:rPr lang="fr-FR" b="1" dirty="0" smtClean="0"/>
              <a:t>kilomètre par heure :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323528" y="4139788"/>
            <a:ext cx="3132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2.2.3.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 vecteur déplacement</a:t>
            </a:r>
            <a:endParaRPr lang="fr-FR" u="sng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pic>
        <p:nvPicPr>
          <p:cNvPr id="8" name="Image 7"/>
          <p:cNvPicPr/>
          <p:nvPr/>
        </p:nvPicPr>
        <p:blipFill>
          <a:blip r:embed="rId4" cstate="print"/>
          <a:srcRect l="3315" t="22637" r="53631" b="67398"/>
          <a:stretch>
            <a:fillRect/>
          </a:stretch>
        </p:blipFill>
        <p:spPr bwMode="auto">
          <a:xfrm>
            <a:off x="2142616" y="5157192"/>
            <a:ext cx="485876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323528" y="4509120"/>
            <a:ext cx="8398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Le vecteur déplacement représente le déplacement d’un système entre deux positions :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uiExpand="1" build="p"/>
      <p:bldP spid="13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23528" y="260648"/>
            <a:ext cx="25053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2.2.3.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 vecteur vitesse</a:t>
            </a:r>
            <a:endParaRPr lang="fr-FR" u="sng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8" y="62068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La </a:t>
            </a:r>
            <a:r>
              <a:rPr lang="fr-FR" b="1" dirty="0" smtClean="0"/>
              <a:t>vitesse instantanée</a:t>
            </a:r>
            <a:r>
              <a:rPr lang="fr-FR" dirty="0" smtClean="0"/>
              <a:t> du centre d’inertie G d’un système est égale à sa vitesse moyenne entre deux positions infiniment proches.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323528" y="1268760"/>
            <a:ext cx="8640960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  Le </a:t>
            </a:r>
            <a:r>
              <a:rPr lang="fr-FR" dirty="0" smtClean="0"/>
              <a:t>vecteur vitesse représente la vitesse du système en un point de la trajectoire </a:t>
            </a:r>
            <a:r>
              <a:rPr lang="fr-FR" dirty="0" smtClean="0"/>
              <a:t>: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sz="1100" dirty="0" smtClean="0"/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 </a:t>
            </a:r>
            <a:r>
              <a:rPr lang="fr-FR" dirty="0" smtClean="0"/>
              <a:t>Ses caractéristiques sont </a:t>
            </a:r>
            <a:r>
              <a:rPr lang="fr-FR" dirty="0" smtClean="0"/>
              <a:t>: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/>
          <a:srcRect l="3784" t="45101" r="52878" b="39481"/>
          <a:stretch>
            <a:fillRect/>
          </a:stretch>
        </p:blipFill>
        <p:spPr bwMode="auto">
          <a:xfrm>
            <a:off x="2699794" y="1700808"/>
            <a:ext cx="3628863" cy="8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925104"/>
            <a:ext cx="594562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23528" y="4293096"/>
            <a:ext cx="1357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Remarques :</a:t>
            </a:r>
            <a:endParaRPr lang="fr-FR" dirty="0"/>
          </a:p>
        </p:txBody>
      </p:sp>
      <p:pic>
        <p:nvPicPr>
          <p:cNvPr id="12" name="Image 11"/>
          <p:cNvPicPr/>
          <p:nvPr/>
        </p:nvPicPr>
        <p:blipFill>
          <a:blip r:embed="rId2" cstate="print"/>
          <a:srcRect l="51385" t="24496" r="1364" b="37176"/>
          <a:stretch>
            <a:fillRect/>
          </a:stretch>
        </p:blipFill>
        <p:spPr bwMode="auto">
          <a:xfrm>
            <a:off x="899592" y="4662428"/>
            <a:ext cx="345944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age 12"/>
          <p:cNvPicPr/>
          <p:nvPr/>
        </p:nvPicPr>
        <p:blipFill>
          <a:blip r:embed="rId2" cstate="print"/>
          <a:srcRect l="56299" t="84198" r="4416"/>
          <a:stretch>
            <a:fillRect/>
          </a:stretch>
        </p:blipFill>
        <p:spPr bwMode="auto">
          <a:xfrm>
            <a:off x="5220072" y="5238492"/>
            <a:ext cx="260985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5312036" y="6174596"/>
            <a:ext cx="24259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 smtClean="0"/>
              <a:t>La direction du vecteur vitesse peut varier</a:t>
            </a:r>
            <a:endParaRPr lang="fr-FR" sz="1000" dirty="0"/>
          </a:p>
        </p:txBody>
      </p:sp>
      <p:sp>
        <p:nvSpPr>
          <p:cNvPr id="15" name="Rectangle 14"/>
          <p:cNvSpPr/>
          <p:nvPr/>
        </p:nvSpPr>
        <p:spPr>
          <a:xfrm>
            <a:off x="539552" y="6364397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1100" dirty="0" smtClean="0"/>
              <a:t>La variation de la norme (intensité) du vecteur vitesse renseigne sur le type de mouvement</a:t>
            </a:r>
            <a:endParaRPr lang="fr-FR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uiExpand="1" build="p"/>
      <p:bldP spid="9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1342509"/>
            <a:ext cx="3599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2.2.3. </a:t>
            </a:r>
            <a:r>
              <a:rPr lang="fr-FR" u="sng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 vecteur variation de vitesse</a:t>
            </a:r>
            <a:endParaRPr lang="fr-FR" u="sng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18864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sym typeface="Symbol"/>
              </a:rPr>
              <a:t></a:t>
            </a:r>
            <a:r>
              <a:rPr lang="fr-FR" dirty="0" smtClean="0"/>
              <a:t> Dans le cas d’un mouvement uniforme (vitesse constante), la trajectoire peut ne pas être rectiligne et la direction du vecteur vitesse varie au cours du temps.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323528" y="2064330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En un point Mi, le </a:t>
            </a:r>
            <a:r>
              <a:rPr lang="fr-FR" b="1" dirty="0" smtClean="0">
                <a:solidFill>
                  <a:srgbClr val="FF0000"/>
                </a:solidFill>
              </a:rPr>
              <a:t>vecteur variation de la vitesse instantanée</a:t>
            </a:r>
            <a:r>
              <a:rPr lang="fr-FR" dirty="0" smtClean="0">
                <a:solidFill>
                  <a:srgbClr val="FF0000"/>
                </a:solidFill>
              </a:rPr>
              <a:t> représente la différence entre le vecteur </a:t>
            </a:r>
            <a:r>
              <a:rPr lang="fr-FR" dirty="0" smtClean="0">
                <a:solidFill>
                  <a:srgbClr val="FF0000"/>
                </a:solidFill>
              </a:rPr>
              <a:t>vitesse          </a:t>
            </a:r>
            <a:r>
              <a:rPr lang="fr-FR" dirty="0" smtClean="0">
                <a:solidFill>
                  <a:srgbClr val="FF0000"/>
                </a:solidFill>
              </a:rPr>
              <a:t>au point M</a:t>
            </a:r>
            <a:r>
              <a:rPr lang="fr-FR" baseline="-25000" dirty="0" smtClean="0">
                <a:solidFill>
                  <a:srgbClr val="FF0000"/>
                </a:solidFill>
              </a:rPr>
              <a:t>i+1</a:t>
            </a:r>
            <a:r>
              <a:rPr lang="fr-FR" dirty="0" smtClean="0">
                <a:solidFill>
                  <a:srgbClr val="FF0000"/>
                </a:solidFill>
              </a:rPr>
              <a:t> et le vecteur </a:t>
            </a:r>
            <a:r>
              <a:rPr lang="fr-FR" dirty="0" smtClean="0">
                <a:solidFill>
                  <a:srgbClr val="FF0000"/>
                </a:solidFill>
              </a:rPr>
              <a:t>vitesse      au </a:t>
            </a:r>
            <a:r>
              <a:rPr lang="fr-FR" dirty="0" smtClean="0">
                <a:solidFill>
                  <a:srgbClr val="FF0000"/>
                </a:solidFill>
              </a:rPr>
              <a:t>point M</a:t>
            </a:r>
            <a:r>
              <a:rPr lang="fr-FR" baseline="-25000" dirty="0" smtClean="0">
                <a:solidFill>
                  <a:srgbClr val="FF0000"/>
                </a:solidFill>
              </a:rPr>
              <a:t>i</a:t>
            </a:r>
            <a:r>
              <a:rPr lang="fr-FR" dirty="0" smtClean="0">
                <a:solidFill>
                  <a:srgbClr val="FF0000"/>
                </a:solidFill>
              </a:rPr>
              <a:t> 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3528" y="1702549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 smtClean="0"/>
              <a:t>Définition :</a:t>
            </a:r>
            <a:endParaRPr lang="fr-FR" u="sng" dirty="0"/>
          </a:p>
        </p:txBody>
      </p:sp>
      <p:graphicFrame>
        <p:nvGraphicFramePr>
          <p:cNvPr id="32769" name="Object 1"/>
          <p:cNvGraphicFramePr>
            <a:graphicFrameLocks noChangeAspect="1"/>
          </p:cNvGraphicFramePr>
          <p:nvPr/>
        </p:nvGraphicFramePr>
        <p:xfrm>
          <a:off x="2123728" y="2350621"/>
          <a:ext cx="360040" cy="360040"/>
        </p:xfrm>
        <a:graphic>
          <a:graphicData uri="http://schemas.openxmlformats.org/presentationml/2006/ole">
            <p:oleObj spid="_x0000_s32769" name="Equation" r:id="rId3" imgW="253780" imgH="253780" progId="Equation.DSMT4">
              <p:embed/>
            </p:oleObj>
          </a:graphicData>
        </a:graphic>
      </p:graphicFrame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5724128" y="2350621"/>
          <a:ext cx="216024" cy="306981"/>
        </p:xfrm>
        <a:graphic>
          <a:graphicData uri="http://schemas.openxmlformats.org/presentationml/2006/ole">
            <p:oleObj spid="_x0000_s32771" name="Equation" r:id="rId4" imgW="177569" imgH="253670" progId="Equation.DSMT4">
              <p:embed/>
            </p:oleObj>
          </a:graphicData>
        </a:graphic>
      </p:graphicFrame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3573223" y="2854677"/>
          <a:ext cx="1997555" cy="504056"/>
        </p:xfrm>
        <a:graphic>
          <a:graphicData uri="http://schemas.openxmlformats.org/presentationml/2006/ole">
            <p:oleObj spid="_x0000_s32773" name="Equation" r:id="rId5" imgW="1015559" imgH="266584" progId="Equation.DSMT4">
              <p:embed/>
            </p:oleObj>
          </a:graphicData>
        </a:graphic>
      </p:graphicFrame>
      <p:sp>
        <p:nvSpPr>
          <p:cNvPr id="15" name="Rectangle 14"/>
          <p:cNvSpPr/>
          <p:nvPr/>
        </p:nvSpPr>
        <p:spPr>
          <a:xfrm>
            <a:off x="323528" y="3430741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u="sng" dirty="0" smtClean="0">
                <a:solidFill>
                  <a:schemeClr val="bg1">
                    <a:lumMod val="75000"/>
                  </a:schemeClr>
                </a:solidFill>
              </a:rPr>
              <a:t>Construction du vecteur variation de vitesse :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voit TP « vecteur variation du vecteur vitesse ».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3528" y="4150821"/>
            <a:ext cx="1267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Remarque :</a:t>
            </a:r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323528" y="4510861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La variation du vecteur vitesse instantanée d’un système est due à l’existence d’actions mécaniques extérieures qui agissent sur le système et ne se compensent pas.</a:t>
            </a:r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323528" y="899428"/>
            <a:ext cx="44584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Exercices </a:t>
            </a:r>
            <a:r>
              <a:rPr lang="fr-FR" u="sng" dirty="0" smtClean="0"/>
              <a:t>:</a:t>
            </a:r>
            <a:r>
              <a:rPr lang="fr-FR" dirty="0" smtClean="0"/>
              <a:t> n°19 p171, n°21 p171 &amp; n°27 p174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5" grpId="0"/>
      <p:bldP spid="16" grpId="0"/>
      <p:bldP spid="17" grpId="0"/>
      <p:bldP spid="18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onderie">
  <a:themeElements>
    <a:clrScheme name="Fonderie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nderie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nderi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</TotalTime>
  <Words>483</Words>
  <Application>Microsoft Office PowerPoint</Application>
  <PresentationFormat>Affichage à l'écran (4:3)</PresentationFormat>
  <Paragraphs>69</Paragraphs>
  <Slides>7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Rockwell</vt:lpstr>
      <vt:lpstr>Calibri</vt:lpstr>
      <vt:lpstr>Symbol</vt:lpstr>
      <vt:lpstr>Wingdings 2</vt:lpstr>
      <vt:lpstr>Thème Office</vt:lpstr>
      <vt:lpstr>Fonderie</vt:lpstr>
      <vt:lpstr>Equation</vt:lpstr>
      <vt:lpstr>MathType 6.0 Equation</vt:lpstr>
      <vt:lpstr>Les mouvements</vt:lpstr>
      <vt:lpstr>Diapositive 2</vt:lpstr>
      <vt:lpstr>Diapositive 3</vt:lpstr>
      <vt:lpstr>Diapositive 4</vt:lpstr>
      <vt:lpstr>Diapositive 5</vt:lpstr>
      <vt:lpstr>Diapositive 6</vt:lpstr>
      <vt:lpstr>Diapositive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signaux périodiques</dc:title>
  <dc:creator>TEST</dc:creator>
  <cp:lastModifiedBy>Toph</cp:lastModifiedBy>
  <cp:revision>50</cp:revision>
  <dcterms:created xsi:type="dcterms:W3CDTF">2011-08-19T16:54:23Z</dcterms:created>
  <dcterms:modified xsi:type="dcterms:W3CDTF">2021-01-21T21:34:51Z</dcterms:modified>
</cp:coreProperties>
</file>