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0" r:id="rId4"/>
    <p:sldId id="266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70" autoAdjust="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Evaluations_2nd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Programme_2nd.pptx" TargetMode="Externa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.xml"/><Relationship Id="rId4" Type="http://schemas.openxmlformats.org/officeDocument/2006/relationships/hyperlink" Target="S&#233;ances%20TP_2nd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intsavinsportif.fr/img/phototheque/tableau_noi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1"/>
            <a:ext cx="9144000" cy="5031037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420888"/>
            <a:ext cx="4153445" cy="2234458"/>
          </a:xfrm>
        </p:spPr>
        <p:txBody>
          <a:bodyPr wrap="none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hlinkClick r:id="rId3" action="ppaction://hlinksldjump"/>
              </a:rPr>
              <a:t>Matériel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4" action="ppaction://hlinksldjump"/>
              </a:rPr>
              <a:t>Déroulement des cours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5" action="ppaction://hlinksldjump" tooltip="Les travaux pratiques"/>
              </a:rPr>
              <a:t>Activités expérimentales</a:t>
            </a:r>
            <a:r>
              <a:rPr lang="fr-FR" sz="2400" dirty="0">
                <a:solidFill>
                  <a:schemeClr val="bg1"/>
                </a:solidFill>
              </a:rPr>
              <a:t> (TP)</a:t>
            </a:r>
          </a:p>
          <a:p>
            <a:r>
              <a:rPr lang="fr-FR" sz="2400" dirty="0">
                <a:solidFill>
                  <a:schemeClr val="bg1"/>
                </a:solidFill>
                <a:hlinkClick r:id="rId6" action="ppaction://hlinkpres?slideindex=1&amp;slidetitle="/>
              </a:rPr>
              <a:t>Programme</a:t>
            </a:r>
            <a:endParaRPr lang="fr-FR" sz="2400" dirty="0">
              <a:solidFill>
                <a:schemeClr val="bg1"/>
              </a:solidFill>
            </a:endParaRPr>
          </a:p>
          <a:p>
            <a:r>
              <a:rPr lang="fr-FR" sz="2400" dirty="0">
                <a:solidFill>
                  <a:schemeClr val="bg1"/>
                </a:solidFill>
                <a:hlinkClick r:id="rId7" action="ppaction://hlinkpres?slideindex=1&amp;slidetitle=" tooltip="L'évaluation en Sciences Physiques"/>
              </a:rPr>
              <a:t>Évaluations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85800" y="734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Seconde</a:t>
            </a:r>
            <a:br>
              <a:rPr kumimoji="0" lang="fr-FR" sz="4400" b="1" i="0" u="none" strike="noStrike" kern="120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300" b="1" i="0" u="none" strike="noStrike" kern="120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Enseignement de Physique-Chimie</a:t>
            </a:r>
            <a:endParaRPr kumimoji="0" lang="fr-FR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956376" y="4869160"/>
            <a:ext cx="104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20899"/>
            <a:ext cx="8229600" cy="2074414"/>
          </a:xfrm>
        </p:spPr>
        <p:txBody>
          <a:bodyPr>
            <a:spAutoFit/>
          </a:bodyPr>
          <a:lstStyle/>
          <a:p>
            <a:pPr eaLnBrk="1" hangingPunct="1"/>
            <a:r>
              <a:rPr lang="fr-FR" sz="2800" dirty="0"/>
              <a:t>Projection au vidéoprojecteur</a:t>
            </a:r>
          </a:p>
          <a:p>
            <a:pPr eaLnBrk="1" hangingPunct="1"/>
            <a:r>
              <a:rPr lang="fr-FR" sz="2800" dirty="0"/>
              <a:t>Distribution de nombreux documents à coller</a:t>
            </a:r>
          </a:p>
          <a:p>
            <a:pPr eaLnBrk="1" hangingPunct="1"/>
            <a:r>
              <a:rPr lang="fr-FR" sz="2800" strike="sngStrike" dirty="0"/>
              <a:t>Feuille de synthèse à la fin de chaque chapitre</a:t>
            </a:r>
          </a:p>
          <a:p>
            <a:pPr lvl="1">
              <a:buNone/>
            </a:pPr>
            <a:r>
              <a:rPr lang="fr-FR" sz="2400" dirty="0">
                <a:sym typeface="Wingdings 3"/>
              </a:rPr>
              <a:t> Faire des résumés de cours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1h30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hebdomadaire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Cours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4594483"/>
            <a:ext cx="8136904" cy="124341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Chapitres (en version plus complète) : à la fin de chaque chapitre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Sujets des TP, activités documentaires, contrôles,…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Corrections</a:t>
            </a:r>
            <a:r>
              <a:rPr kumimoji="0" lang="fr-FR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TP, activités documentaires, </a:t>
            </a:r>
            <a:r>
              <a:rPr lang="fr-FR" sz="2200" dirty="0"/>
              <a:t>exercices et contrôles</a:t>
            </a:r>
            <a:endParaRPr kumimoji="0" lang="fr-FR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87409" y="3946411"/>
            <a:ext cx="3364356" cy="40862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fr-FR" dirty="0"/>
              <a:t>Versions numériques (</a:t>
            </a:r>
            <a:r>
              <a:rPr lang="fr-FR" dirty="0" err="1"/>
              <a:t>Pronote</a:t>
            </a:r>
            <a:r>
              <a:rPr lang="fr-FR" dirty="0"/>
              <a:t>) :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7092280" y="4005064"/>
            <a:ext cx="1502296" cy="422176"/>
            <a:chOff x="7092280" y="4005064"/>
            <a:chExt cx="1502296" cy="422176"/>
          </a:xfrm>
        </p:grpSpPr>
        <p:pic>
          <p:nvPicPr>
            <p:cNvPr id="2052" name="Picture 4" descr="http://www.aura-international.com/gfx/layout/PDF_Ico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72400" y="4005064"/>
              <a:ext cx="422176" cy="422176"/>
            </a:xfrm>
            <a:prstGeom prst="rect">
              <a:avLst/>
            </a:prstGeom>
            <a:noFill/>
          </p:spPr>
        </p:pic>
        <p:sp>
          <p:nvSpPr>
            <p:cNvPr id="20" name="ZoneTexte 19"/>
            <p:cNvSpPr txBox="1"/>
            <p:nvPr/>
          </p:nvSpPr>
          <p:spPr>
            <a:xfrm>
              <a:off x="7092280" y="4031486"/>
              <a:ext cx="974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u="sng" dirty="0"/>
                <a:t>Format :</a:t>
              </a:r>
            </a:p>
          </p:txBody>
        </p:sp>
      </p:grpSp>
      <p:pic>
        <p:nvPicPr>
          <p:cNvPr id="2054" name="Loupe" descr="http://www.renders-graphiques.fr/image/upload/normal/loup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913663"/>
            <a:ext cx="298773" cy="299313"/>
          </a:xfrm>
          <a:prstGeom prst="rect">
            <a:avLst/>
          </a:prstGeom>
          <a:noFill/>
        </p:spPr>
      </p:pic>
      <p:pic>
        <p:nvPicPr>
          <p:cNvPr id="14" name="Picture 4" descr="http://zwook.ecolevs.ch/champsec/zwook/annees-60/montages-video/beatlemania/navigation_2_2/image/back-2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006" y="885675"/>
            <a:ext cx="8973989" cy="508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123" grpId="0" uiExpand="1" build="p"/>
      <p:bldP spid="18" grpId="0" uiExpand="1" build="p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920"/>
            <a:ext cx="8229600" cy="1829172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dirty="0"/>
              <a:t>Par groupe de 2 ou 4 (très rarement)</a:t>
            </a:r>
          </a:p>
          <a:p>
            <a:pPr eaLnBrk="1" hangingPunct="1"/>
            <a:r>
              <a:rPr lang="fr-FR" dirty="0"/>
              <a:t>Sujets guidés ou en autonomie</a:t>
            </a:r>
          </a:p>
          <a:p>
            <a:pPr eaLnBrk="1" hangingPunct="1"/>
            <a:r>
              <a:rPr lang="fr-FR" dirty="0"/>
              <a:t>Compte rendu à faire pour la séance (de TP) suivante</a:t>
            </a:r>
          </a:p>
          <a:p>
            <a:pPr eaLnBrk="1" hangingPunct="1"/>
            <a:r>
              <a:rPr lang="fr-FR" dirty="0"/>
              <a:t>Déroulement en salles de TP (voir tableau près de l’escalier)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1h30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hebdomadaire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2843808" y="5445224"/>
            <a:ext cx="3428578" cy="413385"/>
            <a:chOff x="2843808" y="5445224"/>
            <a:chExt cx="3428578" cy="413385"/>
          </a:xfrm>
        </p:grpSpPr>
        <p:sp>
          <p:nvSpPr>
            <p:cNvPr id="12" name="ZoneTexte 11"/>
            <p:cNvSpPr txBox="1"/>
            <p:nvPr/>
          </p:nvSpPr>
          <p:spPr>
            <a:xfrm>
              <a:off x="3493916" y="5467250"/>
              <a:ext cx="2156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Blouse OBLIGATOIRE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43808" y="5445224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136" y="5445224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Travaux pratique (TP)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611560" y="4365104"/>
            <a:ext cx="5231376" cy="369332"/>
            <a:chOff x="611560" y="4365104"/>
            <a:chExt cx="5231376" cy="369332"/>
          </a:xfrm>
        </p:grpSpPr>
        <p:sp>
          <p:nvSpPr>
            <p:cNvPr id="11" name="Rectangle 10">
              <a:hlinkClick r:id="rId4" action="ppaction://hlinkpres?slideindex=1&amp;slidetitle="/>
            </p:cNvPr>
            <p:cNvSpPr/>
            <p:nvPr/>
          </p:nvSpPr>
          <p:spPr>
            <a:xfrm>
              <a:off x="1115616" y="4365104"/>
              <a:ext cx="47273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Les 10 commandements lors d’une séance de </a:t>
              </a:r>
              <a:r>
                <a:rPr lang="fr-FR" dirty="0"/>
                <a:t>TP</a:t>
              </a:r>
            </a:p>
          </p:txBody>
        </p:sp>
        <p:sp>
          <p:nvSpPr>
            <p:cNvPr id="17" name="Flèche droite rayée 16"/>
            <p:cNvSpPr/>
            <p:nvPr/>
          </p:nvSpPr>
          <p:spPr>
            <a:xfrm>
              <a:off x="611560" y="4405754"/>
              <a:ext cx="504056" cy="288032"/>
            </a:xfrm>
            <a:prstGeom prst="striped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9" name="Picture 4" descr="http://zwook.ecolevs.ch/champsec/zwook/annees-60/montages-video/beatlemania/navigation_2_2/image/back-2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3010098" y="6021288"/>
            <a:ext cx="3123804" cy="400110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 de blouse = pas de TP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repeatCount="indefinite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Matériel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72581"/>
            <a:ext cx="8507288" cy="2468368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Nécessaire pour noter le cours :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Stylos (4 couleurs) et crayon à papier (+ taille crayon) ;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Crayons de couleur ;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Gomme, règle, compas,…</a:t>
            </a:r>
          </a:p>
          <a:p>
            <a:pPr lvl="1"/>
            <a:r>
              <a:rPr lang="fr-FR" sz="1800" dirty="0">
                <a:solidFill>
                  <a:schemeClr val="bg1"/>
                </a:solidFill>
              </a:rPr>
              <a:t>Ciseaux et tube de colle.</a:t>
            </a:r>
          </a:p>
          <a:p>
            <a:r>
              <a:rPr lang="fr-FR" sz="2000" dirty="0">
                <a:solidFill>
                  <a:schemeClr val="bg1"/>
                </a:solidFill>
              </a:rPr>
              <a:t>Cahier, classeur, trieur, … ;</a:t>
            </a:r>
          </a:p>
          <a:p>
            <a:r>
              <a:rPr lang="fr-FR" sz="2000" dirty="0">
                <a:solidFill>
                  <a:schemeClr val="bg1"/>
                </a:solidFill>
              </a:rPr>
              <a:t>Calculatrice scientifique (</a:t>
            </a:r>
            <a:r>
              <a:rPr lang="fr-FR" sz="2000" b="1" dirty="0">
                <a:solidFill>
                  <a:srgbClr val="FF0000"/>
                </a:solidFill>
              </a:rPr>
              <a:t>indispensable en cours ET en TP</a:t>
            </a:r>
            <a:r>
              <a:rPr lang="fr-FR" sz="2000" dirty="0">
                <a:solidFill>
                  <a:schemeClr val="bg1"/>
                </a:solidFill>
              </a:rPr>
              <a:t>).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65792" y="1124744"/>
            <a:ext cx="4262192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/>
              <a:t>Obligatoire à chaque séance de cours :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65792" y="4212259"/>
            <a:ext cx="4052263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/>
              <a:t>Obligatoire à chaque séance de TP :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67544" y="4684377"/>
            <a:ext cx="8507288" cy="7694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Matériel indiqué ci-dessus 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Blouse (100 % coton).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 </a:t>
            </a:r>
            <a:r>
              <a:rPr kumimoji="0" lang="fr-FR" sz="2000" b="1" i="0" u="none" strike="noStrike" kern="1200" cap="small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Pas de blouse = Pas de TP</a:t>
            </a:r>
            <a:endParaRPr kumimoji="0" lang="fr-FR" sz="2000" b="1" i="0" u="none" strike="noStrike" kern="1200" cap="small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9512" y="5549170"/>
            <a:ext cx="2064219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/>
              <a:t>Ponctuellement :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6043935"/>
            <a:ext cx="8507288" cy="6955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Livre :</a:t>
            </a:r>
          </a:p>
          <a:p>
            <a:pPr marL="342900" lvl="0" indent="-342900">
              <a:spcBef>
                <a:spcPct val="20000"/>
              </a:spcBef>
            </a:pPr>
            <a:r>
              <a:rPr lang="fr-FR" sz="1600" dirty="0">
                <a:solidFill>
                  <a:schemeClr val="bg1"/>
                </a:solidFill>
                <a:sym typeface="Wingdings 3"/>
              </a:rPr>
              <a:t> P</a:t>
            </a:r>
            <a:r>
              <a:rPr lang="fr-FR" sz="1600" dirty="0">
                <a:solidFill>
                  <a:schemeClr val="bg1"/>
                </a:solidFill>
              </a:rPr>
              <a:t>hysique Chimie 2de, Éditions HATIER (Réforme lycée 2019).</a:t>
            </a:r>
            <a:endParaRPr kumimoji="0" lang="fr-FR" sz="2000" b="0" i="0" u="non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http://zwook.ecolevs.ch/champsec/zwook/annees-60/montages-video/beatlemania/navigation_2_2/image/back-2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pic>
        <p:nvPicPr>
          <p:cNvPr id="1026" name="Picture 2" descr="Physique-chimie 2de Éd. 2019 - Livre élè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16632"/>
            <a:ext cx="2333625" cy="335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76923C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260</Words>
  <Application>Microsoft Office PowerPoint</Application>
  <PresentationFormat>Affichage à l'écran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Matériel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Seconde Enseignement de Physique-Chimie</dc:title>
  <dc:creator>INTERNET</dc:creator>
  <cp:lastModifiedBy>Toph</cp:lastModifiedBy>
  <cp:revision>44</cp:revision>
  <dcterms:created xsi:type="dcterms:W3CDTF">2013-08-26T09:03:39Z</dcterms:created>
  <dcterms:modified xsi:type="dcterms:W3CDTF">2022-09-05T18:45:42Z</dcterms:modified>
</cp:coreProperties>
</file>