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7"/>
  </p:notesMasterIdLst>
  <p:sldIdLst>
    <p:sldId id="265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BB5"/>
    <a:srgbClr val="FFFFFF"/>
    <a:srgbClr val="FFFF99"/>
    <a:srgbClr val="DFE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fr-FR" sz="1200"/>
            </a:lvl1pPr>
          </a:lstStyle>
          <a:p>
            <a:fld id="{F97678DB-3F8D-4CD0-BA77-3656CB4B8304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fr-FR" sz="1200"/>
            </a:lvl1pPr>
          </a:lstStyle>
          <a:p>
            <a:fld id="{55A5A28D-BDB6-46FF-A1EF-D3D59E3A726F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63050" cy="6858000"/>
            <a:chOff x="0" y="0"/>
            <a:chExt cx="916305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2" y="4572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1292" y="0"/>
              <a:ext cx="9144000" cy="6858000"/>
            </a:xfrm>
            <a:prstGeom prst="rect">
              <a:avLst/>
            </a:prstGeom>
            <a:solidFill>
              <a:schemeClr val="accent2">
                <a:shade val="75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9144000" cy="2286000"/>
            </a:xfrm>
            <a:prstGeom prst="rect">
              <a:avLst/>
            </a:prstGeom>
            <a:gradFill flip="none" rotWithShape="1">
              <a:gsLst>
                <a:gs pos="33000">
                  <a:schemeClr val="accent3">
                    <a:alpha val="49000"/>
                  </a:schemeClr>
                </a:gs>
                <a:gs pos="100000">
                  <a:schemeClr val="bg1">
                    <a:alpha val="43000"/>
                  </a:schemeClr>
                </a:gs>
              </a:gsLst>
              <a:lin ang="5400000" scaled="1"/>
              <a:tileRect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92" y="1981200"/>
              <a:ext cx="9144000" cy="609600"/>
            </a:xfrm>
            <a:prstGeom prst="rect">
              <a:avLst/>
            </a:prstGeom>
            <a:solidFill>
              <a:schemeClr val="tx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66" y="2590800"/>
              <a:ext cx="9144000" cy="4572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050" y="0"/>
              <a:ext cx="9144000" cy="1981200"/>
            </a:xfrm>
            <a:prstGeom prst="rect">
              <a:avLst/>
            </a:prstGeom>
            <a:gradFill flip="none" rotWithShape="1">
              <a:gsLst>
                <a:gs pos="33000">
                  <a:schemeClr val="accent3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2625"/>
            <a:ext cx="7772400" cy="666750"/>
          </a:xfrm>
        </p:spPr>
        <p:txBody>
          <a:bodyPr/>
          <a:lstStyle>
            <a:lvl1pPr algn="ctr" latinLnBrk="0">
              <a:defRPr lang="fr-FR"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381000"/>
          </a:xfrm>
        </p:spPr>
        <p:txBody>
          <a:bodyPr/>
          <a:lstStyle>
            <a:lvl1pPr marL="0" indent="0" algn="ctr" latinLnBrk="0">
              <a:buNone/>
              <a:defRPr lang="fr-FR" sz="1600">
                <a:solidFill>
                  <a:schemeClr val="bg1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lang="fr-F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accent6">
            <a:shade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28600"/>
            <a:ext cx="9144000" cy="6400800"/>
            <a:chOff x="0" y="228600"/>
            <a:chExt cx="9144000" cy="64008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3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228600"/>
              <a:ext cx="9144000" cy="6199632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505200"/>
            <a:ext cx="7772400" cy="1362075"/>
          </a:xfrm>
        </p:spPr>
        <p:txBody>
          <a:bodyPr anchor="b" anchorCtr="0"/>
          <a:lstStyle>
            <a:lvl1pPr algn="l" latinLnBrk="0">
              <a:defRPr lang="fr-FR"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876801"/>
            <a:ext cx="7772400" cy="1042987"/>
          </a:xfrm>
        </p:spPr>
        <p:txBody>
          <a:bodyPr anchor="t" anchorCtr="0"/>
          <a:lstStyle>
            <a:lvl1pPr marL="0" indent="0" latinLnBrk="0">
              <a:buNone/>
              <a:defRPr lang="fr-FR"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lvl6pPr>
              <a:defRPr lang="fr-FR" sz="1800"/>
            </a:lvl6pPr>
            <a:lvl7pPr>
              <a:defRPr lang="fr-FR" sz="1800"/>
            </a:lvl7pPr>
            <a:lvl8pPr>
              <a:defRPr lang="fr-FR" sz="1800"/>
            </a:lvl8pPr>
            <a:lvl9pPr>
              <a:defRPr lang="fr-FR"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lvl6pPr>
              <a:defRPr lang="fr-FR" sz="1800"/>
            </a:lvl6pPr>
            <a:lvl7pPr>
              <a:defRPr lang="fr-FR" sz="1800"/>
            </a:lvl7pPr>
            <a:lvl8pPr>
              <a:defRPr lang="fr-FR" sz="1800"/>
            </a:lvl8pPr>
            <a:lvl9pPr>
              <a:defRPr lang="fr-FR"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fr-FR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lvl6pPr>
              <a:defRPr lang="fr-FR" sz="1600"/>
            </a:lvl6pPr>
            <a:lvl7pPr>
              <a:defRPr lang="fr-FR" sz="1600"/>
            </a:lvl7pPr>
            <a:lvl8pPr>
              <a:defRPr lang="fr-FR" sz="1600"/>
            </a:lvl8pPr>
            <a:lvl9pPr>
              <a:defRPr lang="fr-FR"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lvl6pPr>
              <a:defRPr lang="fr-FR" sz="1600"/>
            </a:lvl6pPr>
            <a:lvl7pPr>
              <a:defRPr lang="fr-FR" sz="1600"/>
            </a:lvl7pPr>
            <a:lvl8pPr>
              <a:defRPr lang="fr-FR" sz="1600"/>
            </a:lvl8pPr>
            <a:lvl9pPr>
              <a:defRPr lang="fr-FR"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fr-FR"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fr-FR" sz="3200"/>
            </a:lvl1pPr>
            <a:lvl2pPr>
              <a:defRPr lang="fr-FR" sz="2800"/>
            </a:lvl2pPr>
            <a:lvl3pPr>
              <a:defRPr lang="fr-FR" sz="2400"/>
            </a:lvl3pPr>
            <a:lvl4pPr>
              <a:defRPr lang="fr-FR" sz="2000"/>
            </a:lvl4pPr>
            <a:lvl5pPr>
              <a:defRPr lang="fr-FR" sz="2000"/>
            </a:lvl5pPr>
            <a:lvl6pPr>
              <a:defRPr lang="fr-FR" sz="2000"/>
            </a:lvl6pPr>
            <a:lvl7pPr>
              <a:defRPr lang="fr-FR" sz="2000"/>
            </a:lvl7pPr>
            <a:lvl8pPr>
              <a:defRPr lang="fr-FR" sz="2000"/>
            </a:lvl8pPr>
            <a:lvl9pPr>
              <a:defRPr lang="fr-FR"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fr-FR" sz="1400"/>
            </a:lvl1pPr>
            <a:lvl2pPr marL="457200" indent="0">
              <a:buNone/>
              <a:defRPr lang="fr-FR" sz="1200"/>
            </a:lvl2pPr>
            <a:lvl3pPr marL="914400" indent="0">
              <a:buNone/>
              <a:defRPr lang="fr-FR" sz="1000"/>
            </a:lvl3pPr>
            <a:lvl4pPr marL="1371600" indent="0">
              <a:buNone/>
              <a:defRPr lang="fr-FR" sz="900"/>
            </a:lvl4pPr>
            <a:lvl5pPr marL="1828800" indent="0">
              <a:buNone/>
              <a:defRPr lang="fr-FR" sz="900"/>
            </a:lvl5pPr>
            <a:lvl6pPr marL="2286000" indent="0">
              <a:buNone/>
              <a:defRPr lang="fr-FR" sz="900"/>
            </a:lvl6pPr>
            <a:lvl7pPr marL="2743200" indent="0">
              <a:buNone/>
              <a:defRPr lang="fr-FR" sz="900"/>
            </a:lvl7pPr>
            <a:lvl8pPr marL="3200400" indent="0">
              <a:buNone/>
              <a:defRPr lang="fr-FR" sz="900"/>
            </a:lvl8pPr>
            <a:lvl9pPr marL="3657600" indent="0">
              <a:buNone/>
              <a:defRPr lang="fr-FR"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fr-FR"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fr-FR" sz="3200"/>
            </a:lvl1pPr>
            <a:lvl2pPr marL="457200" indent="0">
              <a:buNone/>
              <a:defRPr lang="fr-FR" sz="2800"/>
            </a:lvl2pPr>
            <a:lvl3pPr marL="914400" indent="0">
              <a:buNone/>
              <a:defRPr lang="fr-FR" sz="2400"/>
            </a:lvl3pPr>
            <a:lvl4pPr marL="1371600" indent="0">
              <a:buNone/>
              <a:defRPr lang="fr-FR" sz="2000"/>
            </a:lvl4pPr>
            <a:lvl5pPr marL="1828800" indent="0">
              <a:buNone/>
              <a:defRPr lang="fr-FR" sz="2000"/>
            </a:lvl5pPr>
            <a:lvl6pPr marL="2286000" indent="0">
              <a:buNone/>
              <a:defRPr lang="fr-FR" sz="2000"/>
            </a:lvl6pPr>
            <a:lvl7pPr marL="2743200" indent="0">
              <a:buNone/>
              <a:defRPr lang="fr-FR" sz="2000"/>
            </a:lvl7pPr>
            <a:lvl8pPr marL="3200400" indent="0">
              <a:buNone/>
              <a:defRPr lang="fr-FR" sz="2000"/>
            </a:lvl8pPr>
            <a:lvl9pPr marL="3657600" indent="0">
              <a:buNone/>
              <a:defRPr lang="fr-FR"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fr-FR" sz="1400"/>
            </a:lvl1pPr>
            <a:lvl2pPr marL="457200" indent="0">
              <a:buNone/>
              <a:defRPr lang="fr-FR" sz="1200"/>
            </a:lvl2pPr>
            <a:lvl3pPr marL="914400" indent="0">
              <a:buNone/>
              <a:defRPr lang="fr-FR" sz="1000"/>
            </a:lvl3pPr>
            <a:lvl4pPr marL="1371600" indent="0">
              <a:buNone/>
              <a:defRPr lang="fr-FR" sz="900"/>
            </a:lvl4pPr>
            <a:lvl5pPr marL="1828800" indent="0">
              <a:buNone/>
              <a:defRPr lang="fr-FR" sz="900"/>
            </a:lvl5pPr>
            <a:lvl6pPr marL="2286000" indent="0">
              <a:buNone/>
              <a:defRPr lang="fr-FR" sz="900"/>
            </a:lvl6pPr>
            <a:lvl7pPr marL="2743200" indent="0">
              <a:buNone/>
              <a:defRPr lang="fr-FR" sz="900"/>
            </a:lvl7pPr>
            <a:lvl8pPr marL="3200400" indent="0">
              <a:buNone/>
              <a:defRPr lang="fr-FR" sz="900"/>
            </a:lvl8pPr>
            <a:lvl9pPr marL="3657600" indent="0">
              <a:buNone/>
              <a:defRPr lang="fr-FR"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fr-FR"/>
              <a:pPr/>
              <a:t>04/09/2022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3" name="Rectangle 12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71601"/>
              <a:ext cx="9144000" cy="5057775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fr-FR"/>
              <a:t>Cliquer ici pour modifier le style du titre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latinLnBrk="0">
              <a:defRPr lang="fr-FR" sz="1200">
                <a:solidFill>
                  <a:schemeClr val="bg1"/>
                </a:solidFill>
              </a:defRPr>
            </a:lvl1pPr>
          </a:lstStyle>
          <a:p>
            <a:fld id="{22B01318-6ABD-4BDD-BBB0-D5B124F36B42}" type="datetimeFigureOut">
              <a:rPr lang="fr-FR">
                <a:solidFill>
                  <a:schemeClr val="bg1"/>
                </a:solidFill>
              </a:rPr>
              <a:pPr/>
              <a:t>04/09/2022</a:t>
            </a:fld>
            <a:endParaRPr lang="fr-FR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263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latinLnBrk="0">
              <a:defRPr lang="fr-FR" sz="1200">
                <a:solidFill>
                  <a:schemeClr val="bg1"/>
                </a:solidFill>
              </a:defRPr>
            </a:lvl1pPr>
          </a:lstStyle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latinLnBrk="0">
              <a:defRPr lang="fr-FR" sz="1200">
                <a:solidFill>
                  <a:schemeClr val="bg1"/>
                </a:solidFill>
              </a:defRPr>
            </a:lvl1pPr>
          </a:lstStyle>
          <a:p>
            <a:fld id="{62D56ECA-4C16-4208-B374-27591EF545A3}" type="slidenum">
              <a:rPr lang="fr-FR">
                <a:solidFill>
                  <a:schemeClr val="bg1"/>
                </a:solidFill>
              </a:rPr>
              <a:pPr/>
              <a:t>‹N°›</a:t>
            </a:fld>
            <a:endParaRPr lang="fr-FR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lang="fr-FR" sz="3600" kern="1200" cap="all" baseline="0">
          <a:solidFill>
            <a:schemeClr val="bg1"/>
          </a:solidFill>
          <a:effectLst>
            <a:outerShdw blurRad="254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lang="fr-FR" sz="2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lang="fr-FR" sz="24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lang="fr-FR" sz="20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lang="fr-FR"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lang="fr-FR"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514476"/>
            <a:ext cx="8229600" cy="4611688"/>
          </a:xfrm>
        </p:spPr>
        <p:txBody>
          <a:bodyPr>
            <a:normAutofit lnSpcReduction="10000"/>
          </a:bodyPr>
          <a:lstStyle/>
          <a:p>
            <a:pPr algn="just"/>
            <a:r>
              <a:rPr lang="fr-FR" u="sng" dirty="0">
                <a:solidFill>
                  <a:srgbClr val="0070C0"/>
                </a:solidFill>
              </a:rPr>
              <a:t>Thème n°1 :</a:t>
            </a:r>
            <a:r>
              <a:rPr lang="fr-FR" dirty="0">
                <a:solidFill>
                  <a:srgbClr val="0070C0"/>
                </a:solidFill>
              </a:rPr>
              <a:t> Constitution et transformations de la matière</a:t>
            </a:r>
          </a:p>
          <a:p>
            <a:pPr lvl="1" algn="just"/>
            <a:r>
              <a:rPr lang="fr-FR" dirty="0">
                <a:solidFill>
                  <a:srgbClr val="C00000"/>
                </a:solidFill>
              </a:rPr>
              <a:t>1. Constitution de la matière de l’échelle macroscopique à l’échelle microscopique :</a:t>
            </a:r>
          </a:p>
          <a:p>
            <a:pPr lvl="2"/>
            <a:r>
              <a:rPr lang="fr-FR" dirty="0"/>
              <a:t>Corps purs et mélanges au quotidien</a:t>
            </a:r>
          </a:p>
          <a:p>
            <a:pPr lvl="2"/>
            <a:r>
              <a:rPr lang="fr-FR" dirty="0"/>
              <a:t>Les solutions aqueuses, un exemple de mélange</a:t>
            </a:r>
          </a:p>
          <a:p>
            <a:pPr lvl="2" algn="just"/>
            <a:r>
              <a:rPr lang="fr-FR" dirty="0"/>
              <a:t>Du macroscopique au microscopique, de l’espèce chimique à l’entité</a:t>
            </a:r>
          </a:p>
          <a:p>
            <a:pPr lvl="2"/>
            <a:r>
              <a:rPr lang="fr-FR" dirty="0"/>
              <a:t>Le noyau de l’atome, siège de sa masse et de son identité</a:t>
            </a:r>
          </a:p>
          <a:p>
            <a:pPr lvl="2" algn="just"/>
            <a:r>
              <a:rPr lang="fr-FR" dirty="0"/>
              <a:t>Le cortège électronique de l’atome définit ses propriétés chimiques</a:t>
            </a:r>
          </a:p>
          <a:p>
            <a:pPr lvl="2"/>
            <a:r>
              <a:rPr lang="fr-FR" dirty="0"/>
              <a:t>Vers des entités plus stables chimiquement</a:t>
            </a:r>
          </a:p>
          <a:p>
            <a:pPr lvl="2"/>
            <a:r>
              <a:rPr lang="fr-FR" dirty="0"/>
              <a:t>Compter les entités dans un échantillon de matière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2519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Programme Sciences Physiques et Chimiques</a:t>
            </a:r>
            <a:endParaRPr lang="fr-F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34431" y="836712"/>
            <a:ext cx="3075137" cy="461665"/>
          </a:xfrm>
          <a:prstGeom prst="rect">
            <a:avLst/>
          </a:prstGeom>
        </p:spPr>
        <p:txBody>
          <a:bodyPr vert="horz" wrap="square" rtlCol="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all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Classe de seconde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101727" y="6581001"/>
            <a:ext cx="10422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514476"/>
            <a:ext cx="8229600" cy="4611688"/>
          </a:xfrm>
        </p:spPr>
        <p:txBody>
          <a:bodyPr>
            <a:normAutofit/>
          </a:bodyPr>
          <a:lstStyle/>
          <a:p>
            <a:pPr algn="just"/>
            <a:r>
              <a:rPr lang="fr-FR" u="sng" dirty="0">
                <a:solidFill>
                  <a:srgbClr val="0070C0"/>
                </a:solidFill>
              </a:rPr>
              <a:t>Thème n°1: Constitution et transformations de la matière</a:t>
            </a:r>
          </a:p>
          <a:p>
            <a:pPr lvl="1"/>
            <a:r>
              <a:rPr lang="fr-FR" dirty="0">
                <a:solidFill>
                  <a:srgbClr val="C00000"/>
                </a:solidFill>
              </a:rPr>
              <a:t>2. Modélisation des transformations de la matière et transfert d’énergie :</a:t>
            </a:r>
          </a:p>
          <a:p>
            <a:pPr lvl="2"/>
            <a:r>
              <a:rPr lang="fr-FR" dirty="0"/>
              <a:t>Transformation physique </a:t>
            </a:r>
          </a:p>
          <a:p>
            <a:pPr lvl="2"/>
            <a:r>
              <a:rPr lang="fr-FR" dirty="0"/>
              <a:t>Transformation chimique</a:t>
            </a:r>
          </a:p>
          <a:p>
            <a:pPr lvl="2"/>
            <a:r>
              <a:rPr lang="fr-FR" dirty="0"/>
              <a:t>Transformation nucléaire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2519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Programme Sciences Physiques et Chimiques</a:t>
            </a:r>
            <a:endParaRPr lang="fr-F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34431" y="836712"/>
            <a:ext cx="3075137" cy="461665"/>
          </a:xfrm>
          <a:prstGeom prst="rect">
            <a:avLst/>
          </a:prstGeom>
        </p:spPr>
        <p:txBody>
          <a:bodyPr vert="horz" wrap="square" rtlCol="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all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Classe de seconde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101728" y="6581001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2519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Programme Sciences Physiques et Chimiques</a:t>
            </a:r>
            <a:endParaRPr lang="fr-F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34431" y="836712"/>
            <a:ext cx="3075137" cy="461665"/>
          </a:xfrm>
          <a:prstGeom prst="rect">
            <a:avLst/>
          </a:prstGeom>
        </p:spPr>
        <p:txBody>
          <a:bodyPr vert="horz" wrap="square" rtlCol="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all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Classe de seconde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101728" y="6581001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57200" y="1514476"/>
            <a:ext cx="8229600" cy="4611688"/>
          </a:xfrm>
        </p:spPr>
        <p:txBody>
          <a:bodyPr>
            <a:normAutofit/>
          </a:bodyPr>
          <a:lstStyle/>
          <a:p>
            <a:r>
              <a:rPr lang="fr-FR" u="sng" dirty="0">
                <a:solidFill>
                  <a:srgbClr val="0070C0"/>
                </a:solidFill>
              </a:rPr>
              <a:t>Thème n°2 :</a:t>
            </a:r>
            <a:r>
              <a:rPr lang="fr-FR" dirty="0">
                <a:solidFill>
                  <a:srgbClr val="0070C0"/>
                </a:solidFill>
              </a:rPr>
              <a:t> Mouvement et interactions</a:t>
            </a:r>
          </a:p>
          <a:p>
            <a:pPr lvl="1"/>
            <a:r>
              <a:rPr lang="fr-FR" dirty="0"/>
              <a:t>1. Décrire un mouvement</a:t>
            </a:r>
          </a:p>
          <a:p>
            <a:pPr lvl="1"/>
            <a:r>
              <a:rPr lang="fr-FR" dirty="0"/>
              <a:t>2. Modéliser une action sur un système</a:t>
            </a:r>
          </a:p>
          <a:p>
            <a:pPr lvl="1"/>
            <a:r>
              <a:rPr lang="fr-FR" dirty="0"/>
              <a:t>3. Principe d’inertie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0" y="2519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Programme Sciences Physiques et Chimiques</a:t>
            </a:r>
            <a:endParaRPr lang="fr-F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34431" y="836712"/>
            <a:ext cx="3075137" cy="461665"/>
          </a:xfrm>
          <a:prstGeom prst="rect">
            <a:avLst/>
          </a:prstGeom>
        </p:spPr>
        <p:txBody>
          <a:bodyPr vert="horz" wrap="square" rtlCol="0" anchor="b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all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Classe de seconde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101728" y="6581001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57200" y="1514476"/>
            <a:ext cx="8229600" cy="4611688"/>
          </a:xfrm>
        </p:spPr>
        <p:txBody>
          <a:bodyPr>
            <a:normAutofit/>
          </a:bodyPr>
          <a:lstStyle/>
          <a:p>
            <a:r>
              <a:rPr lang="fr-FR" u="sng" dirty="0">
                <a:solidFill>
                  <a:srgbClr val="0070C0"/>
                </a:solidFill>
              </a:rPr>
              <a:t>Thème n°3 :</a:t>
            </a:r>
            <a:r>
              <a:rPr lang="fr-FR" dirty="0">
                <a:solidFill>
                  <a:srgbClr val="0070C0"/>
                </a:solidFill>
              </a:rPr>
              <a:t> Ondes et signaux</a:t>
            </a:r>
          </a:p>
          <a:p>
            <a:pPr lvl="1"/>
            <a:r>
              <a:rPr lang="fr-FR" dirty="0"/>
              <a:t>1. Émission et perception d’un son</a:t>
            </a:r>
          </a:p>
          <a:p>
            <a:pPr lvl="1"/>
            <a:r>
              <a:rPr lang="fr-FR" dirty="0"/>
              <a:t>2. Vision et image</a:t>
            </a:r>
          </a:p>
          <a:p>
            <a:pPr lvl="1"/>
            <a:r>
              <a:rPr lang="fr-FR" dirty="0"/>
              <a:t>3. Signaux et capteurs (électricité)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EdCountryRpt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Office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AF19C96-3D46-4722-86B8-F1A9A110FA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EdCountryRpt</Template>
  <TotalTime>0</TotalTime>
  <Words>206</Words>
  <Application>Microsoft Office PowerPoint</Application>
  <PresentationFormat>Affichage à l'écran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</vt:lpstr>
      <vt:lpstr>Franklin Gothic Medium</vt:lpstr>
      <vt:lpstr>EdCountryRpt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2011-09-05T16:57:09Z</dcterms:created>
  <dcterms:modified xsi:type="dcterms:W3CDTF">2022-09-04T18:15:11Z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TC101659609990</vt:lpwstr>
  </property>
</Properties>
</file>