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9" r:id="rId3"/>
    <p:sldId id="260" r:id="rId4"/>
    <p:sldId id="263" r:id="rId5"/>
    <p:sldId id="264" r:id="rId6"/>
    <p:sldId id="262" r:id="rId7"/>
    <p:sldId id="266" r:id="rId8"/>
    <p:sldId id="265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119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12/04/2022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785794"/>
            <a:ext cx="6819900" cy="4535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143240" y="5357826"/>
            <a:ext cx="2883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Irisations colorées sur un CD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5"/>
            <a:ext cx="9144000" cy="684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697" y="142852"/>
            <a:ext cx="3876675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7193" y="3786190"/>
            <a:ext cx="4503963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4583" y="142852"/>
            <a:ext cx="4486573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71438" y="5500702"/>
            <a:ext cx="45005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/>
              <a:t>Isaac Newton</a:t>
            </a:r>
            <a:r>
              <a:rPr lang="fr-FR" sz="1600" dirty="0"/>
              <a:t> (1643-1727) est l’un des scientifiques les plus célèbres de sa génération : il a découvert la loi de la gravitation universelle (« la pomme de Newton »). Il s'intéressa aussi à l'optique dans les années 1670.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862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42910" y="4143380"/>
            <a:ext cx="3143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Réseau en verre 300 traits/mm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5850" y="0"/>
            <a:ext cx="42481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447322" y="4286256"/>
            <a:ext cx="3196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Réseau standard 530 traits/mm</a:t>
            </a:r>
          </a:p>
        </p:txBody>
      </p:sp>
      <p:sp>
        <p:nvSpPr>
          <p:cNvPr id="8" name="Rectangle 7"/>
          <p:cNvSpPr/>
          <p:nvPr/>
        </p:nvSpPr>
        <p:spPr>
          <a:xfrm>
            <a:off x="357158" y="5572140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Un </a:t>
            </a:r>
            <a:r>
              <a:rPr lang="fr-FR" b="1" dirty="0"/>
              <a:t>réseau (de diffraction)</a:t>
            </a:r>
            <a:r>
              <a:rPr lang="fr-FR" dirty="0"/>
              <a:t> est un dispositif optique composé d'une série de fentes parallèles espacées de manière régulière, l'espacement est appelé le « pas » du réseau.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403524"/>
            <a:ext cx="428625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357554" y="4594215"/>
            <a:ext cx="30405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/>
              <a:t>Spectroscope à réseau</a:t>
            </a:r>
          </a:p>
        </p:txBody>
      </p:sp>
      <p:sp>
        <p:nvSpPr>
          <p:cNvPr id="6" name="Rectangle 5"/>
          <p:cNvSpPr/>
          <p:nvPr/>
        </p:nvSpPr>
        <p:spPr>
          <a:xfrm>
            <a:off x="214282" y="260648"/>
            <a:ext cx="2627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Réseau de 140 traits/mm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 rot="16200000" flipH="1">
            <a:off x="2786050" y="474962"/>
            <a:ext cx="214314" cy="214314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857884" y="1332218"/>
            <a:ext cx="2673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Tube en carton Ø = 30 mm</a:t>
            </a:r>
          </a:p>
        </p:txBody>
      </p:sp>
      <p:cxnSp>
        <p:nvCxnSpPr>
          <p:cNvPr id="11" name="Connecteur droit avec flèche 10"/>
          <p:cNvCxnSpPr>
            <a:stCxn id="9" idx="1"/>
          </p:cNvCxnSpPr>
          <p:nvPr/>
        </p:nvCxnSpPr>
        <p:spPr>
          <a:xfrm rot="10800000" flipV="1">
            <a:off x="5214942" y="1516884"/>
            <a:ext cx="642942" cy="458276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358082" y="3618234"/>
            <a:ext cx="1125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Fente fine</a:t>
            </a:r>
          </a:p>
        </p:txBody>
      </p:sp>
      <p:cxnSp>
        <p:nvCxnSpPr>
          <p:cNvPr id="14" name="Connecteur droit avec flèche 13"/>
          <p:cNvCxnSpPr>
            <a:stCxn id="12" idx="1"/>
          </p:cNvCxnSpPr>
          <p:nvPr/>
        </p:nvCxnSpPr>
        <p:spPr>
          <a:xfrm rot="10800000" flipV="1">
            <a:off x="6786578" y="3802900"/>
            <a:ext cx="571504" cy="2964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outon">
            <a:hlinkClick r:id="" action="ppaction://hlinkshowjump?jump=endshow"/>
            <a:hlinkHover r:id="" action="ppaction://macro?name=image_apparaitre"/>
          </p:cNvPr>
          <p:cNvSpPr/>
          <p:nvPr/>
        </p:nvSpPr>
        <p:spPr>
          <a:xfrm>
            <a:off x="4162140" y="6309320"/>
            <a:ext cx="819720" cy="374571"/>
          </a:xfrm>
          <a:prstGeom prst="roundRect">
            <a:avLst/>
          </a:prstGeom>
          <a:ln w="3175"/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1600" dirty="0"/>
              <a:t>Fermer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714356"/>
            <a:ext cx="71437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5429256" y="4000504"/>
            <a:ext cx="2744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Lumières de même couleur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rot="5400000" flipH="1" flipV="1">
            <a:off x="5036347" y="3250405"/>
            <a:ext cx="1643074" cy="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rot="16200000" flipV="1">
            <a:off x="6679423" y="3178966"/>
            <a:ext cx="1785949" cy="3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0" y="4786322"/>
            <a:ext cx="4286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  <a:sym typeface="Symbol"/>
              </a:rPr>
              <a:t> </a:t>
            </a:r>
            <a:r>
              <a:rPr lang="fr-FR" dirty="0">
                <a:solidFill>
                  <a:srgbClr val="FF0000"/>
                </a:solidFill>
              </a:rPr>
              <a:t>la couleur de la lumière n’est pas altérée par le passage dans le prisme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8"/>
          <p:cNvSpPr txBox="1">
            <a:spLocks noChangeArrowheads="1"/>
          </p:cNvSpPr>
          <p:nvPr/>
        </p:nvSpPr>
        <p:spPr bwMode="auto">
          <a:xfrm>
            <a:off x="900113" y="1831975"/>
            <a:ext cx="3959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u="sng" dirty="0">
                <a:latin typeface="Times New Roman" pitchFamily="18" charset="0"/>
              </a:rPr>
              <a:t>Spectre d’origine thermique</a:t>
            </a:r>
          </a:p>
        </p:txBody>
      </p:sp>
      <p:sp>
        <p:nvSpPr>
          <p:cNvPr id="3075" name="Text Box 19"/>
          <p:cNvSpPr txBox="1">
            <a:spLocks noChangeArrowheads="1"/>
          </p:cNvSpPr>
          <p:nvPr/>
        </p:nvSpPr>
        <p:spPr bwMode="auto">
          <a:xfrm>
            <a:off x="3190875" y="585788"/>
            <a:ext cx="284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i="1" u="sng">
                <a:solidFill>
                  <a:srgbClr val="339933"/>
                </a:solidFill>
                <a:latin typeface="Times New Roman" pitchFamily="18" charset="0"/>
              </a:rPr>
              <a:t>Spectre d’émission</a:t>
            </a:r>
          </a:p>
        </p:txBody>
      </p:sp>
      <p:sp>
        <p:nvSpPr>
          <p:cNvPr id="3077" name="Rectangle 23"/>
          <p:cNvSpPr>
            <a:spLocks noChangeArrowheads="1"/>
          </p:cNvSpPr>
          <p:nvPr/>
        </p:nvSpPr>
        <p:spPr bwMode="auto">
          <a:xfrm>
            <a:off x="627063" y="3057525"/>
            <a:ext cx="7866062" cy="2105025"/>
          </a:xfrm>
          <a:prstGeom prst="rect">
            <a:avLst/>
          </a:prstGeom>
          <a:gradFill rotWithShape="0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196850" y="877888"/>
            <a:ext cx="3313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 i="1" u="sng">
                <a:solidFill>
                  <a:srgbClr val="339933"/>
                </a:solidFill>
                <a:latin typeface="Times New Roman" pitchFamily="18" charset="0"/>
              </a:rPr>
              <a:t>Spectres d’émission</a:t>
            </a:r>
          </a:p>
        </p:txBody>
      </p:sp>
      <p:sp>
        <p:nvSpPr>
          <p:cNvPr id="4099" name="Text Box 11"/>
          <p:cNvSpPr txBox="1">
            <a:spLocks noChangeArrowheads="1"/>
          </p:cNvSpPr>
          <p:nvPr/>
        </p:nvSpPr>
        <p:spPr bwMode="auto">
          <a:xfrm>
            <a:off x="0" y="2984500"/>
            <a:ext cx="1871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>
                <a:latin typeface="Times New Roman" pitchFamily="18" charset="0"/>
              </a:rPr>
              <a:t>Hélium :</a:t>
            </a:r>
          </a:p>
        </p:txBody>
      </p:sp>
      <p:pic>
        <p:nvPicPr>
          <p:cNvPr id="4100" name="Picture 13" descr="lampe-hg-bp1"/>
          <p:cNvPicPr>
            <a:picLocks noChangeAspect="1" noChangeArrowheads="1"/>
          </p:cNvPicPr>
          <p:nvPr/>
        </p:nvPicPr>
        <p:blipFill>
          <a:blip r:embed="rId2" cstate="print"/>
          <a:srcRect r="44124" b="20178"/>
          <a:stretch>
            <a:fillRect/>
          </a:stretch>
        </p:blipFill>
        <p:spPr bwMode="auto">
          <a:xfrm>
            <a:off x="6578600" y="234950"/>
            <a:ext cx="2392363" cy="440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15"/>
          <p:cNvSpPr txBox="1">
            <a:spLocks noChangeArrowheads="1"/>
          </p:cNvSpPr>
          <p:nvPr/>
        </p:nvSpPr>
        <p:spPr bwMode="auto">
          <a:xfrm>
            <a:off x="-31750" y="3697288"/>
            <a:ext cx="1871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2400">
                <a:latin typeface="Times New Roman" pitchFamily="18" charset="0"/>
              </a:rPr>
              <a:t>Mercure :</a:t>
            </a:r>
          </a:p>
        </p:txBody>
      </p:sp>
      <p:sp>
        <p:nvSpPr>
          <p:cNvPr id="4102" name="Text Box 16"/>
          <p:cNvSpPr txBox="1">
            <a:spLocks noChangeArrowheads="1"/>
          </p:cNvSpPr>
          <p:nvPr/>
        </p:nvSpPr>
        <p:spPr bwMode="auto">
          <a:xfrm>
            <a:off x="900113" y="6237288"/>
            <a:ext cx="6335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fr-FR" sz="2400">
              <a:latin typeface="Times New Roman" pitchFamily="18" charset="0"/>
            </a:endParaRPr>
          </a:p>
        </p:txBody>
      </p:sp>
      <p:sp>
        <p:nvSpPr>
          <p:cNvPr id="4104" name="Text Box 21"/>
          <p:cNvSpPr txBox="1">
            <a:spLocks noChangeArrowheads="1"/>
          </p:cNvSpPr>
          <p:nvPr/>
        </p:nvSpPr>
        <p:spPr bwMode="auto">
          <a:xfrm>
            <a:off x="5260975" y="669925"/>
            <a:ext cx="63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gaz</a:t>
            </a:r>
          </a:p>
        </p:txBody>
      </p:sp>
      <p:sp>
        <p:nvSpPr>
          <p:cNvPr id="4105" name="Line 22"/>
          <p:cNvSpPr>
            <a:spLocks noChangeShapeType="1"/>
          </p:cNvSpPr>
          <p:nvPr/>
        </p:nvSpPr>
        <p:spPr bwMode="auto">
          <a:xfrm>
            <a:off x="6045200" y="1779588"/>
            <a:ext cx="1428750" cy="260508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4106" name="Text Box 23"/>
          <p:cNvSpPr txBox="1">
            <a:spLocks noChangeArrowheads="1"/>
          </p:cNvSpPr>
          <p:nvPr/>
        </p:nvSpPr>
        <p:spPr bwMode="auto">
          <a:xfrm>
            <a:off x="1069975" y="1474788"/>
            <a:ext cx="5248275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Excitation du gaz grâce à une tension électrique</a:t>
            </a:r>
          </a:p>
          <a:p>
            <a:pPr>
              <a:spcBef>
                <a:spcPct val="50000"/>
              </a:spcBef>
            </a:pPr>
            <a:r>
              <a:rPr lang="fr-FR"/>
              <a:t>Il n’y a pas de filament.</a:t>
            </a:r>
          </a:p>
        </p:txBody>
      </p:sp>
      <p:sp>
        <p:nvSpPr>
          <p:cNvPr id="4107" name="Line 24"/>
          <p:cNvSpPr>
            <a:spLocks noChangeShapeType="1"/>
          </p:cNvSpPr>
          <p:nvPr/>
        </p:nvSpPr>
        <p:spPr bwMode="auto">
          <a:xfrm>
            <a:off x="5880100" y="917575"/>
            <a:ext cx="1730375" cy="1193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4108" name="Oval 25"/>
          <p:cNvSpPr>
            <a:spLocks noChangeArrowheads="1"/>
          </p:cNvSpPr>
          <p:nvPr/>
        </p:nvSpPr>
        <p:spPr bwMode="auto">
          <a:xfrm>
            <a:off x="7620000" y="1409700"/>
            <a:ext cx="358775" cy="1630363"/>
          </a:xfrm>
          <a:prstGeom prst="ellips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4109" name="Picture 26" descr="H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0163" y="2884488"/>
            <a:ext cx="476408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331A71E-DC7A-68A5-45D4-216907F286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" t="14117" r="7526" b="54063"/>
          <a:stretch/>
        </p:blipFill>
        <p:spPr bwMode="auto">
          <a:xfrm>
            <a:off x="1300163" y="3717032"/>
            <a:ext cx="4752000" cy="6644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155</Words>
  <Application>Microsoft Office PowerPoint</Application>
  <PresentationFormat>Affichage à l'écran (4:3)</PresentationFormat>
  <Paragraphs>20</Paragraphs>
  <Slides>8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INTERNET</dc:creator>
  <cp:lastModifiedBy>Toph</cp:lastModifiedBy>
  <cp:revision>14</cp:revision>
  <dcterms:created xsi:type="dcterms:W3CDTF">2012-03-05T19:16:38Z</dcterms:created>
  <dcterms:modified xsi:type="dcterms:W3CDTF">2022-04-12T18:10:17Z</dcterms:modified>
</cp:coreProperties>
</file>