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2"/>
  </p:notesMasterIdLst>
  <p:sldIdLst>
    <p:sldId id="257" r:id="rId3"/>
    <p:sldId id="256" r:id="rId4"/>
    <p:sldId id="263" r:id="rId5"/>
    <p:sldId id="264" r:id="rId6"/>
    <p:sldId id="297" r:id="rId7"/>
    <p:sldId id="298" r:id="rId8"/>
    <p:sldId id="299" r:id="rId9"/>
    <p:sldId id="300" r:id="rId10"/>
    <p:sldId id="301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83CC5-7514-4D7E-9BDF-491FB32B7AB1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9B643-27D6-48E8-9372-E3CF8BA59FC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082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028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6199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447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16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347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444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233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528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356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52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5DFD199-607B-4439-8329-7105F1B657B9}" type="datetimeFigureOut">
              <a:rPr lang="fr-FR" smtClean="0"/>
              <a:pPr/>
              <a:t>15/09/2022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1FBAC6E-7971-4504-B826-F80E4D77771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87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../Documents/La%20fonction%20logarithme%20d&#233;cimal.doc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Tableau%20d'avancement.pptx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501687" y="1319282"/>
            <a:ext cx="8140626" cy="769441"/>
          </a:xfr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4400" cap="none" dirty="0">
                <a:solidFill>
                  <a:srgbClr val="FF0000"/>
                </a:solidFill>
              </a:rPr>
              <a:t>Acides et bases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16632"/>
            <a:ext cx="3905236" cy="830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sz="48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Chapitre 1 :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2708920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itchFamily="34" charset="0"/>
                <a:cs typeface="Calibri" pitchFamily="34" charset="0"/>
              </a:rPr>
              <a:t>Les objectifs de connaissance :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5" y="3717032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Calibri" pitchFamily="34" charset="0"/>
                <a:cs typeface="Calibri" pitchFamily="34" charset="0"/>
              </a:rPr>
              <a:t>Les objectifs de savoir-faire :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60" y="3078252"/>
            <a:ext cx="51144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sz="1600" dirty="0">
                <a:latin typeface="Calibri" pitchFamily="34" charset="0"/>
              </a:rPr>
              <a:t> Définir le pH d’une solution aqueuse ;</a:t>
            </a:r>
          </a:p>
          <a:p>
            <a:pPr lvl="0">
              <a:buFontTx/>
              <a:buChar char="-"/>
            </a:pPr>
            <a:r>
              <a:rPr lang="fr-FR" sz="1600" dirty="0">
                <a:latin typeface="Calibri" pitchFamily="34" charset="0"/>
              </a:rPr>
              <a:t> Définir un acide et une base selon la théorie de Brönsted ;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559" y="4026550"/>
            <a:ext cx="35229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sz="1600" dirty="0">
                <a:latin typeface="Calibri" pitchFamily="34" charset="0"/>
                <a:cs typeface="Calibri" pitchFamily="34" charset="0"/>
              </a:rPr>
              <a:t> Mesurer le pH d’une solution aqueuse.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3568" y="5409511"/>
            <a:ext cx="8377614" cy="140038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Thème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Constitution et transformation de la matière</a:t>
            </a:r>
          </a:p>
          <a:p>
            <a:pPr>
              <a:lnSpc>
                <a:spcPct val="150000"/>
              </a:lnSpc>
            </a:pPr>
            <a:r>
              <a:rPr lang="fr-FR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  </a:t>
            </a:r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Domaine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Déterminer la composition d’un système par des méthodes physiques et chimiques</a:t>
            </a:r>
          </a:p>
          <a:p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   Modéliser des transformations acide-base par des transferts d’ion hydrogène H</a:t>
            </a:r>
            <a:r>
              <a:rPr lang="fr-FR" sz="1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+</a:t>
            </a:r>
          </a:p>
          <a:p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    Analyser un système chimique par des méthodes physiques</a:t>
            </a:r>
          </a:p>
          <a:p>
            <a:endParaRPr lang="fr-FR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 3"/>
            </a:endParaRPr>
          </a:p>
          <a:p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Chapitre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uiExpand="1" build="p"/>
      <p:bldP spid="9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21986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pH et sa mesure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</a:p>
        </p:txBody>
      </p:sp>
      <p:pic>
        <p:nvPicPr>
          <p:cNvPr id="7" name="il_fi" descr="http://www.acidokyl.com/images/sce/PH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539" y="836712"/>
            <a:ext cx="6887556" cy="262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79512" y="3861048"/>
            <a:ext cx="8712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Un milieu acide est caractérisé par la présence d’</a:t>
            </a:r>
            <a:r>
              <a:rPr lang="fr-FR" b="1" dirty="0">
                <a:solidFill>
                  <a:srgbClr val="FF0000"/>
                </a:solidFill>
              </a:rPr>
              <a:t>ions oxonium H</a:t>
            </a:r>
            <a:r>
              <a:rPr lang="fr-FR" b="1" baseline="-25000" dirty="0">
                <a:solidFill>
                  <a:srgbClr val="FF0000"/>
                </a:solidFill>
              </a:rPr>
              <a:t>3</a:t>
            </a:r>
            <a:r>
              <a:rPr lang="fr-FR" b="1" dirty="0">
                <a:solidFill>
                  <a:srgbClr val="FF0000"/>
                </a:solidFill>
              </a:rPr>
              <a:t>O</a:t>
            </a:r>
            <a:r>
              <a:rPr lang="fr-FR" b="1" baseline="30000" dirty="0">
                <a:solidFill>
                  <a:srgbClr val="FF0000"/>
                </a:solidFill>
              </a:rPr>
              <a:t>+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;</a:t>
            </a:r>
            <a:endParaRPr lang="fr-FR" dirty="0">
              <a:solidFill>
                <a:schemeClr val="bg1"/>
              </a:solidFill>
            </a:endParaRPr>
          </a:p>
          <a:p>
            <a:pPr algn="just"/>
            <a:endParaRPr lang="fr-FR" sz="5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Un milieu basique est quant à lui caractérisé par la présence d’</a:t>
            </a:r>
            <a:r>
              <a:rPr lang="fr-FR" b="1" dirty="0">
                <a:solidFill>
                  <a:srgbClr val="FF0000"/>
                </a:solidFill>
              </a:rPr>
              <a:t>ions hydroxyde HO¯.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3501008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9" name="Rectangle 8" hidden="1"/>
          <p:cNvSpPr/>
          <p:nvPr/>
        </p:nvSpPr>
        <p:spPr>
          <a:xfrm>
            <a:off x="179512" y="908720"/>
            <a:ext cx="8712968" cy="5688000"/>
          </a:xfrm>
          <a:prstGeom prst="rect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19050">
            <a:solidFill>
              <a:srgbClr val="FF0000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79512" y="4653136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12" name="Rectangle 11"/>
          <p:cNvSpPr/>
          <p:nvPr/>
        </p:nvSpPr>
        <p:spPr>
          <a:xfrm>
            <a:off x="251520" y="501317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Le </a:t>
            </a:r>
            <a:r>
              <a:rPr lang="fr-FR" b="1" dirty="0">
                <a:solidFill>
                  <a:srgbClr val="FF0000"/>
                </a:solidFill>
              </a:rPr>
              <a:t>pH</a:t>
            </a:r>
            <a:r>
              <a:rPr lang="fr-FR" dirty="0">
                <a:solidFill>
                  <a:srgbClr val="FF0000"/>
                </a:solidFill>
              </a:rPr>
              <a:t> (ou </a:t>
            </a:r>
            <a:r>
              <a:rPr lang="fr-FR" b="1" dirty="0">
                <a:solidFill>
                  <a:srgbClr val="FF0000"/>
                </a:solidFill>
              </a:rPr>
              <a:t>potentiel Hydrogène</a:t>
            </a:r>
            <a:r>
              <a:rPr lang="fr-FR" dirty="0">
                <a:solidFill>
                  <a:srgbClr val="FF0000"/>
                </a:solidFill>
              </a:rPr>
              <a:t>) d’une solution aqueuse est une grandeur sans dimension (</a:t>
            </a:r>
            <a:r>
              <a:rPr lang="fr-FR" dirty="0">
                <a:solidFill>
                  <a:srgbClr val="FF0000"/>
                </a:solidFill>
                <a:sym typeface="Symbol"/>
              </a:rPr>
              <a:t> </a:t>
            </a:r>
            <a:r>
              <a:rPr lang="fr-FR" dirty="0">
                <a:solidFill>
                  <a:srgbClr val="FF0000"/>
                </a:solidFill>
              </a:rPr>
              <a:t>sans unité) définie par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"/>
              <p:cNvSpPr txBox="1"/>
              <p:nvPr/>
            </p:nvSpPr>
            <p:spPr bwMode="auto">
              <a:xfrm>
                <a:off x="655638" y="5732463"/>
                <a:ext cx="8125686" cy="89005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m:rPr>
                              <m:nor/>
                            </m:rPr>
                            <a:rPr lang="fr-FR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pH</m:t>
                          </m:r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func>
                            <m:func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b>
                                    <m:sSub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O</m:t>
                                      </m:r>
                                    </m:e>
                                    <m:sup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  <m: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func>
                            <m:func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</m:e>
                          </m:func>
                          <m:sSub>
                            <m:sSub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p>
                              <m: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borderBox>
                      <m:r>
                        <m:rPr>
                          <m:nor/>
                        </m:rPr>
                        <a:rPr lang="fr-FR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d>
                        <m:dPr>
                          <m:begChr m:val="{"/>
                          <m:endChr m:val=""/>
                          <m:ctrlPr>
                            <a:rPr lang="fr-F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&amp;[</m:t>
                              </m:r>
                              <m:sSub>
                                <m:sSub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e>
                                <m:sup>
                                  <m: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]=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concentration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molaire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ions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oxonium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</m:t>
                              </m:r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p>
                                <m:sSup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  <m:e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unc>
                                <m:funcPr>
                                  <m:ctrlP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1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fr-FR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</m:func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fonction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math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matique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≪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logarithme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  <m:r>
                                <m:rPr>
                                  <m:nor/>
                                </m:rPr>
                                <a:rPr lang="fr-FR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cimal</m:t>
                              </m:r>
                              <m:r>
                                <a:rPr lang="fr-F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≫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16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638" y="5732463"/>
                <a:ext cx="8125686" cy="8900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 16" descr="help.png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72400" y="6309320"/>
            <a:ext cx="213360" cy="21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uiExpand="1" build="p"/>
      <p:bldP spid="13" grpId="0"/>
      <p:bldP spid="9" grpId="0" animBg="1"/>
      <p:bldP spid="11" grpId="0"/>
      <p:bldP spid="12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/>
        </p:nvSpPr>
        <p:spPr>
          <a:xfrm>
            <a:off x="179512" y="2347026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 :</a:t>
            </a:r>
            <a:endParaRPr lang="fr-FR" dirty="0"/>
          </a:p>
        </p:txBody>
      </p:sp>
      <p:sp>
        <p:nvSpPr>
          <p:cNvPr id="10" name="Rectangle 9" hidden="1"/>
          <p:cNvSpPr/>
          <p:nvPr/>
        </p:nvSpPr>
        <p:spPr>
          <a:xfrm>
            <a:off x="251520" y="2636912"/>
            <a:ext cx="864096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La mesure du pH permet de calculer la concentration molaire (</a:t>
            </a:r>
            <a:r>
              <a:rPr lang="fr-FR" b="1" dirty="0"/>
              <a:t>exprimée en </a:t>
            </a:r>
            <a:r>
              <a:rPr lang="fr-FR" b="1" dirty="0" err="1"/>
              <a:t>mol.L</a:t>
            </a:r>
            <a:r>
              <a:rPr lang="fr-FR" b="1" baseline="30000" dirty="0"/>
              <a:t>–1</a:t>
            </a:r>
            <a:r>
              <a:rPr lang="fr-FR" dirty="0"/>
              <a:t>) en ions oxonium de la solution aqueuse par la relation :</a:t>
            </a:r>
          </a:p>
          <a:p>
            <a:endParaRPr lang="fr-FR" sz="800" dirty="0"/>
          </a:p>
          <a:p>
            <a:pPr algn="ctr"/>
            <a:r>
              <a:rPr lang="fr-FR" b="1" dirty="0"/>
              <a:t>[H</a:t>
            </a:r>
            <a:r>
              <a:rPr lang="fr-FR" b="1" baseline="-25000" dirty="0"/>
              <a:t>3</a:t>
            </a:r>
            <a:r>
              <a:rPr lang="fr-FR" b="1" dirty="0"/>
              <a:t>O</a:t>
            </a:r>
            <a:r>
              <a:rPr lang="fr-FR" b="1" baseline="30000" dirty="0"/>
              <a:t>+</a:t>
            </a:r>
            <a:r>
              <a:rPr lang="fr-FR" b="1" dirty="0"/>
              <a:t>] = 10</a:t>
            </a:r>
            <a:r>
              <a:rPr lang="fr-FR" b="1" baseline="30000" dirty="0"/>
              <a:t>–pH</a:t>
            </a:r>
            <a:r>
              <a:rPr lang="fr-FR" b="1" dirty="0"/>
              <a:t>            </a:t>
            </a:r>
            <a:r>
              <a:rPr lang="fr-FR" dirty="0"/>
              <a:t>([H</a:t>
            </a:r>
            <a:r>
              <a:rPr lang="fr-FR" baseline="-25000" dirty="0"/>
              <a:t>3</a:t>
            </a:r>
            <a:r>
              <a:rPr lang="fr-FR" dirty="0"/>
              <a:t>O</a:t>
            </a:r>
            <a:r>
              <a:rPr lang="fr-FR" baseline="30000" dirty="0"/>
              <a:t>+</a:t>
            </a:r>
            <a:r>
              <a:rPr lang="fr-FR" dirty="0"/>
              <a:t>] s’exprime alors en </a:t>
            </a:r>
            <a:r>
              <a:rPr lang="fr-FR" dirty="0" err="1"/>
              <a:t>mol.L</a:t>
            </a:r>
            <a:r>
              <a:rPr lang="fr-FR" baseline="30000" dirty="0"/>
              <a:t>–1</a:t>
            </a:r>
            <a:r>
              <a:rPr lang="fr-FR" dirty="0"/>
              <a:t>)</a:t>
            </a:r>
          </a:p>
          <a:p>
            <a:endParaRPr lang="fr-FR" sz="800" dirty="0"/>
          </a:p>
          <a:p>
            <a:pPr algn="just">
              <a:buFont typeface="Wingdings" pitchFamily="2" charset="2"/>
              <a:buChar char="§"/>
            </a:pPr>
            <a:r>
              <a:rPr lang="fr-FR" dirty="0"/>
              <a:t> Le </a:t>
            </a:r>
            <a:r>
              <a:rPr lang="fr-FR" b="1" dirty="0"/>
              <a:t>pH</a:t>
            </a:r>
            <a:r>
              <a:rPr lang="fr-FR" dirty="0"/>
              <a:t> est une </a:t>
            </a:r>
            <a:r>
              <a:rPr lang="fr-FR" b="1" dirty="0"/>
              <a:t>grandeur logarithmique</a:t>
            </a:r>
            <a:r>
              <a:rPr lang="fr-FR" dirty="0"/>
              <a:t> : quand une solution devient dix fois plus acide (</a:t>
            </a:r>
            <a:r>
              <a:rPr lang="fr-FR" dirty="0">
                <a:sym typeface="Symbol"/>
              </a:rPr>
              <a:t></a:t>
            </a:r>
            <a:r>
              <a:rPr lang="fr-FR" dirty="0"/>
              <a:t> [H</a:t>
            </a:r>
            <a:r>
              <a:rPr lang="fr-FR" baseline="-25000" dirty="0"/>
              <a:t>3</a:t>
            </a:r>
            <a:r>
              <a:rPr lang="fr-FR" dirty="0"/>
              <a:t>O</a:t>
            </a:r>
            <a:r>
              <a:rPr lang="fr-FR" baseline="30000" dirty="0"/>
              <a:t>+</a:t>
            </a:r>
            <a:r>
              <a:rPr lang="fr-FR" dirty="0"/>
              <a:t>] × 10), son pH diminue d'une unité. Si elle devient 100 fois plus acide, le pH diminuera alors de deux unités. Et ainsi de suite (3 unités pour un facteur 1000, etc.) ;</a:t>
            </a:r>
          </a:p>
          <a:p>
            <a:endParaRPr lang="fr-FR" sz="800" dirty="0"/>
          </a:p>
          <a:p>
            <a:pPr>
              <a:buFont typeface="Wingdings" pitchFamily="2" charset="2"/>
              <a:buChar char="§"/>
            </a:pPr>
            <a:r>
              <a:rPr lang="fr-FR" dirty="0"/>
              <a:t> </a:t>
            </a:r>
            <a:r>
              <a:rPr lang="fr-FR" b="1" dirty="0"/>
              <a:t>À 25°C</a:t>
            </a:r>
            <a:r>
              <a:rPr lang="fr-FR" dirty="0"/>
              <a:t>, le pH d’une solution aqueuse est compris entre </a:t>
            </a:r>
            <a:r>
              <a:rPr lang="fr-FR" b="1" dirty="0"/>
              <a:t>0</a:t>
            </a:r>
            <a:r>
              <a:rPr lang="fr-FR" dirty="0"/>
              <a:t> et </a:t>
            </a:r>
            <a:r>
              <a:rPr lang="fr-FR" b="1" dirty="0"/>
              <a:t>14</a:t>
            </a:r>
            <a:r>
              <a:rPr lang="fr-FR" dirty="0"/>
              <a:t> :</a:t>
            </a: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1731963" y="404664"/>
            <a:ext cx="5680075" cy="1568450"/>
            <a:chOff x="1350" y="737"/>
            <a:chExt cx="8945" cy="2471"/>
          </a:xfrm>
        </p:grpSpPr>
        <p:sp>
          <p:nvSpPr>
            <p:cNvPr id="32799" name="AutoShape 31"/>
            <p:cNvSpPr>
              <a:spLocks noChangeShapeType="1"/>
            </p:cNvSpPr>
            <p:nvPr/>
          </p:nvSpPr>
          <p:spPr bwMode="auto">
            <a:xfrm flipV="1">
              <a:off x="1526" y="2619"/>
              <a:ext cx="82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8" name="AutoShape 30"/>
            <p:cNvSpPr>
              <a:spLocks noChangeShapeType="1"/>
            </p:cNvSpPr>
            <p:nvPr/>
          </p:nvSpPr>
          <p:spPr bwMode="auto">
            <a:xfrm>
              <a:off x="1526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7" name="AutoShape 29"/>
            <p:cNvSpPr>
              <a:spLocks noChangeShapeType="1"/>
            </p:cNvSpPr>
            <p:nvPr/>
          </p:nvSpPr>
          <p:spPr bwMode="auto">
            <a:xfrm>
              <a:off x="2094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6" name="AutoShape 28"/>
            <p:cNvSpPr>
              <a:spLocks noChangeShapeType="1"/>
            </p:cNvSpPr>
            <p:nvPr/>
          </p:nvSpPr>
          <p:spPr bwMode="auto">
            <a:xfrm>
              <a:off x="2662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5" name="AutoShape 27"/>
            <p:cNvSpPr>
              <a:spLocks noChangeShapeType="1"/>
            </p:cNvSpPr>
            <p:nvPr/>
          </p:nvSpPr>
          <p:spPr bwMode="auto">
            <a:xfrm>
              <a:off x="8342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4" name="AutoShape 26"/>
            <p:cNvSpPr>
              <a:spLocks noChangeShapeType="1"/>
            </p:cNvSpPr>
            <p:nvPr/>
          </p:nvSpPr>
          <p:spPr bwMode="auto">
            <a:xfrm>
              <a:off x="8910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3" name="AutoShape 25"/>
            <p:cNvSpPr>
              <a:spLocks noChangeShapeType="1"/>
            </p:cNvSpPr>
            <p:nvPr/>
          </p:nvSpPr>
          <p:spPr bwMode="auto">
            <a:xfrm>
              <a:off x="3230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2" name="AutoShape 24"/>
            <p:cNvSpPr>
              <a:spLocks noChangeShapeType="1"/>
            </p:cNvSpPr>
            <p:nvPr/>
          </p:nvSpPr>
          <p:spPr bwMode="auto">
            <a:xfrm>
              <a:off x="3798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1" name="AutoShape 23"/>
            <p:cNvSpPr>
              <a:spLocks noChangeShapeType="1"/>
            </p:cNvSpPr>
            <p:nvPr/>
          </p:nvSpPr>
          <p:spPr bwMode="auto">
            <a:xfrm>
              <a:off x="4934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90" name="AutoShape 22"/>
            <p:cNvSpPr>
              <a:spLocks noChangeShapeType="1"/>
            </p:cNvSpPr>
            <p:nvPr/>
          </p:nvSpPr>
          <p:spPr bwMode="auto">
            <a:xfrm>
              <a:off x="4366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9" name="AutoShape 21"/>
            <p:cNvSpPr>
              <a:spLocks noChangeShapeType="1"/>
            </p:cNvSpPr>
            <p:nvPr/>
          </p:nvSpPr>
          <p:spPr bwMode="auto">
            <a:xfrm>
              <a:off x="5495" y="2297"/>
              <a:ext cx="1" cy="435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8" name="AutoShape 20"/>
            <p:cNvSpPr>
              <a:spLocks noChangeShapeType="1"/>
            </p:cNvSpPr>
            <p:nvPr/>
          </p:nvSpPr>
          <p:spPr bwMode="auto">
            <a:xfrm>
              <a:off x="6070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7" name="AutoShape 19"/>
            <p:cNvSpPr>
              <a:spLocks noChangeShapeType="1"/>
            </p:cNvSpPr>
            <p:nvPr/>
          </p:nvSpPr>
          <p:spPr bwMode="auto">
            <a:xfrm>
              <a:off x="6638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6" name="AutoShape 18"/>
            <p:cNvSpPr>
              <a:spLocks noChangeShapeType="1"/>
            </p:cNvSpPr>
            <p:nvPr/>
          </p:nvSpPr>
          <p:spPr bwMode="auto">
            <a:xfrm>
              <a:off x="7206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5" name="AutoShape 17"/>
            <p:cNvSpPr>
              <a:spLocks noChangeShapeType="1"/>
            </p:cNvSpPr>
            <p:nvPr/>
          </p:nvSpPr>
          <p:spPr bwMode="auto">
            <a:xfrm>
              <a:off x="7774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4" name="AutoShape 16"/>
            <p:cNvSpPr>
              <a:spLocks noChangeShapeType="1"/>
            </p:cNvSpPr>
            <p:nvPr/>
          </p:nvSpPr>
          <p:spPr bwMode="auto">
            <a:xfrm>
              <a:off x="9478" y="2506"/>
              <a:ext cx="0" cy="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350" y="2794"/>
              <a:ext cx="769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0         1         2         3         4         5          6         7         8         9        10       11       12       13       14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2" name="AutoShape 14"/>
            <p:cNvSpPr>
              <a:spLocks noChangeArrowheads="1"/>
            </p:cNvSpPr>
            <p:nvPr/>
          </p:nvSpPr>
          <p:spPr bwMode="auto">
            <a:xfrm rot="5400000">
              <a:off x="5156" y="1804"/>
              <a:ext cx="680" cy="113"/>
            </a:xfrm>
            <a:prstGeom prst="rightArrow">
              <a:avLst>
                <a:gd name="adj1" fmla="val 49843"/>
                <a:gd name="adj2" fmla="val 110910"/>
              </a:avLst>
            </a:prstGeom>
            <a:solidFill>
              <a:srgbClr val="EAF1DD"/>
            </a:solidFill>
            <a:ln w="317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4972" y="737"/>
              <a:ext cx="1038" cy="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Solution</a:t>
              </a:r>
              <a:endParaRPr kumimoji="0" lang="fr-F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neutre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869" y="786"/>
              <a:ext cx="1196" cy="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0"/>
                  <a:ea typeface="Calibri" charset="0"/>
                  <a:cs typeface="Times New Roman" pitchFamily="18" charset="0"/>
                </a:rPr>
                <a:t>ACIDE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6895" y="786"/>
              <a:ext cx="1054" cy="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0"/>
                  <a:ea typeface="Calibri" charset="0"/>
                  <a:cs typeface="Times New Roman" pitchFamily="18" charset="0"/>
                </a:rPr>
                <a:t>BASE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8" name="AutoShape 10"/>
            <p:cNvSpPr>
              <a:spLocks noChangeArrowheads="1"/>
            </p:cNvSpPr>
            <p:nvPr/>
          </p:nvSpPr>
          <p:spPr bwMode="auto">
            <a:xfrm>
              <a:off x="1526" y="1805"/>
              <a:ext cx="3804" cy="104"/>
            </a:xfrm>
            <a:prstGeom prst="leftArrow">
              <a:avLst>
                <a:gd name="adj1" fmla="val 52657"/>
                <a:gd name="adj2" fmla="val 178821"/>
              </a:avLst>
            </a:prstGeom>
            <a:gradFill rotWithShape="0">
              <a:gsLst>
                <a:gs pos="0">
                  <a:srgbClr val="C00000"/>
                </a:gs>
                <a:gs pos="100000">
                  <a:srgbClr val="C00000">
                    <a:gamma/>
                    <a:tint val="2000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080" y="1496"/>
              <a:ext cx="2688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Solution de plus en plus acide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2930" y="1909"/>
              <a:ext cx="978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[H</a:t>
              </a:r>
              <a:r>
                <a:rPr kumimoji="0" lang="fr-FR" sz="1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3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O</a:t>
              </a:r>
              <a:r>
                <a:rPr kumimoji="0" lang="fr-FR" sz="1000" b="1" i="0" u="none" strike="noStrike" cap="none" normalizeH="0" baseline="3000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+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] 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  <a:sym typeface="Wingdings 3" charset="2"/>
                </a:rPr>
                <a:t></a:t>
              </a:r>
            </a:p>
          </p:txBody>
        </p:sp>
        <p:sp>
          <p:nvSpPr>
            <p:cNvPr id="32775" name="AutoShape 7"/>
            <p:cNvSpPr>
              <a:spLocks noChangeArrowheads="1"/>
            </p:cNvSpPr>
            <p:nvPr/>
          </p:nvSpPr>
          <p:spPr bwMode="auto">
            <a:xfrm flipH="1">
              <a:off x="5663" y="1805"/>
              <a:ext cx="3804" cy="104"/>
            </a:xfrm>
            <a:prstGeom prst="leftArrow">
              <a:avLst>
                <a:gd name="adj1" fmla="val 52657"/>
                <a:gd name="adj2" fmla="val 178821"/>
              </a:avLst>
            </a:prstGeom>
            <a:gradFill rotWithShape="0">
              <a:gsLst>
                <a:gs pos="0">
                  <a:srgbClr val="548DD4">
                    <a:gamma/>
                    <a:tint val="20000"/>
                    <a:invGamma/>
                  </a:srgbClr>
                </a:gs>
                <a:gs pos="100000">
                  <a:srgbClr val="548DD4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6116" y="1496"/>
              <a:ext cx="2883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Solution de plus en plus basique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7066" y="1909"/>
              <a:ext cx="978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[H</a:t>
              </a:r>
              <a:r>
                <a:rPr kumimoji="0" lang="fr-FR" sz="1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3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O</a:t>
              </a:r>
              <a:r>
                <a:rPr kumimoji="0" lang="fr-FR" sz="1000" b="1" i="0" u="none" strike="noStrike" cap="none" normalizeH="0" baseline="3000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+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] </a:t>
              </a:r>
              <a:r>
                <a:rPr kumimoji="0" lang="fr-FR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  <a:sym typeface="Wingdings 3" charset="2"/>
                </a:rPr>
                <a:t></a:t>
              </a:r>
            </a:p>
          </p:txBody>
        </p:sp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9737" y="2406"/>
              <a:ext cx="55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charset="0"/>
                  <a:ea typeface="Calibri" charset="0"/>
                  <a:cs typeface="Times New Roman" pitchFamily="18" charset="0"/>
                </a:rPr>
                <a:t>pH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107504" y="2203123"/>
            <a:ext cx="1061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>
                    <a:lumMod val="75000"/>
                  </a:schemeClr>
                </a:solidFill>
              </a:rPr>
              <a:t>Exercice :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7504" y="2564904"/>
            <a:ext cx="9107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buAutoNum type="arabicParenR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Déterminer le pH d’une solution S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de concentration en ions 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égale à 5,0 × 10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–3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bg1">
                    <a:lumMod val="75000"/>
                  </a:schemeClr>
                </a:solidFill>
              </a:rPr>
              <a:t>mol.L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–1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342900" indent="-342900" algn="just">
              <a:buAutoNum type="arabicParenR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Déterminer la concentration en ions 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d’une solution S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dont le pH est égal à 10,8.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7504" y="3284984"/>
            <a:ext cx="117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Réponses :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7504" y="3672607"/>
            <a:ext cx="6942093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arenR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Par définition, pH = – log [H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]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sym typeface="Symbol"/>
              </a:rPr>
              <a:t>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u="sng" dirty="0">
                <a:solidFill>
                  <a:schemeClr val="bg1">
                    <a:lumMod val="75000"/>
                  </a:schemeClr>
                </a:solidFill>
              </a:rPr>
              <a:t>A.N. :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pH = – log (5,0 × 10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–3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) =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2,3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On sait que pH = – log [H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] donc [H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] = 10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–pH</a:t>
            </a:r>
          </a:p>
          <a:p>
            <a:pPr marL="342900" indent="-342900"/>
            <a:r>
              <a:rPr lang="fr-FR" u="sng" dirty="0">
                <a:solidFill>
                  <a:schemeClr val="bg1">
                    <a:lumMod val="75000"/>
                  </a:schemeClr>
                </a:solidFill>
              </a:rPr>
              <a:t>A.N. :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[H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+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] = 10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–10,8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=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1,58 × 10</a:t>
            </a:r>
            <a:r>
              <a:rPr lang="fr-FR" b="1" baseline="30000" dirty="0">
                <a:solidFill>
                  <a:schemeClr val="bg1">
                    <a:lumMod val="75000"/>
                  </a:schemeClr>
                </a:solidFill>
              </a:rPr>
              <a:t>–11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bg1">
                    <a:lumMod val="75000"/>
                  </a:schemeClr>
                </a:solidFill>
              </a:rPr>
              <a:t>mol.L</a:t>
            </a:r>
            <a:r>
              <a:rPr lang="fr-FR" b="1" baseline="30000" dirty="0">
                <a:solidFill>
                  <a:schemeClr val="bg1">
                    <a:lumMod val="75000"/>
                  </a:schemeClr>
                </a:solidFill>
              </a:rPr>
              <a:t>–1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125779" y="6381328"/>
            <a:ext cx="3187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/>
              <a:t>Exercices :</a:t>
            </a:r>
            <a:r>
              <a:rPr lang="fr-FR" dirty="0"/>
              <a:t> n°34 p34 et n°20 p32</a:t>
            </a:r>
            <a:endParaRPr lang="fr-FR" strike="sngStrike" dirty="0"/>
          </a:p>
        </p:txBody>
      </p:sp>
      <p:grpSp>
        <p:nvGrpSpPr>
          <p:cNvPr id="48" name="Groupe 47"/>
          <p:cNvGrpSpPr/>
          <p:nvPr/>
        </p:nvGrpSpPr>
        <p:grpSpPr>
          <a:xfrm>
            <a:off x="3779912" y="3375576"/>
            <a:ext cx="2122500" cy="607134"/>
            <a:chOff x="3851984" y="1201658"/>
            <a:chExt cx="2122500" cy="607134"/>
          </a:xfrm>
        </p:grpSpPr>
        <p:sp>
          <p:nvSpPr>
            <p:cNvPr id="49" name="Rectangle 48"/>
            <p:cNvSpPr/>
            <p:nvPr/>
          </p:nvSpPr>
          <p:spPr>
            <a:xfrm>
              <a:off x="3851984" y="1556792"/>
              <a:ext cx="540000" cy="252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50" name="Connecteur droit 49"/>
            <p:cNvCxnSpPr>
              <a:stCxn id="49" idx="0"/>
            </p:cNvCxnSpPr>
            <p:nvPr/>
          </p:nvCxnSpPr>
          <p:spPr>
            <a:xfrm flipV="1">
              <a:off x="4121984" y="1340768"/>
              <a:ext cx="161984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>
              <a:off x="4283968" y="1340768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/>
            <p:cNvSpPr txBox="1"/>
            <p:nvPr/>
          </p:nvSpPr>
          <p:spPr>
            <a:xfrm>
              <a:off x="4575640" y="1201658"/>
              <a:ext cx="13988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bg1">
                      <a:lumMod val="75000"/>
                    </a:schemeClr>
                  </a:solidFill>
                </a:rPr>
                <a:t>Habitude à prendre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uiExpand="1" build="p"/>
      <p:bldP spid="40" grpId="0"/>
      <p:bldP spid="43" grpId="0"/>
      <p:bldP spid="44" grpId="0"/>
      <p:bldP spid="45" grpId="0" build="p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1017024"/>
            <a:ext cx="2120465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5" y="1017024"/>
            <a:ext cx="3189128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7F271C-FADD-4536-B489-9782D4724818}"/>
              </a:ext>
            </a:extLst>
          </p:cNvPr>
          <p:cNvSpPr/>
          <p:nvPr/>
        </p:nvSpPr>
        <p:spPr>
          <a:xfrm>
            <a:off x="107504" y="116632"/>
            <a:ext cx="191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Mesure du pH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0A2F53-7542-4E37-AF11-98E2EE77FE12}"/>
              </a:ext>
            </a:extLst>
          </p:cNvPr>
          <p:cNvSpPr/>
          <p:nvPr/>
        </p:nvSpPr>
        <p:spPr>
          <a:xfrm>
            <a:off x="107504" y="116632"/>
            <a:ext cx="325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équilibres acido-basiques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Théorie de </a:t>
            </a:r>
            <a:r>
              <a:rPr lang="fr-FR" u="sng" dirty="0" err="1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Brönsted</a:t>
            </a:r>
            <a:endParaRPr lang="fr-FR" u="sng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E3D95-034E-4F75-A3B7-31F905254A47}"/>
              </a:ext>
            </a:extLst>
          </p:cNvPr>
          <p:cNvSpPr/>
          <p:nvPr/>
        </p:nvSpPr>
        <p:spPr>
          <a:xfrm>
            <a:off x="35496" y="780961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Définitions :</a:t>
            </a:r>
            <a:endParaRPr lang="fr-FR" u="sn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C8AB3-887E-4004-9042-5D1DBFCD327E}"/>
              </a:ext>
            </a:extLst>
          </p:cNvPr>
          <p:cNvSpPr/>
          <p:nvPr/>
        </p:nvSpPr>
        <p:spPr>
          <a:xfrm>
            <a:off x="107504" y="1141001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On appelle </a:t>
            </a:r>
            <a:r>
              <a:rPr lang="fr-FR" b="1" dirty="0">
                <a:solidFill>
                  <a:srgbClr val="FF0000"/>
                </a:solidFill>
              </a:rPr>
              <a:t>acide</a:t>
            </a:r>
            <a:r>
              <a:rPr lang="fr-FR" dirty="0">
                <a:solidFill>
                  <a:srgbClr val="FF0000"/>
                </a:solidFill>
              </a:rPr>
              <a:t>, une espèce chimique (molécule ou ion) capable de libérer un ou plusieurs protons (H</a:t>
            </a:r>
            <a:r>
              <a:rPr lang="fr-FR" baseline="30000" dirty="0">
                <a:solidFill>
                  <a:srgbClr val="FF0000"/>
                </a:solidFill>
              </a:rPr>
              <a:t>+</a:t>
            </a:r>
            <a:r>
              <a:rPr lang="fr-FR" dirty="0">
                <a:solidFill>
                  <a:srgbClr val="FF0000"/>
                </a:solidFill>
              </a:rPr>
              <a:t>) en solution aqueuse :</a:t>
            </a:r>
          </a:p>
          <a:p>
            <a:pPr marL="342900" indent="-342900"/>
            <a:endParaRPr lang="fr-FR" sz="800" dirty="0"/>
          </a:p>
          <a:p>
            <a:pPr marL="342900" indent="-342900" algn="ctr"/>
            <a:r>
              <a:rPr lang="fr-FR" b="1" dirty="0">
                <a:solidFill>
                  <a:srgbClr val="FF0000"/>
                </a:solidFill>
              </a:rPr>
              <a:t>AH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</a:t>
            </a:r>
            <a:r>
              <a:rPr lang="fr-FR" b="1" dirty="0">
                <a:solidFill>
                  <a:srgbClr val="FF0000"/>
                </a:solidFill>
              </a:rPr>
              <a:t> A</a:t>
            </a:r>
            <a:r>
              <a:rPr lang="fr-FR" b="1" baseline="30000" dirty="0">
                <a:solidFill>
                  <a:srgbClr val="FF0000"/>
                </a:solidFill>
              </a:rPr>
              <a:t>–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  <a:r>
              <a:rPr lang="fr-FR" b="1" dirty="0">
                <a:solidFill>
                  <a:srgbClr val="FF0000"/>
                </a:solidFill>
              </a:rPr>
              <a:t> + H</a:t>
            </a:r>
            <a:r>
              <a:rPr lang="fr-FR" b="1" baseline="30000" dirty="0">
                <a:solidFill>
                  <a:srgbClr val="FF0000"/>
                </a:solidFill>
              </a:rPr>
              <a:t>+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  <a:endParaRPr lang="fr-FR" dirty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150000"/>
              </a:lnSpc>
            </a:pPr>
            <a:r>
              <a:rPr lang="fr-FR" sz="1600" b="1" dirty="0"/>
              <a:t>Acide</a:t>
            </a:r>
            <a:r>
              <a:rPr lang="fr-FR" sz="1600" dirty="0"/>
              <a:t> = donneur de proton (H</a:t>
            </a:r>
            <a:r>
              <a:rPr lang="fr-FR" sz="1600" baseline="30000" dirty="0"/>
              <a:t>+</a:t>
            </a:r>
            <a:r>
              <a:rPr lang="fr-FR" sz="1600" dirty="0"/>
              <a:t>)</a:t>
            </a:r>
          </a:p>
          <a:p>
            <a:pPr marL="342900" indent="-342900"/>
            <a:endParaRPr lang="fr-FR" sz="800" dirty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On appelle </a:t>
            </a:r>
            <a:r>
              <a:rPr lang="fr-FR" b="1" dirty="0">
                <a:solidFill>
                  <a:srgbClr val="FF0000"/>
                </a:solidFill>
              </a:rPr>
              <a:t>base</a:t>
            </a:r>
            <a:r>
              <a:rPr lang="fr-FR" dirty="0">
                <a:solidFill>
                  <a:srgbClr val="FF0000"/>
                </a:solidFill>
              </a:rPr>
              <a:t>, une espèce chimique capable de capter un ou plusieurs protons en solution aqueuse :</a:t>
            </a:r>
          </a:p>
          <a:p>
            <a:pPr marL="342900" indent="-342900"/>
            <a:endParaRPr lang="fr-FR" sz="800" dirty="0"/>
          </a:p>
          <a:p>
            <a:pPr marL="342900" indent="-342900" algn="ctr"/>
            <a:r>
              <a:rPr lang="fr-FR" b="1" dirty="0">
                <a:solidFill>
                  <a:srgbClr val="FF0000"/>
                </a:solidFill>
              </a:rPr>
              <a:t>A</a:t>
            </a:r>
            <a:r>
              <a:rPr lang="fr-FR" b="1" baseline="30000" dirty="0">
                <a:solidFill>
                  <a:srgbClr val="FF0000"/>
                </a:solidFill>
              </a:rPr>
              <a:t>–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  <a:r>
              <a:rPr lang="fr-FR" b="1" dirty="0">
                <a:solidFill>
                  <a:srgbClr val="FF0000"/>
                </a:solidFill>
              </a:rPr>
              <a:t> +  H</a:t>
            </a:r>
            <a:r>
              <a:rPr lang="fr-FR" b="1" baseline="30000" dirty="0">
                <a:solidFill>
                  <a:srgbClr val="FF0000"/>
                </a:solidFill>
              </a:rPr>
              <a:t>+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</a:t>
            </a:r>
            <a:r>
              <a:rPr lang="fr-FR" b="1" dirty="0">
                <a:solidFill>
                  <a:srgbClr val="FF0000"/>
                </a:solidFill>
              </a:rPr>
              <a:t> AH</a:t>
            </a:r>
            <a:r>
              <a:rPr lang="fr-FR" b="1" baseline="-25000" dirty="0">
                <a:solidFill>
                  <a:srgbClr val="FF0000"/>
                </a:solidFill>
              </a:rPr>
              <a:t>(</a:t>
            </a:r>
            <a:r>
              <a:rPr lang="fr-FR" b="1" baseline="-25000" dirty="0" err="1">
                <a:solidFill>
                  <a:srgbClr val="FF0000"/>
                </a:solidFill>
              </a:rPr>
              <a:t>aq</a:t>
            </a:r>
            <a:r>
              <a:rPr lang="fr-FR" b="1" baseline="-25000" dirty="0">
                <a:solidFill>
                  <a:srgbClr val="FF0000"/>
                </a:solidFill>
              </a:rPr>
              <a:t>)</a:t>
            </a:r>
          </a:p>
          <a:p>
            <a:pPr marL="342900" indent="-342900" algn="ctr">
              <a:lnSpc>
                <a:spcPct val="150000"/>
              </a:lnSpc>
            </a:pPr>
            <a:r>
              <a:rPr lang="fr-FR" sz="1600" b="1" dirty="0"/>
              <a:t>Base </a:t>
            </a:r>
            <a:r>
              <a:rPr lang="fr-FR" sz="1600" dirty="0"/>
              <a:t>= accepteur de proton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EB232-3B40-4359-AD98-016C43639FCE}"/>
              </a:ext>
            </a:extLst>
          </p:cNvPr>
          <p:cNvSpPr/>
          <p:nvPr/>
        </p:nvSpPr>
        <p:spPr>
          <a:xfrm>
            <a:off x="107504" y="403874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</a:t>
            </a:r>
            <a:r>
              <a:rPr lang="fr-FR" dirty="0">
                <a:solidFill>
                  <a:srgbClr val="FF0000"/>
                </a:solidFill>
              </a:rPr>
              <a:t>Un </a:t>
            </a:r>
            <a:r>
              <a:rPr lang="fr-FR" b="1" dirty="0">
                <a:solidFill>
                  <a:srgbClr val="FF0000"/>
                </a:solidFill>
              </a:rPr>
              <a:t>couple acide/base</a:t>
            </a:r>
            <a:r>
              <a:rPr lang="fr-FR" dirty="0">
                <a:solidFill>
                  <a:srgbClr val="FF0000"/>
                </a:solidFill>
              </a:rPr>
              <a:t> (ou couple acido-basique) est constitué de deux espèces chimiques qui se transforment l’une en l’autre par transfert d’un proton. Les deux espèces chimiques sont dites </a:t>
            </a:r>
            <a:r>
              <a:rPr lang="fr-FR" b="1" dirty="0">
                <a:solidFill>
                  <a:srgbClr val="FF0000"/>
                </a:solidFill>
              </a:rPr>
              <a:t>conjuguées</a:t>
            </a:r>
            <a:r>
              <a:rPr lang="fr-FR" dirty="0">
                <a:solidFill>
                  <a:srgbClr val="FF0000"/>
                </a:solidFill>
              </a:rPr>
              <a:t>. On représente ce transfert par une </a:t>
            </a:r>
            <a:r>
              <a:rPr lang="fr-FR" b="1" dirty="0">
                <a:solidFill>
                  <a:srgbClr val="FF0000"/>
                </a:solidFill>
              </a:rPr>
              <a:t>demi-équation acido-basique</a:t>
            </a:r>
            <a:r>
              <a:rPr lang="fr-FR" dirty="0">
                <a:solidFill>
                  <a:srgbClr val="FF0000"/>
                </a:solidFill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">
                <a:extLst>
                  <a:ext uri="{FF2B5EF4-FFF2-40B4-BE49-F238E27FC236}">
                    <a16:creationId xmlns:a16="http://schemas.microsoft.com/office/drawing/2014/main" id="{1AA4913D-00AF-4ED4-8F8E-331EB48D1888}"/>
                  </a:ext>
                </a:extLst>
              </p:cNvPr>
              <p:cNvSpPr txBox="1"/>
              <p:nvPr/>
            </p:nvSpPr>
            <p:spPr bwMode="auto">
              <a:xfrm>
                <a:off x="2233732" y="5157192"/>
                <a:ext cx="4676537" cy="618567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sz="350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AH</m:t>
                      </m:r>
                      <m:r>
                        <m:rPr>
                          <m:nor/>
                        </m:rPr>
                        <a:rPr lang="fr-FR" sz="3500" b="0" i="0" baseline="-25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fr-FR" sz="3500" b="0" i="0" baseline="-25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aq</m:t>
                      </m:r>
                      <m:r>
                        <m:rPr>
                          <m:nor/>
                        </m:rPr>
                        <a:rPr lang="fr-FR" sz="3500" b="0" i="0" baseline="-25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sz="3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⇌</m:t>
                      </m:r>
                      <m:sSup>
                        <m:sSupPr>
                          <m:ctrlPr>
                            <a:rPr lang="fr-FR" sz="3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35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fr-FR" sz="3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m:rPr>
                          <m:nor/>
                        </m:rPr>
                        <a:rPr lang="fr-FR" sz="36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fr-FR" sz="36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aq</m:t>
                      </m:r>
                      <m:r>
                        <m:rPr>
                          <m:nor/>
                        </m:rPr>
                        <a:rPr lang="fr-FR" sz="36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sz="3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fr-FR" sz="3200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fr-FR" sz="32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fr-FR" sz="32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aq</m:t>
                      </m:r>
                      <m:r>
                        <m:rPr>
                          <m:nor/>
                        </m:rPr>
                        <a:rPr lang="fr-FR" sz="3200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Object 1">
                <a:extLst>
                  <a:ext uri="{FF2B5EF4-FFF2-40B4-BE49-F238E27FC236}">
                    <a16:creationId xmlns:a16="http://schemas.microsoft.com/office/drawing/2014/main" id="{1AA4913D-00AF-4ED4-8F8E-331EB48D1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3732" y="5157192"/>
                <a:ext cx="4676537" cy="618567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B12371D-270A-4818-B95B-836BB0BD32AD}"/>
              </a:ext>
            </a:extLst>
          </p:cNvPr>
          <p:cNvSpPr/>
          <p:nvPr/>
        </p:nvSpPr>
        <p:spPr>
          <a:xfrm>
            <a:off x="3771557" y="5939988"/>
            <a:ext cx="1600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(couple </a:t>
            </a:r>
            <a:r>
              <a:rPr lang="fr-FR" b="1" dirty="0"/>
              <a:t>AH/A</a:t>
            </a:r>
            <a:r>
              <a:rPr lang="fr-FR" b="1" baseline="30000" dirty="0"/>
              <a:t>–</a:t>
            </a:r>
            <a:r>
              <a:rPr lang="fr-FR" b="1" dirty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53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1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850"/>
                            </p:stCondLst>
                            <p:childTnLst>
                              <p:par>
                                <p:cTn id="6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85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3203E-4DC5-48E0-9DA3-435D9655C940}"/>
              </a:ext>
            </a:extLst>
          </p:cNvPr>
          <p:cNvSpPr/>
          <p:nvPr/>
        </p:nvSpPr>
        <p:spPr>
          <a:xfrm>
            <a:off x="107504" y="116632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>
                    <a:lumMod val="75000"/>
                  </a:schemeClr>
                </a:solidFill>
              </a:rPr>
              <a:t>Remarques :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4ECF86-502B-4D7E-BAD7-0FE4E23CB743}"/>
              </a:ext>
            </a:extLst>
          </p:cNvPr>
          <p:cNvSpPr/>
          <p:nvPr/>
        </p:nvSpPr>
        <p:spPr>
          <a:xfrm>
            <a:off x="107504" y="476672"/>
            <a:ext cx="86409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Les demi-équations acido-basiques obéissent aux lois de conservations (matière et charges) ;</a:t>
            </a:r>
          </a:p>
          <a:p>
            <a:endParaRPr lang="fr-FR" sz="800" dirty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Le symbole « 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sym typeface="Wingdings 3"/>
              </a:rPr>
              <a:t>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 » signifie que la réaction peut se dérouler dans les deux sens.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AF71D4-5C1A-48E7-88B3-7C0E6908C1E6}"/>
              </a:ext>
            </a:extLst>
          </p:cNvPr>
          <p:cNvSpPr/>
          <p:nvPr/>
        </p:nvSpPr>
        <p:spPr>
          <a:xfrm>
            <a:off x="251520" y="1628800"/>
            <a:ext cx="5434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Exemples :</a:t>
            </a:r>
            <a:r>
              <a:rPr lang="fr-FR" dirty="0"/>
              <a:t> quelques couples acido-basiques à connaître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FBC38DDA-4DBE-407C-A6BF-6AD51C50C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508735"/>
                  </p:ext>
                </p:extLst>
              </p:nvPr>
            </p:nvGraphicFramePr>
            <p:xfrm>
              <a:off x="179512" y="2060848"/>
              <a:ext cx="8589073" cy="113557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23376">
                      <a:extLst>
                        <a:ext uri="{9D8B030D-6E8A-4147-A177-3AD203B41FA5}">
                          <a16:colId xmlns:a16="http://schemas.microsoft.com/office/drawing/2014/main" val="461103670"/>
                        </a:ext>
                      </a:extLst>
                    </a:gridCol>
                    <a:gridCol w="1706880">
                      <a:extLst>
                        <a:ext uri="{9D8B030D-6E8A-4147-A177-3AD203B41FA5}">
                          <a16:colId xmlns:a16="http://schemas.microsoft.com/office/drawing/2014/main" val="1391529065"/>
                        </a:ext>
                      </a:extLst>
                    </a:gridCol>
                    <a:gridCol w="2742057">
                      <a:extLst>
                        <a:ext uri="{9D8B030D-6E8A-4147-A177-3AD203B41FA5}">
                          <a16:colId xmlns:a16="http://schemas.microsoft.com/office/drawing/2014/main" val="2612450885"/>
                        </a:ext>
                      </a:extLst>
                    </a:gridCol>
                    <a:gridCol w="2016760">
                      <a:extLst>
                        <a:ext uri="{9D8B030D-6E8A-4147-A177-3AD203B41FA5}">
                          <a16:colId xmlns:a16="http://schemas.microsoft.com/office/drawing/2014/main" val="25816599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 dirty="0">
                              <a:effectLst/>
                            </a:rPr>
                            <a:t>Couple acide/base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 dirty="0">
                              <a:effectLst/>
                            </a:rPr>
                            <a:t>Acide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>
                              <a:effectLst/>
                            </a:rPr>
                            <a:t>Demi-équation acido-basique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>
                              <a:effectLst/>
                            </a:rPr>
                            <a:t>Base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55596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>
                              <a:effectLst/>
                            </a:rPr>
                            <a:t>HCOOH</a:t>
                          </a:r>
                          <a:r>
                            <a:rPr lang="fr-FR" sz="1600" baseline="-25000" dirty="0">
                              <a:effectLst/>
                            </a:rPr>
                            <a:t>(</a:t>
                          </a:r>
                          <a:r>
                            <a:rPr lang="fr-FR" sz="1600" baseline="-25000" dirty="0" err="1">
                              <a:effectLst/>
                            </a:rPr>
                            <a:t>aq</a:t>
                          </a:r>
                          <a:r>
                            <a:rPr lang="fr-FR" sz="1600" baseline="-25000" dirty="0">
                              <a:effectLst/>
                            </a:rPr>
                            <a:t>)</a:t>
                          </a:r>
                          <a:r>
                            <a:rPr lang="fr-FR" sz="1600" dirty="0">
                              <a:effectLst/>
                            </a:rPr>
                            <a:t> / </a:t>
                          </a:r>
                          <a:r>
                            <a:rPr lang="fr-FR" sz="1600" dirty="0" err="1">
                              <a:effectLst/>
                            </a:rPr>
                            <a:t>HCOO</a:t>
                          </a:r>
                          <a:r>
                            <a:rPr lang="fr-FR" sz="1600" dirty="0">
                              <a:effectLst/>
                            </a:rPr>
                            <a:t> </a:t>
                          </a:r>
                          <a:r>
                            <a:rPr lang="fr-FR" sz="1600" baseline="30000" dirty="0">
                              <a:effectLst/>
                            </a:rPr>
                            <a:t>–</a:t>
                          </a:r>
                          <a:r>
                            <a:rPr lang="fr-FR" sz="1600" dirty="0">
                              <a:effectLst/>
                            </a:rPr>
                            <a:t> </a:t>
                          </a:r>
                          <a:r>
                            <a:rPr lang="fr-FR" sz="1600" baseline="-25000" dirty="0">
                              <a:effectLst/>
                            </a:rPr>
                            <a:t>(</a:t>
                          </a:r>
                          <a:r>
                            <a:rPr lang="fr-FR" sz="1600" baseline="-25000" dirty="0" err="1">
                              <a:effectLst/>
                            </a:rPr>
                            <a:t>aq</a:t>
                          </a:r>
                          <a:r>
                            <a:rPr lang="fr-FR" sz="1600" baseline="-25000" dirty="0">
                              <a:effectLst/>
                            </a:rPr>
                            <a:t>)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 err="1">
                              <a:effectLst/>
                            </a:rPr>
                            <a:t>HCOOH</a:t>
                          </a:r>
                          <a:r>
                            <a:rPr lang="fr-FR" sz="1100" dirty="0">
                              <a:effectLst/>
                            </a:rPr>
                            <a:t> : acide méthanoïque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HCOO</m:t>
                                </m:r>
                                <m:sSub>
                                  <m:sSub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⇌</m:t>
                                </m:r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HCO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O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 err="1">
                              <a:effectLst/>
                            </a:rPr>
                            <a:t>HCOO</a:t>
                          </a:r>
                          <a:r>
                            <a:rPr lang="fr-FR" sz="1100" baseline="30000" dirty="0">
                              <a:effectLst/>
                            </a:rPr>
                            <a:t>–</a:t>
                          </a:r>
                          <a:r>
                            <a:rPr lang="fr-FR" sz="1100" dirty="0">
                              <a:effectLst/>
                            </a:rPr>
                            <a:t> : ion </a:t>
                          </a:r>
                          <a:r>
                            <a:rPr lang="fr-FR" sz="1100" dirty="0" err="1">
                              <a:effectLst/>
                            </a:rPr>
                            <a:t>méthanoate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08659842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>
                              <a:effectLst/>
                            </a:rPr>
                            <a:t>CO</a:t>
                          </a:r>
                          <a:r>
                            <a:rPr lang="fr-FR" sz="1600" baseline="-25000">
                              <a:effectLst/>
                            </a:rPr>
                            <a:t>2</a:t>
                          </a:r>
                          <a:r>
                            <a:rPr lang="fr-FR" sz="1600">
                              <a:effectLst/>
                            </a:rPr>
                            <a:t>, H</a:t>
                          </a:r>
                          <a:r>
                            <a:rPr lang="fr-FR" sz="1600" baseline="-25000">
                              <a:effectLst/>
                            </a:rPr>
                            <a:t>2</a:t>
                          </a:r>
                          <a:r>
                            <a:rPr lang="fr-FR" sz="1600">
                              <a:effectLst/>
                            </a:rPr>
                            <a:t>O/ HCO</a:t>
                          </a:r>
                          <a:r>
                            <a:rPr lang="fr-FR" sz="1600" baseline="-25000">
                              <a:effectLst/>
                            </a:rPr>
                            <a:t>3</a:t>
                          </a:r>
                          <a:r>
                            <a:rPr lang="fr-FR" sz="1600" baseline="30000">
                              <a:effectLst/>
                            </a:rPr>
                            <a:t>–</a:t>
                          </a:r>
                          <a:r>
                            <a:rPr lang="fr-FR" sz="1600" baseline="-25000">
                              <a:effectLst/>
                            </a:rPr>
                            <a:t>(aq)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CO</a:t>
                          </a:r>
                          <a:r>
                            <a:rPr lang="fr-FR" sz="1100" baseline="-25000" dirty="0">
                              <a:effectLst/>
                            </a:rPr>
                            <a:t>2</a:t>
                          </a:r>
                          <a:r>
                            <a:rPr lang="fr-FR" sz="1100" dirty="0">
                              <a:effectLst/>
                            </a:rPr>
                            <a:t>, H</a:t>
                          </a:r>
                          <a:r>
                            <a:rPr lang="fr-FR" sz="1100" baseline="-25000" dirty="0">
                              <a:effectLst/>
                            </a:rPr>
                            <a:t>2</a:t>
                          </a:r>
                          <a:r>
                            <a:rPr lang="fr-FR" sz="1100" dirty="0">
                              <a:effectLst/>
                            </a:rPr>
                            <a:t>O : dioxyde de carbone dissous dans l’eau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C</m:t>
                                </m:r>
                                <m:sSub>
                                  <m:sSub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O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O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⇌</m:t>
                                </m:r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HC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O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 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HCO</a:t>
                          </a:r>
                          <a:r>
                            <a:rPr lang="fr-FR" sz="1100" baseline="-25000" dirty="0">
                              <a:effectLst/>
                            </a:rPr>
                            <a:t>3</a:t>
                          </a:r>
                          <a:r>
                            <a:rPr lang="fr-FR" sz="1100" baseline="30000" dirty="0">
                              <a:effectLst/>
                            </a:rPr>
                            <a:t>–</a:t>
                          </a:r>
                          <a:r>
                            <a:rPr lang="fr-FR" sz="1100" dirty="0">
                              <a:effectLst/>
                            </a:rPr>
                            <a:t> : ion hydrogénocarbonate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5936814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>
                              <a:effectLst/>
                            </a:rPr>
                            <a:t>NH</a:t>
                          </a:r>
                          <a:r>
                            <a:rPr lang="fr-FR" sz="1600" baseline="-25000">
                              <a:effectLst/>
                            </a:rPr>
                            <a:t>4</a:t>
                          </a:r>
                          <a:r>
                            <a:rPr lang="fr-FR" sz="1600" baseline="30000">
                              <a:effectLst/>
                            </a:rPr>
                            <a:t>+</a:t>
                          </a:r>
                          <a:r>
                            <a:rPr lang="fr-FR" sz="1600" baseline="-25000">
                              <a:effectLst/>
                            </a:rPr>
                            <a:t>(aq)</a:t>
                          </a:r>
                          <a:r>
                            <a:rPr lang="fr-FR" sz="1600">
                              <a:effectLst/>
                            </a:rPr>
                            <a:t> / NH</a:t>
                          </a:r>
                          <a:r>
                            <a:rPr lang="fr-FR" sz="1600" baseline="-25000">
                              <a:effectLst/>
                            </a:rPr>
                            <a:t>3 (aq)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NH</a:t>
                          </a:r>
                          <a:r>
                            <a:rPr lang="fr-FR" sz="1100" baseline="-25000" dirty="0">
                              <a:effectLst/>
                            </a:rPr>
                            <a:t>4</a:t>
                          </a:r>
                          <a:r>
                            <a:rPr lang="fr-FR" sz="1100" baseline="30000" dirty="0">
                              <a:effectLst/>
                            </a:rPr>
                            <a:t>+</a:t>
                          </a:r>
                          <a:r>
                            <a:rPr lang="fr-FR" sz="1100" dirty="0">
                              <a:effectLst/>
                            </a:rPr>
                            <a:t> : ion ammonium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N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 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⇌</m:t>
                                </m:r>
                                <m:r>
                                  <m:rPr>
                                    <m:nor/>
                                  </m:rPr>
                                  <a:rPr lang="fr-FR" sz="1400">
                                    <a:effectLst/>
                                  </a:rPr>
                                  <m:t>N</m:t>
                                </m:r>
                                <m:sSub>
                                  <m:sSub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 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  <m:r>
                                  <a:rPr lang="fr-FR" sz="14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fr-F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fr-FR" sz="1400">
                                        <a:effectLst/>
                                      </a:rPr>
                                      <m:t>aq</m:t>
                                    </m:r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  <m:sup>
                                    <m:r>
                                      <a:rPr lang="fr-F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NH</a:t>
                          </a:r>
                          <a:r>
                            <a:rPr lang="fr-FR" sz="1100" baseline="-25000" dirty="0">
                              <a:effectLst/>
                            </a:rPr>
                            <a:t>3</a:t>
                          </a:r>
                          <a:r>
                            <a:rPr lang="fr-FR" sz="1100" dirty="0">
                              <a:effectLst/>
                            </a:rPr>
                            <a:t> : ammoniac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6887973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FBC38DDA-4DBE-407C-A6BF-6AD51C50C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508735"/>
                  </p:ext>
                </p:extLst>
              </p:nvPr>
            </p:nvGraphicFramePr>
            <p:xfrm>
              <a:off x="179512" y="2060848"/>
              <a:ext cx="8589073" cy="114058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23376">
                      <a:extLst>
                        <a:ext uri="{9D8B030D-6E8A-4147-A177-3AD203B41FA5}">
                          <a16:colId xmlns:a16="http://schemas.microsoft.com/office/drawing/2014/main" val="461103670"/>
                        </a:ext>
                      </a:extLst>
                    </a:gridCol>
                    <a:gridCol w="1706880">
                      <a:extLst>
                        <a:ext uri="{9D8B030D-6E8A-4147-A177-3AD203B41FA5}">
                          <a16:colId xmlns:a16="http://schemas.microsoft.com/office/drawing/2014/main" val="1391529065"/>
                        </a:ext>
                      </a:extLst>
                    </a:gridCol>
                    <a:gridCol w="2742057">
                      <a:extLst>
                        <a:ext uri="{9D8B030D-6E8A-4147-A177-3AD203B41FA5}">
                          <a16:colId xmlns:a16="http://schemas.microsoft.com/office/drawing/2014/main" val="2612450885"/>
                        </a:ext>
                      </a:extLst>
                    </a:gridCol>
                    <a:gridCol w="2016760">
                      <a:extLst>
                        <a:ext uri="{9D8B030D-6E8A-4147-A177-3AD203B41FA5}">
                          <a16:colId xmlns:a16="http://schemas.microsoft.com/office/drawing/2014/main" val="25816599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 dirty="0">
                              <a:effectLst/>
                            </a:rPr>
                            <a:t>Couple acide/base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 dirty="0">
                              <a:effectLst/>
                            </a:rPr>
                            <a:t>Acide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>
                              <a:effectLst/>
                            </a:rPr>
                            <a:t>Demi-équation acido-basique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400">
                              <a:effectLst/>
                            </a:rPr>
                            <a:t>Base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55596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err="1">
                              <a:effectLst/>
                            </a:rPr>
                            <a:t>HCOOH</a:t>
                          </a:r>
                          <a:r>
                            <a:rPr lang="fr-FR" sz="1600" baseline="-25000" dirty="0">
                              <a:effectLst/>
                            </a:rPr>
                            <a:t>(</a:t>
                          </a:r>
                          <a:r>
                            <a:rPr lang="fr-FR" sz="1600" baseline="-25000" dirty="0" err="1">
                              <a:effectLst/>
                            </a:rPr>
                            <a:t>aq</a:t>
                          </a:r>
                          <a:r>
                            <a:rPr lang="fr-FR" sz="1600" baseline="-25000" dirty="0">
                              <a:effectLst/>
                            </a:rPr>
                            <a:t>)</a:t>
                          </a:r>
                          <a:r>
                            <a:rPr lang="fr-FR" sz="1600" dirty="0">
                              <a:effectLst/>
                            </a:rPr>
                            <a:t> / </a:t>
                          </a:r>
                          <a:r>
                            <a:rPr lang="fr-FR" sz="1600" dirty="0" err="1">
                              <a:effectLst/>
                            </a:rPr>
                            <a:t>HCOO</a:t>
                          </a:r>
                          <a:r>
                            <a:rPr lang="fr-FR" sz="1600" dirty="0">
                              <a:effectLst/>
                            </a:rPr>
                            <a:t> </a:t>
                          </a:r>
                          <a:r>
                            <a:rPr lang="fr-FR" sz="1600" baseline="30000" dirty="0">
                              <a:effectLst/>
                            </a:rPr>
                            <a:t>–</a:t>
                          </a:r>
                          <a:r>
                            <a:rPr lang="fr-FR" sz="1600" dirty="0">
                              <a:effectLst/>
                            </a:rPr>
                            <a:t> </a:t>
                          </a:r>
                          <a:r>
                            <a:rPr lang="fr-FR" sz="1600" baseline="-25000" dirty="0">
                              <a:effectLst/>
                            </a:rPr>
                            <a:t>(</a:t>
                          </a:r>
                          <a:r>
                            <a:rPr lang="fr-FR" sz="1600" baseline="-25000" dirty="0" err="1">
                              <a:effectLst/>
                            </a:rPr>
                            <a:t>aq</a:t>
                          </a:r>
                          <a:r>
                            <a:rPr lang="fr-FR" sz="1600" baseline="-25000" dirty="0">
                              <a:effectLst/>
                            </a:rPr>
                            <a:t>)</a:t>
                          </a:r>
                          <a:endParaRPr lang="fr-FR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 err="1">
                              <a:effectLst/>
                            </a:rPr>
                            <a:t>HCOOH</a:t>
                          </a:r>
                          <a:r>
                            <a:rPr lang="fr-FR" sz="1100" dirty="0">
                              <a:effectLst/>
                            </a:rPr>
                            <a:t> : acide méthanoïque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40000" t="-80000" r="-74444" b="-21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 err="1">
                              <a:effectLst/>
                            </a:rPr>
                            <a:t>HCOO</a:t>
                          </a:r>
                          <a:r>
                            <a:rPr lang="fr-FR" sz="1100" baseline="30000" dirty="0">
                              <a:effectLst/>
                            </a:rPr>
                            <a:t>–</a:t>
                          </a:r>
                          <a:r>
                            <a:rPr lang="fr-FR" sz="1100" dirty="0">
                              <a:effectLst/>
                            </a:rPr>
                            <a:t> : ion </a:t>
                          </a:r>
                          <a:r>
                            <a:rPr lang="fr-FR" sz="1100" dirty="0" err="1">
                              <a:effectLst/>
                            </a:rPr>
                            <a:t>méthanoate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08659842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>
                              <a:effectLst/>
                            </a:rPr>
                            <a:t>CO</a:t>
                          </a:r>
                          <a:r>
                            <a:rPr lang="fr-FR" sz="1600" baseline="-25000">
                              <a:effectLst/>
                            </a:rPr>
                            <a:t>2</a:t>
                          </a:r>
                          <a:r>
                            <a:rPr lang="fr-FR" sz="1600">
                              <a:effectLst/>
                            </a:rPr>
                            <a:t>, H</a:t>
                          </a:r>
                          <a:r>
                            <a:rPr lang="fr-FR" sz="1600" baseline="-25000">
                              <a:effectLst/>
                            </a:rPr>
                            <a:t>2</a:t>
                          </a:r>
                          <a:r>
                            <a:rPr lang="fr-FR" sz="1600">
                              <a:effectLst/>
                            </a:rPr>
                            <a:t>O/ HCO</a:t>
                          </a:r>
                          <a:r>
                            <a:rPr lang="fr-FR" sz="1600" baseline="-25000">
                              <a:effectLst/>
                            </a:rPr>
                            <a:t>3</a:t>
                          </a:r>
                          <a:r>
                            <a:rPr lang="fr-FR" sz="1600" baseline="30000">
                              <a:effectLst/>
                            </a:rPr>
                            <a:t>–</a:t>
                          </a:r>
                          <a:r>
                            <a:rPr lang="fr-FR" sz="1600" baseline="-25000">
                              <a:effectLst/>
                            </a:rPr>
                            <a:t>(aq)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CO</a:t>
                          </a:r>
                          <a:r>
                            <a:rPr lang="fr-FR" sz="1100" baseline="-25000" dirty="0">
                              <a:effectLst/>
                            </a:rPr>
                            <a:t>2</a:t>
                          </a:r>
                          <a:r>
                            <a:rPr lang="fr-FR" sz="1100" dirty="0">
                              <a:effectLst/>
                            </a:rPr>
                            <a:t>, H</a:t>
                          </a:r>
                          <a:r>
                            <a:rPr lang="fr-FR" sz="1100" baseline="-25000" dirty="0">
                              <a:effectLst/>
                            </a:rPr>
                            <a:t>2</a:t>
                          </a:r>
                          <a:r>
                            <a:rPr lang="fr-FR" sz="1100" dirty="0">
                              <a:effectLst/>
                            </a:rPr>
                            <a:t>O : dioxyde de carbone dissous dans l’eau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40000" t="-176786" r="-74444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HCO</a:t>
                          </a:r>
                          <a:r>
                            <a:rPr lang="fr-FR" sz="1100" baseline="-25000" dirty="0">
                              <a:effectLst/>
                            </a:rPr>
                            <a:t>3</a:t>
                          </a:r>
                          <a:r>
                            <a:rPr lang="fr-FR" sz="1100" baseline="30000" dirty="0">
                              <a:effectLst/>
                            </a:rPr>
                            <a:t>–</a:t>
                          </a:r>
                          <a:r>
                            <a:rPr lang="fr-FR" sz="1100" dirty="0">
                              <a:effectLst/>
                            </a:rPr>
                            <a:t> : ion hydrogénocarbonate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59368142"/>
                      </a:ext>
                    </a:extLst>
                  </a:tr>
                  <a:tr h="2566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>
                              <a:effectLst/>
                            </a:rPr>
                            <a:t>NH</a:t>
                          </a:r>
                          <a:r>
                            <a:rPr lang="fr-FR" sz="1600" baseline="-25000">
                              <a:effectLst/>
                            </a:rPr>
                            <a:t>4</a:t>
                          </a:r>
                          <a:r>
                            <a:rPr lang="fr-FR" sz="1600" baseline="30000">
                              <a:effectLst/>
                            </a:rPr>
                            <a:t>+</a:t>
                          </a:r>
                          <a:r>
                            <a:rPr lang="fr-FR" sz="1600" baseline="-25000">
                              <a:effectLst/>
                            </a:rPr>
                            <a:t>(aq)</a:t>
                          </a:r>
                          <a:r>
                            <a:rPr lang="fr-FR" sz="1600">
                              <a:effectLst/>
                            </a:rPr>
                            <a:t> / NH</a:t>
                          </a:r>
                          <a:r>
                            <a:rPr lang="fr-FR" sz="1600" baseline="-25000">
                              <a:effectLst/>
                            </a:rPr>
                            <a:t>3 (aq)</a:t>
                          </a:r>
                          <a:endParaRPr lang="fr-FR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NH</a:t>
                          </a:r>
                          <a:r>
                            <a:rPr lang="fr-FR" sz="1100" baseline="-25000" dirty="0">
                              <a:effectLst/>
                            </a:rPr>
                            <a:t>4</a:t>
                          </a:r>
                          <a:r>
                            <a:rPr lang="fr-FR" sz="1100" baseline="30000" dirty="0">
                              <a:effectLst/>
                            </a:rPr>
                            <a:t>+</a:t>
                          </a:r>
                          <a:r>
                            <a:rPr lang="fr-FR" sz="1100" dirty="0">
                              <a:effectLst/>
                            </a:rPr>
                            <a:t> : ion ammonium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40000" t="-369048" r="-74444" b="-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sz="1100" dirty="0">
                              <a:effectLst/>
                            </a:rPr>
                            <a:t>NH</a:t>
                          </a:r>
                          <a:r>
                            <a:rPr lang="fr-FR" sz="1100" baseline="-25000" dirty="0">
                              <a:effectLst/>
                            </a:rPr>
                            <a:t>3</a:t>
                          </a:r>
                          <a:r>
                            <a:rPr lang="fr-FR" sz="1100" dirty="0">
                              <a:effectLst/>
                            </a:rPr>
                            <a:t> : ammoniac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6887973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670B4B8-7DCF-4A4A-85B4-0EEDA41D336C}"/>
              </a:ext>
            </a:extLst>
          </p:cNvPr>
          <p:cNvSpPr/>
          <p:nvPr/>
        </p:nvSpPr>
        <p:spPr>
          <a:xfrm>
            <a:off x="251520" y="3356992"/>
            <a:ext cx="2463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Cas particulier de l’eau :</a:t>
            </a:r>
            <a:endParaRPr lang="fr-FR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BFED154-5630-48DF-A5F6-067BD6824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0" y="3862788"/>
            <a:ext cx="9072000" cy="94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04803B7-AFFE-4A4E-8FE7-DF382DAA5478}"/>
              </a:ext>
            </a:extLst>
          </p:cNvPr>
          <p:cNvSpPr/>
          <p:nvPr/>
        </p:nvSpPr>
        <p:spPr>
          <a:xfrm>
            <a:off x="179512" y="5590981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Symbol"/>
              </a:rPr>
              <a:t>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Toute espèce chimique qui intervient dans deux couples acide-base est appelée ampholyte ou espèce chimique amphotère</a:t>
            </a:r>
            <a:r>
              <a:rPr lang="fr-FR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2F4CAD-EF69-496B-87CD-827C33D1DCFF}"/>
              </a:ext>
            </a:extLst>
          </p:cNvPr>
          <p:cNvSpPr txBox="1"/>
          <p:nvPr/>
        </p:nvSpPr>
        <p:spPr>
          <a:xfrm>
            <a:off x="179512" y="4889083"/>
            <a:ext cx="8784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L’eau est une espèce dite « 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amphotère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» (ou un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ampholyte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: elle est, à la fois, l’acide d’un couple acido-basique et la base d’un autre couple acido-basique.</a:t>
            </a:r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F10136-7C84-4103-A3C8-9C306AE1D836}"/>
              </a:ext>
            </a:extLst>
          </p:cNvPr>
          <p:cNvSpPr/>
          <p:nvPr/>
        </p:nvSpPr>
        <p:spPr>
          <a:xfrm>
            <a:off x="251520" y="6300028"/>
            <a:ext cx="2831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Exercices :</a:t>
            </a:r>
            <a:r>
              <a:rPr lang="fr-FR" dirty="0"/>
              <a:t> n°18 et n°19 p32 </a:t>
            </a:r>
            <a:endParaRPr lang="fr-FR" strike="sngStrike" dirty="0"/>
          </a:p>
        </p:txBody>
      </p:sp>
    </p:spTree>
    <p:extLst>
      <p:ext uri="{BB962C8B-B14F-4D97-AF65-F5344CB8AC3E}">
        <p14:creationId xmlns:p14="http://schemas.microsoft.com/office/powerpoint/2010/main" val="365788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9" grpId="0"/>
      <p:bldP spid="11" grpId="1"/>
      <p:bldP spid="13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33E729-0502-43E4-824E-376D8940387C}"/>
              </a:ext>
            </a:extLst>
          </p:cNvPr>
          <p:cNvSpPr/>
          <p:nvPr/>
        </p:nvSpPr>
        <p:spPr>
          <a:xfrm>
            <a:off x="107504" y="116632"/>
            <a:ext cx="2876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équilibres chimiques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7D95C0-2D1D-40C1-8EAB-F845F3C57852}"/>
              </a:ext>
            </a:extLst>
          </p:cNvPr>
          <p:cNvSpPr/>
          <p:nvPr/>
        </p:nvSpPr>
        <p:spPr>
          <a:xfrm>
            <a:off x="179512" y="557972"/>
            <a:ext cx="3355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Rappel :</a:t>
            </a:r>
            <a:r>
              <a:rPr lang="fr-FR" dirty="0"/>
              <a:t> le tableau d’avancement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224922E-4219-4C6E-B4B4-478DF3873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60" y="982540"/>
            <a:ext cx="8892480" cy="202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5E9D99-0CAC-409B-A04D-A204952D0BF5}"/>
              </a:ext>
            </a:extLst>
          </p:cNvPr>
          <p:cNvSpPr/>
          <p:nvPr/>
        </p:nvSpPr>
        <p:spPr>
          <a:xfrm>
            <a:off x="107504" y="3078332"/>
            <a:ext cx="5275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L’avancement maximal</a:t>
            </a:r>
            <a:r>
              <a:rPr lang="fr-FR" dirty="0"/>
              <a:t> </a:t>
            </a:r>
            <a:r>
              <a:rPr lang="fr-FR" b="1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b="1" i="1" baseline="-25000" dirty="0" err="1"/>
              <a:t>max</a:t>
            </a:r>
            <a:r>
              <a:rPr lang="fr-FR" dirty="0"/>
              <a:t> de la réaction est tel que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3CCDA4-DB90-4B05-A14C-CB373D3AB1A1}"/>
              </a:ext>
            </a:extLst>
          </p:cNvPr>
          <p:cNvSpPr txBox="1"/>
          <p:nvPr/>
        </p:nvSpPr>
        <p:spPr>
          <a:xfrm>
            <a:off x="3962293" y="3742253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ET / OU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77D42B-4F2C-46F8-8B38-29C2CDBF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82308"/>
            <a:ext cx="352719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A49B49BF-C859-4C04-80E1-C57D4752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582308"/>
            <a:ext cx="3777977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 descr="help.png">
            <a:hlinkClick r:id="rId5" action="ppaction://hlinkpres?slideindex=1&amp;slidetitle=" tooltip="Construction d'un tableau d'avancement"/>
            <a:extLst>
              <a:ext uri="{FF2B5EF4-FFF2-40B4-BE49-F238E27FC236}">
                <a16:creationId xmlns:a16="http://schemas.microsoft.com/office/drawing/2014/main" id="{62468522-C622-4B08-AD19-F054152B884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634638"/>
            <a:ext cx="216000" cy="216000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B794F1E5-B5B6-4CEC-94C7-B30931384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437112"/>
            <a:ext cx="5648584" cy="6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B75B542B-F64D-440C-A6F5-2D368814C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5233089"/>
            <a:ext cx="5832000" cy="64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737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073C8FDD-17BB-49E6-A20B-96867C5CA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955090"/>
            <a:ext cx="853244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Char char="ª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Les quantités de matière initiales des réactifs étaient dans les mêmes proportions que les nombres stœchiométriques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3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Char char="ª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Les quantités de matière respectent la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Wingdings 3" pitchFamily="18" charset="2"/>
              </a:rPr>
              <a:t> stœchiométrie de la réaction.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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 la fin de la transformation chimique, </a:t>
            </a:r>
            <a:r>
              <a:rPr kumimoji="0" lang="fr-FR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les réactifs ont totalement disparu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 et l’état final n’est constitué que des produits de la réaction.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15A26BD9-7C5C-4A80-833A-817FD3E779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780745"/>
              </p:ext>
            </p:extLst>
          </p:nvPr>
        </p:nvGraphicFramePr>
        <p:xfrm>
          <a:off x="3851920" y="1566000"/>
          <a:ext cx="105131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197" imgH="431613" progId="Equation.DSMT4">
                  <p:embed/>
                </p:oleObj>
              </mc:Choice>
              <mc:Fallback>
                <p:oleObj name="Equation" r:id="rId2" imgW="698197" imgH="431613" progId="Equation.DSMT4">
                  <p:embed/>
                  <p:pic>
                    <p:nvPicPr>
                      <p:cNvPr id="1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566000"/>
                        <a:ext cx="1051317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à coins arrondis 18">
            <a:extLst>
              <a:ext uri="{FF2B5EF4-FFF2-40B4-BE49-F238E27FC236}">
                <a16:creationId xmlns:a16="http://schemas.microsoft.com/office/drawing/2014/main" id="{A2EEB39B-B4D3-4933-B61A-D31D3E622854}"/>
              </a:ext>
            </a:extLst>
          </p:cNvPr>
          <p:cNvSpPr/>
          <p:nvPr/>
        </p:nvSpPr>
        <p:spPr>
          <a:xfrm>
            <a:off x="0" y="116632"/>
            <a:ext cx="9144000" cy="3240360"/>
          </a:xfrm>
          <a:prstGeom prst="roundRect">
            <a:avLst>
              <a:gd name="adj" fmla="val 608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B1D5D75-18C7-49D9-837A-CA59C0934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3001"/>
            <a:ext cx="8820000" cy="65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233C51-E63E-425A-A78F-E670FBE69688}"/>
              </a:ext>
            </a:extLst>
          </p:cNvPr>
          <p:cNvSpPr/>
          <p:nvPr/>
        </p:nvSpPr>
        <p:spPr>
          <a:xfrm>
            <a:off x="179512" y="350100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E58AF-9D5C-4E03-8576-02830F08A8D6}"/>
              </a:ext>
            </a:extLst>
          </p:cNvPr>
          <p:cNvSpPr/>
          <p:nvPr/>
        </p:nvSpPr>
        <p:spPr>
          <a:xfrm>
            <a:off x="179512" y="3812847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Dans certaines réactions, le réactif limitant ne disparait pas totalement à l’état final : la transformation chimique atteint un </a:t>
            </a:r>
            <a:r>
              <a:rPr lang="fr-FR" b="1" dirty="0">
                <a:solidFill>
                  <a:srgbClr val="FF0000"/>
                </a:solidFill>
              </a:rPr>
              <a:t>état d’équilibre</a:t>
            </a:r>
            <a:r>
              <a:rPr lang="fr-FR" dirty="0">
                <a:solidFill>
                  <a:srgbClr val="FF0000"/>
                </a:solidFill>
              </a:rPr>
              <a:t>, les quantités de matière des réactifs et des produits n’évoluent plus. On constate alors que </a:t>
            </a:r>
            <a:r>
              <a:rPr lang="fr-FR" b="1" dirty="0">
                <a:solidFill>
                  <a:srgbClr val="FF0000"/>
                </a:solidFill>
              </a:rPr>
              <a:t>l’avancement final </a:t>
            </a:r>
            <a:r>
              <a:rPr lang="fr-FR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b="1" i="1" baseline="-25000" dirty="0" err="1">
                <a:solidFill>
                  <a:srgbClr val="FF0000"/>
                </a:solidFill>
              </a:rPr>
              <a:t>f</a:t>
            </a:r>
            <a:r>
              <a:rPr lang="fr-FR" dirty="0">
                <a:solidFill>
                  <a:srgbClr val="FF0000"/>
                </a:solidFill>
              </a:rPr>
              <a:t> ne correspond pas à </a:t>
            </a:r>
            <a:r>
              <a:rPr lang="fr-FR" b="1" dirty="0">
                <a:solidFill>
                  <a:srgbClr val="FF0000"/>
                </a:solidFill>
              </a:rPr>
              <a:t>l’avancement maximal </a:t>
            </a:r>
            <a:r>
              <a:rPr lang="fr-FR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b="1" baseline="-25000" dirty="0" err="1">
                <a:solidFill>
                  <a:srgbClr val="FF0000"/>
                </a:solidFill>
              </a:rPr>
              <a:t>max</a:t>
            </a:r>
            <a:r>
              <a:rPr lang="fr-FR" dirty="0">
                <a:solidFill>
                  <a:srgbClr val="FF0000"/>
                </a:solidFill>
              </a:rPr>
              <a:t> 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35ED1-7968-4D64-A75D-4FD06FAAAF06}"/>
              </a:ext>
            </a:extLst>
          </p:cNvPr>
          <p:cNvSpPr/>
          <p:nvPr/>
        </p:nvSpPr>
        <p:spPr>
          <a:xfrm>
            <a:off x="4114887" y="5013176"/>
            <a:ext cx="115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400" i="1" baseline="-25000" dirty="0" err="1"/>
              <a:t>f</a:t>
            </a:r>
            <a:r>
              <a:rPr lang="fr-FR" sz="2400" dirty="0"/>
              <a:t> &lt; 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400" baseline="-25000" dirty="0" err="1"/>
              <a:t>max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E8D5AA-EA02-46DA-8503-9A8B53BE6271}"/>
              </a:ext>
            </a:extLst>
          </p:cNvPr>
          <p:cNvSpPr/>
          <p:nvPr/>
        </p:nvSpPr>
        <p:spPr>
          <a:xfrm>
            <a:off x="179512" y="6453336"/>
            <a:ext cx="1957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 :</a:t>
            </a:r>
            <a:r>
              <a:rPr lang="fr-FR" dirty="0"/>
              <a:t> n°36 p34</a:t>
            </a:r>
            <a:endParaRPr lang="fr-FR" strike="sngStrike" dirty="0"/>
          </a:p>
        </p:txBody>
      </p:sp>
    </p:spTree>
    <p:extLst>
      <p:ext uri="{BB962C8B-B14F-4D97-AF65-F5344CB8AC3E}">
        <p14:creationId xmlns:p14="http://schemas.microsoft.com/office/powerpoint/2010/main" val="427051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  <p:bldP spid="6" grpId="1" animBg="1"/>
      <p:bldP spid="8" grpId="0"/>
      <p:bldP spid="9" grpId="0"/>
      <p:bldP spid="10" grpId="0"/>
      <p:bldP spid="1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B1EA50-A7FF-4080-BB7A-B6CEEE07ED7F}"/>
              </a:ext>
            </a:extLst>
          </p:cNvPr>
          <p:cNvSpPr/>
          <p:nvPr/>
        </p:nvSpPr>
        <p:spPr>
          <a:xfrm>
            <a:off x="107504" y="116632"/>
            <a:ext cx="338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réactions acido-basiques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7E3D1-C793-4A9D-A950-737EBB17AFFC}"/>
              </a:ext>
            </a:extLst>
          </p:cNvPr>
          <p:cNvSpPr/>
          <p:nvPr/>
        </p:nvSpPr>
        <p:spPr>
          <a:xfrm>
            <a:off x="107504" y="47667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2698B3-4F71-43D9-831D-CCF68C782C0F}"/>
              </a:ext>
            </a:extLst>
          </p:cNvPr>
          <p:cNvSpPr/>
          <p:nvPr/>
        </p:nvSpPr>
        <p:spPr>
          <a:xfrm>
            <a:off x="179512" y="764704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Une </a:t>
            </a:r>
            <a:r>
              <a:rPr lang="fr-FR" b="1" dirty="0">
                <a:solidFill>
                  <a:srgbClr val="FF0000"/>
                </a:solidFill>
              </a:rPr>
              <a:t>réaction acido-basique</a:t>
            </a:r>
            <a:r>
              <a:rPr lang="fr-FR" dirty="0">
                <a:solidFill>
                  <a:srgbClr val="FF0000"/>
                </a:solidFill>
              </a:rPr>
              <a:t> est une réaction de transfert de protons(s) entre l’acide d’un couple acido-basique et la base d’un autre couple. Les produits de la réaction sont les formes </a:t>
            </a:r>
            <a:r>
              <a:rPr lang="fr-FR" b="1" dirty="0">
                <a:solidFill>
                  <a:srgbClr val="FF0000"/>
                </a:solidFill>
              </a:rPr>
              <a:t>conjuguées</a:t>
            </a:r>
            <a:r>
              <a:rPr lang="fr-FR" dirty="0">
                <a:solidFill>
                  <a:srgbClr val="FF0000"/>
                </a:solidFill>
              </a:rPr>
              <a:t> des réactifs. L’équation de la réaction est 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9DB06-820D-4867-A36C-3B2A8337A177}"/>
              </a:ext>
            </a:extLst>
          </p:cNvPr>
          <p:cNvSpPr/>
          <p:nvPr/>
        </p:nvSpPr>
        <p:spPr>
          <a:xfrm>
            <a:off x="2371846" y="1700808"/>
            <a:ext cx="4256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Acide</a:t>
            </a:r>
            <a:r>
              <a:rPr lang="fr-FR" sz="2400" b="1" baseline="-25000" dirty="0">
                <a:solidFill>
                  <a:srgbClr val="FF0000"/>
                </a:solidFill>
              </a:rPr>
              <a:t>1</a:t>
            </a:r>
            <a:r>
              <a:rPr lang="fr-FR" sz="2400" b="1" dirty="0">
                <a:solidFill>
                  <a:srgbClr val="FF0000"/>
                </a:solidFill>
              </a:rPr>
              <a:t> + Base</a:t>
            </a:r>
            <a:r>
              <a:rPr lang="fr-FR" sz="2400" b="1" baseline="-25000" dirty="0">
                <a:solidFill>
                  <a:srgbClr val="FF0000"/>
                </a:solidFill>
              </a:rPr>
              <a:t>2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rgbClr val="FF0000"/>
                </a:solidFill>
                <a:sym typeface="Symbol"/>
              </a:rPr>
              <a:t></a:t>
            </a:r>
            <a:r>
              <a:rPr lang="fr-FR" sz="2400" b="1" dirty="0">
                <a:solidFill>
                  <a:srgbClr val="FF0000"/>
                </a:solidFill>
              </a:rPr>
              <a:t> Base</a:t>
            </a:r>
            <a:r>
              <a:rPr lang="fr-FR" sz="2400" b="1" baseline="-25000" dirty="0">
                <a:solidFill>
                  <a:srgbClr val="FF0000"/>
                </a:solidFill>
              </a:rPr>
              <a:t>1</a:t>
            </a:r>
            <a:r>
              <a:rPr lang="fr-FR" sz="2400" b="1" dirty="0">
                <a:solidFill>
                  <a:srgbClr val="FF0000"/>
                </a:solidFill>
              </a:rPr>
              <a:t> + Acide</a:t>
            </a:r>
            <a:r>
              <a:rPr lang="fr-FR" sz="2400" b="1" baseline="-25000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CF1F9-32D2-445C-9D23-CB16320837D5}"/>
              </a:ext>
            </a:extLst>
          </p:cNvPr>
          <p:cNvSpPr/>
          <p:nvPr/>
        </p:nvSpPr>
        <p:spPr>
          <a:xfrm>
            <a:off x="179512" y="2206605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Cette équation de réaction est la somme de deux demi-équations de chacun des couples Acide / Base mis en jeu 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CF5D5F-E959-4C9D-B561-6097ABC35515}"/>
              </a:ext>
            </a:extLst>
          </p:cNvPr>
          <p:cNvSpPr/>
          <p:nvPr/>
        </p:nvSpPr>
        <p:spPr>
          <a:xfrm>
            <a:off x="179512" y="6453336"/>
            <a:ext cx="4258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Exercices :</a:t>
            </a:r>
            <a:r>
              <a:rPr lang="fr-FR" dirty="0"/>
              <a:t> n°26 p33, n°31 p34 et n</a:t>
            </a:r>
            <a:r>
              <a:rPr lang="fr-FR"/>
              <a:t>°43 </a:t>
            </a:r>
            <a:r>
              <a:rPr lang="fr-FR" dirty="0"/>
              <a:t>p38</a:t>
            </a:r>
            <a:endParaRPr lang="fr-FR" strike="sngStrik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6F259A-A556-4AA5-B915-E9C154D8625F}"/>
              </a:ext>
            </a:extLst>
          </p:cNvPr>
          <p:cNvSpPr/>
          <p:nvPr/>
        </p:nvSpPr>
        <p:spPr>
          <a:xfrm>
            <a:off x="179512" y="4725144"/>
            <a:ext cx="1095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 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">
                <a:extLst>
                  <a:ext uri="{FF2B5EF4-FFF2-40B4-BE49-F238E27FC236}">
                    <a16:creationId xmlns:a16="http://schemas.microsoft.com/office/drawing/2014/main" id="{F56FCF77-713C-49AA-AC00-8F9F1D1C9686}"/>
                  </a:ext>
                </a:extLst>
              </p:cNvPr>
              <p:cNvSpPr txBox="1"/>
              <p:nvPr/>
            </p:nvSpPr>
            <p:spPr bwMode="auto">
              <a:xfrm>
                <a:off x="3375169" y="5084763"/>
                <a:ext cx="3501087" cy="4263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HCOO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⇌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HCO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Object 1">
                <a:extLst>
                  <a:ext uri="{FF2B5EF4-FFF2-40B4-BE49-F238E27FC236}">
                    <a16:creationId xmlns:a16="http://schemas.microsoft.com/office/drawing/2014/main" id="{F56FCF77-713C-49AA-AC00-8F9F1D1C9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169" y="5084763"/>
                <a:ext cx="3501087" cy="426399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86E9209E-2066-4AEE-BEC7-032361B29FA1}"/>
                  </a:ext>
                </a:extLst>
              </p:cNvPr>
              <p:cNvSpPr txBox="1"/>
              <p:nvPr/>
            </p:nvSpPr>
            <p:spPr bwMode="auto">
              <a:xfrm>
                <a:off x="3019425" y="5445125"/>
                <a:ext cx="2853282" cy="47718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sub>
                          </m:sSub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⇌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86E9209E-2066-4AEE-BEC7-032361B29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9425" y="5445125"/>
                <a:ext cx="2853282" cy="477182"/>
              </a:xfrm>
              <a:prstGeom prst="rect">
                <a:avLst/>
              </a:prstGeom>
              <a:blipFill>
                <a:blip r:embed="rId3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utoShape 5">
            <a:extLst>
              <a:ext uri="{FF2B5EF4-FFF2-40B4-BE49-F238E27FC236}">
                <a16:creationId xmlns:a16="http://schemas.microsoft.com/office/drawing/2014/main" id="{47D147EF-911B-4388-B2B4-97D3F05FF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776" y="5908169"/>
            <a:ext cx="4464160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93552F94-9ECF-4E93-B04F-EA7E2A4B2510}"/>
                  </a:ext>
                </a:extLst>
              </p:cNvPr>
              <p:cNvSpPr txBox="1"/>
              <p:nvPr/>
            </p:nvSpPr>
            <p:spPr bwMode="auto">
              <a:xfrm>
                <a:off x="2460625" y="6021388"/>
                <a:ext cx="4698274" cy="47718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HCOO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sub>
                          </m:sSub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⇌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HCO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Object 7">
                <a:extLst>
                  <a:ext uri="{FF2B5EF4-FFF2-40B4-BE49-F238E27FC236}">
                    <a16:creationId xmlns:a16="http://schemas.microsoft.com/office/drawing/2014/main" id="{93552F94-9ECF-4E93-B04F-EA7E2A4B2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625" y="6021388"/>
                <a:ext cx="4698274" cy="477182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03BAE6AE-10A5-488B-887D-1E49F8A4F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42" y="2888586"/>
            <a:ext cx="7027247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4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 autoUpdateAnimBg="0"/>
      <p:bldP spid="12" grpId="0"/>
      <p:bldP spid="13" grpId="0"/>
      <p:bldP spid="14" grpId="0"/>
      <p:bldP spid="15" grpId="1" animBg="1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ue">
  <a:themeElements>
    <a:clrScheme name="Vue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ue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ue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1087</Words>
  <Application>Microsoft Office PowerPoint</Application>
  <PresentationFormat>Affichage à l'écran (4:3)</PresentationFormat>
  <Paragraphs>116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Calibri</vt:lpstr>
      <vt:lpstr>Cambria Math</vt:lpstr>
      <vt:lpstr>Century Schoolbook</vt:lpstr>
      <vt:lpstr>Times New Roman</vt:lpstr>
      <vt:lpstr>Wingdings</vt:lpstr>
      <vt:lpstr>Wingdings 2</vt:lpstr>
      <vt:lpstr>Wingdings 3</vt:lpstr>
      <vt:lpstr>Thème Office</vt:lpstr>
      <vt:lpstr>Vue</vt:lpstr>
      <vt:lpstr>Equation</vt:lpstr>
      <vt:lpstr>Acides et bases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Acides et bases</dc:title>
  <dc:creator>INTERNET</dc:creator>
  <cp:lastModifiedBy>Toph</cp:lastModifiedBy>
  <cp:revision>193</cp:revision>
  <dcterms:created xsi:type="dcterms:W3CDTF">2014-07-16T15:49:52Z</dcterms:created>
  <dcterms:modified xsi:type="dcterms:W3CDTF">2022-09-15T15:55:15Z</dcterms:modified>
</cp:coreProperties>
</file>