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67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05/09/2022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5.png"/><Relationship Id="rId7" Type="http://schemas.openxmlformats.org/officeDocument/2006/relationships/oleObject" Target="../embeddings/oleObject1.bin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467144" y="260648"/>
            <a:ext cx="6209713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fr-FR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FF0000"/>
                  </a:solidFill>
                </a:uFill>
              </a:rPr>
              <a:t>Le tableau d’avancement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23528" y="1124744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/>
              <a:t>On a l’habitude d’étudier le déroulement d’une transformation chimique en étudiant son avancement à l’aide d’un outil, un tableau appelé </a:t>
            </a:r>
            <a:r>
              <a:rPr lang="fr-FR" b="1" dirty="0"/>
              <a:t>tableau d’avancement</a:t>
            </a:r>
            <a:r>
              <a:rPr lang="fr-FR" dirty="0"/>
              <a:t> (ou tableau d’évolution) :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760" y="2188602"/>
            <a:ext cx="8892480" cy="19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323528" y="4276834"/>
            <a:ext cx="23632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u="sng" dirty="0"/>
              <a:t>Propriétés du tableau :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611560" y="4780890"/>
            <a:ext cx="813690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fr-FR" dirty="0"/>
              <a:t>  Lorsque les réactifs sont mis dans des proportions stœchiométriques, ils disparaissent totalement à la fin de la réaction ;</a:t>
            </a:r>
          </a:p>
          <a:p>
            <a:endParaRPr lang="fr-FR" sz="800" dirty="0"/>
          </a:p>
          <a:p>
            <a:pPr algn="just">
              <a:buFont typeface="Wingdings" pitchFamily="2" charset="2"/>
              <a:buChar char="§"/>
            </a:pPr>
            <a:r>
              <a:rPr lang="fr-FR" dirty="0"/>
              <a:t> Lorsque l’un des réactifs est mis en défaut et qu’il disparaît totalement au cours de la transformation chimique, on l’appelle </a:t>
            </a:r>
            <a:r>
              <a:rPr lang="fr-FR" b="1" dirty="0">
                <a:solidFill>
                  <a:srgbClr val="FF0000"/>
                </a:solidFill>
              </a:rPr>
              <a:t>réactif limitant</a:t>
            </a:r>
            <a:r>
              <a:rPr lang="fr-FR" dirty="0"/>
              <a:t>. </a:t>
            </a:r>
            <a:r>
              <a:rPr lang="fr-FR" u="sng" dirty="0"/>
              <a:t>C’est lui qui fait cesser la réaction chimique.</a:t>
            </a:r>
            <a:endParaRPr lang="fr-FR" dirty="0"/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3783806" y="2775679"/>
            <a:ext cx="378619" cy="87153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>
            <a:off x="3779912" y="2764666"/>
            <a:ext cx="265832" cy="113258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5279231" y="2749485"/>
            <a:ext cx="273844" cy="873919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5281613" y="2754248"/>
            <a:ext cx="176212" cy="1092994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50" decel="100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50" decel="100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809" y="188640"/>
            <a:ext cx="8792382" cy="2681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23528" y="3862789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L’avancement maximal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b="1" i="1" baseline="-25000" dirty="0" err="1">
                <a:solidFill>
                  <a:srgbClr val="FF0000"/>
                </a:solidFill>
              </a:rPr>
              <a:t>max</a:t>
            </a:r>
            <a:r>
              <a:rPr lang="fr-FR" dirty="0">
                <a:solidFill>
                  <a:srgbClr val="FF0000"/>
                </a:solidFill>
              </a:rPr>
              <a:t> de la réaction est </a:t>
            </a:r>
            <a:r>
              <a:rPr lang="fr-FR" b="1" u="sng" dirty="0">
                <a:solidFill>
                  <a:srgbClr val="FF0000"/>
                </a:solidFill>
              </a:rPr>
              <a:t>la plus petite valeur de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dirty="0">
                <a:solidFill>
                  <a:srgbClr val="FF0000"/>
                </a:solidFill>
              </a:rPr>
              <a:t>pour laquelle la quantité de matière de l’un des réactifs devient nulle.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3491345" y="789709"/>
            <a:ext cx="423950" cy="123028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3493294" y="795338"/>
            <a:ext cx="330561" cy="173173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4571999" y="814647"/>
            <a:ext cx="1039092" cy="1188720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4579144" y="823913"/>
            <a:ext cx="948819" cy="1661592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51520" y="3140968"/>
            <a:ext cx="3358548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fr-FR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Fill>
                  <a:solidFill>
                    <a:srgbClr val="FF0000"/>
                  </a:solidFill>
                </a:uFill>
              </a:rPr>
              <a:t>Avancement maximal</a:t>
            </a:r>
            <a:endParaRPr lang="fr-FR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645" y="4701344"/>
            <a:ext cx="8716711" cy="189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332656"/>
            <a:ext cx="52756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L’avancement maximal</a:t>
            </a:r>
            <a:r>
              <a:rPr lang="fr-FR" dirty="0"/>
              <a:t> </a:t>
            </a:r>
            <a:r>
              <a:rPr lang="fr-FR" b="1" i="1" dirty="0" err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b="1" i="1" baseline="-25000" dirty="0" err="1"/>
              <a:t>max</a:t>
            </a:r>
            <a:r>
              <a:rPr lang="fr-FR" dirty="0"/>
              <a:t> de la réaction est tel que :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962293" y="1068665"/>
            <a:ext cx="1002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ET / OU</a:t>
            </a:r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 cstate="print"/>
          <a:srcRect b="4695"/>
          <a:stretch>
            <a:fillRect/>
          </a:stretch>
        </p:blipFill>
        <p:spPr bwMode="auto">
          <a:xfrm>
            <a:off x="323528" y="3429000"/>
            <a:ext cx="839476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251520" y="4330258"/>
            <a:ext cx="853244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3" pitchFamily="18" charset="2"/>
              <a:buChar char="ª"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Les quantités de matière initiales des réactifs étaient dans les mêmes proportions que les nombres stœchiométriques 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dirty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Wingdings 3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3" pitchFamily="18" charset="2"/>
              <a:buChar char="ª"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Les quantités de matière respectent la</a:t>
            </a: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  <a:sym typeface="Wingdings 3" pitchFamily="18" charset="2"/>
              </a:rPr>
              <a:t> stœchiométrie de la réaction.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  <a:sym typeface="Symbol" pitchFamily="18" charset="2"/>
              </a:rPr>
              <a:t></a:t>
            </a: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A la fin de la transformation chimique, </a:t>
            </a:r>
            <a:r>
              <a:rPr kumimoji="0" lang="fr-FR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  <a:sym typeface="Symbol" pitchFamily="18" charset="2"/>
              </a:rPr>
              <a:t>les réactifs ont totalement disparu</a:t>
            </a: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  <a:sym typeface="Symbol" pitchFamily="18" charset="2"/>
              </a:rPr>
              <a:t> et l’état final n’est constitué que des produits de la réaction.</a:t>
            </a:r>
            <a:r>
              <a:rPr kumimoji="0" 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 </a:t>
            </a:r>
            <a:endParaRPr kumimoji="0" lang="fr-FR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  <a:sym typeface="Symbol" pitchFamily="18" charset="2"/>
            </a:endParaRPr>
          </a:p>
        </p:txBody>
      </p:sp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72818"/>
            <a:ext cx="5529048" cy="65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636916"/>
            <a:ext cx="5529048" cy="631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908720"/>
            <a:ext cx="3527199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908720"/>
            <a:ext cx="3777977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45057" name="Object 1"/>
          <p:cNvGraphicFramePr>
            <a:graphicFrameLocks noChangeAspect="1"/>
          </p:cNvGraphicFramePr>
          <p:nvPr/>
        </p:nvGraphicFramePr>
        <p:xfrm>
          <a:off x="3923928" y="4941168"/>
          <a:ext cx="1051317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698197" imgH="431613" progId="Equation.DSMT4">
                  <p:embed/>
                </p:oleObj>
              </mc:Choice>
              <mc:Fallback>
                <p:oleObj name="Equation" r:id="rId7" imgW="698197" imgH="431613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4941168"/>
                        <a:ext cx="1051317" cy="648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5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368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368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6869" grpId="0" build="p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188</Words>
  <Application>Microsoft Office PowerPoint</Application>
  <PresentationFormat>Affichage à l'écran (4:3)</PresentationFormat>
  <Paragraphs>18</Paragraphs>
  <Slides>3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0" baseType="lpstr">
      <vt:lpstr>Arial</vt:lpstr>
      <vt:lpstr>Calibri</vt:lpstr>
      <vt:lpstr>Times New Roman</vt:lpstr>
      <vt:lpstr>Wingdings</vt:lpstr>
      <vt:lpstr>Wingdings 3</vt:lpstr>
      <vt:lpstr>Thème Office</vt:lpstr>
      <vt:lpstr>Equation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Toph</dc:creator>
  <cp:lastModifiedBy>Toph</cp:lastModifiedBy>
  <cp:revision>11</cp:revision>
  <dcterms:created xsi:type="dcterms:W3CDTF">2019-09-05T18:50:15Z</dcterms:created>
  <dcterms:modified xsi:type="dcterms:W3CDTF">2022-09-05T19:11:15Z</dcterms:modified>
</cp:coreProperties>
</file>