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2" r:id="rId2"/>
  </p:sldMasterIdLst>
  <p:sldIdLst>
    <p:sldId id="257" r:id="rId3"/>
    <p:sldId id="258" r:id="rId4"/>
    <p:sldId id="260" r:id="rId5"/>
    <p:sldId id="261" r:id="rId6"/>
    <p:sldId id="263" r:id="rId7"/>
    <p:sldId id="259" r:id="rId8"/>
    <p:sldId id="264" r:id="rId9"/>
    <p:sldId id="266" r:id="rId10"/>
    <p:sldId id="267" r:id="rId11"/>
    <p:sldId id="268" r:id="rId12"/>
    <p:sldId id="269" r:id="rId13"/>
    <p:sldId id="270" r:id="rId14"/>
    <p:sldId id="271" r:id="rId15"/>
    <p:sldId id="262" r:id="rId16"/>
    <p:sldId id="272" r:id="rId17"/>
    <p:sldId id="265" r:id="rId18"/>
    <p:sldId id="277" r:id="rId19"/>
    <p:sldId id="274" r:id="rId20"/>
    <p:sldId id="276" r:id="rId21"/>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3" d="100"/>
          <a:sy n="113" d="100"/>
        </p:scale>
        <p:origin x="672"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a:t>Cliquez pour modifier le style du titre</a:t>
            </a:r>
            <a:endParaRPr lang="fr-BE"/>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Cliquez pour modifier le style des sous-titres du masque</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pPr/>
              <a:t>27/02/2023</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endParaRPr lang="fr-BE"/>
          </a:p>
        </p:txBody>
      </p:sp>
      <p:sp>
        <p:nvSpPr>
          <p:cNvPr id="3" name="Espace réservé du contenu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pPr/>
              <a:t>27/02/2023</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a:t>Cliquez pour modifier le style du titre</a:t>
            </a:r>
            <a:endParaRPr lang="fr-BE"/>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Espace réservé de la date 3"/>
          <p:cNvSpPr>
            <a:spLocks noGrp="1"/>
          </p:cNvSpPr>
          <p:nvPr>
            <p:ph type="dt" sz="half" idx="10"/>
          </p:nvPr>
        </p:nvSpPr>
        <p:spPr/>
        <p:txBody>
          <a:bodyPr/>
          <a:lstStyle/>
          <a:p>
            <a:fld id="{AA309A6D-C09C-4548-B29A-6CF363A7E532}" type="datetimeFigureOut">
              <a:rPr lang="fr-FR" smtClean="0"/>
              <a:pPr/>
              <a:t>27/02/2023</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endParaRPr lang="fr-BE"/>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e la date 4"/>
          <p:cNvSpPr>
            <a:spLocks noGrp="1"/>
          </p:cNvSpPr>
          <p:nvPr>
            <p:ph type="dt" sz="half" idx="10"/>
          </p:nvPr>
        </p:nvSpPr>
        <p:spPr/>
        <p:txBody>
          <a:bodyPr/>
          <a:lstStyle/>
          <a:p>
            <a:fld id="{AA309A6D-C09C-4548-B29A-6CF363A7E532}" type="datetimeFigureOut">
              <a:rPr lang="fr-FR" smtClean="0"/>
              <a:pPr/>
              <a:t>27/02/2023</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Cliquez pour modifier le style du titre</a:t>
            </a:r>
            <a:endParaRPr lang="fr-BE"/>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7" name="Espace réservé de la date 6"/>
          <p:cNvSpPr>
            <a:spLocks noGrp="1"/>
          </p:cNvSpPr>
          <p:nvPr>
            <p:ph type="dt" sz="half" idx="10"/>
          </p:nvPr>
        </p:nvSpPr>
        <p:spPr/>
        <p:txBody>
          <a:bodyPr/>
          <a:lstStyle/>
          <a:p>
            <a:fld id="{AA309A6D-C09C-4548-B29A-6CF363A7E532}" type="datetimeFigureOut">
              <a:rPr lang="fr-FR" smtClean="0"/>
              <a:pPr/>
              <a:t>27/02/2023</a:t>
            </a:fld>
            <a:endParaRPr lang="fr-BE"/>
          </a:p>
        </p:txBody>
      </p:sp>
      <p:sp>
        <p:nvSpPr>
          <p:cNvPr id="8" name="Espace réservé du pied de page 7"/>
          <p:cNvSpPr>
            <a:spLocks noGrp="1"/>
          </p:cNvSpPr>
          <p:nvPr>
            <p:ph type="ftr" sz="quarter" idx="11"/>
          </p:nvPr>
        </p:nvSpPr>
        <p:spPr/>
        <p:txBody>
          <a:bodyPr/>
          <a:lstStyle/>
          <a:p>
            <a:endParaRPr lang="fr-BE"/>
          </a:p>
        </p:txBody>
      </p:sp>
      <p:sp>
        <p:nvSpPr>
          <p:cNvPr id="9" name="Espace réservé du numéro de diapositive 8"/>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endParaRPr lang="fr-BE"/>
          </a:p>
        </p:txBody>
      </p:sp>
      <p:sp>
        <p:nvSpPr>
          <p:cNvPr id="3" name="Espace réservé de la date 2"/>
          <p:cNvSpPr>
            <a:spLocks noGrp="1"/>
          </p:cNvSpPr>
          <p:nvPr>
            <p:ph type="dt" sz="half" idx="10"/>
          </p:nvPr>
        </p:nvSpPr>
        <p:spPr/>
        <p:txBody>
          <a:bodyPr/>
          <a:lstStyle/>
          <a:p>
            <a:fld id="{AA309A6D-C09C-4548-B29A-6CF363A7E532}" type="datetimeFigureOut">
              <a:rPr lang="fr-FR" smtClean="0"/>
              <a:pPr/>
              <a:t>27/02/2023</a:t>
            </a:fld>
            <a:endParaRPr lang="fr-BE"/>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AA309A6D-C09C-4548-B29A-6CF363A7E532}" type="datetimeFigureOut">
              <a:rPr lang="fr-FR" smtClean="0"/>
              <a:pPr/>
              <a:t>27/02/2023</a:t>
            </a:fld>
            <a:endParaRPr lang="fr-BE"/>
          </a:p>
        </p:txBody>
      </p:sp>
      <p:sp>
        <p:nvSpPr>
          <p:cNvPr id="3" name="Espace réservé du pied de page 2"/>
          <p:cNvSpPr>
            <a:spLocks noGrp="1"/>
          </p:cNvSpPr>
          <p:nvPr>
            <p:ph type="ftr" sz="quarter" idx="11"/>
          </p:nvPr>
        </p:nvSpPr>
        <p:spPr/>
        <p:txBody>
          <a:bodyPr/>
          <a:lstStyle/>
          <a:p>
            <a:endParaRPr lang="fr-BE"/>
          </a:p>
        </p:txBody>
      </p:sp>
      <p:sp>
        <p:nvSpPr>
          <p:cNvPr id="4" name="Espace réservé du numéro de diapositive 3"/>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a:t>Cliquez pour modifier le style du titre</a:t>
            </a:r>
            <a:endParaRPr lang="fr-BE"/>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AA309A6D-C09C-4548-B29A-6CF363A7E532}" type="datetimeFigureOut">
              <a:rPr lang="fr-FR" smtClean="0"/>
              <a:pPr/>
              <a:t>27/02/2023</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a:t>Cliquez pour modifier le style du titre</a:t>
            </a:r>
            <a:endParaRPr lang="fr-BE"/>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BE"/>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AA309A6D-C09C-4548-B29A-6CF363A7E532}" type="datetimeFigureOut">
              <a:rPr lang="fr-FR" smtClean="0"/>
              <a:pPr/>
              <a:t>27/02/2023</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endParaRPr lang="fr-BE"/>
          </a:p>
        </p:txBody>
      </p:sp>
      <p:sp>
        <p:nvSpPr>
          <p:cNvPr id="3" name="Espace réservé du texte vertical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pPr/>
              <a:t>27/02/2023</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a:t>Cliquez pour modifier le style du titre</a:t>
            </a:r>
            <a:endParaRPr lang="fr-BE"/>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pPr/>
              <a:t>27/02/2023</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bg>
      <p:bgPr>
        <a:solidFill>
          <a:schemeClr val="bg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46404" y="758952"/>
            <a:ext cx="7063740" cy="4041648"/>
          </a:xfrm>
        </p:spPr>
        <p:txBody>
          <a:bodyPr anchor="b">
            <a:normAutofit/>
          </a:bodyPr>
          <a:lstStyle>
            <a:lvl1pPr algn="l">
              <a:lnSpc>
                <a:spcPct val="85000"/>
              </a:lnSpc>
              <a:defRPr sz="6600" baseline="0">
                <a:solidFill>
                  <a:schemeClr val="tx1"/>
                </a:solidFill>
              </a:defRPr>
            </a:lvl1pPr>
          </a:lstStyle>
          <a:p>
            <a:r>
              <a:rPr lang="fr-FR"/>
              <a:t>Modifiez le style du titre</a:t>
            </a:r>
            <a:endParaRPr lang="en-US" dirty="0"/>
          </a:p>
        </p:txBody>
      </p:sp>
      <p:sp>
        <p:nvSpPr>
          <p:cNvPr id="3" name="Subtitle 2"/>
          <p:cNvSpPr>
            <a:spLocks noGrp="1"/>
          </p:cNvSpPr>
          <p:nvPr>
            <p:ph type="subTitle" idx="1"/>
          </p:nvPr>
        </p:nvSpPr>
        <p:spPr>
          <a:xfrm>
            <a:off x="946404" y="4800600"/>
            <a:ext cx="7063740" cy="1691640"/>
          </a:xfrm>
        </p:spPr>
        <p:txBody>
          <a:bodyPr>
            <a:normAutofit/>
          </a:bodyPr>
          <a:lstStyle>
            <a:lvl1pPr marL="0" indent="0" algn="l">
              <a:buNone/>
              <a:defRPr sz="2000" baseline="0">
                <a:solidFill>
                  <a:schemeClr val="tx1">
                    <a:lumMod val="85000"/>
                  </a:schemeClr>
                </a:solidFill>
              </a:defRPr>
            </a:lvl1pPr>
            <a:lvl2pPr marL="457200" indent="0" algn="ctr">
              <a:buNone/>
              <a:defRPr sz="2000"/>
            </a:lvl2pPr>
            <a:lvl3pPr marL="914400" indent="0" algn="ctr">
              <a:buNone/>
              <a:defRPr sz="20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fr-FR"/>
              <a:t>Modifiez le style des sous-titres du masque</a:t>
            </a:r>
            <a:endParaRPr lang="en-US" dirty="0"/>
          </a:p>
        </p:txBody>
      </p:sp>
      <p:sp>
        <p:nvSpPr>
          <p:cNvPr id="7" name="Rectangle 6"/>
          <p:cNvSpPr/>
          <p:nvPr/>
        </p:nvSpPr>
        <p:spPr>
          <a:xfrm>
            <a:off x="0" y="0"/>
            <a:ext cx="3429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Date Placeholder 7"/>
          <p:cNvSpPr>
            <a:spLocks noGrp="1"/>
          </p:cNvSpPr>
          <p:nvPr>
            <p:ph type="dt" sz="half" idx="10"/>
          </p:nvPr>
        </p:nvSpPr>
        <p:spPr/>
        <p:txBody>
          <a:bodyPr/>
          <a:lstStyle>
            <a:lvl1pPr>
              <a:defRPr>
                <a:solidFill>
                  <a:schemeClr val="bg2">
                    <a:lumMod val="20000"/>
                    <a:lumOff val="80000"/>
                  </a:schemeClr>
                </a:solidFill>
              </a:defRPr>
            </a:lvl1pPr>
          </a:lstStyle>
          <a:p>
            <a:fld id="{AA309A6D-C09C-4548-B29A-6CF363A7E532}" type="datetimeFigureOut">
              <a:rPr lang="fr-FR" smtClean="0"/>
              <a:pPr/>
              <a:t>27/02/2023</a:t>
            </a:fld>
            <a:endParaRPr lang="fr-BE"/>
          </a:p>
        </p:txBody>
      </p:sp>
      <p:sp>
        <p:nvSpPr>
          <p:cNvPr id="9" name="Footer Placeholder 8"/>
          <p:cNvSpPr>
            <a:spLocks noGrp="1"/>
          </p:cNvSpPr>
          <p:nvPr>
            <p:ph type="ftr" sz="quarter" idx="11"/>
          </p:nvPr>
        </p:nvSpPr>
        <p:spPr/>
        <p:txBody>
          <a:bodyPr/>
          <a:lstStyle>
            <a:lvl1pPr>
              <a:defRPr>
                <a:solidFill>
                  <a:schemeClr val="bg2">
                    <a:lumMod val="20000"/>
                    <a:lumOff val="80000"/>
                  </a:schemeClr>
                </a:solidFill>
              </a:defRPr>
            </a:lvl1pPr>
          </a:lstStyle>
          <a:p>
            <a:endParaRPr lang="fr-BE"/>
          </a:p>
        </p:txBody>
      </p:sp>
      <p:sp>
        <p:nvSpPr>
          <p:cNvPr id="10" name="Slide Number Placeholder 9"/>
          <p:cNvSpPr>
            <a:spLocks noGrp="1"/>
          </p:cNvSpPr>
          <p:nvPr>
            <p:ph type="sldNum" sz="quarter" idx="12"/>
          </p:nvPr>
        </p:nvSpPr>
        <p:spPr/>
        <p:txBody>
          <a:bodyPr/>
          <a:lstStyle>
            <a:lvl1pPr>
              <a:defRPr>
                <a:solidFill>
                  <a:schemeClr val="bg2">
                    <a:lumMod val="60000"/>
                    <a:lumOff val="40000"/>
                  </a:schemeClr>
                </a:solidFill>
              </a:defRPr>
            </a:lvl1pPr>
          </a:lstStyle>
          <a:p>
            <a:fld id="{CF4668DC-857F-487D-BFFA-8C0CA5037977}" type="slidenum">
              <a:rPr lang="fr-BE" smtClean="0"/>
              <a:pPr/>
              <a:t>‹N°›</a:t>
            </a:fld>
            <a:endParaRPr lang="fr-BE"/>
          </a:p>
        </p:txBody>
      </p:sp>
    </p:spTree>
    <p:extLst>
      <p:ext uri="{BB962C8B-B14F-4D97-AF65-F5344CB8AC3E}">
        <p14:creationId xmlns:p14="http://schemas.microsoft.com/office/powerpoint/2010/main" val="4175833541"/>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AA309A6D-C09C-4548-B29A-6CF363A7E532}" type="datetimeFigureOut">
              <a:rPr lang="fr-FR" smtClean="0"/>
              <a:pPr/>
              <a:t>27/02/2023</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CF4668DC-857F-487D-BFFA-8C0CA5037977}" type="slidenum">
              <a:rPr lang="fr-BE" smtClean="0"/>
              <a:pPr/>
              <a:t>‹N°›</a:t>
            </a:fld>
            <a:endParaRPr lang="fr-BE"/>
          </a:p>
        </p:txBody>
      </p:sp>
    </p:spTree>
    <p:extLst>
      <p:ext uri="{BB962C8B-B14F-4D97-AF65-F5344CB8AC3E}">
        <p14:creationId xmlns:p14="http://schemas.microsoft.com/office/powerpoint/2010/main" val="20714772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946404" y="758952"/>
            <a:ext cx="7063740" cy="4041648"/>
          </a:xfrm>
        </p:spPr>
        <p:txBody>
          <a:bodyPr anchor="b">
            <a:normAutofit/>
          </a:bodyPr>
          <a:lstStyle>
            <a:lvl1pPr>
              <a:lnSpc>
                <a:spcPct val="85000"/>
              </a:lnSpc>
              <a:defRPr sz="6600" b="0"/>
            </a:lvl1pPr>
          </a:lstStyle>
          <a:p>
            <a:r>
              <a:rPr lang="fr-FR"/>
              <a:t>Modifiez le style du titre</a:t>
            </a:r>
            <a:endParaRPr lang="en-US" dirty="0"/>
          </a:p>
        </p:txBody>
      </p:sp>
      <p:sp>
        <p:nvSpPr>
          <p:cNvPr id="3" name="Text Placeholder 2"/>
          <p:cNvSpPr>
            <a:spLocks noGrp="1"/>
          </p:cNvSpPr>
          <p:nvPr>
            <p:ph type="body" idx="1"/>
          </p:nvPr>
        </p:nvSpPr>
        <p:spPr>
          <a:xfrm>
            <a:off x="946404" y="4800600"/>
            <a:ext cx="7063740" cy="1691640"/>
          </a:xfrm>
        </p:spPr>
        <p:txBody>
          <a:bodyPr anchor="t">
            <a:normAutofit/>
          </a:bodyPr>
          <a:lstStyle>
            <a:lvl1pPr marL="0" indent="0">
              <a:buNone/>
              <a:defRPr sz="20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AA309A6D-C09C-4548-B29A-6CF363A7E532}" type="datetimeFigureOut">
              <a:rPr lang="fr-FR" smtClean="0"/>
              <a:pPr/>
              <a:t>27/02/2023</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CF4668DC-857F-487D-BFFA-8C0CA5037977}" type="slidenum">
              <a:rPr lang="fr-BE" smtClean="0"/>
              <a:pPr/>
              <a:t>‹N°›</a:t>
            </a:fld>
            <a:endParaRPr lang="fr-BE"/>
          </a:p>
        </p:txBody>
      </p:sp>
      <p:sp>
        <p:nvSpPr>
          <p:cNvPr id="7" name="Rectangle 6"/>
          <p:cNvSpPr/>
          <p:nvPr/>
        </p:nvSpPr>
        <p:spPr>
          <a:xfrm>
            <a:off x="0" y="0"/>
            <a:ext cx="3429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1237262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946404" y="1828801"/>
            <a:ext cx="3360420" cy="4351337"/>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594860" y="1828801"/>
            <a:ext cx="3360420" cy="4351337"/>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AA309A6D-C09C-4548-B29A-6CF363A7E532}" type="datetimeFigureOut">
              <a:rPr lang="fr-FR" smtClean="0"/>
              <a:pPr/>
              <a:t>27/02/2023</a:t>
            </a:fld>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CF4668DC-857F-487D-BFFA-8C0CA5037977}" type="slidenum">
              <a:rPr lang="fr-BE" smtClean="0"/>
              <a:pPr/>
              <a:t>‹N°›</a:t>
            </a:fld>
            <a:endParaRPr lang="fr-BE"/>
          </a:p>
        </p:txBody>
      </p:sp>
    </p:spTree>
    <p:extLst>
      <p:ext uri="{BB962C8B-B14F-4D97-AF65-F5344CB8AC3E}">
        <p14:creationId xmlns:p14="http://schemas.microsoft.com/office/powerpoint/2010/main" val="3242254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fr-FR"/>
              <a:t>Modifiez le style du titre</a:t>
            </a:r>
            <a:endParaRPr lang="en-US" dirty="0"/>
          </a:p>
        </p:txBody>
      </p:sp>
      <p:sp>
        <p:nvSpPr>
          <p:cNvPr id="3" name="Text Placeholder 2"/>
          <p:cNvSpPr>
            <a:spLocks noGrp="1"/>
          </p:cNvSpPr>
          <p:nvPr>
            <p:ph type="body" idx="1"/>
          </p:nvPr>
        </p:nvSpPr>
        <p:spPr>
          <a:xfrm>
            <a:off x="946404" y="1717185"/>
            <a:ext cx="3360420" cy="731520"/>
          </a:xfrm>
        </p:spPr>
        <p:txBody>
          <a:bodyPr anchor="b">
            <a:normAutofit/>
          </a:bodyPr>
          <a:lstStyle>
            <a:lvl1pPr marL="0" indent="0">
              <a:spcBef>
                <a:spcPts val="0"/>
              </a:spcBef>
              <a:buNone/>
              <a:defRPr sz="1800" b="0">
                <a:solidFill>
                  <a:schemeClr val="tx2"/>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946404" y="2507550"/>
            <a:ext cx="336042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11" name="Text Placeholder 10"/>
          <p:cNvSpPr>
            <a:spLocks noGrp="1"/>
          </p:cNvSpPr>
          <p:nvPr>
            <p:ph type="body" sz="quarter" idx="13"/>
          </p:nvPr>
        </p:nvSpPr>
        <p:spPr>
          <a:xfrm>
            <a:off x="4599432" y="1717185"/>
            <a:ext cx="3364992" cy="731520"/>
          </a:xfrm>
        </p:spPr>
        <p:txBody>
          <a:bodyPr anchor="b">
            <a:normAutofit/>
          </a:bodyPr>
          <a:lstStyle>
            <a:lvl1pPr marL="0" indent="0">
              <a:buFontTx/>
              <a:buNone/>
              <a:defRPr lang="en-US" sz="1800" b="0" kern="1200" spc="10" baseline="0" dirty="0">
                <a:solidFill>
                  <a:schemeClr val="tx2"/>
                </a:solidFill>
                <a:latin typeface="+mn-lt"/>
                <a:ea typeface="+mn-ea"/>
                <a:cs typeface="+mn-cs"/>
              </a:defRPr>
            </a:lvl1pPr>
          </a:lstStyle>
          <a:p>
            <a:pPr marL="0" lvl="0" indent="0" algn="l" defTabSz="914400" rtl="0" eaLnBrk="1" latinLnBrk="0" hangingPunct="1">
              <a:lnSpc>
                <a:spcPct val="95000"/>
              </a:lnSpc>
              <a:spcBef>
                <a:spcPts val="0"/>
              </a:spcBef>
              <a:spcAft>
                <a:spcPts val="200"/>
              </a:spcAft>
              <a:buClr>
                <a:schemeClr val="accent1"/>
              </a:buClr>
              <a:buSzPct val="80000"/>
              <a:buNone/>
            </a:pPr>
            <a:r>
              <a:rPr lang="fr-FR"/>
              <a:t>Cliquez pour modifier les styles du texte du masque</a:t>
            </a:r>
          </a:p>
        </p:txBody>
      </p:sp>
      <p:sp>
        <p:nvSpPr>
          <p:cNvPr id="6" name="Content Placeholder 5"/>
          <p:cNvSpPr>
            <a:spLocks noGrp="1"/>
          </p:cNvSpPr>
          <p:nvPr>
            <p:ph sz="quarter" idx="4"/>
          </p:nvPr>
        </p:nvSpPr>
        <p:spPr>
          <a:xfrm>
            <a:off x="4594860" y="2507550"/>
            <a:ext cx="336042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AA309A6D-C09C-4548-B29A-6CF363A7E532}" type="datetimeFigureOut">
              <a:rPr lang="fr-FR" smtClean="0"/>
              <a:pPr/>
              <a:t>27/02/2023</a:t>
            </a:fld>
            <a:endParaRPr lang="fr-BE"/>
          </a:p>
        </p:txBody>
      </p:sp>
      <p:sp>
        <p:nvSpPr>
          <p:cNvPr id="8" name="Footer Placeholder 7"/>
          <p:cNvSpPr>
            <a:spLocks noGrp="1"/>
          </p:cNvSpPr>
          <p:nvPr>
            <p:ph type="ftr" sz="quarter" idx="11"/>
          </p:nvPr>
        </p:nvSpPr>
        <p:spPr/>
        <p:txBody>
          <a:bodyPr/>
          <a:lstStyle/>
          <a:p>
            <a:endParaRPr lang="fr-BE"/>
          </a:p>
        </p:txBody>
      </p:sp>
      <p:sp>
        <p:nvSpPr>
          <p:cNvPr id="9" name="Slide Number Placeholder 8"/>
          <p:cNvSpPr>
            <a:spLocks noGrp="1"/>
          </p:cNvSpPr>
          <p:nvPr>
            <p:ph type="sldNum" sz="quarter" idx="12"/>
          </p:nvPr>
        </p:nvSpPr>
        <p:spPr/>
        <p:txBody>
          <a:bodyPr/>
          <a:lstStyle/>
          <a:p>
            <a:fld id="{CF4668DC-857F-487D-BFFA-8C0CA5037977}" type="slidenum">
              <a:rPr lang="fr-BE" smtClean="0"/>
              <a:pPr/>
              <a:t>‹N°›</a:t>
            </a:fld>
            <a:endParaRPr lang="fr-BE"/>
          </a:p>
        </p:txBody>
      </p:sp>
    </p:spTree>
    <p:extLst>
      <p:ext uri="{BB962C8B-B14F-4D97-AF65-F5344CB8AC3E}">
        <p14:creationId xmlns:p14="http://schemas.microsoft.com/office/powerpoint/2010/main" val="39725077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AA309A6D-C09C-4548-B29A-6CF363A7E532}" type="datetimeFigureOut">
              <a:rPr lang="fr-FR" smtClean="0"/>
              <a:pPr/>
              <a:t>27/02/2023</a:t>
            </a:fld>
            <a:endParaRPr lang="fr-BE"/>
          </a:p>
        </p:txBody>
      </p:sp>
      <p:sp>
        <p:nvSpPr>
          <p:cNvPr id="4" name="Footer Placeholder 3"/>
          <p:cNvSpPr>
            <a:spLocks noGrp="1"/>
          </p:cNvSpPr>
          <p:nvPr>
            <p:ph type="ftr" sz="quarter" idx="11"/>
          </p:nvPr>
        </p:nvSpPr>
        <p:spPr/>
        <p:txBody>
          <a:bodyPr/>
          <a:lstStyle/>
          <a:p>
            <a:endParaRPr lang="fr-BE"/>
          </a:p>
        </p:txBody>
      </p:sp>
      <p:sp>
        <p:nvSpPr>
          <p:cNvPr id="5" name="Slide Number Placeholder 4"/>
          <p:cNvSpPr>
            <a:spLocks noGrp="1"/>
          </p:cNvSpPr>
          <p:nvPr>
            <p:ph type="sldNum" sz="quarter" idx="12"/>
          </p:nvPr>
        </p:nvSpPr>
        <p:spPr/>
        <p:txBody>
          <a:bodyPr/>
          <a:lstStyle/>
          <a:p>
            <a:fld id="{CF4668DC-857F-487D-BFFA-8C0CA5037977}" type="slidenum">
              <a:rPr lang="fr-BE" smtClean="0"/>
              <a:pPr/>
              <a:t>‹N°›</a:t>
            </a:fld>
            <a:endParaRPr lang="fr-BE"/>
          </a:p>
        </p:txBody>
      </p:sp>
    </p:spTree>
    <p:extLst>
      <p:ext uri="{BB962C8B-B14F-4D97-AF65-F5344CB8AC3E}">
        <p14:creationId xmlns:p14="http://schemas.microsoft.com/office/powerpoint/2010/main" val="10429588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A309A6D-C09C-4548-B29A-6CF363A7E532}" type="datetimeFigureOut">
              <a:rPr lang="fr-FR" smtClean="0"/>
              <a:pPr/>
              <a:t>27/02/2023</a:t>
            </a:fld>
            <a:endParaRPr lang="fr-BE"/>
          </a:p>
        </p:txBody>
      </p:sp>
      <p:sp>
        <p:nvSpPr>
          <p:cNvPr id="3" name="Footer Placeholder 2"/>
          <p:cNvSpPr>
            <a:spLocks noGrp="1"/>
          </p:cNvSpPr>
          <p:nvPr>
            <p:ph type="ftr" sz="quarter" idx="11"/>
          </p:nvPr>
        </p:nvSpPr>
        <p:spPr/>
        <p:txBody>
          <a:bodyPr/>
          <a:lstStyle/>
          <a:p>
            <a:endParaRPr lang="fr-BE"/>
          </a:p>
        </p:txBody>
      </p:sp>
      <p:sp>
        <p:nvSpPr>
          <p:cNvPr id="4" name="Slide Number Placeholder 3"/>
          <p:cNvSpPr>
            <a:spLocks noGrp="1"/>
          </p:cNvSpPr>
          <p:nvPr>
            <p:ph type="sldNum" sz="quarter" idx="12"/>
          </p:nvPr>
        </p:nvSpPr>
        <p:spPr/>
        <p:txBody>
          <a:bodyPr/>
          <a:lstStyle/>
          <a:p>
            <a:fld id="{CF4668DC-857F-487D-BFFA-8C0CA5037977}" type="slidenum">
              <a:rPr lang="fr-BE" smtClean="0"/>
              <a:pPr/>
              <a:t>‹N°›</a:t>
            </a:fld>
            <a:endParaRPr lang="fr-BE"/>
          </a:p>
        </p:txBody>
      </p:sp>
    </p:spTree>
    <p:extLst>
      <p:ext uri="{BB962C8B-B14F-4D97-AF65-F5344CB8AC3E}">
        <p14:creationId xmlns:p14="http://schemas.microsoft.com/office/powerpoint/2010/main" val="34562164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30936" y="457201"/>
            <a:ext cx="2400300" cy="1600197"/>
          </a:xfrm>
        </p:spPr>
        <p:txBody>
          <a:bodyPr anchor="b">
            <a:normAutofit/>
          </a:bodyPr>
          <a:lstStyle>
            <a:lvl1pPr>
              <a:defRPr sz="2800" b="0" baseline="0"/>
            </a:lvl1pPr>
          </a:lstStyle>
          <a:p>
            <a:r>
              <a:rPr lang="fr-FR"/>
              <a:t>Modifiez le style du titre</a:t>
            </a:r>
            <a:endParaRPr lang="en-US" dirty="0"/>
          </a:p>
        </p:txBody>
      </p:sp>
      <p:sp>
        <p:nvSpPr>
          <p:cNvPr id="3" name="Content Placeholder 2"/>
          <p:cNvSpPr>
            <a:spLocks noGrp="1"/>
          </p:cNvSpPr>
          <p:nvPr>
            <p:ph idx="1"/>
          </p:nvPr>
        </p:nvSpPr>
        <p:spPr>
          <a:xfrm>
            <a:off x="3378200" y="685800"/>
            <a:ext cx="4559300" cy="5486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30936" y="2099735"/>
            <a:ext cx="2400300" cy="3810001"/>
          </a:xfrm>
        </p:spPr>
        <p:txBody>
          <a:bodyPr>
            <a:normAutofit/>
          </a:bodyPr>
          <a:lstStyle>
            <a:lvl1pPr marL="0" indent="0">
              <a:lnSpc>
                <a:spcPct val="114000"/>
              </a:lnSpc>
              <a:spcBef>
                <a:spcPts val="800"/>
              </a:spcBef>
              <a:buNone/>
              <a:defRPr sz="13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AA309A6D-C09C-4548-B29A-6CF363A7E532}" type="datetimeFigureOut">
              <a:rPr lang="fr-FR" smtClean="0"/>
              <a:pPr/>
              <a:t>27/02/2023</a:t>
            </a:fld>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CF4668DC-857F-487D-BFFA-8C0CA5037977}" type="slidenum">
              <a:rPr lang="fr-BE" smtClean="0"/>
              <a:pPr/>
              <a:t>‹N°›</a:t>
            </a:fld>
            <a:endParaRPr lang="fr-BE"/>
          </a:p>
        </p:txBody>
      </p:sp>
    </p:spTree>
    <p:extLst>
      <p:ext uri="{BB962C8B-B14F-4D97-AF65-F5344CB8AC3E}">
        <p14:creationId xmlns:p14="http://schemas.microsoft.com/office/powerpoint/2010/main" val="6879731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8" name="Rectangle 7"/>
          <p:cNvSpPr/>
          <p:nvPr/>
        </p:nvSpPr>
        <p:spPr>
          <a:xfrm>
            <a:off x="0" y="5105400"/>
            <a:ext cx="8469630" cy="17526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5800" y="5257800"/>
            <a:ext cx="7486650" cy="914400"/>
          </a:xfrm>
        </p:spPr>
        <p:txBody>
          <a:bodyPr anchor="b">
            <a:normAutofit/>
          </a:bodyPr>
          <a:lstStyle>
            <a:lvl1pPr>
              <a:defRPr sz="2800" b="0">
                <a:solidFill>
                  <a:schemeClr val="bg1"/>
                </a:solidFill>
              </a:defRPr>
            </a:lvl1pPr>
          </a:lstStyle>
          <a:p>
            <a:r>
              <a:rPr lang="fr-FR"/>
              <a:t>Modifiez le style du titre</a:t>
            </a:r>
            <a:endParaRPr lang="en-US" dirty="0"/>
          </a:p>
        </p:txBody>
      </p:sp>
      <p:sp>
        <p:nvSpPr>
          <p:cNvPr id="3" name="Picture Placeholder 2"/>
          <p:cNvSpPr>
            <a:spLocks noGrp="1" noChangeAspect="1"/>
          </p:cNvSpPr>
          <p:nvPr>
            <p:ph type="pic" idx="1"/>
          </p:nvPr>
        </p:nvSpPr>
        <p:spPr>
          <a:xfrm>
            <a:off x="0" y="1"/>
            <a:ext cx="8469630" cy="5128923"/>
          </a:xfrm>
          <a:solidFill>
            <a:schemeClr val="accent1"/>
          </a:solidFill>
        </p:spPr>
        <p:txBody>
          <a:bodyPr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85800" y="6108590"/>
            <a:ext cx="7486650" cy="597011"/>
          </a:xfrm>
        </p:spPr>
        <p:txBody>
          <a:bodyPr>
            <a:normAutofit/>
          </a:bodyPr>
          <a:lstStyle>
            <a:lvl1pPr marL="0" indent="0">
              <a:lnSpc>
                <a:spcPct val="100000"/>
              </a:lnSpc>
              <a:spcBef>
                <a:spcPts val="800"/>
              </a:spcBef>
              <a:buNone/>
              <a:defRPr sz="1300">
                <a:solidFill>
                  <a:schemeClr val="bg1">
                    <a:lumMod val="8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AA309A6D-C09C-4548-B29A-6CF363A7E532}" type="datetimeFigureOut">
              <a:rPr lang="fr-FR" smtClean="0"/>
              <a:pPr/>
              <a:t>27/02/2023</a:t>
            </a:fld>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CF4668DC-857F-487D-BFFA-8C0CA5037977}" type="slidenum">
              <a:rPr lang="fr-BE" smtClean="0"/>
              <a:pPr/>
              <a:t>‹N°›</a:t>
            </a:fld>
            <a:endParaRPr lang="fr-BE"/>
          </a:p>
        </p:txBody>
      </p:sp>
    </p:spTree>
    <p:extLst>
      <p:ext uri="{BB962C8B-B14F-4D97-AF65-F5344CB8AC3E}">
        <p14:creationId xmlns:p14="http://schemas.microsoft.com/office/powerpoint/2010/main" val="35012784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AA309A6D-C09C-4548-B29A-6CF363A7E532}" type="datetimeFigureOut">
              <a:rPr lang="fr-FR" smtClean="0"/>
              <a:pPr/>
              <a:t>27/02/2023</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CF4668DC-857F-487D-BFFA-8C0CA5037977}" type="slidenum">
              <a:rPr lang="fr-BE" smtClean="0"/>
              <a:pPr/>
              <a:t>‹N°›</a:t>
            </a:fld>
            <a:endParaRPr lang="fr-BE"/>
          </a:p>
        </p:txBody>
      </p:sp>
    </p:spTree>
    <p:extLst>
      <p:ext uri="{BB962C8B-B14F-4D97-AF65-F5344CB8AC3E}">
        <p14:creationId xmlns:p14="http://schemas.microsoft.com/office/powerpoint/2010/main" val="344328097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86525" y="381000"/>
            <a:ext cx="1857375" cy="5897562"/>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571500" y="381000"/>
            <a:ext cx="5800725" cy="5897562"/>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AA309A6D-C09C-4548-B29A-6CF363A7E532}" type="datetimeFigureOut">
              <a:rPr lang="fr-FR" smtClean="0"/>
              <a:pPr/>
              <a:t>27/02/2023</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CF4668DC-857F-487D-BFFA-8C0CA5037977}" type="slidenum">
              <a:rPr lang="fr-BE" smtClean="0"/>
              <a:pPr/>
              <a:t>‹N°›</a:t>
            </a:fld>
            <a:endParaRPr lang="fr-BE"/>
          </a:p>
        </p:txBody>
      </p:sp>
    </p:spTree>
    <p:extLst>
      <p:ext uri="{BB962C8B-B14F-4D97-AF65-F5344CB8AC3E}">
        <p14:creationId xmlns:p14="http://schemas.microsoft.com/office/powerpoint/2010/main" val="17957601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a:t>Cliquez pour modifier le style du titre</a:t>
            </a:r>
            <a:endParaRPr lang="fr-BE"/>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309A6D-C09C-4548-B29A-6CF363A7E532}" type="datetimeFigureOut">
              <a:rPr lang="fr-FR" smtClean="0"/>
              <a:pPr/>
              <a:t>27/02/2023</a:t>
            </a:fld>
            <a:endParaRPr lang="fr-BE"/>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4668DC-857F-487D-BFFA-8C0CA5037977}" type="slidenum">
              <a:rPr lang="fr-BE" smtClean="0"/>
              <a:pPr/>
              <a:t>‹N°›</a:t>
            </a:fld>
            <a:endParaRPr lang="fr-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8418195" y="0"/>
            <a:ext cx="73152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946404" y="365760"/>
            <a:ext cx="7269480" cy="1325562"/>
          </a:xfrm>
          <a:prstGeom prst="rect">
            <a:avLst/>
          </a:prstGeom>
        </p:spPr>
        <p:txBody>
          <a:bodyPr vert="horz" lIns="91440" tIns="45720" rIns="91440" bIns="45720" rtlCol="0" anchor="b">
            <a:normAutofit/>
          </a:bodyPr>
          <a:lstStyle/>
          <a:p>
            <a:r>
              <a:rPr lang="fr-FR"/>
              <a:t>Modifiez le style du titre</a:t>
            </a:r>
            <a:endParaRPr lang="en-US" dirty="0"/>
          </a:p>
        </p:txBody>
      </p:sp>
      <p:sp>
        <p:nvSpPr>
          <p:cNvPr id="3" name="Text Placeholder 2"/>
          <p:cNvSpPr>
            <a:spLocks noGrp="1"/>
          </p:cNvSpPr>
          <p:nvPr>
            <p:ph type="body" idx="1"/>
          </p:nvPr>
        </p:nvSpPr>
        <p:spPr>
          <a:xfrm>
            <a:off x="946404" y="1828801"/>
            <a:ext cx="6446520" cy="4351337"/>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rot="16200000">
            <a:off x="7831456" y="1044178"/>
            <a:ext cx="1904999" cy="273844"/>
          </a:xfrm>
          <a:prstGeom prst="rect">
            <a:avLst/>
          </a:prstGeom>
        </p:spPr>
        <p:txBody>
          <a:bodyPr vert="horz" lIns="91440" tIns="45720" rIns="91440" bIns="45720" rtlCol="0" anchor="ctr"/>
          <a:lstStyle>
            <a:lvl1pPr algn="r">
              <a:defRPr sz="1050" b="0">
                <a:solidFill>
                  <a:schemeClr val="tx2">
                    <a:lumMod val="20000"/>
                    <a:lumOff val="80000"/>
                  </a:schemeClr>
                </a:solidFill>
              </a:defRPr>
            </a:lvl1pPr>
          </a:lstStyle>
          <a:p>
            <a:fld id="{AA309A6D-C09C-4548-B29A-6CF363A7E532}" type="datetimeFigureOut">
              <a:rPr lang="fr-FR" smtClean="0"/>
              <a:pPr/>
              <a:t>27/02/2023</a:t>
            </a:fld>
            <a:endParaRPr lang="fr-BE"/>
          </a:p>
        </p:txBody>
      </p:sp>
      <p:sp>
        <p:nvSpPr>
          <p:cNvPr id="5" name="Footer Placeholder 4"/>
          <p:cNvSpPr>
            <a:spLocks noGrp="1"/>
          </p:cNvSpPr>
          <p:nvPr>
            <p:ph type="ftr" sz="quarter" idx="3"/>
          </p:nvPr>
        </p:nvSpPr>
        <p:spPr>
          <a:xfrm rot="16200000">
            <a:off x="6993255" y="4092178"/>
            <a:ext cx="3581400" cy="273844"/>
          </a:xfrm>
          <a:prstGeom prst="rect">
            <a:avLst/>
          </a:prstGeom>
        </p:spPr>
        <p:txBody>
          <a:bodyPr vert="horz" lIns="91440" tIns="45720" rIns="91440" bIns="45720" rtlCol="0" anchor="ctr"/>
          <a:lstStyle>
            <a:lvl1pPr algn="l">
              <a:defRPr sz="1050">
                <a:solidFill>
                  <a:schemeClr val="tx2">
                    <a:lumMod val="20000"/>
                    <a:lumOff val="80000"/>
                  </a:schemeClr>
                </a:solidFill>
              </a:defRPr>
            </a:lvl1pPr>
          </a:lstStyle>
          <a:p>
            <a:endParaRPr lang="fr-BE"/>
          </a:p>
        </p:txBody>
      </p:sp>
      <p:sp>
        <p:nvSpPr>
          <p:cNvPr id="6" name="Slide Number Placeholder 5"/>
          <p:cNvSpPr>
            <a:spLocks noGrp="1"/>
          </p:cNvSpPr>
          <p:nvPr>
            <p:ph type="sldNum" sz="quarter" idx="4"/>
          </p:nvPr>
        </p:nvSpPr>
        <p:spPr>
          <a:xfrm>
            <a:off x="8441055" y="6172201"/>
            <a:ext cx="685800" cy="593725"/>
          </a:xfrm>
          <a:prstGeom prst="rect">
            <a:avLst/>
          </a:prstGeom>
        </p:spPr>
        <p:txBody>
          <a:bodyPr vert="horz" lIns="27432" tIns="45720" rIns="27432" bIns="45720" rtlCol="0" anchor="ctr">
            <a:normAutofit/>
          </a:bodyPr>
          <a:lstStyle>
            <a:lvl1pPr algn="ctr">
              <a:defRPr sz="3200">
                <a:solidFill>
                  <a:schemeClr val="tx2">
                    <a:lumMod val="60000"/>
                    <a:lumOff val="40000"/>
                  </a:schemeClr>
                </a:solidFill>
              </a:defRPr>
            </a:lvl1pPr>
          </a:lstStyle>
          <a:p>
            <a:fld id="{CF4668DC-857F-487D-BFFA-8C0CA5037977}" type="slidenum">
              <a:rPr lang="fr-BE" smtClean="0"/>
              <a:pPr/>
              <a:t>‹N°›</a:t>
            </a:fld>
            <a:endParaRPr lang="fr-BE"/>
          </a:p>
        </p:txBody>
      </p:sp>
    </p:spTree>
    <p:extLst>
      <p:ext uri="{BB962C8B-B14F-4D97-AF65-F5344CB8AC3E}">
        <p14:creationId xmlns:p14="http://schemas.microsoft.com/office/powerpoint/2010/main" val="261295501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000" kern="1200" spc="-50" baseline="0">
          <a:solidFill>
            <a:schemeClr val="tx1"/>
          </a:solidFill>
          <a:latin typeface="+mj-lt"/>
          <a:ea typeface="+mj-ea"/>
          <a:cs typeface="+mj-cs"/>
        </a:defRPr>
      </a:lvl1pPr>
    </p:titleStyle>
    <p:bodyStyle>
      <a:lvl1pPr marL="182880" indent="-182880" algn="l" defTabSz="914400" rtl="0" eaLnBrk="1" latinLnBrk="0" hangingPunct="1">
        <a:lnSpc>
          <a:spcPct val="95000"/>
        </a:lnSpc>
        <a:spcBef>
          <a:spcPts val="1400"/>
        </a:spcBef>
        <a:spcAft>
          <a:spcPts val="200"/>
        </a:spcAft>
        <a:buClr>
          <a:schemeClr val="accent1"/>
        </a:buClr>
        <a:buSzPct val="80000"/>
        <a:buFont typeface="Arial" pitchFamily="34" charset="0"/>
        <a:buChar char="•"/>
        <a:defRPr sz="1800" kern="1200" spc="10" baseline="0">
          <a:solidFill>
            <a:schemeClr val="tx1"/>
          </a:solidFill>
          <a:latin typeface="+mn-lt"/>
          <a:ea typeface="+mn-ea"/>
          <a:cs typeface="+mn-cs"/>
        </a:defRPr>
      </a:lvl1pPr>
      <a:lvl2pPr marL="45720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600" kern="1200">
          <a:solidFill>
            <a:schemeClr val="tx1">
              <a:lumMod val="85000"/>
              <a:lumOff val="15000"/>
            </a:schemeClr>
          </a:solidFill>
          <a:latin typeface="+mn-lt"/>
          <a:ea typeface="+mn-ea"/>
          <a:cs typeface="+mn-cs"/>
        </a:defRPr>
      </a:lvl2pPr>
      <a:lvl3pPr marL="73152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3pPr>
      <a:lvl4pPr marL="100584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4pPr>
      <a:lvl5pPr marL="128016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22.wmf"/><Relationship Id="rId5" Type="http://schemas.openxmlformats.org/officeDocument/2006/relationships/oleObject" Target="../embeddings/oleObject1.bin"/><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eg"/><Relationship Id="rId1" Type="http://schemas.openxmlformats.org/officeDocument/2006/relationships/slideLayout" Target="../slideLayouts/slideLayout2.xml"/><Relationship Id="rId5" Type="http://schemas.openxmlformats.org/officeDocument/2006/relationships/image" Target="../media/image25.wmf"/><Relationship Id="rId4" Type="http://schemas.openxmlformats.org/officeDocument/2006/relationships/oleObject" Target="../embeddings/oleObject2.bin"/></Relationships>
</file>

<file path=ppt/slides/_rels/slide14.xml.rels><?xml version="1.0" encoding="UTF-8" standalone="yes"?>
<Relationships xmlns="http://schemas.openxmlformats.org/package/2006/relationships"><Relationship Id="rId3" Type="http://schemas.openxmlformats.org/officeDocument/2006/relationships/image" Target="../media/image26.wmf"/><Relationship Id="rId2" Type="http://schemas.openxmlformats.org/officeDocument/2006/relationships/oleObject" Target="../embeddings/oleObject3.bin"/><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png"/></Relationships>
</file>

<file path=ppt/slides/_rels/slide15.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32.wmf"/><Relationship Id="rId2" Type="http://schemas.openxmlformats.org/officeDocument/2006/relationships/image" Target="../media/image29.png"/><Relationship Id="rId1" Type="http://schemas.openxmlformats.org/officeDocument/2006/relationships/slideLayout" Target="../slideLayouts/slideLayout2.xml"/><Relationship Id="rId6" Type="http://schemas.openxmlformats.org/officeDocument/2006/relationships/oleObject" Target="../embeddings/oleObject5.bin"/><Relationship Id="rId5" Type="http://schemas.openxmlformats.org/officeDocument/2006/relationships/image" Target="../media/image31.wmf"/><Relationship Id="rId4" Type="http://schemas.openxmlformats.org/officeDocument/2006/relationships/oleObject" Target="../embeddings/oleObject4.bin"/></Relationships>
</file>

<file path=ppt/slides/_rels/slide16.xml.rels><?xml version="1.0" encoding="UTF-8" standalone="yes"?>
<Relationships xmlns="http://schemas.openxmlformats.org/package/2006/relationships"><Relationship Id="rId3" Type="http://schemas.openxmlformats.org/officeDocument/2006/relationships/image" Target="../media/image33.wmf"/><Relationship Id="rId2" Type="http://schemas.openxmlformats.org/officeDocument/2006/relationships/oleObject" Target="../embeddings/oleObject6.bin"/><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1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 Id="rId4" Type="http://schemas.openxmlformats.org/officeDocument/2006/relationships/image" Target="../media/image38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a:spLocks noGrp="1"/>
          </p:cNvSpPr>
          <p:nvPr>
            <p:ph type="ctrTitle"/>
          </p:nvPr>
        </p:nvSpPr>
        <p:spPr>
          <a:xfrm>
            <a:off x="539552" y="1268643"/>
            <a:ext cx="8140626" cy="720197"/>
          </a:xfrm>
          <a:ln>
            <a:noFill/>
          </a:ln>
        </p:spPr>
        <p:txBody>
          <a:bodyPr wrap="square">
            <a:spAutoFit/>
          </a:bodyPr>
          <a:lstStyle/>
          <a:p>
            <a:pPr algn="ctr"/>
            <a:r>
              <a:rPr lang="fr-FR" sz="4800" cap="none" dirty="0">
                <a:solidFill>
                  <a:srgbClr val="FF0000"/>
                </a:solidFill>
              </a:rPr>
              <a:t>Diffraction et interférences</a:t>
            </a:r>
          </a:p>
        </p:txBody>
      </p:sp>
      <p:sp>
        <p:nvSpPr>
          <p:cNvPr id="5" name="Rectangle 4"/>
          <p:cNvSpPr/>
          <p:nvPr/>
        </p:nvSpPr>
        <p:spPr>
          <a:xfrm>
            <a:off x="539552" y="116632"/>
            <a:ext cx="4269117" cy="830997"/>
          </a:xfrm>
          <a:prstGeom prst="rect">
            <a:avLst/>
          </a:prstGeom>
          <a:effectLst>
            <a:outerShdw blurRad="50800" dist="38100" dir="8100000" algn="tr" rotWithShape="0">
              <a:prstClr val="black">
                <a:alpha val="40000"/>
              </a:prstClr>
            </a:outerShdw>
          </a:effectLst>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fr-FR" sz="4800" b="1">
                <a:ln w="11430"/>
                <a:solidFill>
                  <a:srgbClr val="FFFF00"/>
                </a:solidFill>
                <a:effectLst>
                  <a:outerShdw blurRad="50800" dist="39000" dir="5460000" algn="tl">
                    <a:srgbClr val="000000">
                      <a:alpha val="38000"/>
                    </a:srgbClr>
                  </a:outerShdw>
                </a:effectLst>
                <a:latin typeface="+mj-lt"/>
              </a:rPr>
              <a:t>Chapitre 16 </a:t>
            </a:r>
            <a:r>
              <a:rPr lang="fr-FR" sz="4800" b="1" dirty="0">
                <a:ln w="11430"/>
                <a:solidFill>
                  <a:srgbClr val="FFFF00"/>
                </a:solidFill>
                <a:effectLst>
                  <a:outerShdw blurRad="50800" dist="39000" dir="5460000" algn="tl">
                    <a:srgbClr val="000000">
                      <a:alpha val="38000"/>
                    </a:srgbClr>
                  </a:outerShdw>
                </a:effectLst>
                <a:latin typeface="+mj-lt"/>
              </a:rPr>
              <a:t>:</a:t>
            </a:r>
          </a:p>
        </p:txBody>
      </p:sp>
      <p:sp>
        <p:nvSpPr>
          <p:cNvPr id="6" name="Rectangle 5"/>
          <p:cNvSpPr/>
          <p:nvPr/>
        </p:nvSpPr>
        <p:spPr>
          <a:xfrm>
            <a:off x="251520" y="2852936"/>
            <a:ext cx="3047501" cy="369332"/>
          </a:xfrm>
          <a:prstGeom prst="rect">
            <a:avLst/>
          </a:prstGeom>
        </p:spPr>
        <p:txBody>
          <a:bodyPr wrap="none">
            <a:spAutoFit/>
          </a:bodyPr>
          <a:lstStyle/>
          <a:p>
            <a:r>
              <a:rPr lang="fr-FR" u="sng" dirty="0">
                <a:solidFill>
                  <a:schemeClr val="accent4">
                    <a:lumMod val="75000"/>
                  </a:schemeClr>
                </a:solidFill>
                <a:latin typeface="Calibri" pitchFamily="34" charset="0"/>
                <a:cs typeface="Calibri" pitchFamily="34" charset="0"/>
              </a:rPr>
              <a:t>Les objectifs de connaissance :</a:t>
            </a:r>
            <a:endParaRPr lang="fr-FR" dirty="0">
              <a:solidFill>
                <a:schemeClr val="accent4">
                  <a:lumMod val="75000"/>
                </a:schemeClr>
              </a:solidFill>
              <a:latin typeface="Calibri" pitchFamily="34" charset="0"/>
              <a:cs typeface="Calibri" pitchFamily="34" charset="0"/>
            </a:endParaRPr>
          </a:p>
        </p:txBody>
      </p:sp>
      <p:sp>
        <p:nvSpPr>
          <p:cNvPr id="7" name="Rectangle 6"/>
          <p:cNvSpPr/>
          <p:nvPr/>
        </p:nvSpPr>
        <p:spPr>
          <a:xfrm>
            <a:off x="251520" y="4771604"/>
            <a:ext cx="2843599" cy="369332"/>
          </a:xfrm>
          <a:prstGeom prst="rect">
            <a:avLst/>
          </a:prstGeom>
        </p:spPr>
        <p:txBody>
          <a:bodyPr wrap="none">
            <a:spAutoFit/>
          </a:bodyPr>
          <a:lstStyle/>
          <a:p>
            <a:r>
              <a:rPr lang="fr-FR" u="sng" dirty="0">
                <a:solidFill>
                  <a:schemeClr val="accent4">
                    <a:lumMod val="75000"/>
                  </a:schemeClr>
                </a:solidFill>
                <a:latin typeface="Calibri" pitchFamily="34" charset="0"/>
                <a:cs typeface="Calibri" pitchFamily="34" charset="0"/>
              </a:rPr>
              <a:t>Les objectifs de savoir-faire :</a:t>
            </a:r>
            <a:endParaRPr lang="fr-FR" dirty="0">
              <a:solidFill>
                <a:schemeClr val="accent4">
                  <a:lumMod val="75000"/>
                </a:schemeClr>
              </a:solidFill>
              <a:latin typeface="Calibri" pitchFamily="34" charset="0"/>
              <a:cs typeface="Calibri" pitchFamily="34" charset="0"/>
            </a:endParaRPr>
          </a:p>
        </p:txBody>
      </p:sp>
      <p:sp>
        <p:nvSpPr>
          <p:cNvPr id="8" name="Rectangle 7" hidden="1"/>
          <p:cNvSpPr/>
          <p:nvPr/>
        </p:nvSpPr>
        <p:spPr>
          <a:xfrm>
            <a:off x="467545" y="3222268"/>
            <a:ext cx="8496944" cy="1477328"/>
          </a:xfrm>
          <a:prstGeom prst="rect">
            <a:avLst/>
          </a:prstGeom>
        </p:spPr>
        <p:txBody>
          <a:bodyPr wrap="square">
            <a:spAutoFit/>
          </a:bodyPr>
          <a:lstStyle/>
          <a:p>
            <a:pPr lvl="0">
              <a:buFontTx/>
              <a:buChar char="-"/>
            </a:pPr>
            <a:r>
              <a:rPr lang="fr-FR" dirty="0">
                <a:solidFill>
                  <a:schemeClr val="accent4">
                    <a:lumMod val="75000"/>
                  </a:schemeClr>
                </a:solidFill>
                <a:latin typeface="Calibri" pitchFamily="34" charset="0"/>
                <a:cs typeface="Calibri" pitchFamily="34" charset="0"/>
              </a:rPr>
              <a:t> </a:t>
            </a:r>
            <a:r>
              <a:rPr lang="fr-FR" strike="sngStrike" dirty="0">
                <a:solidFill>
                  <a:schemeClr val="accent4">
                    <a:lumMod val="75000"/>
                  </a:schemeClr>
                </a:solidFill>
                <a:latin typeface="Calibri" pitchFamily="34" charset="0"/>
              </a:rPr>
              <a:t>Définir une onde mécanique progressive </a:t>
            </a:r>
            <a:r>
              <a:rPr lang="fr-FR" strike="sngStrike" dirty="0">
                <a:solidFill>
                  <a:schemeClr val="accent4">
                    <a:lumMod val="75000"/>
                  </a:schemeClr>
                </a:solidFill>
                <a:latin typeface="Calibri" pitchFamily="34" charset="0"/>
                <a:cs typeface="Calibri" pitchFamily="34" charset="0"/>
              </a:rPr>
              <a:t>;</a:t>
            </a:r>
          </a:p>
          <a:p>
            <a:pPr lvl="0">
              <a:buFontTx/>
              <a:buChar char="-"/>
            </a:pPr>
            <a:r>
              <a:rPr lang="fr-FR" strike="sngStrike" dirty="0">
                <a:solidFill>
                  <a:schemeClr val="accent4">
                    <a:lumMod val="75000"/>
                  </a:schemeClr>
                </a:solidFill>
                <a:latin typeface="Calibri" pitchFamily="34" charset="0"/>
              </a:rPr>
              <a:t> Définir une onde progressive à une dimension ;</a:t>
            </a:r>
          </a:p>
          <a:p>
            <a:pPr lvl="0">
              <a:buFontTx/>
              <a:buChar char="-"/>
            </a:pPr>
            <a:r>
              <a:rPr lang="fr-FR" strike="sngStrike" dirty="0">
                <a:solidFill>
                  <a:schemeClr val="accent4">
                    <a:lumMod val="75000"/>
                  </a:schemeClr>
                </a:solidFill>
                <a:latin typeface="Calibri" pitchFamily="34" charset="0"/>
                <a:cs typeface="Calibri" pitchFamily="34" charset="0"/>
              </a:rPr>
              <a:t> </a:t>
            </a:r>
            <a:r>
              <a:rPr lang="fr-FR" strike="sngStrike" dirty="0">
                <a:solidFill>
                  <a:schemeClr val="accent4">
                    <a:lumMod val="75000"/>
                  </a:schemeClr>
                </a:solidFill>
                <a:latin typeface="Calibri" pitchFamily="34" charset="0"/>
              </a:rPr>
              <a:t>Célérité et retard d’une onde mécanique progressive ;</a:t>
            </a:r>
          </a:p>
          <a:p>
            <a:pPr lvl="0">
              <a:buFontTx/>
              <a:buChar char="-"/>
            </a:pPr>
            <a:r>
              <a:rPr lang="fr-FR" strike="sngStrike" dirty="0">
                <a:solidFill>
                  <a:schemeClr val="accent4">
                    <a:lumMod val="75000"/>
                  </a:schemeClr>
                </a:solidFill>
                <a:latin typeface="Calibri" pitchFamily="34" charset="0"/>
                <a:cs typeface="Calibri" pitchFamily="34" charset="0"/>
              </a:rPr>
              <a:t> </a:t>
            </a:r>
            <a:r>
              <a:rPr lang="fr-FR" strike="sngStrike" dirty="0">
                <a:solidFill>
                  <a:schemeClr val="accent4">
                    <a:lumMod val="75000"/>
                  </a:schemeClr>
                </a:solidFill>
                <a:latin typeface="Calibri" pitchFamily="34" charset="0"/>
              </a:rPr>
              <a:t>Période et fréquence d’une onde sinusoïdale ;</a:t>
            </a:r>
          </a:p>
          <a:p>
            <a:pPr lvl="0">
              <a:buFontTx/>
              <a:buChar char="-"/>
            </a:pPr>
            <a:r>
              <a:rPr lang="fr-FR" strike="sngStrike" dirty="0">
                <a:solidFill>
                  <a:schemeClr val="accent4">
                    <a:lumMod val="75000"/>
                  </a:schemeClr>
                </a:solidFill>
                <a:latin typeface="Calibri" pitchFamily="34" charset="0"/>
              </a:rPr>
              <a:t> Périodes temporelle et spatiales d’une onde sinusoïdale.</a:t>
            </a:r>
            <a:endParaRPr lang="fr-FR" strike="sngStrike" dirty="0">
              <a:solidFill>
                <a:schemeClr val="accent4">
                  <a:lumMod val="75000"/>
                </a:schemeClr>
              </a:solidFill>
              <a:latin typeface="Calibri" pitchFamily="34" charset="0"/>
              <a:cs typeface="Calibri" pitchFamily="34" charset="0"/>
            </a:endParaRPr>
          </a:p>
        </p:txBody>
      </p:sp>
      <p:sp>
        <p:nvSpPr>
          <p:cNvPr id="9" name="Rectangle 8" hidden="1"/>
          <p:cNvSpPr/>
          <p:nvPr/>
        </p:nvSpPr>
        <p:spPr>
          <a:xfrm>
            <a:off x="467544" y="5131644"/>
            <a:ext cx="8496944" cy="923330"/>
          </a:xfrm>
          <a:prstGeom prst="rect">
            <a:avLst/>
          </a:prstGeom>
        </p:spPr>
        <p:txBody>
          <a:bodyPr wrap="square">
            <a:spAutoFit/>
          </a:bodyPr>
          <a:lstStyle/>
          <a:p>
            <a:pPr lvl="0">
              <a:buFontTx/>
              <a:buChar char="-"/>
            </a:pPr>
            <a:r>
              <a:rPr lang="fr-FR" strike="sngStrike" dirty="0">
                <a:solidFill>
                  <a:schemeClr val="accent4">
                    <a:lumMod val="75000"/>
                  </a:schemeClr>
                </a:solidFill>
                <a:latin typeface="Calibri" pitchFamily="34" charset="0"/>
                <a:cs typeface="Calibri" pitchFamily="34" charset="0"/>
              </a:rPr>
              <a:t> </a:t>
            </a:r>
            <a:r>
              <a:rPr lang="fr-FR" strike="sngStrike" dirty="0">
                <a:solidFill>
                  <a:schemeClr val="accent4">
                    <a:lumMod val="75000"/>
                  </a:schemeClr>
                </a:solidFill>
                <a:latin typeface="Calibri" pitchFamily="34" charset="0"/>
              </a:rPr>
              <a:t>Réaliser l’analyse spectrale d’un son musical et l’exploiter pour en déterminer ses caractéristiques [ECE n°4] ; </a:t>
            </a:r>
          </a:p>
          <a:p>
            <a:pPr lvl="0">
              <a:buFontTx/>
              <a:buChar char="-"/>
            </a:pPr>
            <a:r>
              <a:rPr lang="fr-FR" strike="sngStrike" dirty="0">
                <a:solidFill>
                  <a:schemeClr val="accent4">
                    <a:lumMod val="75000"/>
                  </a:schemeClr>
                </a:solidFill>
                <a:latin typeface="Calibri" pitchFamily="34" charset="0"/>
                <a:cs typeface="Calibri" pitchFamily="34" charset="0"/>
              </a:rPr>
              <a:t> </a:t>
            </a:r>
            <a:r>
              <a:rPr lang="fr-FR" strike="sngStrike" dirty="0">
                <a:solidFill>
                  <a:schemeClr val="accent4">
                    <a:lumMod val="75000"/>
                  </a:schemeClr>
                </a:solidFill>
                <a:latin typeface="Calibri" pitchFamily="34" charset="0"/>
              </a:rPr>
              <a:t>Mesurer une vitesse en utilisant l’effet Doppler.</a:t>
            </a:r>
            <a:endParaRPr lang="fr-FR" strike="sngStrike" dirty="0">
              <a:solidFill>
                <a:schemeClr val="accent4">
                  <a:lumMod val="75000"/>
                </a:schemeClr>
              </a:solidFill>
              <a:latin typeface="Calibri" pitchFamily="34" charset="0"/>
              <a:cs typeface="Calibri" pitchFamily="34" charset="0"/>
            </a:endParaRPr>
          </a:p>
        </p:txBody>
      </p:sp>
      <p:sp>
        <p:nvSpPr>
          <p:cNvPr id="10" name="ZoneTexte 9" hidden="1"/>
          <p:cNvSpPr txBox="1"/>
          <p:nvPr/>
        </p:nvSpPr>
        <p:spPr>
          <a:xfrm>
            <a:off x="467544" y="6165304"/>
            <a:ext cx="8582992" cy="523220"/>
          </a:xfrm>
          <a:prstGeom prst="rect">
            <a:avLst/>
          </a:prstGeom>
        </p:spPr>
        <p:style>
          <a:lnRef idx="1">
            <a:schemeClr val="accent1"/>
          </a:lnRef>
          <a:fillRef idx="2">
            <a:schemeClr val="accent1"/>
          </a:fillRef>
          <a:effectRef idx="1">
            <a:schemeClr val="accent1"/>
          </a:effectRef>
          <a:fontRef idx="minor">
            <a:schemeClr val="dk1"/>
          </a:fontRef>
        </p:style>
        <p:txBody>
          <a:bodyPr wrap="square" rtlCol="0" anchor="ctr">
            <a:spAutoFit/>
          </a:bodyPr>
          <a:lstStyle/>
          <a:p>
            <a:r>
              <a:rPr lang="fr-FR" sz="1400" i="1" u="sng" dirty="0">
                <a:effectLst>
                  <a:outerShdw blurRad="50800" dist="38100" dir="2700000" algn="tl" rotWithShape="0">
                    <a:prstClr val="black">
                      <a:alpha val="40000"/>
                    </a:prstClr>
                  </a:outerShdw>
                </a:effectLst>
              </a:rPr>
              <a:t>Thème</a:t>
            </a:r>
            <a:r>
              <a:rPr lang="fr-FR" sz="1400" u="sng" dirty="0">
                <a:effectLst>
                  <a:outerShdw blurRad="50800" dist="38100" dir="2700000" algn="tl" rotWithShape="0">
                    <a:prstClr val="black">
                      <a:alpha val="40000"/>
                    </a:prstClr>
                  </a:outerShdw>
                </a:effectLst>
              </a:rPr>
              <a:t> :</a:t>
            </a:r>
            <a:r>
              <a:rPr lang="fr-FR" sz="1400" dirty="0">
                <a:effectLst>
                  <a:outerShdw blurRad="50800" dist="38100" dir="2700000" algn="tl" rotWithShape="0">
                    <a:prstClr val="black">
                      <a:alpha val="40000"/>
                    </a:prstClr>
                  </a:outerShdw>
                </a:effectLst>
              </a:rPr>
              <a:t> OBBSERVER		</a:t>
            </a:r>
            <a:r>
              <a:rPr lang="fr-FR" sz="1400" i="1" u="sng" dirty="0">
                <a:effectLst>
                  <a:outerShdw blurRad="50800" dist="38100" dir="2700000" algn="tl" rotWithShape="0">
                    <a:prstClr val="black">
                      <a:alpha val="40000"/>
                    </a:prstClr>
                  </a:outerShdw>
                </a:effectLst>
              </a:rPr>
              <a:t>Domaine </a:t>
            </a:r>
            <a:r>
              <a:rPr lang="fr-FR" sz="1400" u="sng" dirty="0">
                <a:effectLst>
                  <a:outerShdw blurRad="50800" dist="38100" dir="2700000" algn="tl" rotWithShape="0">
                    <a:prstClr val="black">
                      <a:alpha val="40000"/>
                    </a:prstClr>
                  </a:outerShdw>
                </a:effectLst>
              </a:rPr>
              <a:t>:</a:t>
            </a:r>
            <a:r>
              <a:rPr lang="fr-FR" sz="1400" dirty="0">
                <a:effectLst>
                  <a:outerShdw blurRad="50800" dist="38100" dir="2700000" algn="tl" rotWithShape="0">
                    <a:prstClr val="black">
                      <a:alpha val="40000"/>
                    </a:prstClr>
                  </a:outerShdw>
                </a:effectLst>
              </a:rPr>
              <a:t> Caractéristiques et propriétés des ondes</a:t>
            </a:r>
            <a:endParaRPr lang="fr-FR" sz="1400" strike="sngStrike" dirty="0">
              <a:effectLst>
                <a:outerShdw blurRad="50800" dist="38100" dir="2700000" algn="tl" rotWithShape="0">
                  <a:prstClr val="black">
                    <a:alpha val="40000"/>
                  </a:prstClr>
                </a:outerShdw>
              </a:effectLst>
            </a:endParaRPr>
          </a:p>
          <a:p>
            <a:r>
              <a:rPr lang="fr-FR" sz="1400" i="1" u="sng" dirty="0">
                <a:effectLst>
                  <a:outerShdw blurRad="50800" dist="38100" dir="2700000" algn="tl" rotWithShape="0">
                    <a:prstClr val="black">
                      <a:alpha val="40000"/>
                    </a:prstClr>
                  </a:outerShdw>
                </a:effectLst>
              </a:rPr>
              <a:t>Livre</a:t>
            </a:r>
            <a:r>
              <a:rPr lang="fr-FR" sz="1400" u="sng" dirty="0">
                <a:effectLst>
                  <a:outerShdw blurRad="50800" dist="38100" dir="2700000" algn="tl" rotWithShape="0">
                    <a:prstClr val="black">
                      <a:alpha val="40000"/>
                    </a:prstClr>
                  </a:outerShdw>
                </a:effectLst>
              </a:rPr>
              <a:t> :</a:t>
            </a:r>
            <a:r>
              <a:rPr lang="fr-FR" sz="1400" dirty="0">
                <a:effectLst>
                  <a:outerShdw blurRad="50800" dist="38100" dir="2700000" algn="tl" rotWithShape="0">
                    <a:prstClr val="black">
                      <a:alpha val="40000"/>
                    </a:prstClr>
                  </a:outerShdw>
                </a:effectLst>
              </a:rPr>
              <a:t> Chapitre 17	                                        </a:t>
            </a:r>
            <a:r>
              <a:rPr lang="fr-FR" sz="1400" dirty="0">
                <a:effectLst>
                  <a:outerShdw blurRad="50800" dist="38100" dir="2700000" algn="tl" rotWithShape="0">
                    <a:prstClr val="black">
                      <a:alpha val="40000"/>
                    </a:prstClr>
                  </a:outerShdw>
                </a:effectLst>
                <a:sym typeface="Wingdings 3"/>
              </a:rPr>
              <a:t>  Propriétés des ondes</a:t>
            </a:r>
            <a:endParaRPr lang="fr-FR" sz="1400" strike="sngStrike" dirty="0">
              <a:effectLst>
                <a:outerShdw blurRad="50800" dist="38100" dir="2700000" algn="tl" rotWithShape="0">
                  <a:prstClr val="black">
                    <a:alpha val="40000"/>
                  </a:prst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slide(fromBottom)">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 calcmode="lin" valueType="num">
                                      <p:cBhvr additive="base">
                                        <p:cTn id="12" dur="500"/>
                                        <p:tgtEl>
                                          <p:spTgt spid="8">
                                            <p:txEl>
                                              <p:pRg st="0" end="0"/>
                                            </p:txEl>
                                          </p:spTgt>
                                        </p:tgtEl>
                                        <p:attrNameLst>
                                          <p:attrName>ppt_y</p:attrName>
                                        </p:attrNameLst>
                                      </p:cBhvr>
                                      <p:tavLst>
                                        <p:tav tm="0">
                                          <p:val>
                                            <p:strVal val="#ppt_y+#ppt_h*1.125000"/>
                                          </p:val>
                                        </p:tav>
                                        <p:tav tm="100000">
                                          <p:val>
                                            <p:strVal val="#ppt_y"/>
                                          </p:val>
                                        </p:tav>
                                      </p:tavLst>
                                    </p:anim>
                                    <p:animEffect transition="in" filter="wipe(up)">
                                      <p:cBhvr>
                                        <p:cTn id="13" dur="500"/>
                                        <p:tgtEl>
                                          <p:spTgt spid="8">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2" presetClass="entr" presetSubtype="4" fill="hold" grpId="0" nodeType="clickEffect">
                                  <p:stCondLst>
                                    <p:cond delay="0"/>
                                  </p:stCondLst>
                                  <p:childTnLst>
                                    <p:set>
                                      <p:cBhvr>
                                        <p:cTn id="17" dur="1" fill="hold">
                                          <p:stCondLst>
                                            <p:cond delay="0"/>
                                          </p:stCondLst>
                                        </p:cTn>
                                        <p:tgtEl>
                                          <p:spTgt spid="8">
                                            <p:txEl>
                                              <p:pRg st="1" end="1"/>
                                            </p:txEl>
                                          </p:spTgt>
                                        </p:tgtEl>
                                        <p:attrNameLst>
                                          <p:attrName>style.visibility</p:attrName>
                                        </p:attrNameLst>
                                      </p:cBhvr>
                                      <p:to>
                                        <p:strVal val="visible"/>
                                      </p:to>
                                    </p:set>
                                    <p:anim calcmode="lin" valueType="num">
                                      <p:cBhvr additive="base">
                                        <p:cTn id="18" dur="500"/>
                                        <p:tgtEl>
                                          <p:spTgt spid="8">
                                            <p:txEl>
                                              <p:pRg st="1" end="1"/>
                                            </p:txEl>
                                          </p:spTgt>
                                        </p:tgtEl>
                                        <p:attrNameLst>
                                          <p:attrName>ppt_y</p:attrName>
                                        </p:attrNameLst>
                                      </p:cBhvr>
                                      <p:tavLst>
                                        <p:tav tm="0">
                                          <p:val>
                                            <p:strVal val="#ppt_y+#ppt_h*1.125000"/>
                                          </p:val>
                                        </p:tav>
                                        <p:tav tm="100000">
                                          <p:val>
                                            <p:strVal val="#ppt_y"/>
                                          </p:val>
                                        </p:tav>
                                      </p:tavLst>
                                    </p:anim>
                                    <p:animEffect transition="in" filter="wipe(up)">
                                      <p:cBhvr>
                                        <p:cTn id="19" dur="500"/>
                                        <p:tgtEl>
                                          <p:spTgt spid="8">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2" presetClass="entr" presetSubtype="4" fill="hold" grpId="0" nodeType="clickEffect">
                                  <p:stCondLst>
                                    <p:cond delay="0"/>
                                  </p:stCondLst>
                                  <p:childTnLst>
                                    <p:set>
                                      <p:cBhvr>
                                        <p:cTn id="23" dur="1" fill="hold">
                                          <p:stCondLst>
                                            <p:cond delay="0"/>
                                          </p:stCondLst>
                                        </p:cTn>
                                        <p:tgtEl>
                                          <p:spTgt spid="8">
                                            <p:txEl>
                                              <p:pRg st="2" end="2"/>
                                            </p:txEl>
                                          </p:spTgt>
                                        </p:tgtEl>
                                        <p:attrNameLst>
                                          <p:attrName>style.visibility</p:attrName>
                                        </p:attrNameLst>
                                      </p:cBhvr>
                                      <p:to>
                                        <p:strVal val="visible"/>
                                      </p:to>
                                    </p:set>
                                    <p:anim calcmode="lin" valueType="num">
                                      <p:cBhvr additive="base">
                                        <p:cTn id="24" dur="500"/>
                                        <p:tgtEl>
                                          <p:spTgt spid="8">
                                            <p:txEl>
                                              <p:pRg st="2" end="2"/>
                                            </p:txEl>
                                          </p:spTgt>
                                        </p:tgtEl>
                                        <p:attrNameLst>
                                          <p:attrName>ppt_y</p:attrName>
                                        </p:attrNameLst>
                                      </p:cBhvr>
                                      <p:tavLst>
                                        <p:tav tm="0">
                                          <p:val>
                                            <p:strVal val="#ppt_y+#ppt_h*1.125000"/>
                                          </p:val>
                                        </p:tav>
                                        <p:tav tm="100000">
                                          <p:val>
                                            <p:strVal val="#ppt_y"/>
                                          </p:val>
                                        </p:tav>
                                      </p:tavLst>
                                    </p:anim>
                                    <p:animEffect transition="in" filter="wipe(up)">
                                      <p:cBhvr>
                                        <p:cTn id="25" dur="500"/>
                                        <p:tgtEl>
                                          <p:spTgt spid="8">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2" presetClass="entr" presetSubtype="4" fill="hold" grpId="0" nodeType="clickEffect">
                                  <p:stCondLst>
                                    <p:cond delay="0"/>
                                  </p:stCondLst>
                                  <p:childTnLst>
                                    <p:set>
                                      <p:cBhvr>
                                        <p:cTn id="29" dur="1" fill="hold">
                                          <p:stCondLst>
                                            <p:cond delay="0"/>
                                          </p:stCondLst>
                                        </p:cTn>
                                        <p:tgtEl>
                                          <p:spTgt spid="8">
                                            <p:txEl>
                                              <p:pRg st="3" end="3"/>
                                            </p:txEl>
                                          </p:spTgt>
                                        </p:tgtEl>
                                        <p:attrNameLst>
                                          <p:attrName>style.visibility</p:attrName>
                                        </p:attrNameLst>
                                      </p:cBhvr>
                                      <p:to>
                                        <p:strVal val="visible"/>
                                      </p:to>
                                    </p:set>
                                    <p:anim calcmode="lin" valueType="num">
                                      <p:cBhvr additive="base">
                                        <p:cTn id="30" dur="500"/>
                                        <p:tgtEl>
                                          <p:spTgt spid="8">
                                            <p:txEl>
                                              <p:pRg st="3" end="3"/>
                                            </p:txEl>
                                          </p:spTgt>
                                        </p:tgtEl>
                                        <p:attrNameLst>
                                          <p:attrName>ppt_y</p:attrName>
                                        </p:attrNameLst>
                                      </p:cBhvr>
                                      <p:tavLst>
                                        <p:tav tm="0">
                                          <p:val>
                                            <p:strVal val="#ppt_y+#ppt_h*1.125000"/>
                                          </p:val>
                                        </p:tav>
                                        <p:tav tm="100000">
                                          <p:val>
                                            <p:strVal val="#ppt_y"/>
                                          </p:val>
                                        </p:tav>
                                      </p:tavLst>
                                    </p:anim>
                                    <p:animEffect transition="in" filter="wipe(up)">
                                      <p:cBhvr>
                                        <p:cTn id="31" dur="500"/>
                                        <p:tgtEl>
                                          <p:spTgt spid="8">
                                            <p:txEl>
                                              <p:pRg st="3" end="3"/>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2" presetClass="entr" presetSubtype="4" fill="hold" grpId="0" nodeType="clickEffect">
                                  <p:stCondLst>
                                    <p:cond delay="0"/>
                                  </p:stCondLst>
                                  <p:childTnLst>
                                    <p:set>
                                      <p:cBhvr>
                                        <p:cTn id="35" dur="1" fill="hold">
                                          <p:stCondLst>
                                            <p:cond delay="0"/>
                                          </p:stCondLst>
                                        </p:cTn>
                                        <p:tgtEl>
                                          <p:spTgt spid="8">
                                            <p:txEl>
                                              <p:pRg st="4" end="4"/>
                                            </p:txEl>
                                          </p:spTgt>
                                        </p:tgtEl>
                                        <p:attrNameLst>
                                          <p:attrName>style.visibility</p:attrName>
                                        </p:attrNameLst>
                                      </p:cBhvr>
                                      <p:to>
                                        <p:strVal val="visible"/>
                                      </p:to>
                                    </p:set>
                                    <p:anim calcmode="lin" valueType="num">
                                      <p:cBhvr additive="base">
                                        <p:cTn id="36" dur="500"/>
                                        <p:tgtEl>
                                          <p:spTgt spid="8">
                                            <p:txEl>
                                              <p:pRg st="4" end="4"/>
                                            </p:txEl>
                                          </p:spTgt>
                                        </p:tgtEl>
                                        <p:attrNameLst>
                                          <p:attrName>ppt_y</p:attrName>
                                        </p:attrNameLst>
                                      </p:cBhvr>
                                      <p:tavLst>
                                        <p:tav tm="0">
                                          <p:val>
                                            <p:strVal val="#ppt_y+#ppt_h*1.125000"/>
                                          </p:val>
                                        </p:tav>
                                        <p:tav tm="100000">
                                          <p:val>
                                            <p:strVal val="#ppt_y"/>
                                          </p:val>
                                        </p:tav>
                                      </p:tavLst>
                                    </p:anim>
                                    <p:animEffect transition="in" filter="wipe(up)">
                                      <p:cBhvr>
                                        <p:cTn id="37" dur="500"/>
                                        <p:tgtEl>
                                          <p:spTgt spid="8">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2" presetClass="entr" presetSubtype="4" fill="hold" grpId="0" nodeType="click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slide(fromBottom)">
                                      <p:cBhvr>
                                        <p:cTn id="42" dur="500"/>
                                        <p:tgtEl>
                                          <p:spTgt spid="7"/>
                                        </p:tgtEl>
                                      </p:cBhvr>
                                    </p:animEffect>
                                  </p:childTnLst>
                                </p:cTn>
                              </p:par>
                            </p:childTnLst>
                          </p:cTn>
                        </p:par>
                      </p:childTnLst>
                    </p:cTn>
                  </p:par>
                  <p:par>
                    <p:cTn id="43" fill="hold">
                      <p:stCondLst>
                        <p:cond delay="indefinite"/>
                      </p:stCondLst>
                      <p:childTnLst>
                        <p:par>
                          <p:cTn id="44" fill="hold">
                            <p:stCondLst>
                              <p:cond delay="0"/>
                            </p:stCondLst>
                            <p:childTnLst>
                              <p:par>
                                <p:cTn id="45" presetID="12" presetClass="entr" presetSubtype="4" fill="hold" grpId="0" nodeType="clickEffect">
                                  <p:stCondLst>
                                    <p:cond delay="0"/>
                                  </p:stCondLst>
                                  <p:childTnLst>
                                    <p:set>
                                      <p:cBhvr>
                                        <p:cTn id="46" dur="1" fill="hold">
                                          <p:stCondLst>
                                            <p:cond delay="0"/>
                                          </p:stCondLst>
                                        </p:cTn>
                                        <p:tgtEl>
                                          <p:spTgt spid="9">
                                            <p:txEl>
                                              <p:pRg st="0" end="0"/>
                                            </p:txEl>
                                          </p:spTgt>
                                        </p:tgtEl>
                                        <p:attrNameLst>
                                          <p:attrName>style.visibility</p:attrName>
                                        </p:attrNameLst>
                                      </p:cBhvr>
                                      <p:to>
                                        <p:strVal val="visible"/>
                                      </p:to>
                                    </p:set>
                                    <p:anim calcmode="lin" valueType="num">
                                      <p:cBhvr additive="base">
                                        <p:cTn id="47" dur="500"/>
                                        <p:tgtEl>
                                          <p:spTgt spid="9">
                                            <p:txEl>
                                              <p:pRg st="0" end="0"/>
                                            </p:txEl>
                                          </p:spTgt>
                                        </p:tgtEl>
                                        <p:attrNameLst>
                                          <p:attrName>ppt_y</p:attrName>
                                        </p:attrNameLst>
                                      </p:cBhvr>
                                      <p:tavLst>
                                        <p:tav tm="0">
                                          <p:val>
                                            <p:strVal val="#ppt_y+#ppt_h*1.125000"/>
                                          </p:val>
                                        </p:tav>
                                        <p:tav tm="100000">
                                          <p:val>
                                            <p:strVal val="#ppt_y"/>
                                          </p:val>
                                        </p:tav>
                                      </p:tavLst>
                                    </p:anim>
                                    <p:animEffect transition="in" filter="wipe(up)">
                                      <p:cBhvr>
                                        <p:cTn id="48" dur="500"/>
                                        <p:tgtEl>
                                          <p:spTgt spid="9">
                                            <p:txEl>
                                              <p:pRg st="0" end="0"/>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12" presetClass="entr" presetSubtype="4" fill="hold" grpId="0" nodeType="clickEffect">
                                  <p:stCondLst>
                                    <p:cond delay="0"/>
                                  </p:stCondLst>
                                  <p:childTnLst>
                                    <p:set>
                                      <p:cBhvr>
                                        <p:cTn id="52" dur="1" fill="hold">
                                          <p:stCondLst>
                                            <p:cond delay="0"/>
                                          </p:stCondLst>
                                        </p:cTn>
                                        <p:tgtEl>
                                          <p:spTgt spid="9">
                                            <p:txEl>
                                              <p:pRg st="1" end="1"/>
                                            </p:txEl>
                                          </p:spTgt>
                                        </p:tgtEl>
                                        <p:attrNameLst>
                                          <p:attrName>style.visibility</p:attrName>
                                        </p:attrNameLst>
                                      </p:cBhvr>
                                      <p:to>
                                        <p:strVal val="visible"/>
                                      </p:to>
                                    </p:set>
                                    <p:anim calcmode="lin" valueType="num">
                                      <p:cBhvr additive="base">
                                        <p:cTn id="53" dur="500"/>
                                        <p:tgtEl>
                                          <p:spTgt spid="9">
                                            <p:txEl>
                                              <p:pRg st="1" end="1"/>
                                            </p:txEl>
                                          </p:spTgt>
                                        </p:tgtEl>
                                        <p:attrNameLst>
                                          <p:attrName>ppt_y</p:attrName>
                                        </p:attrNameLst>
                                      </p:cBhvr>
                                      <p:tavLst>
                                        <p:tav tm="0">
                                          <p:val>
                                            <p:strVal val="#ppt_y+#ppt_h*1.125000"/>
                                          </p:val>
                                        </p:tav>
                                        <p:tav tm="100000">
                                          <p:val>
                                            <p:strVal val="#ppt_y"/>
                                          </p:val>
                                        </p:tav>
                                      </p:tavLst>
                                    </p:anim>
                                    <p:animEffect transition="in" filter="wipe(up)">
                                      <p:cBhvr>
                                        <p:cTn id="54" dur="500"/>
                                        <p:tgtEl>
                                          <p:spTgt spid="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build="p"/>
      <p:bldP spid="9"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20088" y="418356"/>
            <a:ext cx="9103824" cy="6021288"/>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9512" y="188640"/>
            <a:ext cx="2696251" cy="646331"/>
          </a:xfrm>
          <a:prstGeom prst="rect">
            <a:avLst/>
          </a:prstGeom>
        </p:spPr>
        <p:txBody>
          <a:bodyPr wrap="none">
            <a:spAutoFit/>
          </a:bodyPr>
          <a:lstStyle/>
          <a:p>
            <a:pPr marL="342900" indent="-342900"/>
            <a:r>
              <a:rPr lang="fr-FR" dirty="0">
                <a:solidFill>
                  <a:srgbClr val="0070C0"/>
                </a:solidFill>
                <a:uFill>
                  <a:solidFill>
                    <a:srgbClr val="FF0000"/>
                  </a:solidFill>
                </a:uFill>
              </a:rPr>
              <a:t>1. </a:t>
            </a:r>
            <a:r>
              <a:rPr lang="fr-FR" u="sng" dirty="0">
                <a:solidFill>
                  <a:srgbClr val="0070C0"/>
                </a:solidFill>
                <a:uFill>
                  <a:solidFill>
                    <a:srgbClr val="FF0000"/>
                  </a:solidFill>
                </a:uFill>
              </a:rPr>
              <a:t>Diffraction des ondes</a:t>
            </a:r>
          </a:p>
          <a:p>
            <a:pPr marL="342900" indent="-342900"/>
            <a:r>
              <a:rPr lang="fr-FR" dirty="0">
                <a:solidFill>
                  <a:srgbClr val="0070C0"/>
                </a:solidFill>
                <a:uFill>
                  <a:solidFill>
                    <a:srgbClr val="FF0000"/>
                  </a:solidFill>
                </a:uFill>
              </a:rPr>
              <a:t>1.1. </a:t>
            </a:r>
            <a:r>
              <a:rPr lang="fr-FR" u="sng" dirty="0">
                <a:solidFill>
                  <a:srgbClr val="0070C0"/>
                </a:solidFill>
                <a:uFill>
                  <a:solidFill>
                    <a:srgbClr val="FF0000"/>
                  </a:solidFill>
                </a:uFill>
              </a:rPr>
              <a:t>Les ondes mécaniques</a:t>
            </a:r>
          </a:p>
        </p:txBody>
      </p:sp>
      <p:sp>
        <p:nvSpPr>
          <p:cNvPr id="5" name="Rectangle 4"/>
          <p:cNvSpPr/>
          <p:nvPr/>
        </p:nvSpPr>
        <p:spPr>
          <a:xfrm>
            <a:off x="179512" y="1770494"/>
            <a:ext cx="1253805" cy="369332"/>
          </a:xfrm>
          <a:prstGeom prst="rect">
            <a:avLst/>
          </a:prstGeom>
        </p:spPr>
        <p:txBody>
          <a:bodyPr wrap="none">
            <a:spAutoFit/>
          </a:bodyPr>
          <a:lstStyle/>
          <a:p>
            <a:r>
              <a:rPr lang="fr-FR" b="1" u="sng" dirty="0"/>
              <a:t>Définition :</a:t>
            </a:r>
            <a:endParaRPr lang="fr-FR" u="sng" dirty="0"/>
          </a:p>
        </p:txBody>
      </p:sp>
      <p:sp>
        <p:nvSpPr>
          <p:cNvPr id="6" name="Rectangle 5"/>
          <p:cNvSpPr/>
          <p:nvPr/>
        </p:nvSpPr>
        <p:spPr>
          <a:xfrm>
            <a:off x="179512" y="2145630"/>
            <a:ext cx="8712968" cy="923330"/>
          </a:xfrm>
          <a:prstGeom prst="rect">
            <a:avLst/>
          </a:prstGeom>
        </p:spPr>
        <p:txBody>
          <a:bodyPr wrap="square">
            <a:spAutoFit/>
          </a:bodyPr>
          <a:lstStyle/>
          <a:p>
            <a:pPr algn="just"/>
            <a:r>
              <a:rPr lang="fr-FR" dirty="0">
                <a:solidFill>
                  <a:srgbClr val="FF0000"/>
                </a:solidFill>
              </a:rPr>
              <a:t>La </a:t>
            </a:r>
            <a:r>
              <a:rPr lang="fr-FR" b="1" dirty="0">
                <a:solidFill>
                  <a:srgbClr val="FF0000"/>
                </a:solidFill>
              </a:rPr>
              <a:t>diffraction</a:t>
            </a:r>
            <a:r>
              <a:rPr lang="fr-FR" dirty="0">
                <a:solidFill>
                  <a:srgbClr val="FF0000"/>
                </a:solidFill>
              </a:rPr>
              <a:t> est le phénomène qui se produit lorsqu’une onde mécanique rencontre une ouverture ou un obstacle de dimension proche de sa longueur d’onde ou inférieure : l’onde s’étale perpendiculairement à l’obstacle.</a:t>
            </a:r>
          </a:p>
        </p:txBody>
      </p:sp>
      <p:sp>
        <p:nvSpPr>
          <p:cNvPr id="7" name="Rectangle 6"/>
          <p:cNvSpPr/>
          <p:nvPr/>
        </p:nvSpPr>
        <p:spPr>
          <a:xfrm>
            <a:off x="179512" y="849486"/>
            <a:ext cx="8712968" cy="923330"/>
          </a:xfrm>
          <a:prstGeom prst="rect">
            <a:avLst/>
          </a:prstGeom>
        </p:spPr>
        <p:txBody>
          <a:bodyPr wrap="square">
            <a:spAutoFit/>
          </a:bodyPr>
          <a:lstStyle/>
          <a:p>
            <a:pPr algn="just"/>
            <a:r>
              <a:rPr lang="fr-FR" dirty="0">
                <a:solidFill>
                  <a:schemeClr val="bg1">
                    <a:lumMod val="85000"/>
                  </a:schemeClr>
                </a:solidFill>
              </a:rPr>
              <a:t>Lorsqu’une onde mécanique progressive plane rencontre une ouverture de dimension voisine de celle de sa longueur d’onde, elle devient une onde mécanique progressive circulaire qui se propage dans une large partie du milieu, au-delà de l’obstacle.</a:t>
            </a:r>
          </a:p>
        </p:txBody>
      </p:sp>
      <p:sp>
        <p:nvSpPr>
          <p:cNvPr id="8" name="Rectangle 7"/>
          <p:cNvSpPr/>
          <p:nvPr/>
        </p:nvSpPr>
        <p:spPr>
          <a:xfrm>
            <a:off x="179512" y="3140968"/>
            <a:ext cx="1357295" cy="369332"/>
          </a:xfrm>
          <a:prstGeom prst="rect">
            <a:avLst/>
          </a:prstGeom>
        </p:spPr>
        <p:txBody>
          <a:bodyPr wrap="none">
            <a:spAutoFit/>
          </a:bodyPr>
          <a:lstStyle/>
          <a:p>
            <a:r>
              <a:rPr lang="fr-FR" u="sng" dirty="0"/>
              <a:t>Remarques :</a:t>
            </a:r>
            <a:endParaRPr lang="fr-FR" dirty="0"/>
          </a:p>
        </p:txBody>
      </p:sp>
      <p:sp>
        <p:nvSpPr>
          <p:cNvPr id="9" name="Rectangle 8"/>
          <p:cNvSpPr/>
          <p:nvPr/>
        </p:nvSpPr>
        <p:spPr>
          <a:xfrm>
            <a:off x="467544" y="3530332"/>
            <a:ext cx="8496944" cy="1046440"/>
          </a:xfrm>
          <a:prstGeom prst="rect">
            <a:avLst/>
          </a:prstGeom>
        </p:spPr>
        <p:txBody>
          <a:bodyPr wrap="square">
            <a:spAutoFit/>
          </a:bodyPr>
          <a:lstStyle/>
          <a:p>
            <a:pPr>
              <a:buFontTx/>
              <a:buChar char="-"/>
            </a:pPr>
            <a:r>
              <a:rPr lang="fr-FR" dirty="0"/>
              <a:t>  L’onde garde la même fréquence </a:t>
            </a:r>
            <a:r>
              <a:rPr lang="fr-FR" i="1" dirty="0"/>
              <a:t>f</a:t>
            </a:r>
            <a:r>
              <a:rPr lang="fr-FR" dirty="0"/>
              <a:t> après la diffraction ;</a:t>
            </a:r>
          </a:p>
          <a:p>
            <a:endParaRPr lang="fr-FR" sz="800" dirty="0"/>
          </a:p>
          <a:p>
            <a:pPr algn="just">
              <a:buFontTx/>
              <a:buChar char="-"/>
            </a:pPr>
            <a:r>
              <a:rPr lang="fr-FR" dirty="0"/>
              <a:t>  Si le milieu de propagation est le même avant et après l’obstacle (ou l’ouverture) alors l’onde garde la même célérité. La longueur d’onde reste donc la même.</a:t>
            </a:r>
          </a:p>
        </p:txBody>
      </p:sp>
      <p:sp>
        <p:nvSpPr>
          <p:cNvPr id="10" name="Rectangle 9"/>
          <p:cNvSpPr/>
          <p:nvPr/>
        </p:nvSpPr>
        <p:spPr>
          <a:xfrm>
            <a:off x="179512" y="4654877"/>
            <a:ext cx="3441840" cy="646331"/>
          </a:xfrm>
          <a:prstGeom prst="rect">
            <a:avLst/>
          </a:prstGeom>
        </p:spPr>
        <p:txBody>
          <a:bodyPr wrap="none">
            <a:spAutoFit/>
          </a:bodyPr>
          <a:lstStyle/>
          <a:p>
            <a:pPr marL="342900" indent="-342900"/>
            <a:r>
              <a:rPr lang="fr-FR" dirty="0">
                <a:solidFill>
                  <a:srgbClr val="0070C0"/>
                </a:solidFill>
                <a:uFill>
                  <a:solidFill>
                    <a:srgbClr val="FF0000"/>
                  </a:solidFill>
                </a:uFill>
              </a:rPr>
              <a:t>1.2. </a:t>
            </a:r>
            <a:r>
              <a:rPr lang="fr-FR" u="sng" dirty="0">
                <a:solidFill>
                  <a:srgbClr val="0070C0"/>
                </a:solidFill>
                <a:uFill>
                  <a:solidFill>
                    <a:srgbClr val="FF0000"/>
                  </a:solidFill>
                </a:uFill>
              </a:rPr>
              <a:t>Les ondes électromagnétiques</a:t>
            </a:r>
          </a:p>
          <a:p>
            <a:pPr marL="342900" indent="-342900"/>
            <a:r>
              <a:rPr lang="fr-FR" dirty="0">
                <a:solidFill>
                  <a:srgbClr val="0070C0"/>
                </a:solidFill>
                <a:uFill>
                  <a:solidFill>
                    <a:srgbClr val="FF0000"/>
                  </a:solidFill>
                </a:uFill>
              </a:rPr>
              <a:t>1.2.1. </a:t>
            </a:r>
            <a:r>
              <a:rPr lang="fr-FR" u="sng" dirty="0">
                <a:solidFill>
                  <a:srgbClr val="0070C0"/>
                </a:solidFill>
                <a:uFill>
                  <a:solidFill>
                    <a:srgbClr val="FF0000"/>
                  </a:solidFill>
                </a:uFill>
              </a:rPr>
              <a:t>Lumière monochromatique</a:t>
            </a:r>
          </a:p>
        </p:txBody>
      </p:sp>
      <p:sp>
        <p:nvSpPr>
          <p:cNvPr id="11" name="Rectangle 10"/>
          <p:cNvSpPr/>
          <p:nvPr/>
        </p:nvSpPr>
        <p:spPr>
          <a:xfrm>
            <a:off x="179512" y="5301208"/>
            <a:ext cx="8712968" cy="1200329"/>
          </a:xfrm>
          <a:prstGeom prst="rect">
            <a:avLst/>
          </a:prstGeom>
        </p:spPr>
        <p:txBody>
          <a:bodyPr wrap="square">
            <a:spAutoFit/>
          </a:bodyPr>
          <a:lstStyle/>
          <a:p>
            <a:pPr algn="just"/>
            <a:r>
              <a:rPr lang="fr-FR" dirty="0"/>
              <a:t>Le phénomène de diffraction peut également se produire avec les ondes électromagnétiques : en plaçant une fente (ou un fil) sur la trajectoire d’un faisceau de lumière (monochromatique)</a:t>
            </a:r>
            <a:r>
              <a:rPr lang="fr-FR" dirty="0">
                <a:solidFill>
                  <a:schemeClr val="bg1">
                    <a:lumMod val="85000"/>
                  </a:schemeClr>
                </a:solidFill>
              </a:rPr>
              <a:t>, on observe le phénomène de diffraction qui provoque un étalement du faisceau dans une direction perpendiculaire à la fente (ou au fil)</a:t>
            </a:r>
            <a:r>
              <a:rPr lang="fr-FR" dirty="0"/>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8"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 calcmode="lin" valueType="num">
                                      <p:cBhvr additive="base">
                                        <p:cTn id="7" dur="500" fill="hold"/>
                                        <p:tgtEl>
                                          <p:spTgt spid="4">
                                            <p:txEl>
                                              <p:pRg st="1" end="1"/>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left)">
                                      <p:cBhvr>
                                        <p:cTn id="13" dur="500"/>
                                        <p:tgtEl>
                                          <p:spTgt spid="7"/>
                                        </p:tgtEl>
                                      </p:cBhvr>
                                    </p:animEffect>
                                  </p:childTnLst>
                                </p:cTn>
                              </p:par>
                            </p:childTnLst>
                          </p:cTn>
                        </p:par>
                      </p:childTnLst>
                    </p:cTn>
                  </p:par>
                  <p:par>
                    <p:cTn id="14" fill="hold">
                      <p:stCondLst>
                        <p:cond delay="indefinite"/>
                      </p:stCondLst>
                      <p:childTnLst>
                        <p:par>
                          <p:cTn id="15" fill="hold">
                            <p:stCondLst>
                              <p:cond delay="0"/>
                            </p:stCondLst>
                            <p:childTnLst>
                              <p:par>
                                <p:cTn id="16" presetID="12" presetClass="entr" presetSubtype="4"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slide(fromBottom)">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27" presetClass="entr" presetSubtype="0" fill="hold" grpId="0" nodeType="clickEffect">
                                  <p:stCondLst>
                                    <p:cond delay="0"/>
                                  </p:stCondLst>
                                  <p:iterate type="lt">
                                    <p:tmPct val="50000"/>
                                  </p:iterate>
                                  <p:childTnLst>
                                    <p:set>
                                      <p:cBhvr>
                                        <p:cTn id="22" dur="1" fill="hold">
                                          <p:stCondLst>
                                            <p:cond delay="0"/>
                                          </p:stCondLst>
                                        </p:cTn>
                                        <p:tgtEl>
                                          <p:spTgt spid="6">
                                            <p:txEl>
                                              <p:pRg st="0" end="0"/>
                                            </p:txEl>
                                          </p:spTgt>
                                        </p:tgtEl>
                                        <p:attrNameLst>
                                          <p:attrName>style.visibility</p:attrName>
                                        </p:attrNameLst>
                                      </p:cBhvr>
                                      <p:to>
                                        <p:strVal val="visible"/>
                                      </p:to>
                                    </p:set>
                                    <p:anim calcmode="discrete" valueType="clr">
                                      <p:cBhvr override="childStyle">
                                        <p:cTn id="23" dur="80"/>
                                        <p:tgtEl>
                                          <p:spTgt spid="6">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4" dur="80"/>
                                        <p:tgtEl>
                                          <p:spTgt spid="6">
                                            <p:txEl>
                                              <p:pRg st="0" end="0"/>
                                            </p:txEl>
                                          </p:spTgt>
                                        </p:tgtEl>
                                        <p:attrNameLst>
                                          <p:attrName>fillcolor</p:attrName>
                                        </p:attrNameLst>
                                      </p:cBhvr>
                                      <p:tavLst>
                                        <p:tav tm="0">
                                          <p:val>
                                            <p:clrVal>
                                              <a:schemeClr val="accent2"/>
                                            </p:clrVal>
                                          </p:val>
                                        </p:tav>
                                        <p:tav tm="50000">
                                          <p:val>
                                            <p:clrVal>
                                              <a:schemeClr val="hlink"/>
                                            </p:clrVal>
                                          </p:val>
                                        </p:tav>
                                      </p:tavLst>
                                    </p:anim>
                                    <p:set>
                                      <p:cBhvr>
                                        <p:cTn id="25" dur="80"/>
                                        <p:tgtEl>
                                          <p:spTgt spid="6">
                                            <p:txEl>
                                              <p:pRg st="0" end="0"/>
                                            </p:txEl>
                                          </p:spTgt>
                                        </p:tgtEl>
                                        <p:attrNameLst>
                                          <p:attrName>fill.type</p:attrName>
                                        </p:attrNameLst>
                                      </p:cBhvr>
                                      <p:to>
                                        <p:strVal val="solid"/>
                                      </p:to>
                                    </p:set>
                                  </p:childTnLst>
                                </p:cTn>
                              </p:par>
                            </p:childTnLst>
                          </p:cTn>
                        </p:par>
                      </p:childTnLst>
                    </p:cTn>
                  </p:par>
                  <p:par>
                    <p:cTn id="26" fill="hold">
                      <p:stCondLst>
                        <p:cond delay="indefinite"/>
                      </p:stCondLst>
                      <p:childTnLst>
                        <p:par>
                          <p:cTn id="27" fill="hold">
                            <p:stCondLst>
                              <p:cond delay="0"/>
                            </p:stCondLst>
                            <p:childTnLst>
                              <p:par>
                                <p:cTn id="28" presetID="12" presetClass="entr" presetSubtype="4" fill="hold" grpId="0" nodeType="click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slide(fromBottom)">
                                      <p:cBhvr>
                                        <p:cTn id="30" dur="500"/>
                                        <p:tgtEl>
                                          <p:spTgt spid="8"/>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9">
                                            <p:txEl>
                                              <p:pRg st="0" end="0"/>
                                            </p:txEl>
                                          </p:spTgt>
                                        </p:tgtEl>
                                        <p:attrNameLst>
                                          <p:attrName>style.visibility</p:attrName>
                                        </p:attrNameLst>
                                      </p:cBhvr>
                                      <p:to>
                                        <p:strVal val="visible"/>
                                      </p:to>
                                    </p:set>
                                    <p:animEffect transition="in" filter="wipe(left)">
                                      <p:cBhvr>
                                        <p:cTn id="35" dur="500"/>
                                        <p:tgtEl>
                                          <p:spTgt spid="9">
                                            <p:txEl>
                                              <p:pRg st="0" end="0"/>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9">
                                            <p:txEl>
                                              <p:pRg st="2" end="2"/>
                                            </p:txEl>
                                          </p:spTgt>
                                        </p:tgtEl>
                                        <p:attrNameLst>
                                          <p:attrName>style.visibility</p:attrName>
                                        </p:attrNameLst>
                                      </p:cBhvr>
                                      <p:to>
                                        <p:strVal val="visible"/>
                                      </p:to>
                                    </p:set>
                                    <p:animEffect transition="in" filter="wipe(left)">
                                      <p:cBhvr>
                                        <p:cTn id="40" dur="500"/>
                                        <p:tgtEl>
                                          <p:spTgt spid="9">
                                            <p:txEl>
                                              <p:pRg st="2" end="2"/>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7" presetClass="entr" presetSubtype="8" fill="hold" grpId="0" nodeType="clickEffect">
                                  <p:stCondLst>
                                    <p:cond delay="0"/>
                                  </p:stCondLst>
                                  <p:childTnLst>
                                    <p:set>
                                      <p:cBhvr>
                                        <p:cTn id="44" dur="1" fill="hold">
                                          <p:stCondLst>
                                            <p:cond delay="0"/>
                                          </p:stCondLst>
                                        </p:cTn>
                                        <p:tgtEl>
                                          <p:spTgt spid="10">
                                            <p:txEl>
                                              <p:pRg st="0" end="0"/>
                                            </p:txEl>
                                          </p:spTgt>
                                        </p:tgtEl>
                                        <p:attrNameLst>
                                          <p:attrName>style.visibility</p:attrName>
                                        </p:attrNameLst>
                                      </p:cBhvr>
                                      <p:to>
                                        <p:strVal val="visible"/>
                                      </p:to>
                                    </p:set>
                                    <p:anim calcmode="lin" valueType="num">
                                      <p:cBhvr additive="base">
                                        <p:cTn id="45" dur="500" fill="hold"/>
                                        <p:tgtEl>
                                          <p:spTgt spid="10">
                                            <p:txEl>
                                              <p:pRg st="0" end="0"/>
                                            </p:txEl>
                                          </p:spTgt>
                                        </p:tgtEl>
                                        <p:attrNameLst>
                                          <p:attrName>ppt_x</p:attrName>
                                        </p:attrNameLst>
                                      </p:cBhvr>
                                      <p:tavLst>
                                        <p:tav tm="0">
                                          <p:val>
                                            <p:strVal val="0-#ppt_w/2"/>
                                          </p:val>
                                        </p:tav>
                                        <p:tav tm="100000">
                                          <p:val>
                                            <p:strVal val="#ppt_x"/>
                                          </p:val>
                                        </p:tav>
                                      </p:tavLst>
                                    </p:anim>
                                    <p:anim calcmode="lin" valueType="num">
                                      <p:cBhvr additive="base">
                                        <p:cTn id="46" dur="500" fill="hold"/>
                                        <p:tgtEl>
                                          <p:spTgt spid="10">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7" presetClass="entr" presetSubtype="8" fill="hold" grpId="0" nodeType="clickEffect">
                                  <p:stCondLst>
                                    <p:cond delay="0"/>
                                  </p:stCondLst>
                                  <p:childTnLst>
                                    <p:set>
                                      <p:cBhvr>
                                        <p:cTn id="50" dur="1" fill="hold">
                                          <p:stCondLst>
                                            <p:cond delay="0"/>
                                          </p:stCondLst>
                                        </p:cTn>
                                        <p:tgtEl>
                                          <p:spTgt spid="10">
                                            <p:txEl>
                                              <p:pRg st="1" end="1"/>
                                            </p:txEl>
                                          </p:spTgt>
                                        </p:tgtEl>
                                        <p:attrNameLst>
                                          <p:attrName>style.visibility</p:attrName>
                                        </p:attrNameLst>
                                      </p:cBhvr>
                                      <p:to>
                                        <p:strVal val="visible"/>
                                      </p:to>
                                    </p:set>
                                    <p:anim calcmode="lin" valueType="num">
                                      <p:cBhvr additive="base">
                                        <p:cTn id="51" dur="500" fill="hold"/>
                                        <p:tgtEl>
                                          <p:spTgt spid="10">
                                            <p:txEl>
                                              <p:pRg st="1" end="1"/>
                                            </p:txEl>
                                          </p:spTgt>
                                        </p:tgtEl>
                                        <p:attrNameLst>
                                          <p:attrName>ppt_x</p:attrName>
                                        </p:attrNameLst>
                                      </p:cBhvr>
                                      <p:tavLst>
                                        <p:tav tm="0">
                                          <p:val>
                                            <p:strVal val="0-#ppt_w/2"/>
                                          </p:val>
                                        </p:tav>
                                        <p:tav tm="100000">
                                          <p:val>
                                            <p:strVal val="#ppt_x"/>
                                          </p:val>
                                        </p:tav>
                                      </p:tavLst>
                                    </p:anim>
                                    <p:anim calcmode="lin" valueType="num">
                                      <p:cBhvr additive="base">
                                        <p:cTn id="52" dur="500" fill="hold"/>
                                        <p:tgtEl>
                                          <p:spTgt spid="10">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grpId="0" nodeType="clickEffect">
                                  <p:stCondLst>
                                    <p:cond delay="0"/>
                                  </p:stCondLst>
                                  <p:childTnLst>
                                    <p:set>
                                      <p:cBhvr>
                                        <p:cTn id="56" dur="1" fill="hold">
                                          <p:stCondLst>
                                            <p:cond delay="0"/>
                                          </p:stCondLst>
                                        </p:cTn>
                                        <p:tgtEl>
                                          <p:spTgt spid="11"/>
                                        </p:tgtEl>
                                        <p:attrNameLst>
                                          <p:attrName>style.visibility</p:attrName>
                                        </p:attrNameLst>
                                      </p:cBhvr>
                                      <p:to>
                                        <p:strVal val="visible"/>
                                      </p:to>
                                    </p:set>
                                    <p:animEffect transition="in" filter="wipe(left)">
                                      <p:cBhvr>
                                        <p:cTn id="5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P spid="5" grpId="0"/>
      <p:bldP spid="6" grpId="0" build="p"/>
      <p:bldP spid="7" grpId="0"/>
      <p:bldP spid="8" grpId="0"/>
      <p:bldP spid="9" grpId="0" build="p"/>
      <p:bldP spid="10" grpId="0" uiExpand="1" build="p"/>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9512" y="188640"/>
            <a:ext cx="2780954" cy="369332"/>
          </a:xfrm>
          <a:prstGeom prst="rect">
            <a:avLst/>
          </a:prstGeom>
        </p:spPr>
        <p:txBody>
          <a:bodyPr wrap="none">
            <a:spAutoFit/>
          </a:bodyPr>
          <a:lstStyle/>
          <a:p>
            <a:r>
              <a:rPr lang="fr-FR" b="1" u="sng" dirty="0"/>
              <a:t>Dispositifs expérimentaux :</a:t>
            </a:r>
            <a:endParaRPr lang="fr-FR" dirty="0"/>
          </a:p>
        </p:txBody>
      </p:sp>
      <p:grpSp>
        <p:nvGrpSpPr>
          <p:cNvPr id="10" name="Groupe 9"/>
          <p:cNvGrpSpPr/>
          <p:nvPr/>
        </p:nvGrpSpPr>
        <p:grpSpPr>
          <a:xfrm>
            <a:off x="107504" y="728700"/>
            <a:ext cx="4572000" cy="3182870"/>
            <a:chOff x="107504" y="728700"/>
            <a:chExt cx="4572000" cy="3182870"/>
          </a:xfrm>
        </p:grpSpPr>
        <p:pic>
          <p:nvPicPr>
            <p:cNvPr id="6" name="Image 5"/>
            <p:cNvPicPr/>
            <p:nvPr/>
          </p:nvPicPr>
          <p:blipFill>
            <a:blip r:embed="rId2" cstate="print"/>
            <a:srcRect/>
            <a:stretch>
              <a:fillRect/>
            </a:stretch>
          </p:blipFill>
          <p:spPr bwMode="auto">
            <a:xfrm>
              <a:off x="278067" y="728700"/>
              <a:ext cx="4230875" cy="2736304"/>
            </a:xfrm>
            <a:prstGeom prst="rect">
              <a:avLst/>
            </a:prstGeom>
            <a:noFill/>
            <a:ln w="9525">
              <a:noFill/>
              <a:miter lim="800000"/>
              <a:headEnd/>
              <a:tailEnd/>
            </a:ln>
          </p:spPr>
        </p:pic>
        <p:sp>
          <p:nvSpPr>
            <p:cNvPr id="8" name="Rectangle 7"/>
            <p:cNvSpPr/>
            <p:nvPr/>
          </p:nvSpPr>
          <p:spPr>
            <a:xfrm>
              <a:off x="107504" y="3573016"/>
              <a:ext cx="4572000" cy="338554"/>
            </a:xfrm>
            <a:prstGeom prst="rect">
              <a:avLst/>
            </a:prstGeom>
          </p:spPr>
          <p:txBody>
            <a:bodyPr>
              <a:spAutoFit/>
            </a:bodyPr>
            <a:lstStyle/>
            <a:p>
              <a:r>
                <a:rPr lang="fr-FR" sz="1600" i="1" dirty="0"/>
                <a:t>Dispositif expérimental de la diffraction par une fente</a:t>
              </a:r>
              <a:endParaRPr lang="fr-FR" sz="1600" dirty="0"/>
            </a:p>
          </p:txBody>
        </p:sp>
      </p:grpSp>
      <p:grpSp>
        <p:nvGrpSpPr>
          <p:cNvPr id="11" name="Groupe 10"/>
          <p:cNvGrpSpPr/>
          <p:nvPr/>
        </p:nvGrpSpPr>
        <p:grpSpPr>
          <a:xfrm>
            <a:off x="4801554" y="728700"/>
            <a:ext cx="4234942" cy="3182870"/>
            <a:chOff x="4801554" y="728700"/>
            <a:chExt cx="4234942" cy="3182870"/>
          </a:xfrm>
        </p:grpSpPr>
        <p:pic>
          <p:nvPicPr>
            <p:cNvPr id="7" name="Image 6"/>
            <p:cNvPicPr/>
            <p:nvPr/>
          </p:nvPicPr>
          <p:blipFill>
            <a:blip r:embed="rId3" cstate="print"/>
            <a:srcRect/>
            <a:stretch>
              <a:fillRect/>
            </a:stretch>
          </p:blipFill>
          <p:spPr bwMode="auto">
            <a:xfrm>
              <a:off x="4850278" y="728700"/>
              <a:ext cx="4137495" cy="2736304"/>
            </a:xfrm>
            <a:prstGeom prst="rect">
              <a:avLst/>
            </a:prstGeom>
            <a:noFill/>
            <a:ln w="9525">
              <a:noFill/>
              <a:miter lim="800000"/>
              <a:headEnd/>
              <a:tailEnd/>
            </a:ln>
          </p:spPr>
        </p:pic>
        <p:sp>
          <p:nvSpPr>
            <p:cNvPr id="9" name="Rectangle 8"/>
            <p:cNvSpPr/>
            <p:nvPr/>
          </p:nvSpPr>
          <p:spPr>
            <a:xfrm>
              <a:off x="4801554" y="3573016"/>
              <a:ext cx="4234942" cy="338554"/>
            </a:xfrm>
            <a:prstGeom prst="rect">
              <a:avLst/>
            </a:prstGeom>
          </p:spPr>
          <p:txBody>
            <a:bodyPr wrap="square">
              <a:spAutoFit/>
            </a:bodyPr>
            <a:lstStyle/>
            <a:p>
              <a:r>
                <a:rPr lang="fr-FR" sz="1600" i="1" dirty="0"/>
                <a:t>Dispositif expérimental de la diffraction par un fil</a:t>
              </a:r>
              <a:endParaRPr lang="fr-FR" sz="1600" dirty="0"/>
            </a:p>
          </p:txBody>
        </p:sp>
      </p:grpSp>
      <p:sp>
        <p:nvSpPr>
          <p:cNvPr id="12" name="Rectangle 11"/>
          <p:cNvSpPr/>
          <p:nvPr/>
        </p:nvSpPr>
        <p:spPr>
          <a:xfrm>
            <a:off x="179512" y="4005064"/>
            <a:ext cx="3085973" cy="369332"/>
          </a:xfrm>
          <a:prstGeom prst="rect">
            <a:avLst/>
          </a:prstGeom>
        </p:spPr>
        <p:txBody>
          <a:bodyPr wrap="none">
            <a:spAutoFit/>
          </a:bodyPr>
          <a:lstStyle/>
          <a:p>
            <a:r>
              <a:rPr lang="fr-FR" b="1" u="sng" dirty="0"/>
              <a:t>Figure de diffraction obtenue :</a:t>
            </a:r>
            <a:endParaRPr lang="fr-FR" dirty="0"/>
          </a:p>
        </p:txBody>
      </p:sp>
      <p:pic>
        <p:nvPicPr>
          <p:cNvPr id="13" name="Image 12"/>
          <p:cNvPicPr/>
          <p:nvPr/>
        </p:nvPicPr>
        <p:blipFill>
          <a:blip r:embed="rId4" cstate="print"/>
          <a:srcRect/>
          <a:stretch>
            <a:fillRect/>
          </a:stretch>
        </p:blipFill>
        <p:spPr bwMode="auto">
          <a:xfrm>
            <a:off x="993667" y="4509120"/>
            <a:ext cx="7156667" cy="936104"/>
          </a:xfrm>
          <a:prstGeom prst="rect">
            <a:avLst/>
          </a:prstGeom>
          <a:noFill/>
          <a:ln w="9525">
            <a:noFill/>
            <a:miter lim="800000"/>
            <a:headEnd/>
            <a:tailEnd/>
          </a:ln>
        </p:spPr>
      </p:pic>
      <p:sp>
        <p:nvSpPr>
          <p:cNvPr id="15" name="Rectangle 14"/>
          <p:cNvSpPr/>
          <p:nvPr/>
        </p:nvSpPr>
        <p:spPr>
          <a:xfrm>
            <a:off x="179512" y="5517232"/>
            <a:ext cx="1305165" cy="369332"/>
          </a:xfrm>
          <a:prstGeom prst="rect">
            <a:avLst/>
          </a:prstGeom>
        </p:spPr>
        <p:txBody>
          <a:bodyPr wrap="none">
            <a:spAutoFit/>
          </a:bodyPr>
          <a:lstStyle/>
          <a:p>
            <a:r>
              <a:rPr lang="fr-FR" b="1" u="sng" dirty="0"/>
              <a:t>A RETENIR :</a:t>
            </a:r>
            <a:endParaRPr lang="fr-FR" dirty="0"/>
          </a:p>
        </p:txBody>
      </p:sp>
      <p:sp>
        <p:nvSpPr>
          <p:cNvPr id="16" name="Rectangle 15"/>
          <p:cNvSpPr/>
          <p:nvPr/>
        </p:nvSpPr>
        <p:spPr>
          <a:xfrm>
            <a:off x="323528" y="5877272"/>
            <a:ext cx="8640960" cy="923330"/>
          </a:xfrm>
          <a:prstGeom prst="rect">
            <a:avLst/>
          </a:prstGeom>
        </p:spPr>
        <p:txBody>
          <a:bodyPr wrap="square">
            <a:spAutoFit/>
          </a:bodyPr>
          <a:lstStyle/>
          <a:p>
            <a:pPr algn="just">
              <a:buFontTx/>
              <a:buChar char="-"/>
            </a:pPr>
            <a:r>
              <a:rPr lang="fr-FR" dirty="0"/>
              <a:t>  </a:t>
            </a:r>
            <a:r>
              <a:rPr lang="fr-FR" dirty="0">
                <a:solidFill>
                  <a:srgbClr val="FF0000"/>
                </a:solidFill>
              </a:rPr>
              <a:t>On observe un phénomène de </a:t>
            </a:r>
            <a:r>
              <a:rPr lang="fr-FR" b="1" dirty="0">
                <a:solidFill>
                  <a:srgbClr val="FF0000"/>
                </a:solidFill>
              </a:rPr>
              <a:t>diffraction</a:t>
            </a:r>
            <a:r>
              <a:rPr lang="fr-FR" dirty="0">
                <a:solidFill>
                  <a:srgbClr val="FF0000"/>
                </a:solidFill>
              </a:rPr>
              <a:t> lorsqu’une onde traverse une ouverture ou rencontre un obstacle dont la dimension est voisine de la longueur d’onde de l’onde qui diffracte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800" decel="100000"/>
                                        <p:tgtEl>
                                          <p:spTgt spid="10"/>
                                        </p:tgtEl>
                                      </p:cBhvr>
                                    </p:animEffect>
                                    <p:anim calcmode="lin" valueType="num">
                                      <p:cBhvr>
                                        <p:cTn id="8" dur="800" decel="100000" fill="hold"/>
                                        <p:tgtEl>
                                          <p:spTgt spid="10"/>
                                        </p:tgtEl>
                                        <p:attrNameLst>
                                          <p:attrName>style.rotation</p:attrName>
                                        </p:attrNameLst>
                                      </p:cBhvr>
                                      <p:tavLst>
                                        <p:tav tm="0">
                                          <p:val>
                                            <p:fltVal val="-90"/>
                                          </p:val>
                                        </p:tav>
                                        <p:tav tm="100000">
                                          <p:val>
                                            <p:fltVal val="0"/>
                                          </p:val>
                                        </p:tav>
                                      </p:tavLst>
                                    </p:anim>
                                    <p:anim calcmode="lin" valueType="num">
                                      <p:cBhvr>
                                        <p:cTn id="9" dur="800" decel="100000" fill="hold"/>
                                        <p:tgtEl>
                                          <p:spTgt spid="10"/>
                                        </p:tgtEl>
                                        <p:attrNameLst>
                                          <p:attrName>ppt_x</p:attrName>
                                        </p:attrNameLst>
                                      </p:cBhvr>
                                      <p:tavLst>
                                        <p:tav tm="0">
                                          <p:val>
                                            <p:strVal val="#ppt_x+0.4"/>
                                          </p:val>
                                        </p:tav>
                                        <p:tav tm="100000">
                                          <p:val>
                                            <p:strVal val="#ppt_x-0.05"/>
                                          </p:val>
                                        </p:tav>
                                      </p:tavLst>
                                    </p:anim>
                                    <p:anim calcmode="lin" valueType="num">
                                      <p:cBhvr>
                                        <p:cTn id="10" dur="800" decel="100000" fill="hold"/>
                                        <p:tgtEl>
                                          <p:spTgt spid="10"/>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10"/>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10"/>
                                        </p:tgtEl>
                                        <p:attrNameLst>
                                          <p:attrName>ppt_y</p:attrName>
                                        </p:attrNameLst>
                                      </p:cBhvr>
                                      <p:tavLst>
                                        <p:tav tm="0">
                                          <p:val>
                                            <p:strVal val="#ppt_y+0.1"/>
                                          </p:val>
                                        </p:tav>
                                        <p:tav tm="100000">
                                          <p:val>
                                            <p:strVal val="#ppt_y"/>
                                          </p:val>
                                        </p:tav>
                                      </p:tavLst>
                                    </p:anim>
                                  </p:childTnLst>
                                </p:cTn>
                              </p:par>
                              <p:par>
                                <p:cTn id="13" presetID="30"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800" decel="100000"/>
                                        <p:tgtEl>
                                          <p:spTgt spid="11"/>
                                        </p:tgtEl>
                                      </p:cBhvr>
                                    </p:animEffect>
                                    <p:anim calcmode="lin" valueType="num">
                                      <p:cBhvr>
                                        <p:cTn id="16" dur="800" decel="100000" fill="hold"/>
                                        <p:tgtEl>
                                          <p:spTgt spid="11"/>
                                        </p:tgtEl>
                                        <p:attrNameLst>
                                          <p:attrName>style.rotation</p:attrName>
                                        </p:attrNameLst>
                                      </p:cBhvr>
                                      <p:tavLst>
                                        <p:tav tm="0">
                                          <p:val>
                                            <p:fltVal val="-90"/>
                                          </p:val>
                                        </p:tav>
                                        <p:tav tm="100000">
                                          <p:val>
                                            <p:fltVal val="0"/>
                                          </p:val>
                                        </p:tav>
                                      </p:tavLst>
                                    </p:anim>
                                    <p:anim calcmode="lin" valueType="num">
                                      <p:cBhvr>
                                        <p:cTn id="17" dur="800" decel="100000" fill="hold"/>
                                        <p:tgtEl>
                                          <p:spTgt spid="11"/>
                                        </p:tgtEl>
                                        <p:attrNameLst>
                                          <p:attrName>ppt_x</p:attrName>
                                        </p:attrNameLst>
                                      </p:cBhvr>
                                      <p:tavLst>
                                        <p:tav tm="0">
                                          <p:val>
                                            <p:strVal val="#ppt_x+0.4"/>
                                          </p:val>
                                        </p:tav>
                                        <p:tav tm="100000">
                                          <p:val>
                                            <p:strVal val="#ppt_x-0.05"/>
                                          </p:val>
                                        </p:tav>
                                      </p:tavLst>
                                    </p:anim>
                                    <p:anim calcmode="lin" valueType="num">
                                      <p:cBhvr>
                                        <p:cTn id="18" dur="800" decel="100000" fill="hold"/>
                                        <p:tgtEl>
                                          <p:spTgt spid="11"/>
                                        </p:tgtEl>
                                        <p:attrNameLst>
                                          <p:attrName>ppt_y</p:attrName>
                                        </p:attrNameLst>
                                      </p:cBhvr>
                                      <p:tavLst>
                                        <p:tav tm="0">
                                          <p:val>
                                            <p:strVal val="#ppt_y-0.4"/>
                                          </p:val>
                                        </p:tav>
                                        <p:tav tm="100000">
                                          <p:val>
                                            <p:strVal val="#ppt_y+0.1"/>
                                          </p:val>
                                        </p:tav>
                                      </p:tavLst>
                                    </p:anim>
                                    <p:anim calcmode="lin" valueType="num">
                                      <p:cBhvr>
                                        <p:cTn id="19" dur="200" accel="100000" fill="hold">
                                          <p:stCondLst>
                                            <p:cond delay="800"/>
                                          </p:stCondLst>
                                        </p:cTn>
                                        <p:tgtEl>
                                          <p:spTgt spid="11"/>
                                        </p:tgtEl>
                                        <p:attrNameLst>
                                          <p:attrName>ppt_x</p:attrName>
                                        </p:attrNameLst>
                                      </p:cBhvr>
                                      <p:tavLst>
                                        <p:tav tm="0">
                                          <p:val>
                                            <p:strVal val="#ppt_x-0.05"/>
                                          </p:val>
                                        </p:tav>
                                        <p:tav tm="100000">
                                          <p:val>
                                            <p:strVal val="#ppt_x"/>
                                          </p:val>
                                        </p:tav>
                                      </p:tavLst>
                                    </p:anim>
                                    <p:anim calcmode="lin" valueType="num">
                                      <p:cBhvr>
                                        <p:cTn id="20" dur="200" accel="100000" fill="hold">
                                          <p:stCondLst>
                                            <p:cond delay="800"/>
                                          </p:stCondLst>
                                        </p:cTn>
                                        <p:tgtEl>
                                          <p:spTgt spid="11"/>
                                        </p:tgtEl>
                                        <p:attrNameLst>
                                          <p:attrName>ppt_y</p:attrName>
                                        </p:attrNameLst>
                                      </p:cBhvr>
                                      <p:tavLst>
                                        <p:tav tm="0">
                                          <p:val>
                                            <p:strVal val="#ppt_y+0.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2" presetClass="entr" presetSubtype="4"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slide(fromBottom)">
                                      <p:cBhvr>
                                        <p:cTn id="25" dur="500"/>
                                        <p:tgtEl>
                                          <p:spTgt spid="12"/>
                                        </p:tgtEl>
                                      </p:cBhvr>
                                    </p:animEffect>
                                  </p:childTnLst>
                                </p:cTn>
                              </p:par>
                            </p:childTnLst>
                          </p:cTn>
                        </p:par>
                      </p:childTnLst>
                    </p:cTn>
                  </p:par>
                  <p:par>
                    <p:cTn id="26" fill="hold">
                      <p:stCondLst>
                        <p:cond delay="indefinite"/>
                      </p:stCondLst>
                      <p:childTnLst>
                        <p:par>
                          <p:cTn id="27" fill="hold">
                            <p:stCondLst>
                              <p:cond delay="0"/>
                            </p:stCondLst>
                            <p:childTnLst>
                              <p:par>
                                <p:cTn id="28" presetID="30" presetClass="entr" presetSubtype="0" fill="hold" nodeType="click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800" decel="100000"/>
                                        <p:tgtEl>
                                          <p:spTgt spid="13"/>
                                        </p:tgtEl>
                                      </p:cBhvr>
                                    </p:animEffect>
                                    <p:anim calcmode="lin" valueType="num">
                                      <p:cBhvr>
                                        <p:cTn id="31" dur="800" decel="100000" fill="hold"/>
                                        <p:tgtEl>
                                          <p:spTgt spid="13"/>
                                        </p:tgtEl>
                                        <p:attrNameLst>
                                          <p:attrName>style.rotation</p:attrName>
                                        </p:attrNameLst>
                                      </p:cBhvr>
                                      <p:tavLst>
                                        <p:tav tm="0">
                                          <p:val>
                                            <p:fltVal val="-90"/>
                                          </p:val>
                                        </p:tav>
                                        <p:tav tm="100000">
                                          <p:val>
                                            <p:fltVal val="0"/>
                                          </p:val>
                                        </p:tav>
                                      </p:tavLst>
                                    </p:anim>
                                    <p:anim calcmode="lin" valueType="num">
                                      <p:cBhvr>
                                        <p:cTn id="32" dur="800" decel="100000" fill="hold"/>
                                        <p:tgtEl>
                                          <p:spTgt spid="13"/>
                                        </p:tgtEl>
                                        <p:attrNameLst>
                                          <p:attrName>ppt_x</p:attrName>
                                        </p:attrNameLst>
                                      </p:cBhvr>
                                      <p:tavLst>
                                        <p:tav tm="0">
                                          <p:val>
                                            <p:strVal val="#ppt_x+0.4"/>
                                          </p:val>
                                        </p:tav>
                                        <p:tav tm="100000">
                                          <p:val>
                                            <p:strVal val="#ppt_x-0.05"/>
                                          </p:val>
                                        </p:tav>
                                      </p:tavLst>
                                    </p:anim>
                                    <p:anim calcmode="lin" valueType="num">
                                      <p:cBhvr>
                                        <p:cTn id="33" dur="800" decel="100000" fill="hold"/>
                                        <p:tgtEl>
                                          <p:spTgt spid="13"/>
                                        </p:tgtEl>
                                        <p:attrNameLst>
                                          <p:attrName>ppt_y</p:attrName>
                                        </p:attrNameLst>
                                      </p:cBhvr>
                                      <p:tavLst>
                                        <p:tav tm="0">
                                          <p:val>
                                            <p:strVal val="#ppt_y-0.4"/>
                                          </p:val>
                                        </p:tav>
                                        <p:tav tm="100000">
                                          <p:val>
                                            <p:strVal val="#ppt_y+0.1"/>
                                          </p:val>
                                        </p:tav>
                                      </p:tavLst>
                                    </p:anim>
                                    <p:anim calcmode="lin" valueType="num">
                                      <p:cBhvr>
                                        <p:cTn id="34" dur="200" accel="100000" fill="hold">
                                          <p:stCondLst>
                                            <p:cond delay="800"/>
                                          </p:stCondLst>
                                        </p:cTn>
                                        <p:tgtEl>
                                          <p:spTgt spid="13"/>
                                        </p:tgtEl>
                                        <p:attrNameLst>
                                          <p:attrName>ppt_x</p:attrName>
                                        </p:attrNameLst>
                                      </p:cBhvr>
                                      <p:tavLst>
                                        <p:tav tm="0">
                                          <p:val>
                                            <p:strVal val="#ppt_x-0.05"/>
                                          </p:val>
                                        </p:tav>
                                        <p:tav tm="100000">
                                          <p:val>
                                            <p:strVal val="#ppt_x"/>
                                          </p:val>
                                        </p:tav>
                                      </p:tavLst>
                                    </p:anim>
                                    <p:anim calcmode="lin" valueType="num">
                                      <p:cBhvr>
                                        <p:cTn id="35" dur="200" accel="100000" fill="hold">
                                          <p:stCondLst>
                                            <p:cond delay="800"/>
                                          </p:stCondLst>
                                        </p:cTn>
                                        <p:tgtEl>
                                          <p:spTgt spid="13"/>
                                        </p:tgtEl>
                                        <p:attrNameLst>
                                          <p:attrName>ppt_y</p:attrName>
                                        </p:attrNameLst>
                                      </p:cBhvr>
                                      <p:tavLst>
                                        <p:tav tm="0">
                                          <p:val>
                                            <p:strVal val="#ppt_y+0.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2" presetClass="entr" presetSubtype="4" fill="hold" grpId="0" nodeType="click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slide(fromBottom)">
                                      <p:cBhvr>
                                        <p:cTn id="40" dur="500"/>
                                        <p:tgtEl>
                                          <p:spTgt spid="15"/>
                                        </p:tgtEl>
                                      </p:cBhvr>
                                    </p:animEffect>
                                  </p:childTnLst>
                                </p:cTn>
                              </p:par>
                            </p:childTnLst>
                          </p:cTn>
                        </p:par>
                      </p:childTnLst>
                    </p:cTn>
                  </p:par>
                  <p:par>
                    <p:cTn id="41" fill="hold">
                      <p:stCondLst>
                        <p:cond delay="indefinite"/>
                      </p:stCondLst>
                      <p:childTnLst>
                        <p:par>
                          <p:cTn id="42" fill="hold">
                            <p:stCondLst>
                              <p:cond delay="0"/>
                            </p:stCondLst>
                            <p:childTnLst>
                              <p:par>
                                <p:cTn id="43" presetID="27" presetClass="entr" presetSubtype="0" fill="hold" grpId="0" nodeType="clickEffect">
                                  <p:stCondLst>
                                    <p:cond delay="0"/>
                                  </p:stCondLst>
                                  <p:iterate type="lt">
                                    <p:tmPct val="50000"/>
                                  </p:iterate>
                                  <p:childTnLst>
                                    <p:set>
                                      <p:cBhvr>
                                        <p:cTn id="44" dur="1" fill="hold">
                                          <p:stCondLst>
                                            <p:cond delay="0"/>
                                          </p:stCondLst>
                                        </p:cTn>
                                        <p:tgtEl>
                                          <p:spTgt spid="16"/>
                                        </p:tgtEl>
                                        <p:attrNameLst>
                                          <p:attrName>style.visibility</p:attrName>
                                        </p:attrNameLst>
                                      </p:cBhvr>
                                      <p:to>
                                        <p:strVal val="visible"/>
                                      </p:to>
                                    </p:set>
                                    <p:anim calcmode="discrete" valueType="clr">
                                      <p:cBhvr override="childStyle">
                                        <p:cTn id="45" dur="80"/>
                                        <p:tgtEl>
                                          <p:spTgt spid="16"/>
                                        </p:tgtEl>
                                        <p:attrNameLst>
                                          <p:attrName>style.color</p:attrName>
                                        </p:attrNameLst>
                                      </p:cBhvr>
                                      <p:tavLst>
                                        <p:tav tm="0">
                                          <p:val>
                                            <p:clrVal>
                                              <a:schemeClr val="accent2"/>
                                            </p:clrVal>
                                          </p:val>
                                        </p:tav>
                                        <p:tav tm="50000">
                                          <p:val>
                                            <p:clrVal>
                                              <a:schemeClr val="hlink"/>
                                            </p:clrVal>
                                          </p:val>
                                        </p:tav>
                                      </p:tavLst>
                                    </p:anim>
                                    <p:anim calcmode="discrete" valueType="clr">
                                      <p:cBhvr>
                                        <p:cTn id="46" dur="80"/>
                                        <p:tgtEl>
                                          <p:spTgt spid="16"/>
                                        </p:tgtEl>
                                        <p:attrNameLst>
                                          <p:attrName>fillcolor</p:attrName>
                                        </p:attrNameLst>
                                      </p:cBhvr>
                                      <p:tavLst>
                                        <p:tav tm="0">
                                          <p:val>
                                            <p:clrVal>
                                              <a:schemeClr val="accent2"/>
                                            </p:clrVal>
                                          </p:val>
                                        </p:tav>
                                        <p:tav tm="50000">
                                          <p:val>
                                            <p:clrVal>
                                              <a:schemeClr val="hlink"/>
                                            </p:clrVal>
                                          </p:val>
                                        </p:tav>
                                      </p:tavLst>
                                    </p:anim>
                                    <p:set>
                                      <p:cBhvr>
                                        <p:cTn id="47" dur="80"/>
                                        <p:tgtEl>
                                          <p:spTgt spid="1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5" grpId="0"/>
      <p:bldP spid="1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23528" y="188640"/>
            <a:ext cx="8640960" cy="1323439"/>
          </a:xfrm>
          <a:prstGeom prst="rect">
            <a:avLst/>
          </a:prstGeom>
        </p:spPr>
        <p:txBody>
          <a:bodyPr wrap="square">
            <a:spAutoFit/>
          </a:bodyPr>
          <a:lstStyle/>
          <a:p>
            <a:pPr>
              <a:buFontTx/>
              <a:buChar char="-"/>
            </a:pPr>
            <a:r>
              <a:rPr lang="fr-FR" dirty="0"/>
              <a:t> </a:t>
            </a:r>
            <a:r>
              <a:rPr lang="fr-FR" dirty="0">
                <a:solidFill>
                  <a:srgbClr val="FF0000"/>
                </a:solidFill>
              </a:rPr>
              <a:t>L’onde diffractée présente des </a:t>
            </a:r>
            <a:r>
              <a:rPr lang="fr-FR" b="1" dirty="0">
                <a:solidFill>
                  <a:srgbClr val="FF0000"/>
                </a:solidFill>
              </a:rPr>
              <a:t>maxima</a:t>
            </a:r>
            <a:r>
              <a:rPr lang="fr-FR" dirty="0">
                <a:solidFill>
                  <a:srgbClr val="FF0000"/>
                </a:solidFill>
              </a:rPr>
              <a:t> et des </a:t>
            </a:r>
            <a:r>
              <a:rPr lang="fr-FR" b="1" dirty="0">
                <a:solidFill>
                  <a:srgbClr val="FF0000"/>
                </a:solidFill>
              </a:rPr>
              <a:t>minima</a:t>
            </a:r>
            <a:r>
              <a:rPr lang="fr-FR" dirty="0">
                <a:solidFill>
                  <a:srgbClr val="FF0000"/>
                </a:solidFill>
              </a:rPr>
              <a:t> d’amplitude ; </a:t>
            </a:r>
          </a:p>
          <a:p>
            <a:endParaRPr lang="fr-FR" sz="800" dirty="0">
              <a:solidFill>
                <a:srgbClr val="FF0000"/>
              </a:solidFill>
            </a:endParaRPr>
          </a:p>
          <a:p>
            <a:pPr algn="just">
              <a:buFontTx/>
              <a:buChar char="-"/>
            </a:pPr>
            <a:r>
              <a:rPr lang="fr-FR" dirty="0">
                <a:solidFill>
                  <a:srgbClr val="FF0000"/>
                </a:solidFill>
              </a:rPr>
              <a:t> Plus la dimension de l’ouverture de la fente (ou la taille de l’obstacle) diminue et plus le phénomène de diffraction est important (la largeur de la tache centrale de la figure de diffraction augmente).</a:t>
            </a:r>
          </a:p>
        </p:txBody>
      </p:sp>
      <p:sp>
        <p:nvSpPr>
          <p:cNvPr id="6" name="Rectangle 5"/>
          <p:cNvSpPr/>
          <p:nvPr/>
        </p:nvSpPr>
        <p:spPr>
          <a:xfrm>
            <a:off x="179512" y="1556792"/>
            <a:ext cx="1724831" cy="369332"/>
          </a:xfrm>
          <a:prstGeom prst="rect">
            <a:avLst/>
          </a:prstGeom>
        </p:spPr>
        <p:txBody>
          <a:bodyPr wrap="none">
            <a:spAutoFit/>
          </a:bodyPr>
          <a:lstStyle/>
          <a:p>
            <a:r>
              <a:rPr lang="fr-FR" b="1" u="sng" dirty="0"/>
              <a:t>Écart angulaire :</a:t>
            </a:r>
            <a:endParaRPr lang="fr-FR" dirty="0"/>
          </a:p>
        </p:txBody>
      </p:sp>
      <p:sp>
        <p:nvSpPr>
          <p:cNvPr id="7" name="Rectangle 6"/>
          <p:cNvSpPr/>
          <p:nvPr/>
        </p:nvSpPr>
        <p:spPr>
          <a:xfrm>
            <a:off x="179512" y="2981856"/>
            <a:ext cx="8784976" cy="646331"/>
          </a:xfrm>
          <a:prstGeom prst="rect">
            <a:avLst/>
          </a:prstGeom>
        </p:spPr>
        <p:txBody>
          <a:bodyPr wrap="square">
            <a:spAutoFit/>
          </a:bodyPr>
          <a:lstStyle/>
          <a:p>
            <a:pPr algn="just"/>
            <a:r>
              <a:rPr lang="fr-FR" dirty="0"/>
              <a:t>L’importance du phénomène de diffraction d’une onde est mesuré par le demi-angle délimitant les premiers minima d’amplitude :</a:t>
            </a:r>
          </a:p>
        </p:txBody>
      </p:sp>
      <p:pic>
        <p:nvPicPr>
          <p:cNvPr id="8" name="Image 7"/>
          <p:cNvPicPr/>
          <p:nvPr/>
        </p:nvPicPr>
        <p:blipFill>
          <a:blip r:embed="rId2">
            <a:extLst>
              <a:ext uri="{28A0092B-C50C-407E-A947-70E740481C1C}">
                <a14:useLocalDpi xmlns:a14="http://schemas.microsoft.com/office/drawing/2010/main" val="0"/>
              </a:ext>
            </a:extLst>
          </a:blip>
          <a:srcRect/>
          <a:stretch/>
        </p:blipFill>
        <p:spPr bwMode="auto">
          <a:xfrm>
            <a:off x="1544948" y="3702692"/>
            <a:ext cx="6054104" cy="2806799"/>
          </a:xfrm>
          <a:prstGeom prst="rect">
            <a:avLst/>
          </a:prstGeom>
          <a:noFill/>
          <a:ln w="9525">
            <a:noFill/>
            <a:miter lim="800000"/>
            <a:headEnd/>
            <a:tailEnd/>
          </a:ln>
        </p:spPr>
      </p:pic>
      <p:sp>
        <p:nvSpPr>
          <p:cNvPr id="12" name="Rectangle 11">
            <a:extLst>
              <a:ext uri="{FF2B5EF4-FFF2-40B4-BE49-F238E27FC236}">
                <a16:creationId xmlns:a16="http://schemas.microsoft.com/office/drawing/2014/main" id="{CEC19474-C18D-41F7-AEF4-D5FCE9F105EA}"/>
              </a:ext>
            </a:extLst>
          </p:cNvPr>
          <p:cNvSpPr/>
          <p:nvPr/>
        </p:nvSpPr>
        <p:spPr>
          <a:xfrm>
            <a:off x="179512" y="2060848"/>
            <a:ext cx="8712968" cy="923330"/>
          </a:xfrm>
          <a:prstGeom prst="rect">
            <a:avLst/>
          </a:prstGeom>
        </p:spPr>
        <p:txBody>
          <a:bodyPr wrap="square">
            <a:spAutoFit/>
          </a:bodyPr>
          <a:lstStyle/>
          <a:p>
            <a:pPr algn="just"/>
            <a:r>
              <a:rPr lang="fr-FR" b="1" dirty="0">
                <a:solidFill>
                  <a:srgbClr val="FF0000"/>
                </a:solidFill>
              </a:rPr>
              <a:t>L’écart angulaire</a:t>
            </a:r>
            <a:r>
              <a:rPr lang="fr-FR" dirty="0">
                <a:solidFill>
                  <a:srgbClr val="FF0000"/>
                </a:solidFill>
              </a:rPr>
              <a:t> (ou angle caractéristique) de diffraction représente l’angle entre la direction de propagation de l’onde en l’absence de diffraction et la direction définie par le milieu de la première extinction. On le note </a:t>
            </a:r>
            <a:r>
              <a:rPr lang="fr-FR" b="1" dirty="0">
                <a:solidFill>
                  <a:srgbClr val="FF0000"/>
                </a:solidFill>
                <a:sym typeface="Symbol"/>
              </a:rPr>
              <a:t></a:t>
            </a:r>
            <a:r>
              <a:rPr lang="fr-FR" dirty="0">
                <a:solidFill>
                  <a:srgbClr val="FF0000"/>
                </a:solidFill>
              </a:rPr>
              <a:t> et il s’exprime en radian (symbole : </a:t>
            </a:r>
            <a:r>
              <a:rPr lang="fr-FR" i="1" dirty="0">
                <a:solidFill>
                  <a:srgbClr val="FF0000"/>
                </a:solidFill>
              </a:rPr>
              <a:t>rad</a:t>
            </a:r>
            <a:r>
              <a:rPr lang="fr-FR" dirty="0">
                <a:solidFill>
                  <a:srgbClr val="FF0000"/>
                </a:solidFill>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5">
                                            <p:txEl>
                                              <p:pRg st="2" end="2"/>
                                            </p:txEl>
                                          </p:spTgt>
                                        </p:tgtEl>
                                        <p:attrNameLst>
                                          <p:attrName>style.visibility</p:attrName>
                                        </p:attrNameLst>
                                      </p:cBhvr>
                                      <p:to>
                                        <p:strVal val="visible"/>
                                      </p:to>
                                    </p:set>
                                    <p:anim calcmode="discrete" valueType="clr">
                                      <p:cBhvr override="childStyle">
                                        <p:cTn id="7" dur="80"/>
                                        <p:tgtEl>
                                          <p:spTgt spid="5">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5">
                                            <p:txEl>
                                              <p:pRg st="2" end="2"/>
                                            </p:txEl>
                                          </p:spTgt>
                                        </p:tgtEl>
                                        <p:attrNameLst>
                                          <p:attrName>fillcolor</p:attrName>
                                        </p:attrNameLst>
                                      </p:cBhvr>
                                      <p:tavLst>
                                        <p:tav tm="0">
                                          <p:val>
                                            <p:clrVal>
                                              <a:schemeClr val="accent2"/>
                                            </p:clrVal>
                                          </p:val>
                                        </p:tav>
                                        <p:tav tm="50000">
                                          <p:val>
                                            <p:clrVal>
                                              <a:schemeClr val="hlink"/>
                                            </p:clrVal>
                                          </p:val>
                                        </p:tav>
                                      </p:tavLst>
                                    </p:anim>
                                    <p:set>
                                      <p:cBhvr>
                                        <p:cTn id="9" dur="80"/>
                                        <p:tgtEl>
                                          <p:spTgt spid="5">
                                            <p:txEl>
                                              <p:pRg st="2" end="2"/>
                                            </p:txEl>
                                          </p:spTgt>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12" presetClass="entr" presetSubtype="4"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slide(fromBottom)">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left)">
                                      <p:cBhvr>
                                        <p:cTn id="19" dur="500"/>
                                        <p:tgtEl>
                                          <p:spTgt spid="7"/>
                                        </p:tgtEl>
                                      </p:cBhvr>
                                    </p:animEffect>
                                  </p:childTnLst>
                                </p:cTn>
                              </p:par>
                            </p:childTnLst>
                          </p:cTn>
                        </p:par>
                      </p:childTnLst>
                    </p:cTn>
                  </p:par>
                  <p:par>
                    <p:cTn id="20" fill="hold">
                      <p:stCondLst>
                        <p:cond delay="indefinite"/>
                      </p:stCondLst>
                      <p:childTnLst>
                        <p:par>
                          <p:cTn id="21" fill="hold">
                            <p:stCondLst>
                              <p:cond delay="0"/>
                            </p:stCondLst>
                            <p:childTnLst>
                              <p:par>
                                <p:cTn id="22" presetID="30" presetClass="entr" presetSubtype="0" fill="hold"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800" decel="100000"/>
                                        <p:tgtEl>
                                          <p:spTgt spid="8"/>
                                        </p:tgtEl>
                                      </p:cBhvr>
                                    </p:animEffect>
                                    <p:anim calcmode="lin" valueType="num">
                                      <p:cBhvr>
                                        <p:cTn id="25" dur="800" decel="100000" fill="hold"/>
                                        <p:tgtEl>
                                          <p:spTgt spid="8"/>
                                        </p:tgtEl>
                                        <p:attrNameLst>
                                          <p:attrName>style.rotation</p:attrName>
                                        </p:attrNameLst>
                                      </p:cBhvr>
                                      <p:tavLst>
                                        <p:tav tm="0">
                                          <p:val>
                                            <p:fltVal val="-90"/>
                                          </p:val>
                                        </p:tav>
                                        <p:tav tm="100000">
                                          <p:val>
                                            <p:fltVal val="0"/>
                                          </p:val>
                                        </p:tav>
                                      </p:tavLst>
                                    </p:anim>
                                    <p:anim calcmode="lin" valueType="num">
                                      <p:cBhvr>
                                        <p:cTn id="26" dur="800" decel="100000" fill="hold"/>
                                        <p:tgtEl>
                                          <p:spTgt spid="8"/>
                                        </p:tgtEl>
                                        <p:attrNameLst>
                                          <p:attrName>ppt_x</p:attrName>
                                        </p:attrNameLst>
                                      </p:cBhvr>
                                      <p:tavLst>
                                        <p:tav tm="0">
                                          <p:val>
                                            <p:strVal val="#ppt_x+0.4"/>
                                          </p:val>
                                        </p:tav>
                                        <p:tav tm="100000">
                                          <p:val>
                                            <p:strVal val="#ppt_x-0.05"/>
                                          </p:val>
                                        </p:tav>
                                      </p:tavLst>
                                    </p:anim>
                                    <p:anim calcmode="lin" valueType="num">
                                      <p:cBhvr>
                                        <p:cTn id="27" dur="800" decel="100000" fill="hold"/>
                                        <p:tgtEl>
                                          <p:spTgt spid="8"/>
                                        </p:tgtEl>
                                        <p:attrNameLst>
                                          <p:attrName>ppt_y</p:attrName>
                                        </p:attrNameLst>
                                      </p:cBhvr>
                                      <p:tavLst>
                                        <p:tav tm="0">
                                          <p:val>
                                            <p:strVal val="#ppt_y-0.4"/>
                                          </p:val>
                                        </p:tav>
                                        <p:tav tm="100000">
                                          <p:val>
                                            <p:strVal val="#ppt_y+0.1"/>
                                          </p:val>
                                        </p:tav>
                                      </p:tavLst>
                                    </p:anim>
                                    <p:anim calcmode="lin" valueType="num">
                                      <p:cBhvr>
                                        <p:cTn id="28" dur="200" accel="100000" fill="hold">
                                          <p:stCondLst>
                                            <p:cond delay="800"/>
                                          </p:stCondLst>
                                        </p:cTn>
                                        <p:tgtEl>
                                          <p:spTgt spid="8"/>
                                        </p:tgtEl>
                                        <p:attrNameLst>
                                          <p:attrName>ppt_x</p:attrName>
                                        </p:attrNameLst>
                                      </p:cBhvr>
                                      <p:tavLst>
                                        <p:tav tm="0">
                                          <p:val>
                                            <p:strVal val="#ppt_x-0.05"/>
                                          </p:val>
                                        </p:tav>
                                        <p:tav tm="100000">
                                          <p:val>
                                            <p:strVal val="#ppt_x"/>
                                          </p:val>
                                        </p:tav>
                                      </p:tavLst>
                                    </p:anim>
                                    <p:anim calcmode="lin" valueType="num">
                                      <p:cBhvr>
                                        <p:cTn id="29" dur="200" accel="100000" fill="hold">
                                          <p:stCondLst>
                                            <p:cond delay="800"/>
                                          </p:stCondLst>
                                        </p:cTn>
                                        <p:tgtEl>
                                          <p:spTgt spid="8"/>
                                        </p:tgtEl>
                                        <p:attrNameLst>
                                          <p:attrName>ppt_y</p:attrName>
                                        </p:attrNameLst>
                                      </p:cBhvr>
                                      <p:tavLst>
                                        <p:tav tm="0">
                                          <p:val>
                                            <p:strVal val="#ppt_y+0.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7" presetClass="entr" presetSubtype="0" fill="hold" grpId="0" nodeType="clickEffect">
                                  <p:stCondLst>
                                    <p:cond delay="0"/>
                                  </p:stCondLst>
                                  <p:iterate type="lt">
                                    <p:tmPct val="50000"/>
                                  </p:iterate>
                                  <p:childTnLst>
                                    <p:set>
                                      <p:cBhvr>
                                        <p:cTn id="33" dur="1" fill="hold">
                                          <p:stCondLst>
                                            <p:cond delay="0"/>
                                          </p:stCondLst>
                                        </p:cTn>
                                        <p:tgtEl>
                                          <p:spTgt spid="12">
                                            <p:txEl>
                                              <p:pRg st="0" end="0"/>
                                            </p:txEl>
                                          </p:spTgt>
                                        </p:tgtEl>
                                        <p:attrNameLst>
                                          <p:attrName>style.visibility</p:attrName>
                                        </p:attrNameLst>
                                      </p:cBhvr>
                                      <p:to>
                                        <p:strVal val="visible"/>
                                      </p:to>
                                    </p:set>
                                    <p:anim calcmode="discrete" valueType="clr">
                                      <p:cBhvr override="childStyle">
                                        <p:cTn id="34" dur="80"/>
                                        <p:tgtEl>
                                          <p:spTgt spid="12">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5" dur="80"/>
                                        <p:tgtEl>
                                          <p:spTgt spid="12">
                                            <p:txEl>
                                              <p:pRg st="0" end="0"/>
                                            </p:txEl>
                                          </p:spTgt>
                                        </p:tgtEl>
                                        <p:attrNameLst>
                                          <p:attrName>fillcolor</p:attrName>
                                        </p:attrNameLst>
                                      </p:cBhvr>
                                      <p:tavLst>
                                        <p:tav tm="0">
                                          <p:val>
                                            <p:clrVal>
                                              <a:schemeClr val="accent2"/>
                                            </p:clrVal>
                                          </p:val>
                                        </p:tav>
                                        <p:tav tm="50000">
                                          <p:val>
                                            <p:clrVal>
                                              <a:schemeClr val="hlink"/>
                                            </p:clrVal>
                                          </p:val>
                                        </p:tav>
                                      </p:tavLst>
                                    </p:anim>
                                    <p:set>
                                      <p:cBhvr>
                                        <p:cTn id="36" dur="80"/>
                                        <p:tgtEl>
                                          <p:spTgt spid="12">
                                            <p:txEl>
                                              <p:pRg st="0" end="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P spid="6" grpId="0"/>
      <p:bldP spid="7" grpId="0"/>
      <p:bldP spid="12"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9512" y="188640"/>
            <a:ext cx="8784976" cy="646331"/>
          </a:xfrm>
          <a:prstGeom prst="rect">
            <a:avLst/>
          </a:prstGeom>
        </p:spPr>
        <p:txBody>
          <a:bodyPr wrap="square">
            <a:spAutoFit/>
          </a:bodyPr>
          <a:lstStyle/>
          <a:p>
            <a:pPr algn="just"/>
            <a:r>
              <a:rPr lang="fr-FR" dirty="0"/>
              <a:t>Dans le cas d’une fente (ou d’un fil) rectiligne, l’écart angulaire θ (en rad) entre le milieu de la tache centrale et la première extinction du faisceau diffracté est donné par :</a:t>
            </a:r>
          </a:p>
        </p:txBody>
      </p:sp>
      <mc:AlternateContent xmlns:mc="http://schemas.openxmlformats.org/markup-compatibility/2006" xmlns:a14="http://schemas.microsoft.com/office/drawing/2010/main">
        <mc:Choice Requires="a14">
          <p:sp>
            <p:nvSpPr>
              <p:cNvPr id="5121" name="Object 1"/>
              <p:cNvSpPr txBox="1"/>
              <p:nvPr/>
            </p:nvSpPr>
            <p:spPr bwMode="auto">
              <a:xfrm>
                <a:off x="818280" y="938213"/>
                <a:ext cx="7507440" cy="1117998"/>
              </a:xfrm>
              <a:prstGeom prst="rect">
                <a:avLst/>
              </a:prstGeom>
              <a:noFill/>
            </p:spPr>
            <p:txBody>
              <a:bodyPr wrap="none">
                <a:spAutoFit/>
              </a:bodyPr>
              <a:lstStyle/>
              <a:p>
                <a:pPr/>
                <a14:m>
                  <m:oMathPara xmlns:m="http://schemas.openxmlformats.org/officeDocument/2006/math">
                    <m:oMathParaPr>
                      <m:jc m:val="left"/>
                    </m:oMathParaPr>
                    <m:oMath xmlns:m="http://schemas.openxmlformats.org/officeDocument/2006/math">
                      <m:borderBox>
                        <m:borderBoxPr>
                          <m:ctrlPr>
                            <a:rPr lang="fr-FR" i="1">
                              <a:solidFill>
                                <a:srgbClr val="000000"/>
                              </a:solidFill>
                              <a:latin typeface="Cambria Math" panose="02040503050406030204" pitchFamily="18" charset="0"/>
                            </a:rPr>
                          </m:ctrlPr>
                        </m:borderBoxPr>
                        <m:e>
                          <m:r>
                            <m:rPr>
                              <m:sty m:val="p"/>
                            </m:rPr>
                            <a:rPr lang="fr-FR" i="0">
                              <a:solidFill>
                                <a:srgbClr val="FF0000"/>
                              </a:solidFill>
                              <a:latin typeface="Cambria Math" panose="02040503050406030204" pitchFamily="18" charset="0"/>
                            </a:rPr>
                            <m:t>θ</m:t>
                          </m:r>
                          <m:r>
                            <a:rPr lang="fr-FR" i="1">
                              <a:solidFill>
                                <a:srgbClr val="FF0000"/>
                              </a:solidFill>
                              <a:latin typeface="Cambria Math" panose="02040503050406030204" pitchFamily="18" charset="0"/>
                            </a:rPr>
                            <m:t>=</m:t>
                          </m:r>
                          <m:f>
                            <m:fPr>
                              <m:ctrlPr>
                                <a:rPr lang="fr-FR" i="1">
                                  <a:solidFill>
                                    <a:srgbClr val="FF0000"/>
                                  </a:solidFill>
                                  <a:latin typeface="Cambria Math" panose="02040503050406030204" pitchFamily="18" charset="0"/>
                                </a:rPr>
                              </m:ctrlPr>
                            </m:fPr>
                            <m:num>
                              <m:r>
                                <a:rPr lang="fr-FR" i="1">
                                  <a:solidFill>
                                    <a:srgbClr val="FF0000"/>
                                  </a:solidFill>
                                  <a:latin typeface="Cambria Math" panose="02040503050406030204" pitchFamily="18" charset="0"/>
                                </a:rPr>
                                <m:t>𝜆</m:t>
                              </m:r>
                            </m:num>
                            <m:den>
                              <m:r>
                                <a:rPr lang="fr-FR" i="1">
                                  <a:solidFill>
                                    <a:srgbClr val="FF0000"/>
                                  </a:solidFill>
                                  <a:latin typeface="Cambria Math" panose="02040503050406030204" pitchFamily="18" charset="0"/>
                                </a:rPr>
                                <m:t>𝑎</m:t>
                              </m:r>
                            </m:den>
                          </m:f>
                        </m:e>
                      </m:borderBox>
                      <m:r>
                        <m:rPr>
                          <m:nor/>
                        </m:rPr>
                        <a:rPr lang="fr-FR" i="0">
                          <a:solidFill>
                            <a:srgbClr val="000000"/>
                          </a:solidFill>
                          <a:latin typeface="Cambria Math" panose="02040503050406030204" pitchFamily="18" charset="0"/>
                        </a:rPr>
                        <m:t>     </m:t>
                      </m:r>
                      <m:d>
                        <m:dPr>
                          <m:begChr m:val="{"/>
                          <m:endChr m:val=""/>
                          <m:ctrlPr>
                            <a:rPr lang="fr-FR" i="1">
                              <a:solidFill>
                                <a:srgbClr val="000000"/>
                              </a:solidFill>
                              <a:latin typeface="Cambria Math" panose="02040503050406030204" pitchFamily="18" charset="0"/>
                            </a:rPr>
                          </m:ctrlPr>
                        </m:dPr>
                        <m:e>
                          <m:eqArr>
                            <m:eqArrPr>
                              <m:ctrlPr>
                                <a:rPr lang="fr-FR" i="1">
                                  <a:solidFill>
                                    <a:srgbClr val="000000"/>
                                  </a:solidFill>
                                  <a:latin typeface="Cambria Math" panose="02040503050406030204" pitchFamily="18" charset="0"/>
                                </a:rPr>
                              </m:ctrlPr>
                            </m:eqArrPr>
                            <m:e>
                              <m:r>
                                <a:rPr lang="fr-FR" i="1">
                                  <a:solidFill>
                                    <a:srgbClr val="000000"/>
                                  </a:solidFill>
                                  <a:latin typeface="Cambria Math" panose="02040503050406030204" pitchFamily="18" charset="0"/>
                                </a:rPr>
                                <m:t>&amp;</m:t>
                              </m:r>
                              <m:r>
                                <a:rPr lang="fr-FR" i="1">
                                  <a:solidFill>
                                    <a:srgbClr val="000000"/>
                                  </a:solidFill>
                                  <a:latin typeface="Cambria Math" panose="02040503050406030204" pitchFamily="18" charset="0"/>
                                </a:rPr>
                                <m:t>𝜆</m:t>
                              </m:r>
                              <m:r>
                                <a:rPr lang="fr-FR" i="1">
                                  <a:solidFill>
                                    <a:srgbClr val="000000"/>
                                  </a:solidFill>
                                  <a:latin typeface="Cambria Math" panose="02040503050406030204" pitchFamily="18" charset="0"/>
                                </a:rPr>
                                <m:t>=</m:t>
                              </m:r>
                              <m:r>
                                <m:rPr>
                                  <m:nor/>
                                </m:rPr>
                                <a:rPr lang="fr-FR" i="0">
                                  <a:solidFill>
                                    <a:srgbClr val="000000"/>
                                  </a:solidFill>
                                  <a:latin typeface="Cambria Math" panose="02040503050406030204" pitchFamily="18" charset="0"/>
                                </a:rPr>
                                <m:t>longueur</m:t>
                              </m:r>
                              <m:r>
                                <m:rPr>
                                  <m:nor/>
                                </m:rPr>
                                <a:rPr lang="fr-FR" i="0">
                                  <a:solidFill>
                                    <a:srgbClr val="000000"/>
                                  </a:solidFill>
                                  <a:latin typeface="Cambria Math" panose="02040503050406030204" pitchFamily="18" charset="0"/>
                                </a:rPr>
                                <m:t> </m:t>
                              </m:r>
                              <m:r>
                                <m:rPr>
                                  <m:nor/>
                                </m:rPr>
                                <a:rPr lang="fr-FR" i="0">
                                  <a:solidFill>
                                    <a:srgbClr val="000000"/>
                                  </a:solidFill>
                                  <a:latin typeface="Cambria Math" panose="02040503050406030204" pitchFamily="18" charset="0"/>
                                </a:rPr>
                                <m:t>d</m:t>
                              </m:r>
                              <m:r>
                                <m:rPr>
                                  <m:nor/>
                                </m:rPr>
                                <a:rPr lang="fr-FR" i="0">
                                  <a:solidFill>
                                    <a:srgbClr val="000000"/>
                                  </a:solidFill>
                                  <a:latin typeface="Cambria Math" panose="02040503050406030204" pitchFamily="18" charset="0"/>
                                </a:rPr>
                                <m:t>′</m:t>
                              </m:r>
                              <m:r>
                                <m:rPr>
                                  <m:nor/>
                                </m:rPr>
                                <a:rPr lang="fr-FR" i="0">
                                  <a:solidFill>
                                    <a:srgbClr val="000000"/>
                                  </a:solidFill>
                                  <a:latin typeface="Cambria Math" panose="02040503050406030204" pitchFamily="18" charset="0"/>
                                </a:rPr>
                                <m:t>onde</m:t>
                              </m:r>
                              <m:r>
                                <m:rPr>
                                  <m:nor/>
                                </m:rPr>
                                <a:rPr lang="fr-FR" i="0">
                                  <a:solidFill>
                                    <a:srgbClr val="000000"/>
                                  </a:solidFill>
                                  <a:latin typeface="Cambria Math" panose="02040503050406030204" pitchFamily="18" charset="0"/>
                                </a:rPr>
                                <m:t> </m:t>
                              </m:r>
                              <m:r>
                                <m:rPr>
                                  <m:nor/>
                                </m:rPr>
                                <a:rPr lang="fr-FR" i="0">
                                  <a:solidFill>
                                    <a:srgbClr val="000000"/>
                                  </a:solidFill>
                                  <a:latin typeface="Cambria Math" panose="02040503050406030204" pitchFamily="18" charset="0"/>
                                </a:rPr>
                                <m:t>de</m:t>
                              </m:r>
                              <m:r>
                                <m:rPr>
                                  <m:nor/>
                                </m:rPr>
                                <a:rPr lang="fr-FR" i="0">
                                  <a:solidFill>
                                    <a:srgbClr val="000000"/>
                                  </a:solidFill>
                                  <a:latin typeface="Cambria Math" panose="02040503050406030204" pitchFamily="18" charset="0"/>
                                </a:rPr>
                                <m:t> </m:t>
                              </m:r>
                              <m:r>
                                <m:rPr>
                                  <m:nor/>
                                </m:rPr>
                                <a:rPr lang="fr-FR" i="0">
                                  <a:solidFill>
                                    <a:srgbClr val="000000"/>
                                  </a:solidFill>
                                  <a:latin typeface="Cambria Math" panose="02040503050406030204" pitchFamily="18" charset="0"/>
                                </a:rPr>
                                <m:t>l</m:t>
                              </m:r>
                              <m:r>
                                <m:rPr>
                                  <m:nor/>
                                </m:rPr>
                                <a:rPr lang="fr-FR" i="0">
                                  <a:solidFill>
                                    <a:srgbClr val="000000"/>
                                  </a:solidFill>
                                  <a:latin typeface="Cambria Math" panose="02040503050406030204" pitchFamily="18" charset="0"/>
                                </a:rPr>
                                <m:t>′</m:t>
                              </m:r>
                              <m:r>
                                <m:rPr>
                                  <m:nor/>
                                </m:rPr>
                                <a:rPr lang="fr-FR" i="0">
                                  <a:solidFill>
                                    <a:srgbClr val="000000"/>
                                  </a:solidFill>
                                  <a:latin typeface="Cambria Math" panose="02040503050406030204" pitchFamily="18" charset="0"/>
                                </a:rPr>
                                <m:t>onde</m:t>
                              </m:r>
                              <m:r>
                                <m:rPr>
                                  <m:nor/>
                                </m:rPr>
                                <a:rPr lang="fr-FR" i="0">
                                  <a:solidFill>
                                    <a:srgbClr val="000000"/>
                                  </a:solidFill>
                                  <a:latin typeface="Cambria Math" panose="02040503050406030204" pitchFamily="18" charset="0"/>
                                </a:rPr>
                                <m:t> </m:t>
                              </m:r>
                              <m:r>
                                <m:rPr>
                                  <m:nor/>
                                </m:rPr>
                                <a:rPr lang="fr-FR" i="0">
                                  <a:solidFill>
                                    <a:srgbClr val="000000"/>
                                  </a:solidFill>
                                  <a:latin typeface="Cambria Math" panose="02040503050406030204" pitchFamily="18" charset="0"/>
                                </a:rPr>
                                <m:t>incidente</m:t>
                              </m:r>
                              <m:r>
                                <m:rPr>
                                  <m:nor/>
                                </m:rPr>
                                <a:rPr lang="fr-FR" b="0" i="0" smtClean="0">
                                  <a:solidFill>
                                    <a:srgbClr val="000000"/>
                                  </a:solidFill>
                                  <a:latin typeface="Cambria Math" panose="02040503050406030204" pitchFamily="18" charset="0"/>
                                </a:rPr>
                                <m:t> </m:t>
                              </m:r>
                              <m:r>
                                <m:rPr>
                                  <m:nor/>
                                </m:rPr>
                                <a:rPr lang="fr-FR" b="0" i="0" smtClean="0">
                                  <a:solidFill>
                                    <a:srgbClr val="000000"/>
                                  </a:solidFill>
                                  <a:latin typeface="Cambria Math" panose="02040503050406030204" pitchFamily="18" charset="0"/>
                                </a:rPr>
                                <m:t>dans</m:t>
                              </m:r>
                              <m:r>
                                <m:rPr>
                                  <m:nor/>
                                </m:rPr>
                                <a:rPr lang="fr-FR" b="0" i="0" smtClean="0">
                                  <a:solidFill>
                                    <a:srgbClr val="000000"/>
                                  </a:solidFill>
                                  <a:latin typeface="Cambria Math" panose="02040503050406030204" pitchFamily="18" charset="0"/>
                                </a:rPr>
                                <m:t> </m:t>
                              </m:r>
                              <m:r>
                                <m:rPr>
                                  <m:nor/>
                                </m:rPr>
                                <a:rPr lang="fr-FR" b="0" i="0" smtClean="0">
                                  <a:solidFill>
                                    <a:srgbClr val="000000"/>
                                  </a:solidFill>
                                  <a:latin typeface="Cambria Math" panose="02040503050406030204" pitchFamily="18" charset="0"/>
                                </a:rPr>
                                <m:t>le</m:t>
                              </m:r>
                              <m:r>
                                <m:rPr>
                                  <m:nor/>
                                </m:rPr>
                                <a:rPr lang="fr-FR" b="0" i="0" smtClean="0">
                                  <a:solidFill>
                                    <a:srgbClr val="000000"/>
                                  </a:solidFill>
                                  <a:latin typeface="Cambria Math" panose="02040503050406030204" pitchFamily="18" charset="0"/>
                                </a:rPr>
                                <m:t> </m:t>
                              </m:r>
                              <m:r>
                                <m:rPr>
                                  <m:nor/>
                                </m:rPr>
                                <a:rPr lang="fr-FR" b="0" i="0" smtClean="0">
                                  <a:solidFill>
                                    <a:srgbClr val="000000"/>
                                  </a:solidFill>
                                  <a:latin typeface="Cambria Math" panose="02040503050406030204" pitchFamily="18" charset="0"/>
                                </a:rPr>
                                <m:t>milieu</m:t>
                              </m:r>
                              <m:r>
                                <m:rPr>
                                  <m:nor/>
                                </m:rPr>
                                <a:rPr lang="fr-FR" i="0">
                                  <a:solidFill>
                                    <a:srgbClr val="000000"/>
                                  </a:solidFill>
                                  <a:latin typeface="Cambria Math" panose="02040503050406030204" pitchFamily="18" charset="0"/>
                                </a:rPr>
                                <m:t> </m:t>
                              </m:r>
                              <m:r>
                                <a:rPr lang="fr-FR" i="1">
                                  <a:solidFill>
                                    <a:srgbClr val="000000"/>
                                  </a:solidFill>
                                  <a:latin typeface="Cambria Math" panose="02040503050406030204" pitchFamily="18" charset="0"/>
                                </a:rPr>
                                <m:t>(</m:t>
                              </m:r>
                              <m:r>
                                <m:rPr>
                                  <m:nor/>
                                </m:rPr>
                                <a:rPr lang="fr-FR" i="0">
                                  <a:solidFill>
                                    <a:srgbClr val="000000"/>
                                  </a:solidFill>
                                  <a:latin typeface="Cambria Math" panose="02040503050406030204" pitchFamily="18" charset="0"/>
                                </a:rPr>
                                <m:t>en</m:t>
                              </m:r>
                              <m:r>
                                <m:rPr>
                                  <m:nor/>
                                </m:rPr>
                                <a:rPr lang="fr-FR" i="0">
                                  <a:solidFill>
                                    <a:srgbClr val="000000"/>
                                  </a:solidFill>
                                  <a:latin typeface="Cambria Math" panose="02040503050406030204" pitchFamily="18" charset="0"/>
                                </a:rPr>
                                <m:t> </m:t>
                              </m:r>
                              <m:r>
                                <m:rPr>
                                  <m:nor/>
                                </m:rPr>
                                <a:rPr lang="fr-FR" i="0">
                                  <a:solidFill>
                                    <a:srgbClr val="000000"/>
                                  </a:solidFill>
                                  <a:latin typeface="Cambria Math" panose="02040503050406030204" pitchFamily="18" charset="0"/>
                                </a:rPr>
                                <m:t>m</m:t>
                              </m:r>
                              <m:r>
                                <a:rPr lang="fr-FR" i="1">
                                  <a:solidFill>
                                    <a:srgbClr val="000000"/>
                                  </a:solidFill>
                                  <a:latin typeface="Cambria Math" panose="02040503050406030204" pitchFamily="18" charset="0"/>
                                </a:rPr>
                                <m:t>)</m:t>
                              </m:r>
                            </m:e>
                            <m:e>
                              <m:r>
                                <a:rPr lang="fr-FR" i="1">
                                  <a:solidFill>
                                    <a:srgbClr val="000000"/>
                                  </a:solidFill>
                                  <a:latin typeface="Cambria Math" panose="02040503050406030204" pitchFamily="18" charset="0"/>
                                </a:rPr>
                                <m:t>&amp;</m:t>
                              </m:r>
                              <m:r>
                                <a:rPr lang="fr-FR" i="1">
                                  <a:solidFill>
                                    <a:srgbClr val="000000"/>
                                  </a:solidFill>
                                  <a:latin typeface="Cambria Math" panose="02040503050406030204" pitchFamily="18" charset="0"/>
                                </a:rPr>
                                <m:t>𝑎</m:t>
                              </m:r>
                              <m:r>
                                <a:rPr lang="fr-FR" i="1">
                                  <a:solidFill>
                                    <a:srgbClr val="000000"/>
                                  </a:solidFill>
                                  <a:latin typeface="Cambria Math" panose="02040503050406030204" pitchFamily="18" charset="0"/>
                                </a:rPr>
                                <m:t>=</m:t>
                              </m:r>
                              <m:r>
                                <m:rPr>
                                  <m:nor/>
                                </m:rPr>
                                <a:rPr lang="fr-FR" i="0">
                                  <a:solidFill>
                                    <a:srgbClr val="000000"/>
                                  </a:solidFill>
                                  <a:latin typeface="Cambria Math" panose="02040503050406030204" pitchFamily="18" charset="0"/>
                                </a:rPr>
                                <m:t>largeur</m:t>
                              </m:r>
                              <m:r>
                                <m:rPr>
                                  <m:nor/>
                                </m:rPr>
                                <a:rPr lang="fr-FR" i="0">
                                  <a:solidFill>
                                    <a:srgbClr val="000000"/>
                                  </a:solidFill>
                                  <a:latin typeface="Cambria Math" panose="02040503050406030204" pitchFamily="18" charset="0"/>
                                </a:rPr>
                                <m:t> </m:t>
                              </m:r>
                              <m:r>
                                <m:rPr>
                                  <m:nor/>
                                </m:rPr>
                                <a:rPr lang="fr-FR" i="0">
                                  <a:solidFill>
                                    <a:srgbClr val="000000"/>
                                  </a:solidFill>
                                  <a:latin typeface="Cambria Math" panose="02040503050406030204" pitchFamily="18" charset="0"/>
                                </a:rPr>
                                <m:t>de</m:t>
                              </m:r>
                              <m:r>
                                <m:rPr>
                                  <m:nor/>
                                </m:rPr>
                                <a:rPr lang="fr-FR" i="0">
                                  <a:solidFill>
                                    <a:srgbClr val="000000"/>
                                  </a:solidFill>
                                  <a:latin typeface="Cambria Math" panose="02040503050406030204" pitchFamily="18" charset="0"/>
                                </a:rPr>
                                <m:t> </m:t>
                              </m:r>
                              <m:r>
                                <m:rPr>
                                  <m:nor/>
                                </m:rPr>
                                <a:rPr lang="fr-FR" i="0">
                                  <a:solidFill>
                                    <a:srgbClr val="000000"/>
                                  </a:solidFill>
                                  <a:latin typeface="Cambria Math" panose="02040503050406030204" pitchFamily="18" charset="0"/>
                                </a:rPr>
                                <m:t>la</m:t>
                              </m:r>
                              <m:r>
                                <m:rPr>
                                  <m:nor/>
                                </m:rPr>
                                <a:rPr lang="fr-FR" i="0">
                                  <a:solidFill>
                                    <a:srgbClr val="000000"/>
                                  </a:solidFill>
                                  <a:latin typeface="Cambria Math" panose="02040503050406030204" pitchFamily="18" charset="0"/>
                                </a:rPr>
                                <m:t> </m:t>
                              </m:r>
                              <m:r>
                                <m:rPr>
                                  <m:nor/>
                                </m:rPr>
                                <a:rPr lang="fr-FR" i="0">
                                  <a:solidFill>
                                    <a:srgbClr val="000000"/>
                                  </a:solidFill>
                                  <a:latin typeface="Cambria Math" panose="02040503050406030204" pitchFamily="18" charset="0"/>
                                </a:rPr>
                                <m:t>fente</m:t>
                              </m:r>
                              <m:r>
                                <m:rPr>
                                  <m:nor/>
                                </m:rPr>
                                <a:rPr lang="fr-FR" i="0">
                                  <a:solidFill>
                                    <a:srgbClr val="000000"/>
                                  </a:solidFill>
                                  <a:latin typeface="Cambria Math" panose="02040503050406030204" pitchFamily="18" charset="0"/>
                                </a:rPr>
                                <m:t> </m:t>
                              </m:r>
                              <m:r>
                                <m:rPr>
                                  <m:nor/>
                                </m:rPr>
                                <a:rPr lang="fr-FR" i="0">
                                  <a:solidFill>
                                    <a:srgbClr val="000000"/>
                                  </a:solidFill>
                                  <a:latin typeface="Cambria Math" panose="02040503050406030204" pitchFamily="18" charset="0"/>
                                </a:rPr>
                                <m:t>ou</m:t>
                              </m:r>
                              <m:r>
                                <m:rPr>
                                  <m:nor/>
                                </m:rPr>
                                <a:rPr lang="fr-FR" i="0">
                                  <a:solidFill>
                                    <a:srgbClr val="000000"/>
                                  </a:solidFill>
                                  <a:latin typeface="Cambria Math" panose="02040503050406030204" pitchFamily="18" charset="0"/>
                                </a:rPr>
                                <m:t> </m:t>
                              </m:r>
                              <m:r>
                                <m:rPr>
                                  <m:nor/>
                                </m:rPr>
                                <a:rPr lang="fr-FR" i="0">
                                  <a:solidFill>
                                    <a:srgbClr val="000000"/>
                                  </a:solidFill>
                                  <a:latin typeface="Cambria Math" panose="02040503050406030204" pitchFamily="18" charset="0"/>
                                </a:rPr>
                                <m:t>du</m:t>
                              </m:r>
                              <m:r>
                                <m:rPr>
                                  <m:nor/>
                                </m:rPr>
                                <a:rPr lang="fr-FR" i="0">
                                  <a:solidFill>
                                    <a:srgbClr val="000000"/>
                                  </a:solidFill>
                                  <a:latin typeface="Cambria Math" panose="02040503050406030204" pitchFamily="18" charset="0"/>
                                </a:rPr>
                                <m:t> </m:t>
                              </m:r>
                              <m:r>
                                <m:rPr>
                                  <m:nor/>
                                </m:rPr>
                                <a:rPr lang="fr-FR" i="0">
                                  <a:solidFill>
                                    <a:srgbClr val="000000"/>
                                  </a:solidFill>
                                  <a:latin typeface="Cambria Math" panose="02040503050406030204" pitchFamily="18" charset="0"/>
                                </a:rPr>
                                <m:t>fil</m:t>
                              </m:r>
                              <m:r>
                                <m:rPr>
                                  <m:nor/>
                                </m:rPr>
                                <a:rPr lang="fr-FR" i="0">
                                  <a:solidFill>
                                    <a:srgbClr val="000000"/>
                                  </a:solidFill>
                                  <a:latin typeface="Cambria Math" panose="02040503050406030204" pitchFamily="18" charset="0"/>
                                </a:rPr>
                                <m:t> </m:t>
                              </m:r>
                              <m:r>
                                <a:rPr lang="fr-FR" i="1">
                                  <a:solidFill>
                                    <a:srgbClr val="000000"/>
                                  </a:solidFill>
                                  <a:latin typeface="Cambria Math" panose="02040503050406030204" pitchFamily="18" charset="0"/>
                                </a:rPr>
                                <m:t>(</m:t>
                              </m:r>
                              <m:r>
                                <m:rPr>
                                  <m:nor/>
                                </m:rPr>
                                <a:rPr lang="fr-FR" i="0">
                                  <a:solidFill>
                                    <a:srgbClr val="000000"/>
                                  </a:solidFill>
                                  <a:latin typeface="Cambria Math" panose="02040503050406030204" pitchFamily="18" charset="0"/>
                                </a:rPr>
                                <m:t>en</m:t>
                              </m:r>
                              <m:r>
                                <m:rPr>
                                  <m:nor/>
                                </m:rPr>
                                <a:rPr lang="fr-FR" i="0">
                                  <a:solidFill>
                                    <a:srgbClr val="000000"/>
                                  </a:solidFill>
                                  <a:latin typeface="Cambria Math" panose="02040503050406030204" pitchFamily="18" charset="0"/>
                                </a:rPr>
                                <m:t> </m:t>
                              </m:r>
                              <m:r>
                                <m:rPr>
                                  <m:nor/>
                                </m:rPr>
                                <a:rPr lang="fr-FR" i="0">
                                  <a:solidFill>
                                    <a:srgbClr val="000000"/>
                                  </a:solidFill>
                                  <a:latin typeface="Cambria Math" panose="02040503050406030204" pitchFamily="18" charset="0"/>
                                </a:rPr>
                                <m:t>m</m:t>
                              </m:r>
                              <m:r>
                                <a:rPr lang="fr-FR" i="1">
                                  <a:solidFill>
                                    <a:srgbClr val="000000"/>
                                  </a:solidFill>
                                  <a:latin typeface="Cambria Math" panose="02040503050406030204" pitchFamily="18" charset="0"/>
                                </a:rPr>
                                <m:t>)</m:t>
                              </m:r>
                            </m:e>
                            <m:e>
                              <m:r>
                                <a:rPr lang="fr-FR" i="1">
                                  <a:solidFill>
                                    <a:srgbClr val="000000"/>
                                  </a:solidFill>
                                  <a:latin typeface="Cambria Math" panose="02040503050406030204" pitchFamily="18" charset="0"/>
                                </a:rPr>
                                <m:t>&amp;</m:t>
                              </m:r>
                              <m:r>
                                <m:rPr>
                                  <m:sty m:val="p"/>
                                </m:rPr>
                                <a:rPr lang="fr-FR" i="0">
                                  <a:solidFill>
                                    <a:srgbClr val="000000"/>
                                  </a:solidFill>
                                  <a:latin typeface="Cambria Math" panose="02040503050406030204" pitchFamily="18" charset="0"/>
                                </a:rPr>
                                <m:t>θ</m:t>
                              </m:r>
                              <m:r>
                                <a:rPr lang="fr-FR" i="1">
                                  <a:solidFill>
                                    <a:srgbClr val="000000"/>
                                  </a:solidFill>
                                  <a:latin typeface="Cambria Math" panose="02040503050406030204" pitchFamily="18" charset="0"/>
                                </a:rPr>
                                <m:t>=</m:t>
                              </m:r>
                              <m:r>
                                <m:rPr>
                                  <m:nor/>
                                </m:rPr>
                                <a:rPr lang="fr-FR" i="0">
                                  <a:solidFill>
                                    <a:srgbClr val="000000"/>
                                  </a:solidFill>
                                  <a:latin typeface="Cambria Math" panose="02040503050406030204" pitchFamily="18" charset="0"/>
                                </a:rPr>
                                <m:t>é</m:t>
                              </m:r>
                              <m:r>
                                <m:rPr>
                                  <m:nor/>
                                </m:rPr>
                                <a:rPr lang="fr-FR" i="0">
                                  <a:solidFill>
                                    <a:srgbClr val="000000"/>
                                  </a:solidFill>
                                  <a:latin typeface="Cambria Math" panose="02040503050406030204" pitchFamily="18" charset="0"/>
                                </a:rPr>
                                <m:t>cart</m:t>
                              </m:r>
                              <m:r>
                                <m:rPr>
                                  <m:nor/>
                                </m:rPr>
                                <a:rPr lang="fr-FR" i="0">
                                  <a:solidFill>
                                    <a:srgbClr val="000000"/>
                                  </a:solidFill>
                                  <a:latin typeface="Cambria Math" panose="02040503050406030204" pitchFamily="18" charset="0"/>
                                </a:rPr>
                                <m:t> </m:t>
                              </m:r>
                              <m:r>
                                <m:rPr>
                                  <m:nor/>
                                </m:rPr>
                                <a:rPr lang="fr-FR" i="0">
                                  <a:solidFill>
                                    <a:srgbClr val="000000"/>
                                  </a:solidFill>
                                  <a:latin typeface="Cambria Math" panose="02040503050406030204" pitchFamily="18" charset="0"/>
                                </a:rPr>
                                <m:t>angulaire</m:t>
                              </m:r>
                              <m:r>
                                <m:rPr>
                                  <m:nor/>
                                </m:rPr>
                                <a:rPr lang="fr-FR" i="0">
                                  <a:solidFill>
                                    <a:srgbClr val="000000"/>
                                  </a:solidFill>
                                  <a:latin typeface="Cambria Math" panose="02040503050406030204" pitchFamily="18" charset="0"/>
                                </a:rPr>
                                <m:t> </m:t>
                              </m:r>
                              <m:r>
                                <a:rPr lang="fr-FR" i="1">
                                  <a:solidFill>
                                    <a:srgbClr val="000000"/>
                                  </a:solidFill>
                                  <a:latin typeface="Cambria Math" panose="02040503050406030204" pitchFamily="18" charset="0"/>
                                </a:rPr>
                                <m:t>(</m:t>
                              </m:r>
                              <m:r>
                                <m:rPr>
                                  <m:nor/>
                                </m:rPr>
                                <a:rPr lang="fr-FR" i="0">
                                  <a:solidFill>
                                    <a:srgbClr val="000000"/>
                                  </a:solidFill>
                                  <a:latin typeface="Cambria Math" panose="02040503050406030204" pitchFamily="18" charset="0"/>
                                </a:rPr>
                                <m:t>en</m:t>
                              </m:r>
                              <m:r>
                                <m:rPr>
                                  <m:nor/>
                                </m:rPr>
                                <a:rPr lang="fr-FR" i="0">
                                  <a:solidFill>
                                    <a:srgbClr val="000000"/>
                                  </a:solidFill>
                                  <a:latin typeface="Cambria Math" panose="02040503050406030204" pitchFamily="18" charset="0"/>
                                </a:rPr>
                                <m:t> </m:t>
                              </m:r>
                              <m:r>
                                <m:rPr>
                                  <m:nor/>
                                </m:rPr>
                                <a:rPr lang="fr-FR" i="0">
                                  <a:solidFill>
                                    <a:srgbClr val="000000"/>
                                  </a:solidFill>
                                  <a:latin typeface="Cambria Math" panose="02040503050406030204" pitchFamily="18" charset="0"/>
                                </a:rPr>
                                <m:t>rad</m:t>
                              </m:r>
                              <m:r>
                                <a:rPr lang="fr-FR" i="1">
                                  <a:solidFill>
                                    <a:srgbClr val="000000"/>
                                  </a:solidFill>
                                  <a:latin typeface="Cambria Math" panose="02040503050406030204" pitchFamily="18" charset="0"/>
                                </a:rPr>
                                <m:t>)</m:t>
                              </m:r>
                            </m:e>
                          </m:eqArr>
                        </m:e>
                      </m:d>
                    </m:oMath>
                  </m:oMathPara>
                </a14:m>
                <a:endParaRPr lang="fr-FR" dirty="0"/>
              </a:p>
            </p:txBody>
          </p:sp>
        </mc:Choice>
        <mc:Fallback xmlns="">
          <p:sp>
            <p:nvSpPr>
              <p:cNvPr id="5121" name="Object 1"/>
              <p:cNvSpPr txBox="1">
                <a:spLocks noRot="1" noChangeAspect="1" noMove="1" noResize="1" noEditPoints="1" noAdjustHandles="1" noChangeArrowheads="1" noChangeShapeType="1" noTextEdit="1"/>
              </p:cNvSpPr>
              <p:nvPr/>
            </p:nvSpPr>
            <p:spPr bwMode="auto">
              <a:xfrm>
                <a:off x="818280" y="938213"/>
                <a:ext cx="7507440" cy="1117998"/>
              </a:xfrm>
              <a:prstGeom prst="rect">
                <a:avLst/>
              </a:prstGeom>
              <a:blipFill>
                <a:blip r:embed="rId2"/>
                <a:stretch>
                  <a:fillRect/>
                </a:stretch>
              </a:blipFill>
            </p:spPr>
            <p:txBody>
              <a:bodyPr/>
              <a:lstStyle/>
              <a:p>
                <a:r>
                  <a:rPr lang="fr-FR">
                    <a:noFill/>
                  </a:rPr>
                  <a:t> </a:t>
                </a:r>
              </a:p>
            </p:txBody>
          </p:sp>
        </mc:Fallback>
      </mc:AlternateContent>
      <p:sp>
        <p:nvSpPr>
          <p:cNvPr id="7" name="Rectangle 6"/>
          <p:cNvSpPr/>
          <p:nvPr/>
        </p:nvSpPr>
        <p:spPr>
          <a:xfrm>
            <a:off x="179512" y="2171898"/>
            <a:ext cx="1305165" cy="369332"/>
          </a:xfrm>
          <a:prstGeom prst="rect">
            <a:avLst/>
          </a:prstGeom>
        </p:spPr>
        <p:txBody>
          <a:bodyPr wrap="none">
            <a:spAutoFit/>
          </a:bodyPr>
          <a:lstStyle/>
          <a:p>
            <a:r>
              <a:rPr lang="fr-FR" b="1" u="sng" dirty="0"/>
              <a:t>A RETENIR :</a:t>
            </a:r>
            <a:endParaRPr lang="fr-FR" dirty="0"/>
          </a:p>
        </p:txBody>
      </p:sp>
      <p:sp>
        <p:nvSpPr>
          <p:cNvPr id="8" name="Rectangle 7"/>
          <p:cNvSpPr/>
          <p:nvPr/>
        </p:nvSpPr>
        <p:spPr>
          <a:xfrm>
            <a:off x="323528" y="2576651"/>
            <a:ext cx="8640960" cy="923330"/>
          </a:xfrm>
          <a:prstGeom prst="rect">
            <a:avLst/>
          </a:prstGeom>
        </p:spPr>
        <p:txBody>
          <a:bodyPr wrap="square">
            <a:spAutoFit/>
          </a:bodyPr>
          <a:lstStyle/>
          <a:p>
            <a:pPr>
              <a:buFontTx/>
              <a:buChar char="-"/>
            </a:pPr>
            <a:r>
              <a:rPr lang="fr-FR" dirty="0">
                <a:solidFill>
                  <a:srgbClr val="FF0000"/>
                </a:solidFill>
              </a:rPr>
              <a:t> L’écart angulaire </a:t>
            </a:r>
            <a:r>
              <a:rPr lang="fr-FR" b="1" dirty="0">
                <a:solidFill>
                  <a:srgbClr val="FF0000"/>
                </a:solidFill>
              </a:rPr>
              <a:t>augmente</a:t>
            </a:r>
            <a:r>
              <a:rPr lang="fr-FR" dirty="0">
                <a:solidFill>
                  <a:srgbClr val="FF0000"/>
                </a:solidFill>
              </a:rPr>
              <a:t> lorsque la longueur d’onde </a:t>
            </a:r>
            <a:r>
              <a:rPr lang="fr-FR" dirty="0">
                <a:solidFill>
                  <a:srgbClr val="FF0000"/>
                </a:solidFill>
                <a:sym typeface="Symbol"/>
              </a:rPr>
              <a:t></a:t>
            </a:r>
            <a:r>
              <a:rPr lang="fr-FR" dirty="0">
                <a:solidFill>
                  <a:srgbClr val="FF0000"/>
                </a:solidFill>
              </a:rPr>
              <a:t> de l’onde </a:t>
            </a:r>
            <a:r>
              <a:rPr lang="fr-FR" b="1" dirty="0">
                <a:solidFill>
                  <a:srgbClr val="FF0000"/>
                </a:solidFill>
              </a:rPr>
              <a:t>augmente</a:t>
            </a:r>
            <a:r>
              <a:rPr lang="fr-FR" dirty="0">
                <a:solidFill>
                  <a:srgbClr val="FF0000"/>
                </a:solidFill>
              </a:rPr>
              <a:t> ; </a:t>
            </a:r>
            <a:endParaRPr lang="fr-FR" sz="800" dirty="0">
              <a:solidFill>
                <a:srgbClr val="FF0000"/>
              </a:solidFill>
            </a:endParaRPr>
          </a:p>
          <a:p>
            <a:pPr algn="just">
              <a:buFontTx/>
              <a:buChar char="-"/>
            </a:pPr>
            <a:r>
              <a:rPr lang="fr-FR" dirty="0">
                <a:solidFill>
                  <a:srgbClr val="FF0000"/>
                </a:solidFill>
              </a:rPr>
              <a:t> L’écart angulaire </a:t>
            </a:r>
            <a:r>
              <a:rPr lang="fr-FR" b="1" dirty="0">
                <a:solidFill>
                  <a:srgbClr val="FF0000"/>
                </a:solidFill>
              </a:rPr>
              <a:t>augmente</a:t>
            </a:r>
            <a:r>
              <a:rPr lang="fr-FR" dirty="0">
                <a:solidFill>
                  <a:srgbClr val="FF0000"/>
                </a:solidFill>
              </a:rPr>
              <a:t> lorsque la dimension de la fente ou de l’obstacle </a:t>
            </a:r>
            <a:r>
              <a:rPr lang="fr-FR" b="1" dirty="0">
                <a:solidFill>
                  <a:srgbClr val="FF0000"/>
                </a:solidFill>
              </a:rPr>
              <a:t>diminue </a:t>
            </a:r>
            <a:r>
              <a:rPr lang="fr-FR" dirty="0">
                <a:solidFill>
                  <a:srgbClr val="FF0000"/>
                </a:solidFill>
              </a:rPr>
              <a:t>;</a:t>
            </a:r>
            <a:endParaRPr lang="fr-FR" sz="800" dirty="0">
              <a:solidFill>
                <a:srgbClr val="FF0000"/>
              </a:solidFill>
            </a:endParaRPr>
          </a:p>
          <a:p>
            <a:pPr algn="just">
              <a:buFontTx/>
              <a:buChar char="-"/>
            </a:pPr>
            <a:r>
              <a:rPr lang="fr-FR" dirty="0">
                <a:solidFill>
                  <a:srgbClr val="FF0000"/>
                </a:solidFill>
              </a:rPr>
              <a:t> L’écart angulaire augmente lorsque la distance écran-fente (ou obstacle) D augmente :</a:t>
            </a:r>
          </a:p>
        </p:txBody>
      </p:sp>
      <p:pic>
        <p:nvPicPr>
          <p:cNvPr id="5123" name="Picture 3"/>
          <p:cNvPicPr>
            <a:picLocks noChangeAspect="1" noChangeArrowheads="1"/>
          </p:cNvPicPr>
          <p:nvPr/>
        </p:nvPicPr>
        <p:blipFill>
          <a:blip r:embed="rId3" cstate="print"/>
          <a:srcRect/>
          <a:stretch>
            <a:fillRect/>
          </a:stretch>
        </p:blipFill>
        <p:spPr bwMode="auto">
          <a:xfrm>
            <a:off x="211702" y="3468042"/>
            <a:ext cx="8720596" cy="1257102"/>
          </a:xfrm>
          <a:prstGeom prst="rect">
            <a:avLst/>
          </a:prstGeom>
          <a:noFill/>
          <a:ln w="9525">
            <a:noFill/>
            <a:miter lim="800000"/>
            <a:headEnd/>
            <a:tailEnd/>
          </a:ln>
        </p:spPr>
      </p:pic>
      <p:sp>
        <p:nvSpPr>
          <p:cNvPr id="11" name="ZoneTexte 10">
            <a:extLst>
              <a:ext uri="{FF2B5EF4-FFF2-40B4-BE49-F238E27FC236}">
                <a16:creationId xmlns:a16="http://schemas.microsoft.com/office/drawing/2014/main" id="{661F98EA-A29B-44A6-BA84-1E3AB373283E}"/>
              </a:ext>
            </a:extLst>
          </p:cNvPr>
          <p:cNvSpPr txBox="1"/>
          <p:nvPr/>
        </p:nvSpPr>
        <p:spPr>
          <a:xfrm>
            <a:off x="3491880" y="4496612"/>
            <a:ext cx="588623" cy="215444"/>
          </a:xfrm>
          <a:prstGeom prst="rect">
            <a:avLst/>
          </a:prstGeom>
          <a:noFill/>
        </p:spPr>
        <p:txBody>
          <a:bodyPr wrap="none">
            <a:spAutoFit/>
          </a:bodyPr>
          <a:lstStyle/>
          <a:p>
            <a:r>
              <a:rPr lang="fr-FR" sz="800" dirty="0">
                <a:effectLst/>
                <a:latin typeface="Calibri" panose="020F0502020204030204" pitchFamily="34" charset="0"/>
                <a:ea typeface="Times New Roman" panose="02020603050405020304" pitchFamily="18" charset="0"/>
                <a:cs typeface="Times New Roman" panose="02020603050405020304" pitchFamily="18" charset="0"/>
              </a:rPr>
              <a:t>(</a:t>
            </a:r>
            <a:r>
              <a:rPr lang="fr-FR" sz="800" dirty="0">
                <a:effectLst/>
                <a:latin typeface="Calibri" panose="020F0502020204030204" pitchFamily="34" charset="0"/>
                <a:ea typeface="Times New Roman" panose="02020603050405020304" pitchFamily="18" charset="0"/>
                <a:cs typeface="Times New Roman" panose="02020603050405020304" pitchFamily="18" charset="0"/>
                <a:sym typeface="Symbol" panose="05050102010706020507" pitchFamily="18" charset="2"/>
              </a:rPr>
              <a:t></a:t>
            </a:r>
            <a:r>
              <a:rPr lang="fr-FR" sz="800" dirty="0">
                <a:effectLst/>
                <a:latin typeface="Calibri" panose="020F0502020204030204" pitchFamily="34" charset="0"/>
                <a:ea typeface="Times New Roman" panose="02020603050405020304" pitchFamily="18" charset="0"/>
                <a:cs typeface="Times New Roman" panose="02020603050405020304" pitchFamily="18" charset="0"/>
              </a:rPr>
              <a:t> en rad)</a:t>
            </a:r>
            <a:endParaRPr lang="fr-FR" dirty="0"/>
          </a:p>
        </p:txBody>
      </p:sp>
      <p:sp>
        <p:nvSpPr>
          <p:cNvPr id="13" name="ZoneTexte 12">
            <a:extLst>
              <a:ext uri="{FF2B5EF4-FFF2-40B4-BE49-F238E27FC236}">
                <a16:creationId xmlns:a16="http://schemas.microsoft.com/office/drawing/2014/main" id="{A0C5611B-CB4A-4B60-BAD5-41CC8AF63294}"/>
              </a:ext>
            </a:extLst>
          </p:cNvPr>
          <p:cNvSpPr txBox="1"/>
          <p:nvPr/>
        </p:nvSpPr>
        <p:spPr>
          <a:xfrm>
            <a:off x="179512" y="4726097"/>
            <a:ext cx="1267526" cy="369332"/>
          </a:xfrm>
          <a:prstGeom prst="rect">
            <a:avLst/>
          </a:prstGeom>
          <a:noFill/>
        </p:spPr>
        <p:txBody>
          <a:bodyPr wrap="none">
            <a:spAutoFit/>
          </a:bodyPr>
          <a:lstStyle/>
          <a:p>
            <a:r>
              <a:rPr lang="fr-FR" sz="1800" u="sng" dirty="0">
                <a:effectLst/>
                <a:latin typeface="Calibri" panose="020F0502020204030204" pitchFamily="34" charset="0"/>
                <a:ea typeface="Times New Roman" panose="02020603050405020304" pitchFamily="18" charset="0"/>
                <a:cs typeface="Times New Roman" panose="02020603050405020304" pitchFamily="18" charset="0"/>
              </a:rPr>
              <a:t>Remarque :</a:t>
            </a:r>
            <a:endParaRPr lang="fr-FR" dirty="0"/>
          </a:p>
        </p:txBody>
      </p:sp>
      <p:sp>
        <p:nvSpPr>
          <p:cNvPr id="14" name="ZoneTexte 13">
            <a:extLst>
              <a:ext uri="{FF2B5EF4-FFF2-40B4-BE49-F238E27FC236}">
                <a16:creationId xmlns:a16="http://schemas.microsoft.com/office/drawing/2014/main" id="{1C7D1383-2F1D-43A2-BF81-A7D02CBF38AE}"/>
              </a:ext>
            </a:extLst>
          </p:cNvPr>
          <p:cNvSpPr txBox="1"/>
          <p:nvPr/>
        </p:nvSpPr>
        <p:spPr>
          <a:xfrm>
            <a:off x="179512" y="5014917"/>
            <a:ext cx="8752786" cy="646331"/>
          </a:xfrm>
          <a:prstGeom prst="rect">
            <a:avLst/>
          </a:prstGeom>
          <a:noFill/>
        </p:spPr>
        <p:txBody>
          <a:bodyPr wrap="square">
            <a:spAutoFit/>
          </a:bodyPr>
          <a:lstStyle/>
          <a:p>
            <a:pPr algn="just"/>
            <a:r>
              <a:rPr lang="fr-FR" sz="1800" dirty="0">
                <a:effectLst/>
                <a:latin typeface="Calibri" panose="020F0502020204030204" pitchFamily="34" charset="0"/>
                <a:ea typeface="Times New Roman" panose="02020603050405020304" pitchFamily="18" charset="0"/>
                <a:cs typeface="Times New Roman" panose="02020603050405020304" pitchFamily="18" charset="0"/>
              </a:rPr>
              <a:t>Dans le cas d’un trou circulaire, l’écart angulaire θ (en rad) entre le milieu de la tache centrale et la première extinction du faisceau diffracté est donné par :</a:t>
            </a:r>
            <a:endParaRPr lang="fr-FR" dirty="0"/>
          </a:p>
        </p:txBody>
      </p:sp>
      <p:pic>
        <p:nvPicPr>
          <p:cNvPr id="17" name="Image 16">
            <a:extLst>
              <a:ext uri="{FF2B5EF4-FFF2-40B4-BE49-F238E27FC236}">
                <a16:creationId xmlns:a16="http://schemas.microsoft.com/office/drawing/2014/main" id="{D048CF16-2FAD-4D0E-9A10-B1CBC5E8A959}"/>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23528" y="5810646"/>
            <a:ext cx="7142784" cy="853443"/>
          </a:xfrm>
          <a:prstGeom prst="rect">
            <a:avLst/>
          </a:prstGeom>
        </p:spPr>
      </p:pic>
      <p:pic>
        <p:nvPicPr>
          <p:cNvPr id="20" name="Image 19">
            <a:extLst>
              <a:ext uri="{FF2B5EF4-FFF2-40B4-BE49-F238E27FC236}">
                <a16:creationId xmlns:a16="http://schemas.microsoft.com/office/drawing/2014/main" id="{A5F1F56F-DBA6-466D-AF3D-6E7D1A2B386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813125" y="5614347"/>
            <a:ext cx="1151363" cy="112702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slide(fromBottom)">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8" fill="hold" grpId="0"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 calcmode="lin" valueType="num">
                                      <p:cBhvr additive="base">
                                        <p:cTn id="12" dur="500"/>
                                        <p:tgtEl>
                                          <p:spTgt spid="8">
                                            <p:txEl>
                                              <p:pRg st="0" end="0"/>
                                            </p:txEl>
                                          </p:spTgt>
                                        </p:tgtEl>
                                        <p:attrNameLst>
                                          <p:attrName>ppt_x</p:attrName>
                                        </p:attrNameLst>
                                      </p:cBhvr>
                                      <p:tavLst>
                                        <p:tav tm="0">
                                          <p:val>
                                            <p:strVal val="#ppt_x-#ppt_w*1.125000"/>
                                          </p:val>
                                        </p:tav>
                                        <p:tav tm="100000">
                                          <p:val>
                                            <p:strVal val="#ppt_x"/>
                                          </p:val>
                                        </p:tav>
                                      </p:tavLst>
                                    </p:anim>
                                    <p:animEffect transition="in" filter="wipe(right)">
                                      <p:cBhvr>
                                        <p:cTn id="13" dur="500"/>
                                        <p:tgtEl>
                                          <p:spTgt spid="8">
                                            <p:txEl>
                                              <p:pRg st="0" end="0"/>
                                            </p:txEl>
                                          </p:spTgt>
                                        </p:tgtEl>
                                      </p:cBhvr>
                                    </p:animEffect>
                                  </p:childTnLst>
                                </p:cTn>
                              </p:par>
                            </p:childTnLst>
                          </p:cTn>
                        </p:par>
                        <p:par>
                          <p:cTn id="14" fill="hold">
                            <p:stCondLst>
                              <p:cond delay="500"/>
                            </p:stCondLst>
                            <p:childTnLst>
                              <p:par>
                                <p:cTn id="15" presetID="12" presetClass="entr" presetSubtype="8" fill="hold" grpId="0" nodeType="afterEffect">
                                  <p:stCondLst>
                                    <p:cond delay="0"/>
                                  </p:stCondLst>
                                  <p:childTnLst>
                                    <p:set>
                                      <p:cBhvr>
                                        <p:cTn id="16" dur="1" fill="hold">
                                          <p:stCondLst>
                                            <p:cond delay="0"/>
                                          </p:stCondLst>
                                        </p:cTn>
                                        <p:tgtEl>
                                          <p:spTgt spid="8">
                                            <p:txEl>
                                              <p:pRg st="1" end="1"/>
                                            </p:txEl>
                                          </p:spTgt>
                                        </p:tgtEl>
                                        <p:attrNameLst>
                                          <p:attrName>style.visibility</p:attrName>
                                        </p:attrNameLst>
                                      </p:cBhvr>
                                      <p:to>
                                        <p:strVal val="visible"/>
                                      </p:to>
                                    </p:set>
                                    <p:anim calcmode="lin" valueType="num">
                                      <p:cBhvr additive="base">
                                        <p:cTn id="17" dur="500"/>
                                        <p:tgtEl>
                                          <p:spTgt spid="8">
                                            <p:txEl>
                                              <p:pRg st="1" end="1"/>
                                            </p:txEl>
                                          </p:spTgt>
                                        </p:tgtEl>
                                        <p:attrNameLst>
                                          <p:attrName>ppt_x</p:attrName>
                                        </p:attrNameLst>
                                      </p:cBhvr>
                                      <p:tavLst>
                                        <p:tav tm="0">
                                          <p:val>
                                            <p:strVal val="#ppt_x-#ppt_w*1.125000"/>
                                          </p:val>
                                        </p:tav>
                                        <p:tav tm="100000">
                                          <p:val>
                                            <p:strVal val="#ppt_x"/>
                                          </p:val>
                                        </p:tav>
                                      </p:tavLst>
                                    </p:anim>
                                    <p:animEffect transition="in" filter="wipe(right)">
                                      <p:cBhvr>
                                        <p:cTn id="18" dur="500"/>
                                        <p:tgtEl>
                                          <p:spTgt spid="8">
                                            <p:txEl>
                                              <p:pRg st="1" end="1"/>
                                            </p:txEl>
                                          </p:spTgt>
                                        </p:tgtEl>
                                      </p:cBhvr>
                                    </p:animEffect>
                                  </p:childTnLst>
                                </p:cTn>
                              </p:par>
                            </p:childTnLst>
                          </p:cTn>
                        </p:par>
                        <p:par>
                          <p:cTn id="19" fill="hold">
                            <p:stCondLst>
                              <p:cond delay="1000"/>
                            </p:stCondLst>
                            <p:childTnLst>
                              <p:par>
                                <p:cTn id="20" presetID="12" presetClass="entr" presetSubtype="8" fill="hold" grpId="0" nodeType="afterEffect">
                                  <p:stCondLst>
                                    <p:cond delay="0"/>
                                  </p:stCondLst>
                                  <p:childTnLst>
                                    <p:set>
                                      <p:cBhvr>
                                        <p:cTn id="21" dur="1" fill="hold">
                                          <p:stCondLst>
                                            <p:cond delay="0"/>
                                          </p:stCondLst>
                                        </p:cTn>
                                        <p:tgtEl>
                                          <p:spTgt spid="8">
                                            <p:txEl>
                                              <p:pRg st="2" end="2"/>
                                            </p:txEl>
                                          </p:spTgt>
                                        </p:tgtEl>
                                        <p:attrNameLst>
                                          <p:attrName>style.visibility</p:attrName>
                                        </p:attrNameLst>
                                      </p:cBhvr>
                                      <p:to>
                                        <p:strVal val="visible"/>
                                      </p:to>
                                    </p:set>
                                    <p:anim calcmode="lin" valueType="num">
                                      <p:cBhvr additive="base">
                                        <p:cTn id="22" dur="500"/>
                                        <p:tgtEl>
                                          <p:spTgt spid="8">
                                            <p:txEl>
                                              <p:pRg st="2" end="2"/>
                                            </p:txEl>
                                          </p:spTgt>
                                        </p:tgtEl>
                                        <p:attrNameLst>
                                          <p:attrName>ppt_x</p:attrName>
                                        </p:attrNameLst>
                                      </p:cBhvr>
                                      <p:tavLst>
                                        <p:tav tm="0">
                                          <p:val>
                                            <p:strVal val="#ppt_x-#ppt_w*1.125000"/>
                                          </p:val>
                                        </p:tav>
                                        <p:tav tm="100000">
                                          <p:val>
                                            <p:strVal val="#ppt_x"/>
                                          </p:val>
                                        </p:tav>
                                      </p:tavLst>
                                    </p:anim>
                                    <p:animEffect transition="in" filter="wipe(right)">
                                      <p:cBhvr>
                                        <p:cTn id="23" dur="500"/>
                                        <p:tgtEl>
                                          <p:spTgt spid="8">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30" presetClass="entr" presetSubtype="0" fill="hold" nodeType="clickEffect">
                                  <p:stCondLst>
                                    <p:cond delay="0"/>
                                  </p:stCondLst>
                                  <p:childTnLst>
                                    <p:set>
                                      <p:cBhvr>
                                        <p:cTn id="27" dur="1" fill="hold">
                                          <p:stCondLst>
                                            <p:cond delay="0"/>
                                          </p:stCondLst>
                                        </p:cTn>
                                        <p:tgtEl>
                                          <p:spTgt spid="5123"/>
                                        </p:tgtEl>
                                        <p:attrNameLst>
                                          <p:attrName>style.visibility</p:attrName>
                                        </p:attrNameLst>
                                      </p:cBhvr>
                                      <p:to>
                                        <p:strVal val="visible"/>
                                      </p:to>
                                    </p:set>
                                    <p:animEffect transition="in" filter="fade">
                                      <p:cBhvr>
                                        <p:cTn id="28" dur="800" decel="100000"/>
                                        <p:tgtEl>
                                          <p:spTgt spid="5123"/>
                                        </p:tgtEl>
                                      </p:cBhvr>
                                    </p:animEffect>
                                    <p:anim calcmode="lin" valueType="num">
                                      <p:cBhvr>
                                        <p:cTn id="29" dur="800" decel="100000" fill="hold"/>
                                        <p:tgtEl>
                                          <p:spTgt spid="5123"/>
                                        </p:tgtEl>
                                        <p:attrNameLst>
                                          <p:attrName>style.rotation</p:attrName>
                                        </p:attrNameLst>
                                      </p:cBhvr>
                                      <p:tavLst>
                                        <p:tav tm="0">
                                          <p:val>
                                            <p:fltVal val="-90"/>
                                          </p:val>
                                        </p:tav>
                                        <p:tav tm="100000">
                                          <p:val>
                                            <p:fltVal val="0"/>
                                          </p:val>
                                        </p:tav>
                                      </p:tavLst>
                                    </p:anim>
                                    <p:anim calcmode="lin" valueType="num">
                                      <p:cBhvr>
                                        <p:cTn id="30" dur="800" decel="100000" fill="hold"/>
                                        <p:tgtEl>
                                          <p:spTgt spid="5123"/>
                                        </p:tgtEl>
                                        <p:attrNameLst>
                                          <p:attrName>ppt_x</p:attrName>
                                        </p:attrNameLst>
                                      </p:cBhvr>
                                      <p:tavLst>
                                        <p:tav tm="0">
                                          <p:val>
                                            <p:strVal val="#ppt_x+0.4"/>
                                          </p:val>
                                        </p:tav>
                                        <p:tav tm="100000">
                                          <p:val>
                                            <p:strVal val="#ppt_x-0.05"/>
                                          </p:val>
                                        </p:tav>
                                      </p:tavLst>
                                    </p:anim>
                                    <p:anim calcmode="lin" valueType="num">
                                      <p:cBhvr>
                                        <p:cTn id="31" dur="800" decel="100000" fill="hold"/>
                                        <p:tgtEl>
                                          <p:spTgt spid="5123"/>
                                        </p:tgtEl>
                                        <p:attrNameLst>
                                          <p:attrName>ppt_y</p:attrName>
                                        </p:attrNameLst>
                                      </p:cBhvr>
                                      <p:tavLst>
                                        <p:tav tm="0">
                                          <p:val>
                                            <p:strVal val="#ppt_y-0.4"/>
                                          </p:val>
                                        </p:tav>
                                        <p:tav tm="100000">
                                          <p:val>
                                            <p:strVal val="#ppt_y+0.1"/>
                                          </p:val>
                                        </p:tav>
                                      </p:tavLst>
                                    </p:anim>
                                    <p:anim calcmode="lin" valueType="num">
                                      <p:cBhvr>
                                        <p:cTn id="32" dur="200" accel="100000" fill="hold">
                                          <p:stCondLst>
                                            <p:cond delay="800"/>
                                          </p:stCondLst>
                                        </p:cTn>
                                        <p:tgtEl>
                                          <p:spTgt spid="5123"/>
                                        </p:tgtEl>
                                        <p:attrNameLst>
                                          <p:attrName>ppt_x</p:attrName>
                                        </p:attrNameLst>
                                      </p:cBhvr>
                                      <p:tavLst>
                                        <p:tav tm="0">
                                          <p:val>
                                            <p:strVal val="#ppt_x-0.05"/>
                                          </p:val>
                                        </p:tav>
                                        <p:tav tm="100000">
                                          <p:val>
                                            <p:strVal val="#ppt_x"/>
                                          </p:val>
                                        </p:tav>
                                      </p:tavLst>
                                    </p:anim>
                                    <p:anim calcmode="lin" valueType="num">
                                      <p:cBhvr>
                                        <p:cTn id="33" dur="200" accel="100000" fill="hold">
                                          <p:stCondLst>
                                            <p:cond delay="800"/>
                                          </p:stCondLst>
                                        </p:cTn>
                                        <p:tgtEl>
                                          <p:spTgt spid="5123"/>
                                        </p:tgtEl>
                                        <p:attrNameLst>
                                          <p:attrName>ppt_y</p:attrName>
                                        </p:attrNameLst>
                                      </p:cBhvr>
                                      <p:tavLst>
                                        <p:tav tm="0">
                                          <p:val>
                                            <p:strVal val="#ppt_y+0.1"/>
                                          </p:val>
                                        </p:tav>
                                        <p:tav tm="100000">
                                          <p:val>
                                            <p:strVal val="#ppt_y"/>
                                          </p:val>
                                        </p:tav>
                                      </p:tavLst>
                                    </p:anim>
                                  </p:childTnLst>
                                </p:cTn>
                              </p:par>
                            </p:childTnLst>
                          </p:cTn>
                        </p:par>
                        <p:par>
                          <p:cTn id="34" fill="hold">
                            <p:stCondLst>
                              <p:cond delay="1000"/>
                            </p:stCondLst>
                            <p:childTnLst>
                              <p:par>
                                <p:cTn id="35" presetID="1" presetClass="entr" presetSubtype="0" fill="hold" grpId="0" nodeType="afterEffect">
                                  <p:stCondLst>
                                    <p:cond delay="0"/>
                                  </p:stCondLst>
                                  <p:childTnLst>
                                    <p:set>
                                      <p:cBhvr>
                                        <p:cTn id="36" dur="1" fill="hold">
                                          <p:stCondLst>
                                            <p:cond delay="0"/>
                                          </p:stCondLst>
                                        </p:cTn>
                                        <p:tgtEl>
                                          <p:spTgt spid="11"/>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2" presetClass="entr" presetSubtype="4" fill="hold" grpId="0" nodeType="click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additive="base">
                                        <p:cTn id="41" dur="500"/>
                                        <p:tgtEl>
                                          <p:spTgt spid="13"/>
                                        </p:tgtEl>
                                        <p:attrNameLst>
                                          <p:attrName>ppt_y</p:attrName>
                                        </p:attrNameLst>
                                      </p:cBhvr>
                                      <p:tavLst>
                                        <p:tav tm="0">
                                          <p:val>
                                            <p:strVal val="#ppt_y+#ppt_h*1.125000"/>
                                          </p:val>
                                        </p:tav>
                                        <p:tav tm="100000">
                                          <p:val>
                                            <p:strVal val="#ppt_y"/>
                                          </p:val>
                                        </p:tav>
                                      </p:tavLst>
                                    </p:anim>
                                    <p:animEffect transition="in" filter="wipe(up)">
                                      <p:cBhvr>
                                        <p:cTn id="42" dur="500"/>
                                        <p:tgtEl>
                                          <p:spTgt spid="13"/>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wipe(left)">
                                      <p:cBhvr>
                                        <p:cTn id="47" dur="500"/>
                                        <p:tgtEl>
                                          <p:spTgt spid="14"/>
                                        </p:tgtEl>
                                      </p:cBhvr>
                                    </p:animEffect>
                                  </p:childTnLst>
                                </p:cTn>
                              </p:par>
                            </p:childTnLst>
                          </p:cTn>
                        </p:par>
                      </p:childTnLst>
                    </p:cTn>
                  </p:par>
                  <p:par>
                    <p:cTn id="48" fill="hold">
                      <p:stCondLst>
                        <p:cond delay="indefinite"/>
                      </p:stCondLst>
                      <p:childTnLst>
                        <p:par>
                          <p:cTn id="49" fill="hold">
                            <p:stCondLst>
                              <p:cond delay="0"/>
                            </p:stCondLst>
                            <p:childTnLst>
                              <p:par>
                                <p:cTn id="50" presetID="30" presetClass="entr" presetSubtype="0" fill="hold" nodeType="click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fade">
                                      <p:cBhvr>
                                        <p:cTn id="52" dur="800" decel="100000"/>
                                        <p:tgtEl>
                                          <p:spTgt spid="17"/>
                                        </p:tgtEl>
                                      </p:cBhvr>
                                    </p:animEffect>
                                    <p:anim calcmode="lin" valueType="num">
                                      <p:cBhvr>
                                        <p:cTn id="53" dur="800" decel="100000" fill="hold"/>
                                        <p:tgtEl>
                                          <p:spTgt spid="17"/>
                                        </p:tgtEl>
                                        <p:attrNameLst>
                                          <p:attrName>style.rotation</p:attrName>
                                        </p:attrNameLst>
                                      </p:cBhvr>
                                      <p:tavLst>
                                        <p:tav tm="0">
                                          <p:val>
                                            <p:fltVal val="-90"/>
                                          </p:val>
                                        </p:tav>
                                        <p:tav tm="100000">
                                          <p:val>
                                            <p:fltVal val="0"/>
                                          </p:val>
                                        </p:tav>
                                      </p:tavLst>
                                    </p:anim>
                                    <p:anim calcmode="lin" valueType="num">
                                      <p:cBhvr>
                                        <p:cTn id="54" dur="800" decel="100000" fill="hold"/>
                                        <p:tgtEl>
                                          <p:spTgt spid="17"/>
                                        </p:tgtEl>
                                        <p:attrNameLst>
                                          <p:attrName>ppt_x</p:attrName>
                                        </p:attrNameLst>
                                      </p:cBhvr>
                                      <p:tavLst>
                                        <p:tav tm="0">
                                          <p:val>
                                            <p:strVal val="#ppt_x+0.4"/>
                                          </p:val>
                                        </p:tav>
                                        <p:tav tm="100000">
                                          <p:val>
                                            <p:strVal val="#ppt_x-0.05"/>
                                          </p:val>
                                        </p:tav>
                                      </p:tavLst>
                                    </p:anim>
                                    <p:anim calcmode="lin" valueType="num">
                                      <p:cBhvr>
                                        <p:cTn id="55" dur="800" decel="100000" fill="hold"/>
                                        <p:tgtEl>
                                          <p:spTgt spid="17"/>
                                        </p:tgtEl>
                                        <p:attrNameLst>
                                          <p:attrName>ppt_y</p:attrName>
                                        </p:attrNameLst>
                                      </p:cBhvr>
                                      <p:tavLst>
                                        <p:tav tm="0">
                                          <p:val>
                                            <p:strVal val="#ppt_y-0.4"/>
                                          </p:val>
                                        </p:tav>
                                        <p:tav tm="100000">
                                          <p:val>
                                            <p:strVal val="#ppt_y+0.1"/>
                                          </p:val>
                                        </p:tav>
                                      </p:tavLst>
                                    </p:anim>
                                    <p:anim calcmode="lin" valueType="num">
                                      <p:cBhvr>
                                        <p:cTn id="56" dur="200" accel="100000" fill="hold">
                                          <p:stCondLst>
                                            <p:cond delay="800"/>
                                          </p:stCondLst>
                                        </p:cTn>
                                        <p:tgtEl>
                                          <p:spTgt spid="17"/>
                                        </p:tgtEl>
                                        <p:attrNameLst>
                                          <p:attrName>ppt_x</p:attrName>
                                        </p:attrNameLst>
                                      </p:cBhvr>
                                      <p:tavLst>
                                        <p:tav tm="0">
                                          <p:val>
                                            <p:strVal val="#ppt_x-0.05"/>
                                          </p:val>
                                        </p:tav>
                                        <p:tav tm="100000">
                                          <p:val>
                                            <p:strVal val="#ppt_x"/>
                                          </p:val>
                                        </p:tav>
                                      </p:tavLst>
                                    </p:anim>
                                    <p:anim calcmode="lin" valueType="num">
                                      <p:cBhvr>
                                        <p:cTn id="57" dur="200" accel="100000" fill="hold">
                                          <p:stCondLst>
                                            <p:cond delay="800"/>
                                          </p:stCondLst>
                                        </p:cTn>
                                        <p:tgtEl>
                                          <p:spTgt spid="17"/>
                                        </p:tgtEl>
                                        <p:attrNameLst>
                                          <p:attrName>ppt_y</p:attrName>
                                        </p:attrNameLst>
                                      </p:cBhvr>
                                      <p:tavLst>
                                        <p:tav tm="0">
                                          <p:val>
                                            <p:strVal val="#ppt_y+0.1"/>
                                          </p:val>
                                        </p:tav>
                                        <p:tav tm="100000">
                                          <p:val>
                                            <p:strVal val="#ppt_y"/>
                                          </p:val>
                                        </p:tav>
                                      </p:tavLst>
                                    </p:anim>
                                  </p:childTnLst>
                                </p:cTn>
                              </p:par>
                            </p:childTnLst>
                          </p:cTn>
                        </p:par>
                        <p:par>
                          <p:cTn id="58" fill="hold">
                            <p:stCondLst>
                              <p:cond delay="1000"/>
                            </p:stCondLst>
                            <p:childTnLst>
                              <p:par>
                                <p:cTn id="59" presetID="10" presetClass="entr" presetSubtype="0" fill="hold" nodeType="afterEffect">
                                  <p:stCondLst>
                                    <p:cond delay="0"/>
                                  </p:stCondLst>
                                  <p:childTnLst>
                                    <p:set>
                                      <p:cBhvr>
                                        <p:cTn id="60" dur="1" fill="hold">
                                          <p:stCondLst>
                                            <p:cond delay="0"/>
                                          </p:stCondLst>
                                        </p:cTn>
                                        <p:tgtEl>
                                          <p:spTgt spid="20"/>
                                        </p:tgtEl>
                                        <p:attrNameLst>
                                          <p:attrName>style.visibility</p:attrName>
                                        </p:attrNameLst>
                                      </p:cBhvr>
                                      <p:to>
                                        <p:strVal val="visible"/>
                                      </p:to>
                                    </p:set>
                                    <p:animEffect transition="in" filter="fade">
                                      <p:cBhvr>
                                        <p:cTn id="6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uiExpand="1" build="p"/>
      <p:bldP spid="11" grpId="0"/>
      <p:bldP spid="13" grpId="0"/>
      <p:bldP spid="1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p:cNvPicPr>
            <a:picLocks noChangeAspect="1" noChangeArrowheads="1"/>
          </p:cNvPicPr>
          <p:nvPr/>
        </p:nvPicPr>
        <p:blipFill>
          <a:blip r:embed="rId2" cstate="print"/>
          <a:srcRect/>
          <a:stretch>
            <a:fillRect/>
          </a:stretch>
        </p:blipFill>
        <p:spPr bwMode="auto">
          <a:xfrm>
            <a:off x="1209150" y="2133040"/>
            <a:ext cx="6725700" cy="1692000"/>
          </a:xfrm>
          <a:prstGeom prst="rect">
            <a:avLst/>
          </a:prstGeom>
          <a:noFill/>
          <a:ln w="9525">
            <a:noFill/>
            <a:miter lim="800000"/>
            <a:headEnd/>
            <a:tailEnd/>
          </a:ln>
        </p:spPr>
      </p:pic>
      <p:sp>
        <p:nvSpPr>
          <p:cNvPr id="5" name="Rectangle 4"/>
          <p:cNvSpPr/>
          <p:nvPr/>
        </p:nvSpPr>
        <p:spPr>
          <a:xfrm>
            <a:off x="179512" y="3853497"/>
            <a:ext cx="4552528" cy="646331"/>
          </a:xfrm>
          <a:prstGeom prst="rect">
            <a:avLst/>
          </a:prstGeom>
        </p:spPr>
        <p:txBody>
          <a:bodyPr wrap="none">
            <a:spAutoFit/>
          </a:bodyPr>
          <a:lstStyle/>
          <a:p>
            <a:pPr marL="342900" indent="-342900"/>
            <a:r>
              <a:rPr lang="fr-FR" dirty="0">
                <a:solidFill>
                  <a:srgbClr val="0070C0"/>
                </a:solidFill>
                <a:uFill>
                  <a:solidFill>
                    <a:srgbClr val="FF0000"/>
                  </a:solidFill>
                </a:uFill>
              </a:rPr>
              <a:t>2. </a:t>
            </a:r>
            <a:r>
              <a:rPr lang="fr-FR" u="sng" dirty="0">
                <a:solidFill>
                  <a:srgbClr val="0070C0"/>
                </a:solidFill>
                <a:uFill>
                  <a:solidFill>
                    <a:srgbClr val="FF0000"/>
                  </a:solidFill>
                </a:uFill>
              </a:rPr>
              <a:t>Interférences de deux ondes</a:t>
            </a:r>
          </a:p>
          <a:p>
            <a:pPr marL="342900" indent="-342900"/>
            <a:r>
              <a:rPr lang="fr-FR" dirty="0">
                <a:solidFill>
                  <a:srgbClr val="0070C0"/>
                </a:solidFill>
                <a:uFill>
                  <a:solidFill>
                    <a:srgbClr val="FF0000"/>
                  </a:solidFill>
                </a:uFill>
              </a:rPr>
              <a:t>2.1. </a:t>
            </a:r>
            <a:r>
              <a:rPr lang="fr-FR" u="sng" dirty="0">
                <a:solidFill>
                  <a:srgbClr val="0070C0"/>
                </a:solidFill>
                <a:uFill>
                  <a:solidFill>
                    <a:srgbClr val="FF0000"/>
                  </a:solidFill>
                </a:uFill>
              </a:rPr>
              <a:t>Superposition de deux ondes mécaniques</a:t>
            </a:r>
          </a:p>
        </p:txBody>
      </p:sp>
      <p:pic>
        <p:nvPicPr>
          <p:cNvPr id="14" name="Image 13" descr="http://www.web-sciences.com/documents/terminale/tedo04/teco04x_fichiers/image008.png"/>
          <p:cNvPicPr/>
          <p:nvPr/>
        </p:nvPicPr>
        <p:blipFill rotWithShape="1">
          <a:blip r:embed="rId3" cstate="print"/>
          <a:srcRect b="6542"/>
          <a:stretch/>
        </p:blipFill>
        <p:spPr bwMode="auto">
          <a:xfrm>
            <a:off x="179512" y="4654877"/>
            <a:ext cx="3024336" cy="2088232"/>
          </a:xfrm>
          <a:prstGeom prst="rect">
            <a:avLst/>
          </a:prstGeom>
          <a:noFill/>
          <a:ln w="9525">
            <a:noFill/>
            <a:miter lim="800000"/>
            <a:headEnd/>
            <a:tailEnd/>
          </a:ln>
        </p:spPr>
      </p:pic>
      <p:sp>
        <p:nvSpPr>
          <p:cNvPr id="15" name="Rectangle 14"/>
          <p:cNvSpPr/>
          <p:nvPr/>
        </p:nvSpPr>
        <p:spPr>
          <a:xfrm>
            <a:off x="3563888" y="4726885"/>
            <a:ext cx="5256584" cy="1200329"/>
          </a:xfrm>
          <a:prstGeom prst="rect">
            <a:avLst/>
          </a:prstGeom>
        </p:spPr>
        <p:txBody>
          <a:bodyPr wrap="square">
            <a:spAutoFit/>
          </a:bodyPr>
          <a:lstStyle/>
          <a:p>
            <a:pPr algn="just"/>
            <a:r>
              <a:rPr lang="fr-FR" dirty="0"/>
              <a:t>Soit un point M se trouvant simultanément sur le passage de deux ondes : la perturbation résultante en ce point correspond à la « somme » des deux perturbations.</a:t>
            </a:r>
          </a:p>
        </p:txBody>
      </p:sp>
      <p:sp>
        <p:nvSpPr>
          <p:cNvPr id="16" name="Rectangle 15"/>
          <p:cNvSpPr/>
          <p:nvPr/>
        </p:nvSpPr>
        <p:spPr>
          <a:xfrm>
            <a:off x="3563888" y="6167045"/>
            <a:ext cx="5256584" cy="646331"/>
          </a:xfrm>
          <a:prstGeom prst="rect">
            <a:avLst/>
          </a:prstGeom>
        </p:spPr>
        <p:txBody>
          <a:bodyPr wrap="square">
            <a:spAutoFit/>
          </a:bodyPr>
          <a:lstStyle/>
          <a:p>
            <a:pPr algn="just"/>
            <a:r>
              <a:rPr lang="fr-FR" dirty="0"/>
              <a:t>Après le croisement, les deux perturbations continuent sans être modifiée.</a:t>
            </a:r>
          </a:p>
        </p:txBody>
      </p:sp>
      <p:sp>
        <p:nvSpPr>
          <p:cNvPr id="9" name="Rectangle 8">
            <a:extLst>
              <a:ext uri="{FF2B5EF4-FFF2-40B4-BE49-F238E27FC236}">
                <a16:creationId xmlns:a16="http://schemas.microsoft.com/office/drawing/2014/main" id="{A2F4655D-A661-41F2-B626-BD199FED7525}"/>
              </a:ext>
            </a:extLst>
          </p:cNvPr>
          <p:cNvSpPr/>
          <p:nvPr/>
        </p:nvSpPr>
        <p:spPr>
          <a:xfrm>
            <a:off x="179512" y="563195"/>
            <a:ext cx="2321661" cy="369332"/>
          </a:xfrm>
          <a:prstGeom prst="rect">
            <a:avLst/>
          </a:prstGeom>
        </p:spPr>
        <p:txBody>
          <a:bodyPr wrap="none">
            <a:spAutoFit/>
          </a:bodyPr>
          <a:lstStyle/>
          <a:p>
            <a:pPr marL="342900" indent="-342900"/>
            <a:r>
              <a:rPr lang="fr-FR" dirty="0">
                <a:solidFill>
                  <a:srgbClr val="0070C0"/>
                </a:solidFill>
                <a:uFill>
                  <a:solidFill>
                    <a:srgbClr val="FF0000"/>
                  </a:solidFill>
                </a:uFill>
              </a:rPr>
              <a:t>1.2.2. </a:t>
            </a:r>
            <a:r>
              <a:rPr lang="fr-FR" u="sng" dirty="0">
                <a:solidFill>
                  <a:srgbClr val="0070C0"/>
                </a:solidFill>
                <a:uFill>
                  <a:solidFill>
                    <a:srgbClr val="FF0000"/>
                  </a:solidFill>
                </a:uFill>
              </a:rPr>
              <a:t>Lumière blanche</a:t>
            </a:r>
          </a:p>
        </p:txBody>
      </p:sp>
      <p:sp>
        <p:nvSpPr>
          <p:cNvPr id="10" name="Rectangle 9">
            <a:extLst>
              <a:ext uri="{FF2B5EF4-FFF2-40B4-BE49-F238E27FC236}">
                <a16:creationId xmlns:a16="http://schemas.microsoft.com/office/drawing/2014/main" id="{56DD611C-E4AD-4647-9168-615D39DC2A30}"/>
              </a:ext>
            </a:extLst>
          </p:cNvPr>
          <p:cNvSpPr/>
          <p:nvPr/>
        </p:nvSpPr>
        <p:spPr>
          <a:xfrm>
            <a:off x="179512" y="860519"/>
            <a:ext cx="8712968" cy="1200329"/>
          </a:xfrm>
          <a:prstGeom prst="rect">
            <a:avLst/>
          </a:prstGeom>
        </p:spPr>
        <p:txBody>
          <a:bodyPr wrap="square">
            <a:spAutoFit/>
          </a:bodyPr>
          <a:lstStyle/>
          <a:p>
            <a:pPr algn="just"/>
            <a:r>
              <a:rPr lang="fr-FR" dirty="0">
                <a:solidFill>
                  <a:schemeClr val="bg1">
                    <a:lumMod val="85000"/>
                  </a:schemeClr>
                </a:solidFill>
              </a:rPr>
              <a:t>Dans le cas d’une source de lumière blanche, la figure de diffraction obtenue présente une irisation des franges (taches) de part et d’autre de la frange centrale qui elle, est blanche : les radiations de longueur d’onde différente sont diffractées différemment et les figures de diffraction, pour chaque couleur, se superposent.</a:t>
            </a:r>
          </a:p>
        </p:txBody>
      </p:sp>
      <p:sp>
        <p:nvSpPr>
          <p:cNvPr id="12" name="ZoneTexte 11">
            <a:extLst>
              <a:ext uri="{FF2B5EF4-FFF2-40B4-BE49-F238E27FC236}">
                <a16:creationId xmlns:a16="http://schemas.microsoft.com/office/drawing/2014/main" id="{38FEE016-63DB-49CD-B795-AFCD2FC14E13}"/>
              </a:ext>
            </a:extLst>
          </p:cNvPr>
          <p:cNvSpPr txBox="1"/>
          <p:nvPr/>
        </p:nvSpPr>
        <p:spPr>
          <a:xfrm>
            <a:off x="179512" y="116632"/>
            <a:ext cx="2895857" cy="369332"/>
          </a:xfrm>
          <a:prstGeom prst="rect">
            <a:avLst/>
          </a:prstGeom>
          <a:noFill/>
        </p:spPr>
        <p:txBody>
          <a:bodyPr wrap="none" rtlCol="0">
            <a:spAutoFit/>
          </a:bodyPr>
          <a:lstStyle/>
          <a:p>
            <a:r>
              <a:rPr lang="fr-FR" u="sng" dirty="0"/>
              <a:t>Exercices :</a:t>
            </a:r>
            <a:r>
              <a:rPr lang="fr-FR" dirty="0"/>
              <a:t> n°31 et n°30 p406</a:t>
            </a:r>
            <a:endParaRPr lang="fr-FR" strike="sngStrike"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8"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 calcmode="lin" valueType="num">
                                      <p:cBhvr additive="base">
                                        <p:cTn id="7" dur="500" fill="hold"/>
                                        <p:tgtEl>
                                          <p:spTgt spid="9">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wipe(left)">
                                      <p:cBhvr>
                                        <p:cTn id="13" dur="500"/>
                                        <p:tgtEl>
                                          <p:spTgt spid="10"/>
                                        </p:tgtEl>
                                      </p:cBhvr>
                                    </p:animEffect>
                                  </p:childTnLst>
                                </p:cTn>
                              </p:par>
                            </p:childTnLst>
                          </p:cTn>
                        </p:par>
                        <p:par>
                          <p:cTn id="14" fill="hold">
                            <p:stCondLst>
                              <p:cond delay="500"/>
                            </p:stCondLst>
                            <p:childTnLst>
                              <p:par>
                                <p:cTn id="15" presetID="10" presetClass="entr" presetSubtype="0" fill="hold" nodeType="afterEffect">
                                  <p:stCondLst>
                                    <p:cond delay="0"/>
                                  </p:stCondLst>
                                  <p:childTnLst>
                                    <p:set>
                                      <p:cBhvr>
                                        <p:cTn id="16" dur="1" fill="hold">
                                          <p:stCondLst>
                                            <p:cond delay="0"/>
                                          </p:stCondLst>
                                        </p:cTn>
                                        <p:tgtEl>
                                          <p:spTgt spid="32770"/>
                                        </p:tgtEl>
                                        <p:attrNameLst>
                                          <p:attrName>style.visibility</p:attrName>
                                        </p:attrNameLst>
                                      </p:cBhvr>
                                      <p:to>
                                        <p:strVal val="visible"/>
                                      </p:to>
                                    </p:set>
                                    <p:animEffect transition="in" filter="fade">
                                      <p:cBhvr>
                                        <p:cTn id="17" dur="500"/>
                                        <p:tgtEl>
                                          <p:spTgt spid="32770"/>
                                        </p:tgtEl>
                                      </p:cBhvr>
                                    </p:animEffect>
                                  </p:childTnLst>
                                </p:cTn>
                              </p:par>
                            </p:childTnLst>
                          </p:cTn>
                        </p:par>
                      </p:childTnLst>
                    </p:cTn>
                  </p:par>
                  <p:par>
                    <p:cTn id="18" fill="hold">
                      <p:stCondLst>
                        <p:cond delay="indefinite"/>
                      </p:stCondLst>
                      <p:childTnLst>
                        <p:par>
                          <p:cTn id="19" fill="hold">
                            <p:stCondLst>
                              <p:cond delay="0"/>
                            </p:stCondLst>
                            <p:childTnLst>
                              <p:par>
                                <p:cTn id="20" presetID="7" presetClass="entr" presetSubtype="8" fill="hold" grpId="0" nodeType="clickEffect">
                                  <p:stCondLst>
                                    <p:cond delay="0"/>
                                  </p:stCondLst>
                                  <p:childTnLst>
                                    <p:set>
                                      <p:cBhvr>
                                        <p:cTn id="21" dur="1" fill="hold">
                                          <p:stCondLst>
                                            <p:cond delay="0"/>
                                          </p:stCondLst>
                                        </p:cTn>
                                        <p:tgtEl>
                                          <p:spTgt spid="5">
                                            <p:txEl>
                                              <p:pRg st="0" end="0"/>
                                            </p:txEl>
                                          </p:spTgt>
                                        </p:tgtEl>
                                        <p:attrNameLst>
                                          <p:attrName>style.visibility</p:attrName>
                                        </p:attrNameLst>
                                      </p:cBhvr>
                                      <p:to>
                                        <p:strVal val="visible"/>
                                      </p:to>
                                    </p:set>
                                    <p:anim calcmode="lin" valueType="num">
                                      <p:cBhvr additive="base">
                                        <p:cTn id="22" dur="500" fill="hold"/>
                                        <p:tgtEl>
                                          <p:spTgt spid="5">
                                            <p:txEl>
                                              <p:pRg st="0" end="0"/>
                                            </p:txEl>
                                          </p:spTgt>
                                        </p:tgtEl>
                                        <p:attrNameLst>
                                          <p:attrName>ppt_x</p:attrName>
                                        </p:attrNameLst>
                                      </p:cBhvr>
                                      <p:tavLst>
                                        <p:tav tm="0">
                                          <p:val>
                                            <p:strVal val="0-#ppt_w/2"/>
                                          </p:val>
                                        </p:tav>
                                        <p:tav tm="100000">
                                          <p:val>
                                            <p:strVal val="#ppt_x"/>
                                          </p:val>
                                        </p:tav>
                                      </p:tavLst>
                                    </p:anim>
                                    <p:anim calcmode="lin" valueType="num">
                                      <p:cBhvr additive="base">
                                        <p:cTn id="23" dur="500" fill="hold"/>
                                        <p:tgtEl>
                                          <p:spTgt spid="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7" presetClass="entr" presetSubtype="8" fill="hold" grpId="0" nodeType="clickEffect">
                                  <p:stCondLst>
                                    <p:cond delay="0"/>
                                  </p:stCondLst>
                                  <p:childTnLst>
                                    <p:set>
                                      <p:cBhvr>
                                        <p:cTn id="27" dur="1" fill="hold">
                                          <p:stCondLst>
                                            <p:cond delay="0"/>
                                          </p:stCondLst>
                                        </p:cTn>
                                        <p:tgtEl>
                                          <p:spTgt spid="5">
                                            <p:txEl>
                                              <p:pRg st="1" end="1"/>
                                            </p:txEl>
                                          </p:spTgt>
                                        </p:tgtEl>
                                        <p:attrNameLst>
                                          <p:attrName>style.visibility</p:attrName>
                                        </p:attrNameLst>
                                      </p:cBhvr>
                                      <p:to>
                                        <p:strVal val="visible"/>
                                      </p:to>
                                    </p:set>
                                    <p:anim calcmode="lin" valueType="num">
                                      <p:cBhvr additive="base">
                                        <p:cTn id="28" dur="500" fill="hold"/>
                                        <p:tgtEl>
                                          <p:spTgt spid="5">
                                            <p:txEl>
                                              <p:pRg st="1" end="1"/>
                                            </p:txEl>
                                          </p:spTgt>
                                        </p:tgtEl>
                                        <p:attrNameLst>
                                          <p:attrName>ppt_x</p:attrName>
                                        </p:attrNameLst>
                                      </p:cBhvr>
                                      <p:tavLst>
                                        <p:tav tm="0">
                                          <p:val>
                                            <p:strVal val="0-#ppt_w/2"/>
                                          </p:val>
                                        </p:tav>
                                        <p:tav tm="100000">
                                          <p:val>
                                            <p:strVal val="#ppt_x"/>
                                          </p:val>
                                        </p:tav>
                                      </p:tavLst>
                                    </p:anim>
                                    <p:anim calcmode="lin" valueType="num">
                                      <p:cBhvr additive="base">
                                        <p:cTn id="29" dur="500" fill="hold"/>
                                        <p:tgtEl>
                                          <p:spTgt spid="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30" presetClass="entr" presetSubtype="0" fill="hold" nodeType="click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800" decel="100000"/>
                                        <p:tgtEl>
                                          <p:spTgt spid="14"/>
                                        </p:tgtEl>
                                      </p:cBhvr>
                                    </p:animEffect>
                                    <p:anim calcmode="lin" valueType="num">
                                      <p:cBhvr>
                                        <p:cTn id="35" dur="800" decel="100000" fill="hold"/>
                                        <p:tgtEl>
                                          <p:spTgt spid="14"/>
                                        </p:tgtEl>
                                        <p:attrNameLst>
                                          <p:attrName>style.rotation</p:attrName>
                                        </p:attrNameLst>
                                      </p:cBhvr>
                                      <p:tavLst>
                                        <p:tav tm="0">
                                          <p:val>
                                            <p:fltVal val="-90"/>
                                          </p:val>
                                        </p:tav>
                                        <p:tav tm="100000">
                                          <p:val>
                                            <p:fltVal val="0"/>
                                          </p:val>
                                        </p:tav>
                                      </p:tavLst>
                                    </p:anim>
                                    <p:anim calcmode="lin" valueType="num">
                                      <p:cBhvr>
                                        <p:cTn id="36" dur="800" decel="100000" fill="hold"/>
                                        <p:tgtEl>
                                          <p:spTgt spid="14"/>
                                        </p:tgtEl>
                                        <p:attrNameLst>
                                          <p:attrName>ppt_x</p:attrName>
                                        </p:attrNameLst>
                                      </p:cBhvr>
                                      <p:tavLst>
                                        <p:tav tm="0">
                                          <p:val>
                                            <p:strVal val="#ppt_x+0.4"/>
                                          </p:val>
                                        </p:tav>
                                        <p:tav tm="100000">
                                          <p:val>
                                            <p:strVal val="#ppt_x-0.05"/>
                                          </p:val>
                                        </p:tav>
                                      </p:tavLst>
                                    </p:anim>
                                    <p:anim calcmode="lin" valueType="num">
                                      <p:cBhvr>
                                        <p:cTn id="37" dur="800" decel="100000" fill="hold"/>
                                        <p:tgtEl>
                                          <p:spTgt spid="14"/>
                                        </p:tgtEl>
                                        <p:attrNameLst>
                                          <p:attrName>ppt_y</p:attrName>
                                        </p:attrNameLst>
                                      </p:cBhvr>
                                      <p:tavLst>
                                        <p:tav tm="0">
                                          <p:val>
                                            <p:strVal val="#ppt_y-0.4"/>
                                          </p:val>
                                        </p:tav>
                                        <p:tav tm="100000">
                                          <p:val>
                                            <p:strVal val="#ppt_y+0.1"/>
                                          </p:val>
                                        </p:tav>
                                      </p:tavLst>
                                    </p:anim>
                                    <p:anim calcmode="lin" valueType="num">
                                      <p:cBhvr>
                                        <p:cTn id="38" dur="200" accel="100000" fill="hold">
                                          <p:stCondLst>
                                            <p:cond delay="800"/>
                                          </p:stCondLst>
                                        </p:cTn>
                                        <p:tgtEl>
                                          <p:spTgt spid="14"/>
                                        </p:tgtEl>
                                        <p:attrNameLst>
                                          <p:attrName>ppt_x</p:attrName>
                                        </p:attrNameLst>
                                      </p:cBhvr>
                                      <p:tavLst>
                                        <p:tav tm="0">
                                          <p:val>
                                            <p:strVal val="#ppt_x-0.05"/>
                                          </p:val>
                                        </p:tav>
                                        <p:tav tm="100000">
                                          <p:val>
                                            <p:strVal val="#ppt_x"/>
                                          </p:val>
                                        </p:tav>
                                      </p:tavLst>
                                    </p:anim>
                                    <p:anim calcmode="lin" valueType="num">
                                      <p:cBhvr>
                                        <p:cTn id="39" dur="200" accel="100000" fill="hold">
                                          <p:stCondLst>
                                            <p:cond delay="800"/>
                                          </p:stCondLst>
                                        </p:cTn>
                                        <p:tgtEl>
                                          <p:spTgt spid="14"/>
                                        </p:tgtEl>
                                        <p:attrNameLst>
                                          <p:attrName>ppt_y</p:attrName>
                                        </p:attrNameLst>
                                      </p:cBhvr>
                                      <p:tavLst>
                                        <p:tav tm="0">
                                          <p:val>
                                            <p:strVal val="#ppt_y+0.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grpId="0" nodeType="click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wipe(left)">
                                      <p:cBhvr>
                                        <p:cTn id="44" dur="500"/>
                                        <p:tgtEl>
                                          <p:spTgt spid="15"/>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grpId="0" nodeType="click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wipe(left)">
                                      <p:cBhvr>
                                        <p:cTn id="4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P spid="15" grpId="0"/>
      <p:bldP spid="16" grpId="0"/>
      <p:bldP spid="9" grpId="0" build="p"/>
      <p:bldP spid="1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e 3"/>
          <p:cNvGrpSpPr/>
          <p:nvPr/>
        </p:nvGrpSpPr>
        <p:grpSpPr>
          <a:xfrm>
            <a:off x="95828" y="692696"/>
            <a:ext cx="4764204" cy="3002850"/>
            <a:chOff x="95828" y="2708920"/>
            <a:chExt cx="4764204" cy="3002850"/>
          </a:xfrm>
        </p:grpSpPr>
        <p:pic>
          <p:nvPicPr>
            <p:cNvPr id="5" name="Image 4"/>
            <p:cNvPicPr/>
            <p:nvPr/>
          </p:nvPicPr>
          <p:blipFill>
            <a:blip r:embed="rId2" cstate="print"/>
            <a:srcRect/>
            <a:stretch>
              <a:fillRect/>
            </a:stretch>
          </p:blipFill>
          <p:spPr bwMode="auto">
            <a:xfrm>
              <a:off x="95828" y="2708920"/>
              <a:ext cx="4764204" cy="2592288"/>
            </a:xfrm>
            <a:prstGeom prst="rect">
              <a:avLst/>
            </a:prstGeom>
            <a:noFill/>
            <a:ln w="9525">
              <a:noFill/>
              <a:miter lim="800000"/>
              <a:headEnd/>
              <a:tailEnd/>
            </a:ln>
          </p:spPr>
        </p:pic>
        <p:sp>
          <p:nvSpPr>
            <p:cNvPr id="6" name="Rectangle 5"/>
            <p:cNvSpPr/>
            <p:nvPr/>
          </p:nvSpPr>
          <p:spPr>
            <a:xfrm>
              <a:off x="854761" y="5373216"/>
              <a:ext cx="3246338" cy="338554"/>
            </a:xfrm>
            <a:prstGeom prst="rect">
              <a:avLst/>
            </a:prstGeom>
          </p:spPr>
          <p:txBody>
            <a:bodyPr wrap="none">
              <a:spAutoFit/>
            </a:bodyPr>
            <a:lstStyle/>
            <a:p>
              <a:r>
                <a:rPr lang="fr-FR" sz="1600" dirty="0"/>
                <a:t>Port de San Sébastien à marée haute</a:t>
              </a:r>
            </a:p>
          </p:txBody>
        </p:sp>
      </p:grpSp>
      <p:grpSp>
        <p:nvGrpSpPr>
          <p:cNvPr id="7" name="Groupe 6"/>
          <p:cNvGrpSpPr/>
          <p:nvPr/>
        </p:nvGrpSpPr>
        <p:grpSpPr>
          <a:xfrm>
            <a:off x="4932040" y="692696"/>
            <a:ext cx="4156302" cy="3002850"/>
            <a:chOff x="4932040" y="2708920"/>
            <a:chExt cx="4156302" cy="3002850"/>
          </a:xfrm>
        </p:grpSpPr>
        <p:pic>
          <p:nvPicPr>
            <p:cNvPr id="8" name="Image 7"/>
            <p:cNvPicPr/>
            <p:nvPr/>
          </p:nvPicPr>
          <p:blipFill>
            <a:blip r:embed="rId3" cstate="print"/>
            <a:srcRect/>
            <a:stretch>
              <a:fillRect/>
            </a:stretch>
          </p:blipFill>
          <p:spPr bwMode="auto">
            <a:xfrm>
              <a:off x="4932040" y="2708920"/>
              <a:ext cx="4156302" cy="2592288"/>
            </a:xfrm>
            <a:prstGeom prst="rect">
              <a:avLst/>
            </a:prstGeom>
            <a:noFill/>
            <a:ln w="9525">
              <a:noFill/>
              <a:miter lim="800000"/>
              <a:headEnd/>
              <a:tailEnd/>
            </a:ln>
          </p:spPr>
        </p:pic>
        <p:sp>
          <p:nvSpPr>
            <p:cNvPr id="9" name="Rectangle 8"/>
            <p:cNvSpPr/>
            <p:nvPr/>
          </p:nvSpPr>
          <p:spPr>
            <a:xfrm>
              <a:off x="5876515" y="5373216"/>
              <a:ext cx="2267352" cy="338554"/>
            </a:xfrm>
            <a:prstGeom prst="rect">
              <a:avLst/>
            </a:prstGeom>
          </p:spPr>
          <p:txBody>
            <a:bodyPr wrap="none">
              <a:spAutoFit/>
            </a:bodyPr>
            <a:lstStyle/>
            <a:p>
              <a:r>
                <a:rPr lang="fr-FR" sz="1600" dirty="0"/>
                <a:t>Port de Saint-Jean de </a:t>
              </a:r>
              <a:r>
                <a:rPr lang="fr-FR" sz="1600" dirty="0" err="1"/>
                <a:t>Luz</a:t>
              </a:r>
              <a:endParaRPr lang="fr-FR" sz="1600" dirty="0"/>
            </a:p>
          </p:txBody>
        </p:sp>
      </p:grpSp>
      <p:sp>
        <p:nvSpPr>
          <p:cNvPr id="10" name="Rectangle 9"/>
          <p:cNvSpPr/>
          <p:nvPr/>
        </p:nvSpPr>
        <p:spPr>
          <a:xfrm>
            <a:off x="251520" y="188640"/>
            <a:ext cx="1185261" cy="369332"/>
          </a:xfrm>
          <a:prstGeom prst="rect">
            <a:avLst/>
          </a:prstGeom>
        </p:spPr>
        <p:txBody>
          <a:bodyPr wrap="none">
            <a:spAutoFit/>
          </a:bodyPr>
          <a:lstStyle/>
          <a:p>
            <a:r>
              <a:rPr lang="fr-FR" u="sng" dirty="0"/>
              <a:t>Exemples :</a:t>
            </a:r>
            <a:endParaRPr lang="fr-FR" dirty="0"/>
          </a:p>
        </p:txBody>
      </p:sp>
      <p:sp>
        <p:nvSpPr>
          <p:cNvPr id="11" name="Rectangle 10"/>
          <p:cNvSpPr/>
          <p:nvPr/>
        </p:nvSpPr>
        <p:spPr>
          <a:xfrm>
            <a:off x="179512" y="3789040"/>
            <a:ext cx="1253805" cy="369332"/>
          </a:xfrm>
          <a:prstGeom prst="rect">
            <a:avLst/>
          </a:prstGeom>
        </p:spPr>
        <p:txBody>
          <a:bodyPr wrap="none">
            <a:spAutoFit/>
          </a:bodyPr>
          <a:lstStyle/>
          <a:p>
            <a:r>
              <a:rPr lang="fr-FR" b="1" u="sng" dirty="0"/>
              <a:t>Définition :</a:t>
            </a:r>
            <a:endParaRPr lang="fr-FR" u="sng" dirty="0"/>
          </a:p>
        </p:txBody>
      </p:sp>
      <p:sp>
        <p:nvSpPr>
          <p:cNvPr id="12" name="Rectangle 11"/>
          <p:cNvSpPr/>
          <p:nvPr/>
        </p:nvSpPr>
        <p:spPr>
          <a:xfrm>
            <a:off x="179512" y="4164176"/>
            <a:ext cx="8712968" cy="923330"/>
          </a:xfrm>
          <a:prstGeom prst="rect">
            <a:avLst/>
          </a:prstGeom>
        </p:spPr>
        <p:txBody>
          <a:bodyPr wrap="square">
            <a:spAutoFit/>
          </a:bodyPr>
          <a:lstStyle/>
          <a:p>
            <a:pPr algn="just"/>
            <a:r>
              <a:rPr lang="fr-FR" dirty="0">
                <a:solidFill>
                  <a:srgbClr val="FF0000"/>
                </a:solidFill>
              </a:rPr>
              <a:t>Lorsque deux ondes mécaniques de même nature (même fréquence) se superposent, l’amplitude de l’onde résultante varie dans l’espace : c’est le phénomène </a:t>
            </a:r>
            <a:r>
              <a:rPr lang="fr-FR" b="1" dirty="0">
                <a:solidFill>
                  <a:srgbClr val="FF0000"/>
                </a:solidFill>
              </a:rPr>
              <a:t>d’interférences</a:t>
            </a:r>
            <a:r>
              <a:rPr lang="fr-FR" dirty="0">
                <a:solidFill>
                  <a:srgbClr val="FF0000"/>
                </a:solidFill>
              </a:rPr>
              <a:t>. On observe alors sur la figure d’interférences, des franges d’interférences.</a:t>
            </a:r>
          </a:p>
        </p:txBody>
      </p:sp>
      <p:sp>
        <p:nvSpPr>
          <p:cNvPr id="13" name="Rectangle 12"/>
          <p:cNvSpPr/>
          <p:nvPr/>
        </p:nvSpPr>
        <p:spPr>
          <a:xfrm>
            <a:off x="179512" y="5167064"/>
            <a:ext cx="1305165" cy="369332"/>
          </a:xfrm>
          <a:prstGeom prst="rect">
            <a:avLst/>
          </a:prstGeom>
        </p:spPr>
        <p:txBody>
          <a:bodyPr wrap="none">
            <a:spAutoFit/>
          </a:bodyPr>
          <a:lstStyle/>
          <a:p>
            <a:r>
              <a:rPr lang="fr-FR" b="1" u="sng" dirty="0"/>
              <a:t>A RETENIR :</a:t>
            </a:r>
            <a:endParaRPr lang="fr-FR" dirty="0"/>
          </a:p>
        </p:txBody>
      </p:sp>
      <p:sp>
        <p:nvSpPr>
          <p:cNvPr id="14" name="Rectangle 13"/>
          <p:cNvSpPr/>
          <p:nvPr/>
        </p:nvSpPr>
        <p:spPr>
          <a:xfrm>
            <a:off x="179512" y="5571817"/>
            <a:ext cx="8784976" cy="1200329"/>
          </a:xfrm>
          <a:prstGeom prst="rect">
            <a:avLst/>
          </a:prstGeom>
        </p:spPr>
        <p:txBody>
          <a:bodyPr wrap="square">
            <a:spAutoFit/>
          </a:bodyPr>
          <a:lstStyle/>
          <a:p>
            <a:pPr algn="just"/>
            <a:r>
              <a:rPr lang="fr-FR" dirty="0"/>
              <a:t>Pour que l’on puisse observer un phénomène d’interférences en un point M d’un milieu, il faut que les deux sources d’ondes soient </a:t>
            </a:r>
            <a:r>
              <a:rPr lang="fr-FR" b="1" dirty="0"/>
              <a:t>synchrones</a:t>
            </a:r>
            <a:r>
              <a:rPr lang="fr-FR" dirty="0"/>
              <a:t> (</a:t>
            </a:r>
            <a:r>
              <a:rPr lang="fr-FR" dirty="0">
                <a:sym typeface="Symbol"/>
              </a:rPr>
              <a:t></a:t>
            </a:r>
            <a:r>
              <a:rPr lang="fr-FR" dirty="0"/>
              <a:t> qu’elles aient même fréquence donc même longueur d’onde) et </a:t>
            </a:r>
            <a:r>
              <a:rPr lang="fr-FR" b="1" dirty="0"/>
              <a:t>cohérentes</a:t>
            </a:r>
            <a:r>
              <a:rPr lang="fr-FR" dirty="0"/>
              <a:t> (</a:t>
            </a:r>
            <a:r>
              <a:rPr lang="fr-FR" dirty="0">
                <a:sym typeface="Symbol"/>
              </a:rPr>
              <a:t></a:t>
            </a:r>
            <a:r>
              <a:rPr lang="fr-FR" dirty="0"/>
              <a:t> que le déphasage entre elles, soit constant au cours du temps).</a:t>
            </a:r>
            <a:endParaRPr lang="fr-FR"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800" decel="100000"/>
                                        <p:tgtEl>
                                          <p:spTgt spid="4"/>
                                        </p:tgtEl>
                                      </p:cBhvr>
                                    </p:animEffect>
                                    <p:anim calcmode="lin" valueType="num">
                                      <p:cBhvr>
                                        <p:cTn id="8" dur="800" decel="100000" fill="hold"/>
                                        <p:tgtEl>
                                          <p:spTgt spid="4"/>
                                        </p:tgtEl>
                                        <p:attrNameLst>
                                          <p:attrName>style.rotation</p:attrName>
                                        </p:attrNameLst>
                                      </p:cBhvr>
                                      <p:tavLst>
                                        <p:tav tm="0">
                                          <p:val>
                                            <p:fltVal val="-90"/>
                                          </p:val>
                                        </p:tav>
                                        <p:tav tm="100000">
                                          <p:val>
                                            <p:fltVal val="0"/>
                                          </p:val>
                                        </p:tav>
                                      </p:tavLst>
                                    </p:anim>
                                    <p:anim calcmode="lin" valueType="num">
                                      <p:cBhvr>
                                        <p:cTn id="9" dur="800" decel="100000" fill="hold"/>
                                        <p:tgtEl>
                                          <p:spTgt spid="4"/>
                                        </p:tgtEl>
                                        <p:attrNameLst>
                                          <p:attrName>ppt_x</p:attrName>
                                        </p:attrNameLst>
                                      </p:cBhvr>
                                      <p:tavLst>
                                        <p:tav tm="0">
                                          <p:val>
                                            <p:strVal val="#ppt_x+0.4"/>
                                          </p:val>
                                        </p:tav>
                                        <p:tav tm="100000">
                                          <p:val>
                                            <p:strVal val="#ppt_x-0.05"/>
                                          </p:val>
                                        </p:tav>
                                      </p:tavLst>
                                    </p:anim>
                                    <p:anim calcmode="lin" valueType="num">
                                      <p:cBhvr>
                                        <p:cTn id="10" dur="800" decel="100000" fill="hold"/>
                                        <p:tgtEl>
                                          <p:spTgt spid="4"/>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4"/>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4"/>
                                        </p:tgtEl>
                                        <p:attrNameLst>
                                          <p:attrName>ppt_y</p:attrName>
                                        </p:attrNameLst>
                                      </p:cBhvr>
                                      <p:tavLst>
                                        <p:tav tm="0">
                                          <p:val>
                                            <p:strVal val="#ppt_y+0.1"/>
                                          </p:val>
                                        </p:tav>
                                        <p:tav tm="100000">
                                          <p:val>
                                            <p:strVal val="#ppt_y"/>
                                          </p:val>
                                        </p:tav>
                                      </p:tavLst>
                                    </p:anim>
                                  </p:childTnLst>
                                </p:cTn>
                              </p:par>
                              <p:par>
                                <p:cTn id="13" presetID="30"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800" decel="100000"/>
                                        <p:tgtEl>
                                          <p:spTgt spid="7"/>
                                        </p:tgtEl>
                                      </p:cBhvr>
                                    </p:animEffect>
                                    <p:anim calcmode="lin" valueType="num">
                                      <p:cBhvr>
                                        <p:cTn id="16" dur="800" decel="100000" fill="hold"/>
                                        <p:tgtEl>
                                          <p:spTgt spid="7"/>
                                        </p:tgtEl>
                                        <p:attrNameLst>
                                          <p:attrName>style.rotation</p:attrName>
                                        </p:attrNameLst>
                                      </p:cBhvr>
                                      <p:tavLst>
                                        <p:tav tm="0">
                                          <p:val>
                                            <p:fltVal val="-90"/>
                                          </p:val>
                                        </p:tav>
                                        <p:tav tm="100000">
                                          <p:val>
                                            <p:fltVal val="0"/>
                                          </p:val>
                                        </p:tav>
                                      </p:tavLst>
                                    </p:anim>
                                    <p:anim calcmode="lin" valueType="num">
                                      <p:cBhvr>
                                        <p:cTn id="17" dur="800" decel="100000" fill="hold"/>
                                        <p:tgtEl>
                                          <p:spTgt spid="7"/>
                                        </p:tgtEl>
                                        <p:attrNameLst>
                                          <p:attrName>ppt_x</p:attrName>
                                        </p:attrNameLst>
                                      </p:cBhvr>
                                      <p:tavLst>
                                        <p:tav tm="0">
                                          <p:val>
                                            <p:strVal val="#ppt_x+0.4"/>
                                          </p:val>
                                        </p:tav>
                                        <p:tav tm="100000">
                                          <p:val>
                                            <p:strVal val="#ppt_x-0.05"/>
                                          </p:val>
                                        </p:tav>
                                      </p:tavLst>
                                    </p:anim>
                                    <p:anim calcmode="lin" valueType="num">
                                      <p:cBhvr>
                                        <p:cTn id="18" dur="800" decel="100000" fill="hold"/>
                                        <p:tgtEl>
                                          <p:spTgt spid="7"/>
                                        </p:tgtEl>
                                        <p:attrNameLst>
                                          <p:attrName>ppt_y</p:attrName>
                                        </p:attrNameLst>
                                      </p:cBhvr>
                                      <p:tavLst>
                                        <p:tav tm="0">
                                          <p:val>
                                            <p:strVal val="#ppt_y-0.4"/>
                                          </p:val>
                                        </p:tav>
                                        <p:tav tm="100000">
                                          <p:val>
                                            <p:strVal val="#ppt_y+0.1"/>
                                          </p:val>
                                        </p:tav>
                                      </p:tavLst>
                                    </p:anim>
                                    <p:anim calcmode="lin" valueType="num">
                                      <p:cBhvr>
                                        <p:cTn id="19" dur="200" accel="100000" fill="hold">
                                          <p:stCondLst>
                                            <p:cond delay="800"/>
                                          </p:stCondLst>
                                        </p:cTn>
                                        <p:tgtEl>
                                          <p:spTgt spid="7"/>
                                        </p:tgtEl>
                                        <p:attrNameLst>
                                          <p:attrName>ppt_x</p:attrName>
                                        </p:attrNameLst>
                                      </p:cBhvr>
                                      <p:tavLst>
                                        <p:tav tm="0">
                                          <p:val>
                                            <p:strVal val="#ppt_x-0.05"/>
                                          </p:val>
                                        </p:tav>
                                        <p:tav tm="100000">
                                          <p:val>
                                            <p:strVal val="#ppt_x"/>
                                          </p:val>
                                        </p:tav>
                                      </p:tavLst>
                                    </p:anim>
                                    <p:anim calcmode="lin" valueType="num">
                                      <p:cBhvr>
                                        <p:cTn id="20" dur="200" accel="100000" fill="hold">
                                          <p:stCondLst>
                                            <p:cond delay="800"/>
                                          </p:stCondLst>
                                        </p:cTn>
                                        <p:tgtEl>
                                          <p:spTgt spid="7"/>
                                        </p:tgtEl>
                                        <p:attrNameLst>
                                          <p:attrName>ppt_y</p:attrName>
                                        </p:attrNameLst>
                                      </p:cBhvr>
                                      <p:tavLst>
                                        <p:tav tm="0">
                                          <p:val>
                                            <p:strVal val="#ppt_y+0.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2" presetClass="entr" presetSubtype="4"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slide(fromBottom)">
                                      <p:cBhvr>
                                        <p:cTn id="25" dur="500"/>
                                        <p:tgtEl>
                                          <p:spTgt spid="11"/>
                                        </p:tgtEl>
                                      </p:cBhvr>
                                    </p:animEffect>
                                  </p:childTnLst>
                                </p:cTn>
                              </p:par>
                            </p:childTnLst>
                          </p:cTn>
                        </p:par>
                      </p:childTnLst>
                    </p:cTn>
                  </p:par>
                  <p:par>
                    <p:cTn id="26" fill="hold">
                      <p:stCondLst>
                        <p:cond delay="indefinite"/>
                      </p:stCondLst>
                      <p:childTnLst>
                        <p:par>
                          <p:cTn id="27" fill="hold">
                            <p:stCondLst>
                              <p:cond delay="0"/>
                            </p:stCondLst>
                            <p:childTnLst>
                              <p:par>
                                <p:cTn id="28" presetID="27" presetClass="entr" presetSubtype="0" fill="hold" grpId="0" nodeType="clickEffect">
                                  <p:stCondLst>
                                    <p:cond delay="0"/>
                                  </p:stCondLst>
                                  <p:iterate type="lt">
                                    <p:tmPct val="50000"/>
                                  </p:iterate>
                                  <p:childTnLst>
                                    <p:set>
                                      <p:cBhvr>
                                        <p:cTn id="29" dur="1" fill="hold">
                                          <p:stCondLst>
                                            <p:cond delay="0"/>
                                          </p:stCondLst>
                                        </p:cTn>
                                        <p:tgtEl>
                                          <p:spTgt spid="12">
                                            <p:txEl>
                                              <p:pRg st="0" end="0"/>
                                            </p:txEl>
                                          </p:spTgt>
                                        </p:tgtEl>
                                        <p:attrNameLst>
                                          <p:attrName>style.visibility</p:attrName>
                                        </p:attrNameLst>
                                      </p:cBhvr>
                                      <p:to>
                                        <p:strVal val="visible"/>
                                      </p:to>
                                    </p:set>
                                    <p:anim calcmode="discrete" valueType="clr">
                                      <p:cBhvr override="childStyle">
                                        <p:cTn id="30" dur="80"/>
                                        <p:tgtEl>
                                          <p:spTgt spid="12">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1" dur="80"/>
                                        <p:tgtEl>
                                          <p:spTgt spid="12">
                                            <p:txEl>
                                              <p:pRg st="0" end="0"/>
                                            </p:txEl>
                                          </p:spTgt>
                                        </p:tgtEl>
                                        <p:attrNameLst>
                                          <p:attrName>fillcolor</p:attrName>
                                        </p:attrNameLst>
                                      </p:cBhvr>
                                      <p:tavLst>
                                        <p:tav tm="0">
                                          <p:val>
                                            <p:clrVal>
                                              <a:schemeClr val="accent2"/>
                                            </p:clrVal>
                                          </p:val>
                                        </p:tav>
                                        <p:tav tm="50000">
                                          <p:val>
                                            <p:clrVal>
                                              <a:schemeClr val="hlink"/>
                                            </p:clrVal>
                                          </p:val>
                                        </p:tav>
                                      </p:tavLst>
                                    </p:anim>
                                    <p:set>
                                      <p:cBhvr>
                                        <p:cTn id="32" dur="80"/>
                                        <p:tgtEl>
                                          <p:spTgt spid="12">
                                            <p:txEl>
                                              <p:pRg st="0" end="0"/>
                                            </p:txEl>
                                          </p:spTgt>
                                        </p:tgtEl>
                                        <p:attrNameLst>
                                          <p:attrName>fill.type</p:attrName>
                                        </p:attrNameLst>
                                      </p:cBhvr>
                                      <p:to>
                                        <p:strVal val="solid"/>
                                      </p:to>
                                    </p:se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slide(fromBottom)">
                                      <p:cBhvr>
                                        <p:cTn id="37" dur="500"/>
                                        <p:tgtEl>
                                          <p:spTgt spid="13"/>
                                        </p:tgtEl>
                                      </p:cBhvr>
                                    </p:animEffect>
                                  </p:childTnLst>
                                </p:cTn>
                              </p:par>
                            </p:childTnLst>
                          </p:cTn>
                        </p:par>
                      </p:childTnLst>
                    </p:cTn>
                  </p:par>
                  <p:par>
                    <p:cTn id="38" fill="hold">
                      <p:stCondLst>
                        <p:cond delay="indefinite"/>
                      </p:stCondLst>
                      <p:childTnLst>
                        <p:par>
                          <p:cTn id="39" fill="hold">
                            <p:stCondLst>
                              <p:cond delay="0"/>
                            </p:stCondLst>
                            <p:childTnLst>
                              <p:par>
                                <p:cTn id="40" presetID="27" presetClass="entr" presetSubtype="0" fill="hold" grpId="0" nodeType="clickEffect">
                                  <p:stCondLst>
                                    <p:cond delay="0"/>
                                  </p:stCondLst>
                                  <p:iterate type="lt">
                                    <p:tmPct val="50000"/>
                                  </p:iterate>
                                  <p:childTnLst>
                                    <p:set>
                                      <p:cBhvr>
                                        <p:cTn id="41" dur="1" fill="hold">
                                          <p:stCondLst>
                                            <p:cond delay="0"/>
                                          </p:stCondLst>
                                        </p:cTn>
                                        <p:tgtEl>
                                          <p:spTgt spid="14"/>
                                        </p:tgtEl>
                                        <p:attrNameLst>
                                          <p:attrName>style.visibility</p:attrName>
                                        </p:attrNameLst>
                                      </p:cBhvr>
                                      <p:to>
                                        <p:strVal val="visible"/>
                                      </p:to>
                                    </p:set>
                                    <p:anim calcmode="discrete" valueType="clr">
                                      <p:cBhvr override="childStyle">
                                        <p:cTn id="42" dur="80"/>
                                        <p:tgtEl>
                                          <p:spTgt spid="14"/>
                                        </p:tgtEl>
                                        <p:attrNameLst>
                                          <p:attrName>style.color</p:attrName>
                                        </p:attrNameLst>
                                      </p:cBhvr>
                                      <p:tavLst>
                                        <p:tav tm="0">
                                          <p:val>
                                            <p:clrVal>
                                              <a:schemeClr val="accent2"/>
                                            </p:clrVal>
                                          </p:val>
                                        </p:tav>
                                        <p:tav tm="50000">
                                          <p:val>
                                            <p:clrVal>
                                              <a:schemeClr val="hlink"/>
                                            </p:clrVal>
                                          </p:val>
                                        </p:tav>
                                      </p:tavLst>
                                    </p:anim>
                                    <p:anim calcmode="discrete" valueType="clr">
                                      <p:cBhvr>
                                        <p:cTn id="43" dur="80"/>
                                        <p:tgtEl>
                                          <p:spTgt spid="14"/>
                                        </p:tgtEl>
                                        <p:attrNameLst>
                                          <p:attrName>fillcolor</p:attrName>
                                        </p:attrNameLst>
                                      </p:cBhvr>
                                      <p:tavLst>
                                        <p:tav tm="0">
                                          <p:val>
                                            <p:clrVal>
                                              <a:schemeClr val="accent2"/>
                                            </p:clrVal>
                                          </p:val>
                                        </p:tav>
                                        <p:tav tm="50000">
                                          <p:val>
                                            <p:clrVal>
                                              <a:schemeClr val="hlink"/>
                                            </p:clrVal>
                                          </p:val>
                                        </p:tav>
                                      </p:tavLst>
                                    </p:anim>
                                    <p:set>
                                      <p:cBhvr>
                                        <p:cTn id="44" dur="80"/>
                                        <p:tgtEl>
                                          <p:spTgt spid="14"/>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build="p"/>
      <p:bldP spid="13" grpId="0"/>
      <p:bldP spid="1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9512" y="548680"/>
            <a:ext cx="1253805" cy="369332"/>
          </a:xfrm>
          <a:prstGeom prst="rect">
            <a:avLst/>
          </a:prstGeom>
        </p:spPr>
        <p:txBody>
          <a:bodyPr wrap="none">
            <a:spAutoFit/>
          </a:bodyPr>
          <a:lstStyle/>
          <a:p>
            <a:r>
              <a:rPr lang="fr-FR" b="1" u="sng" dirty="0"/>
              <a:t>Définition :</a:t>
            </a:r>
            <a:endParaRPr lang="fr-FR" u="sng" dirty="0"/>
          </a:p>
        </p:txBody>
      </p:sp>
      <p:sp>
        <p:nvSpPr>
          <p:cNvPr id="5" name="Rectangle 4"/>
          <p:cNvSpPr/>
          <p:nvPr/>
        </p:nvSpPr>
        <p:spPr>
          <a:xfrm>
            <a:off x="179512" y="923816"/>
            <a:ext cx="8712968" cy="923330"/>
          </a:xfrm>
          <a:prstGeom prst="rect">
            <a:avLst/>
          </a:prstGeom>
        </p:spPr>
        <p:txBody>
          <a:bodyPr wrap="square">
            <a:spAutoFit/>
          </a:bodyPr>
          <a:lstStyle/>
          <a:p>
            <a:pPr algn="just"/>
            <a:r>
              <a:rPr lang="fr-FR" dirty="0">
                <a:solidFill>
                  <a:srgbClr val="FF0000"/>
                </a:solidFill>
              </a:rPr>
              <a:t>Deux sources sont </a:t>
            </a:r>
            <a:r>
              <a:rPr lang="fr-FR" b="1" dirty="0">
                <a:solidFill>
                  <a:srgbClr val="FF0000"/>
                </a:solidFill>
              </a:rPr>
              <a:t>cohérentes</a:t>
            </a:r>
            <a:r>
              <a:rPr lang="fr-FR" dirty="0">
                <a:solidFill>
                  <a:srgbClr val="FF0000"/>
                </a:solidFill>
              </a:rPr>
              <a:t> lorsqu’elles émettent des ondes sinusoïdales de même fréquence et si le retard de l’une par rapport à l’autre ne varie pas au cours du temps. : elles gardent alors un déphasage constant.</a:t>
            </a:r>
          </a:p>
        </p:txBody>
      </p:sp>
      <p:sp>
        <p:nvSpPr>
          <p:cNvPr id="6" name="Rectangle 5"/>
          <p:cNvSpPr/>
          <p:nvPr/>
        </p:nvSpPr>
        <p:spPr>
          <a:xfrm>
            <a:off x="179512" y="190381"/>
            <a:ext cx="2590646" cy="369332"/>
          </a:xfrm>
          <a:prstGeom prst="rect">
            <a:avLst/>
          </a:prstGeom>
        </p:spPr>
        <p:txBody>
          <a:bodyPr wrap="none">
            <a:spAutoFit/>
          </a:bodyPr>
          <a:lstStyle/>
          <a:p>
            <a:pPr marL="342900" indent="-342900"/>
            <a:r>
              <a:rPr lang="fr-FR" dirty="0">
                <a:solidFill>
                  <a:srgbClr val="0070C0"/>
                </a:solidFill>
                <a:uFill>
                  <a:solidFill>
                    <a:srgbClr val="FF0000"/>
                  </a:solidFill>
                </a:uFill>
              </a:rPr>
              <a:t>2.1.1. </a:t>
            </a:r>
            <a:r>
              <a:rPr lang="fr-FR" u="sng" dirty="0">
                <a:solidFill>
                  <a:srgbClr val="0070C0"/>
                </a:solidFill>
                <a:uFill>
                  <a:solidFill>
                    <a:srgbClr val="FF0000"/>
                  </a:solidFill>
                </a:uFill>
              </a:rPr>
              <a:t>Sources cohérentes</a:t>
            </a:r>
          </a:p>
        </p:txBody>
      </p:sp>
      <p:sp>
        <p:nvSpPr>
          <p:cNvPr id="7" name="Rectangle 6"/>
          <p:cNvSpPr/>
          <p:nvPr/>
        </p:nvSpPr>
        <p:spPr>
          <a:xfrm>
            <a:off x="179512" y="1916832"/>
            <a:ext cx="1095493" cy="369332"/>
          </a:xfrm>
          <a:prstGeom prst="rect">
            <a:avLst/>
          </a:prstGeom>
        </p:spPr>
        <p:txBody>
          <a:bodyPr wrap="none">
            <a:spAutoFit/>
          </a:bodyPr>
          <a:lstStyle/>
          <a:p>
            <a:r>
              <a:rPr lang="fr-FR" u="sng" dirty="0"/>
              <a:t>Exemple :</a:t>
            </a:r>
            <a:endParaRPr lang="fr-FR" dirty="0"/>
          </a:p>
        </p:txBody>
      </p:sp>
      <p:pic>
        <p:nvPicPr>
          <p:cNvPr id="8" name="Image 7" descr="&lt;Contenu manuscrit&gt;"/>
          <p:cNvPicPr/>
          <p:nvPr/>
        </p:nvPicPr>
        <p:blipFill>
          <a:blip r:embed="rId2" cstate="print"/>
          <a:srcRect/>
          <a:stretch>
            <a:fillRect/>
          </a:stretch>
        </p:blipFill>
        <p:spPr bwMode="auto">
          <a:xfrm>
            <a:off x="1673030" y="2348879"/>
            <a:ext cx="5797940" cy="3559931"/>
          </a:xfrm>
          <a:prstGeom prst="rect">
            <a:avLst/>
          </a:prstGeom>
          <a:noFill/>
          <a:ln w="9525">
            <a:noFill/>
            <a:miter lim="800000"/>
            <a:headEnd/>
            <a:tailEnd/>
          </a:ln>
        </p:spPr>
      </p:pic>
      <p:sp>
        <p:nvSpPr>
          <p:cNvPr id="9" name="Rectangle 8"/>
          <p:cNvSpPr/>
          <p:nvPr/>
        </p:nvSpPr>
        <p:spPr>
          <a:xfrm>
            <a:off x="179512" y="5951021"/>
            <a:ext cx="8784976" cy="646331"/>
          </a:xfrm>
          <a:prstGeom prst="rect">
            <a:avLst/>
          </a:prstGeom>
        </p:spPr>
        <p:txBody>
          <a:bodyPr wrap="square">
            <a:spAutoFit/>
          </a:bodyPr>
          <a:lstStyle/>
          <a:p>
            <a:pPr algn="just"/>
            <a:r>
              <a:rPr lang="fr-FR" dirty="0">
                <a:sym typeface="Symbol"/>
              </a:rPr>
              <a:t></a:t>
            </a:r>
            <a:r>
              <a:rPr lang="fr-FR" dirty="0"/>
              <a:t>  Le déphasage entre l’élongation y</a:t>
            </a:r>
            <a:r>
              <a:rPr lang="fr-FR" baseline="-25000" dirty="0"/>
              <a:t>1</a:t>
            </a:r>
            <a:r>
              <a:rPr lang="fr-FR" dirty="0"/>
              <a:t>(t) produite par une source </a:t>
            </a:r>
            <a:r>
              <a:rPr lang="fr-FR" dirty="0">
                <a:sym typeface="Wingdings"/>
              </a:rPr>
              <a:t></a:t>
            </a:r>
            <a:r>
              <a:rPr lang="fr-FR" dirty="0"/>
              <a:t> et l’élongation y</a:t>
            </a:r>
            <a:r>
              <a:rPr lang="fr-FR" baseline="-25000" dirty="0"/>
              <a:t>2</a:t>
            </a:r>
            <a:r>
              <a:rPr lang="fr-FR" dirty="0"/>
              <a:t>(t) produite par une source </a:t>
            </a:r>
            <a:r>
              <a:rPr lang="fr-FR" dirty="0">
                <a:sym typeface="Wingdings"/>
              </a:rPr>
              <a:t></a:t>
            </a:r>
            <a:r>
              <a:rPr lang="fr-FR" dirty="0"/>
              <a:t> est constant au cours du temps et égale à </a:t>
            </a:r>
            <a:r>
              <a:rPr lang="fr-FR" dirty="0">
                <a:sym typeface="Symbol"/>
              </a:rPr>
              <a:t></a:t>
            </a:r>
            <a:r>
              <a:rPr lang="fr-FR" dirty="0"/>
              <a:t>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lide(fromBottom)">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7" presetClass="entr" presetSubtype="0" fill="hold" grpId="0" nodeType="clickEffect">
                                  <p:stCondLst>
                                    <p:cond delay="0"/>
                                  </p:stCondLst>
                                  <p:iterate type="lt">
                                    <p:tmPct val="50000"/>
                                  </p:iterate>
                                  <p:childTnLst>
                                    <p:set>
                                      <p:cBhvr>
                                        <p:cTn id="11" dur="1" fill="hold">
                                          <p:stCondLst>
                                            <p:cond delay="0"/>
                                          </p:stCondLst>
                                        </p:cTn>
                                        <p:tgtEl>
                                          <p:spTgt spid="5">
                                            <p:txEl>
                                              <p:pRg st="0" end="0"/>
                                            </p:txEl>
                                          </p:spTgt>
                                        </p:tgtEl>
                                        <p:attrNameLst>
                                          <p:attrName>style.visibility</p:attrName>
                                        </p:attrNameLst>
                                      </p:cBhvr>
                                      <p:to>
                                        <p:strVal val="visible"/>
                                      </p:to>
                                    </p:set>
                                    <p:anim calcmode="discrete" valueType="clr">
                                      <p:cBhvr override="childStyle">
                                        <p:cTn id="12" dur="80"/>
                                        <p:tgtEl>
                                          <p:spTgt spid="5">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3" dur="80"/>
                                        <p:tgtEl>
                                          <p:spTgt spid="5">
                                            <p:txEl>
                                              <p:pRg st="0" end="0"/>
                                            </p:txEl>
                                          </p:spTgt>
                                        </p:tgtEl>
                                        <p:attrNameLst>
                                          <p:attrName>fillcolor</p:attrName>
                                        </p:attrNameLst>
                                      </p:cBhvr>
                                      <p:tavLst>
                                        <p:tav tm="0">
                                          <p:val>
                                            <p:clrVal>
                                              <a:schemeClr val="accent2"/>
                                            </p:clrVal>
                                          </p:val>
                                        </p:tav>
                                        <p:tav tm="50000">
                                          <p:val>
                                            <p:clrVal>
                                              <a:schemeClr val="hlink"/>
                                            </p:clrVal>
                                          </p:val>
                                        </p:tav>
                                      </p:tavLst>
                                    </p:anim>
                                    <p:set>
                                      <p:cBhvr>
                                        <p:cTn id="14" dur="80"/>
                                        <p:tgtEl>
                                          <p:spTgt spid="5">
                                            <p:txEl>
                                              <p:pRg st="0" end="0"/>
                                            </p:txEl>
                                          </p:spTgt>
                                        </p:tgtEl>
                                        <p:attrNameLst>
                                          <p:attrName>fill.type</p:attrName>
                                        </p:attrNameLst>
                                      </p:cBhvr>
                                      <p:to>
                                        <p:strVal val="solid"/>
                                      </p:to>
                                    </p:set>
                                  </p:childTnLst>
                                </p:cTn>
                              </p:par>
                            </p:childTnLst>
                          </p:cTn>
                        </p:par>
                      </p:childTnLst>
                    </p:cTn>
                  </p:par>
                  <p:par>
                    <p:cTn id="15" fill="hold">
                      <p:stCondLst>
                        <p:cond delay="indefinite"/>
                      </p:stCondLst>
                      <p:childTnLst>
                        <p:par>
                          <p:cTn id="16" fill="hold">
                            <p:stCondLst>
                              <p:cond delay="0"/>
                            </p:stCondLst>
                            <p:childTnLst>
                              <p:par>
                                <p:cTn id="17" presetID="1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slide(fromBottom)">
                                      <p:cBhvr>
                                        <p:cTn id="19" dur="500"/>
                                        <p:tgtEl>
                                          <p:spTgt spid="7"/>
                                        </p:tgtEl>
                                      </p:cBhvr>
                                    </p:animEffect>
                                  </p:childTnLst>
                                </p:cTn>
                              </p:par>
                            </p:childTnLst>
                          </p:cTn>
                        </p:par>
                      </p:childTnLst>
                    </p:cTn>
                  </p:par>
                  <p:par>
                    <p:cTn id="20" fill="hold">
                      <p:stCondLst>
                        <p:cond delay="indefinite"/>
                      </p:stCondLst>
                      <p:childTnLst>
                        <p:par>
                          <p:cTn id="21" fill="hold">
                            <p:stCondLst>
                              <p:cond delay="0"/>
                            </p:stCondLst>
                            <p:childTnLst>
                              <p:par>
                                <p:cTn id="22" presetID="30" presetClass="entr" presetSubtype="0" fill="hold"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800" decel="100000"/>
                                        <p:tgtEl>
                                          <p:spTgt spid="8"/>
                                        </p:tgtEl>
                                      </p:cBhvr>
                                    </p:animEffect>
                                    <p:anim calcmode="lin" valueType="num">
                                      <p:cBhvr>
                                        <p:cTn id="25" dur="800" decel="100000" fill="hold"/>
                                        <p:tgtEl>
                                          <p:spTgt spid="8"/>
                                        </p:tgtEl>
                                        <p:attrNameLst>
                                          <p:attrName>style.rotation</p:attrName>
                                        </p:attrNameLst>
                                      </p:cBhvr>
                                      <p:tavLst>
                                        <p:tav tm="0">
                                          <p:val>
                                            <p:fltVal val="-90"/>
                                          </p:val>
                                        </p:tav>
                                        <p:tav tm="100000">
                                          <p:val>
                                            <p:fltVal val="0"/>
                                          </p:val>
                                        </p:tav>
                                      </p:tavLst>
                                    </p:anim>
                                    <p:anim calcmode="lin" valueType="num">
                                      <p:cBhvr>
                                        <p:cTn id="26" dur="800" decel="100000" fill="hold"/>
                                        <p:tgtEl>
                                          <p:spTgt spid="8"/>
                                        </p:tgtEl>
                                        <p:attrNameLst>
                                          <p:attrName>ppt_x</p:attrName>
                                        </p:attrNameLst>
                                      </p:cBhvr>
                                      <p:tavLst>
                                        <p:tav tm="0">
                                          <p:val>
                                            <p:strVal val="#ppt_x+0.4"/>
                                          </p:val>
                                        </p:tav>
                                        <p:tav tm="100000">
                                          <p:val>
                                            <p:strVal val="#ppt_x-0.05"/>
                                          </p:val>
                                        </p:tav>
                                      </p:tavLst>
                                    </p:anim>
                                    <p:anim calcmode="lin" valueType="num">
                                      <p:cBhvr>
                                        <p:cTn id="27" dur="800" decel="100000" fill="hold"/>
                                        <p:tgtEl>
                                          <p:spTgt spid="8"/>
                                        </p:tgtEl>
                                        <p:attrNameLst>
                                          <p:attrName>ppt_y</p:attrName>
                                        </p:attrNameLst>
                                      </p:cBhvr>
                                      <p:tavLst>
                                        <p:tav tm="0">
                                          <p:val>
                                            <p:strVal val="#ppt_y-0.4"/>
                                          </p:val>
                                        </p:tav>
                                        <p:tav tm="100000">
                                          <p:val>
                                            <p:strVal val="#ppt_y+0.1"/>
                                          </p:val>
                                        </p:tav>
                                      </p:tavLst>
                                    </p:anim>
                                    <p:anim calcmode="lin" valueType="num">
                                      <p:cBhvr>
                                        <p:cTn id="28" dur="200" accel="100000" fill="hold">
                                          <p:stCondLst>
                                            <p:cond delay="800"/>
                                          </p:stCondLst>
                                        </p:cTn>
                                        <p:tgtEl>
                                          <p:spTgt spid="8"/>
                                        </p:tgtEl>
                                        <p:attrNameLst>
                                          <p:attrName>ppt_x</p:attrName>
                                        </p:attrNameLst>
                                      </p:cBhvr>
                                      <p:tavLst>
                                        <p:tav tm="0">
                                          <p:val>
                                            <p:strVal val="#ppt_x-0.05"/>
                                          </p:val>
                                        </p:tav>
                                        <p:tav tm="100000">
                                          <p:val>
                                            <p:strVal val="#ppt_x"/>
                                          </p:val>
                                        </p:tav>
                                      </p:tavLst>
                                    </p:anim>
                                    <p:anim calcmode="lin" valueType="num">
                                      <p:cBhvr>
                                        <p:cTn id="29" dur="200" accel="100000" fill="hold">
                                          <p:stCondLst>
                                            <p:cond delay="800"/>
                                          </p:stCondLst>
                                        </p:cTn>
                                        <p:tgtEl>
                                          <p:spTgt spid="8"/>
                                        </p:tgtEl>
                                        <p:attrNameLst>
                                          <p:attrName>ppt_y</p:attrName>
                                        </p:attrNameLst>
                                      </p:cBhvr>
                                      <p:tavLst>
                                        <p:tav tm="0">
                                          <p:val>
                                            <p:strVal val="#ppt_y+0.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nodeType="clickEffect">
                                  <p:stCondLst>
                                    <p:cond delay="0"/>
                                  </p:stCondLst>
                                  <p:childTnLst>
                                    <p:set>
                                      <p:cBhvr>
                                        <p:cTn id="33" dur="1" fill="hold">
                                          <p:stCondLst>
                                            <p:cond delay="0"/>
                                          </p:stCondLst>
                                        </p:cTn>
                                        <p:tgtEl>
                                          <p:spTgt spid="9">
                                            <p:txEl>
                                              <p:pRg st="0" end="0"/>
                                            </p:txEl>
                                          </p:spTgt>
                                        </p:tgtEl>
                                        <p:attrNameLst>
                                          <p:attrName>style.visibility</p:attrName>
                                        </p:attrNameLst>
                                      </p:cBhvr>
                                      <p:to>
                                        <p:strVal val="visible"/>
                                      </p:to>
                                    </p:set>
                                    <p:animEffect transition="in" filter="wipe(left)">
                                      <p:cBhvr>
                                        <p:cTn id="34"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uild="p"/>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9512" y="179348"/>
            <a:ext cx="1357295" cy="369332"/>
          </a:xfrm>
          <a:prstGeom prst="rect">
            <a:avLst/>
          </a:prstGeom>
        </p:spPr>
        <p:txBody>
          <a:bodyPr wrap="none">
            <a:spAutoFit/>
          </a:bodyPr>
          <a:lstStyle/>
          <a:p>
            <a:r>
              <a:rPr lang="fr-FR" u="sng" dirty="0"/>
              <a:t>Remarques :</a:t>
            </a:r>
            <a:endParaRPr lang="fr-FR" dirty="0"/>
          </a:p>
        </p:txBody>
      </p:sp>
      <p:sp>
        <p:nvSpPr>
          <p:cNvPr id="5" name="Rectangle 4"/>
          <p:cNvSpPr/>
          <p:nvPr/>
        </p:nvSpPr>
        <p:spPr>
          <a:xfrm>
            <a:off x="251520" y="548680"/>
            <a:ext cx="8712968" cy="1323439"/>
          </a:xfrm>
          <a:prstGeom prst="rect">
            <a:avLst/>
          </a:prstGeom>
        </p:spPr>
        <p:txBody>
          <a:bodyPr wrap="square">
            <a:spAutoFit/>
          </a:bodyPr>
          <a:lstStyle/>
          <a:p>
            <a:pPr>
              <a:buFontTx/>
              <a:buChar char="-"/>
            </a:pPr>
            <a:r>
              <a:rPr lang="fr-FR" dirty="0"/>
              <a:t>  Si le </a:t>
            </a:r>
            <a:r>
              <a:rPr lang="fr-FR" b="1" dirty="0"/>
              <a:t>décalage est nul</a:t>
            </a:r>
            <a:r>
              <a:rPr lang="fr-FR" dirty="0"/>
              <a:t> ou multiple de la période, les deux courbes sont superposées : elles sont </a:t>
            </a:r>
            <a:r>
              <a:rPr lang="fr-FR" b="1" dirty="0"/>
              <a:t>en phase</a:t>
            </a:r>
            <a:r>
              <a:rPr lang="fr-FR" dirty="0"/>
              <a:t> ;</a:t>
            </a:r>
          </a:p>
          <a:p>
            <a:endParaRPr lang="fr-FR" sz="800" dirty="0"/>
          </a:p>
          <a:p>
            <a:pPr>
              <a:buFontTx/>
              <a:buChar char="-"/>
            </a:pPr>
            <a:r>
              <a:rPr lang="fr-FR" dirty="0"/>
              <a:t>   Si le maximum de l'une coïncide avec le minimum de l'autre, les deux courbes sont en </a:t>
            </a:r>
            <a:r>
              <a:rPr lang="fr-FR" b="1" dirty="0"/>
              <a:t>opposition de phase</a:t>
            </a:r>
            <a:r>
              <a:rPr lang="fr-FR" dirty="0"/>
              <a:t>.</a:t>
            </a:r>
          </a:p>
        </p:txBody>
      </p:sp>
      <p:grpSp>
        <p:nvGrpSpPr>
          <p:cNvPr id="11" name="Groupe 10"/>
          <p:cNvGrpSpPr/>
          <p:nvPr/>
        </p:nvGrpSpPr>
        <p:grpSpPr>
          <a:xfrm>
            <a:off x="323528" y="1916832"/>
            <a:ext cx="4047144" cy="3033628"/>
            <a:chOff x="323528" y="1916832"/>
            <a:chExt cx="4047144" cy="3033628"/>
          </a:xfrm>
        </p:grpSpPr>
        <p:pic>
          <p:nvPicPr>
            <p:cNvPr id="6" name="Image 5" descr="http://www.web-sciences.com/documents/terminale/tedo04/teco04x_fichiers/image011.png"/>
            <p:cNvPicPr/>
            <p:nvPr/>
          </p:nvPicPr>
          <p:blipFill>
            <a:blip r:embed="rId2" cstate="print"/>
            <a:srcRect/>
            <a:stretch>
              <a:fillRect/>
            </a:stretch>
          </p:blipFill>
          <p:spPr bwMode="auto">
            <a:xfrm>
              <a:off x="323528" y="1916832"/>
              <a:ext cx="4047144" cy="2448272"/>
            </a:xfrm>
            <a:prstGeom prst="rect">
              <a:avLst/>
            </a:prstGeom>
            <a:noFill/>
            <a:ln w="9525">
              <a:noFill/>
              <a:miter lim="800000"/>
              <a:headEnd/>
              <a:tailEnd/>
            </a:ln>
          </p:spPr>
        </p:pic>
        <p:sp>
          <p:nvSpPr>
            <p:cNvPr id="7" name="Rectangle 6"/>
            <p:cNvSpPr/>
            <p:nvPr/>
          </p:nvSpPr>
          <p:spPr>
            <a:xfrm>
              <a:off x="1431625" y="4581128"/>
              <a:ext cx="1830950" cy="369332"/>
            </a:xfrm>
            <a:prstGeom prst="rect">
              <a:avLst/>
            </a:prstGeom>
          </p:spPr>
          <p:txBody>
            <a:bodyPr wrap="none">
              <a:spAutoFit/>
            </a:bodyPr>
            <a:lstStyle/>
            <a:p>
              <a:r>
                <a:rPr lang="fr-FR" i="1" dirty="0"/>
                <a:t>Courbes en phase</a:t>
              </a:r>
              <a:endParaRPr lang="fr-FR" dirty="0"/>
            </a:p>
          </p:txBody>
        </p:sp>
      </p:grpSp>
      <p:grpSp>
        <p:nvGrpSpPr>
          <p:cNvPr id="10" name="Groupe 9"/>
          <p:cNvGrpSpPr/>
          <p:nvPr/>
        </p:nvGrpSpPr>
        <p:grpSpPr>
          <a:xfrm>
            <a:off x="4693251" y="1916832"/>
            <a:ext cx="4055213" cy="3033628"/>
            <a:chOff x="4693251" y="1916832"/>
            <a:chExt cx="4055213" cy="3033628"/>
          </a:xfrm>
        </p:grpSpPr>
        <p:pic>
          <p:nvPicPr>
            <p:cNvPr id="8" name="Image 7" descr="http://www.web-sciences.com/documents/terminale/tedo04/teco04x_fichiers/image012.png"/>
            <p:cNvPicPr/>
            <p:nvPr/>
          </p:nvPicPr>
          <p:blipFill>
            <a:blip r:embed="rId3" cstate="print"/>
            <a:srcRect/>
            <a:stretch>
              <a:fillRect/>
            </a:stretch>
          </p:blipFill>
          <p:spPr bwMode="auto">
            <a:xfrm>
              <a:off x="4693251" y="1916832"/>
              <a:ext cx="4055213" cy="2448272"/>
            </a:xfrm>
            <a:prstGeom prst="rect">
              <a:avLst/>
            </a:prstGeom>
            <a:noFill/>
            <a:ln w="9525">
              <a:noFill/>
              <a:miter lim="800000"/>
              <a:headEnd/>
              <a:tailEnd/>
            </a:ln>
          </p:spPr>
        </p:pic>
        <p:sp>
          <p:nvSpPr>
            <p:cNvPr id="9" name="Rectangle 8"/>
            <p:cNvSpPr/>
            <p:nvPr/>
          </p:nvSpPr>
          <p:spPr>
            <a:xfrm>
              <a:off x="5145747" y="4581128"/>
              <a:ext cx="3150221" cy="369332"/>
            </a:xfrm>
            <a:prstGeom prst="rect">
              <a:avLst/>
            </a:prstGeom>
          </p:spPr>
          <p:txBody>
            <a:bodyPr wrap="none">
              <a:spAutoFit/>
            </a:bodyPr>
            <a:lstStyle/>
            <a:p>
              <a:r>
                <a:rPr lang="fr-FR" i="1" dirty="0"/>
                <a:t>Courbes en opposition de phase</a:t>
              </a:r>
              <a:endParaRPr lang="fr-FR" dirty="0"/>
            </a:p>
          </p:txBody>
        </p:sp>
      </p:grpSp>
      <p:sp>
        <p:nvSpPr>
          <p:cNvPr id="12" name="Rectangle 11"/>
          <p:cNvSpPr/>
          <p:nvPr/>
        </p:nvSpPr>
        <p:spPr>
          <a:xfrm>
            <a:off x="179512" y="5075892"/>
            <a:ext cx="8801961" cy="369332"/>
          </a:xfrm>
          <a:prstGeom prst="rect">
            <a:avLst/>
          </a:prstGeom>
        </p:spPr>
        <p:txBody>
          <a:bodyPr wrap="none">
            <a:spAutoFit/>
          </a:bodyPr>
          <a:lstStyle/>
          <a:p>
            <a:pPr marL="342900" indent="-342900"/>
            <a:r>
              <a:rPr lang="fr-FR" dirty="0">
                <a:solidFill>
                  <a:srgbClr val="0070C0"/>
                </a:solidFill>
                <a:uFill>
                  <a:solidFill>
                    <a:srgbClr val="FF0000"/>
                  </a:solidFill>
                </a:uFill>
              </a:rPr>
              <a:t>2.1.2. </a:t>
            </a:r>
            <a:r>
              <a:rPr lang="fr-FR" u="sng" dirty="0">
                <a:solidFill>
                  <a:srgbClr val="0070C0"/>
                </a:solidFill>
                <a:uFill>
                  <a:solidFill>
                    <a:srgbClr val="FF0000"/>
                  </a:solidFill>
                </a:uFill>
              </a:rPr>
              <a:t>Interférences de deux ondes mécaniques</a:t>
            </a:r>
            <a:r>
              <a:rPr lang="fr-FR" dirty="0">
                <a:uFill>
                  <a:solidFill>
                    <a:srgbClr val="FF0000"/>
                  </a:solidFill>
                </a:uFill>
              </a:rPr>
              <a:t> (ou électromagnétiques monochromatiques)</a:t>
            </a:r>
          </a:p>
        </p:txBody>
      </p:sp>
      <p:sp>
        <p:nvSpPr>
          <p:cNvPr id="14" name="Rectangle 13"/>
          <p:cNvSpPr/>
          <p:nvPr/>
        </p:nvSpPr>
        <p:spPr>
          <a:xfrm>
            <a:off x="179512" y="5517232"/>
            <a:ext cx="8712968" cy="369332"/>
          </a:xfrm>
          <a:prstGeom prst="rect">
            <a:avLst/>
          </a:prstGeom>
        </p:spPr>
        <p:txBody>
          <a:bodyPr wrap="square">
            <a:spAutoFit/>
          </a:bodyPr>
          <a:lstStyle/>
          <a:p>
            <a:r>
              <a:rPr lang="fr-FR" dirty="0"/>
              <a:t>Soient deux ondes issues de deux sources cohérentes S</a:t>
            </a:r>
            <a:r>
              <a:rPr lang="fr-FR" baseline="-25000" dirty="0"/>
              <a:t>1</a:t>
            </a:r>
            <a:r>
              <a:rPr lang="fr-FR" dirty="0"/>
              <a:t> et S</a:t>
            </a:r>
            <a:r>
              <a:rPr lang="fr-FR" baseline="-25000" dirty="0"/>
              <a:t>2</a:t>
            </a:r>
            <a:r>
              <a:rPr lang="fr-FR" dirty="0"/>
              <a:t> qui interfèrent en un point M.</a:t>
            </a:r>
          </a:p>
        </p:txBody>
      </p:sp>
      <p:sp>
        <p:nvSpPr>
          <p:cNvPr id="15" name="Rectangle 14"/>
          <p:cNvSpPr/>
          <p:nvPr/>
        </p:nvSpPr>
        <p:spPr>
          <a:xfrm>
            <a:off x="467544" y="5877272"/>
            <a:ext cx="8136904" cy="769441"/>
          </a:xfrm>
          <a:prstGeom prst="rect">
            <a:avLst/>
          </a:prstGeom>
        </p:spPr>
        <p:txBody>
          <a:bodyPr wrap="square">
            <a:spAutoFit/>
          </a:bodyPr>
          <a:lstStyle/>
          <a:p>
            <a:pPr>
              <a:buFontTx/>
              <a:buChar char="-"/>
            </a:pPr>
            <a:r>
              <a:rPr lang="fr-FR" dirty="0"/>
              <a:t>  Soit y</a:t>
            </a:r>
            <a:r>
              <a:rPr lang="fr-FR" baseline="-25000" dirty="0"/>
              <a:t>1</a:t>
            </a:r>
            <a:r>
              <a:rPr lang="fr-FR" dirty="0"/>
              <a:t> (t)  est l'élongation au point M due à la source S</a:t>
            </a:r>
            <a:r>
              <a:rPr lang="fr-FR" baseline="-25000" dirty="0"/>
              <a:t>1</a:t>
            </a:r>
            <a:r>
              <a:rPr lang="fr-FR" dirty="0"/>
              <a:t>, fonctionnant seule ;</a:t>
            </a:r>
          </a:p>
          <a:p>
            <a:endParaRPr lang="fr-FR" sz="800" dirty="0"/>
          </a:p>
          <a:p>
            <a:pPr>
              <a:buFontTx/>
              <a:buChar char="-"/>
            </a:pPr>
            <a:r>
              <a:rPr lang="fr-FR" dirty="0"/>
              <a:t>  Soit y</a:t>
            </a:r>
            <a:r>
              <a:rPr lang="fr-FR" baseline="-25000" dirty="0"/>
              <a:t>2</a:t>
            </a:r>
            <a:r>
              <a:rPr lang="fr-FR" dirty="0"/>
              <a:t> (t)  est l'élongation au point M due à la source S</a:t>
            </a:r>
            <a:r>
              <a:rPr lang="fr-FR" baseline="-25000" dirty="0"/>
              <a:t>2</a:t>
            </a:r>
            <a:r>
              <a:rPr lang="fr-FR" dirty="0"/>
              <a:t>, fonctionnant seule.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left)">
                                      <p:cBhvr>
                                        <p:cTn id="7" dur="500"/>
                                        <p:tgtEl>
                                          <p:spTgt spid="5">
                                            <p:txEl>
                                              <p:pRg st="0" end="0"/>
                                            </p:txEl>
                                          </p:spTgt>
                                        </p:tgtEl>
                                      </p:cBhvr>
                                    </p:animEffect>
                                  </p:childTnLst>
                                </p:cTn>
                              </p:par>
                              <p:par>
                                <p:cTn id="8" presetID="30" presetClass="entr" presetSubtype="0" fill="hold" nodeType="withEffect">
                                  <p:stCondLst>
                                    <p:cond delay="50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800" decel="100000"/>
                                        <p:tgtEl>
                                          <p:spTgt spid="11"/>
                                        </p:tgtEl>
                                      </p:cBhvr>
                                    </p:animEffect>
                                    <p:anim calcmode="lin" valueType="num">
                                      <p:cBhvr>
                                        <p:cTn id="11" dur="800" decel="100000" fill="hold"/>
                                        <p:tgtEl>
                                          <p:spTgt spid="11"/>
                                        </p:tgtEl>
                                        <p:attrNameLst>
                                          <p:attrName>style.rotation</p:attrName>
                                        </p:attrNameLst>
                                      </p:cBhvr>
                                      <p:tavLst>
                                        <p:tav tm="0">
                                          <p:val>
                                            <p:fltVal val="-90"/>
                                          </p:val>
                                        </p:tav>
                                        <p:tav tm="100000">
                                          <p:val>
                                            <p:fltVal val="0"/>
                                          </p:val>
                                        </p:tav>
                                      </p:tavLst>
                                    </p:anim>
                                    <p:anim calcmode="lin" valueType="num">
                                      <p:cBhvr>
                                        <p:cTn id="12" dur="800" decel="100000" fill="hold"/>
                                        <p:tgtEl>
                                          <p:spTgt spid="11"/>
                                        </p:tgtEl>
                                        <p:attrNameLst>
                                          <p:attrName>ppt_x</p:attrName>
                                        </p:attrNameLst>
                                      </p:cBhvr>
                                      <p:tavLst>
                                        <p:tav tm="0">
                                          <p:val>
                                            <p:strVal val="#ppt_x+0.4"/>
                                          </p:val>
                                        </p:tav>
                                        <p:tav tm="100000">
                                          <p:val>
                                            <p:strVal val="#ppt_x-0.05"/>
                                          </p:val>
                                        </p:tav>
                                      </p:tavLst>
                                    </p:anim>
                                    <p:anim calcmode="lin" valueType="num">
                                      <p:cBhvr>
                                        <p:cTn id="13" dur="800" decel="100000" fill="hold"/>
                                        <p:tgtEl>
                                          <p:spTgt spid="11"/>
                                        </p:tgtEl>
                                        <p:attrNameLst>
                                          <p:attrName>ppt_y</p:attrName>
                                        </p:attrNameLst>
                                      </p:cBhvr>
                                      <p:tavLst>
                                        <p:tav tm="0">
                                          <p:val>
                                            <p:strVal val="#ppt_y-0.4"/>
                                          </p:val>
                                        </p:tav>
                                        <p:tav tm="100000">
                                          <p:val>
                                            <p:strVal val="#ppt_y+0.1"/>
                                          </p:val>
                                        </p:tav>
                                      </p:tavLst>
                                    </p:anim>
                                    <p:anim calcmode="lin" valueType="num">
                                      <p:cBhvr>
                                        <p:cTn id="14" dur="200" accel="100000" fill="hold">
                                          <p:stCondLst>
                                            <p:cond delay="800"/>
                                          </p:stCondLst>
                                        </p:cTn>
                                        <p:tgtEl>
                                          <p:spTgt spid="11"/>
                                        </p:tgtEl>
                                        <p:attrNameLst>
                                          <p:attrName>ppt_x</p:attrName>
                                        </p:attrNameLst>
                                      </p:cBhvr>
                                      <p:tavLst>
                                        <p:tav tm="0">
                                          <p:val>
                                            <p:strVal val="#ppt_x-0.05"/>
                                          </p:val>
                                        </p:tav>
                                        <p:tav tm="100000">
                                          <p:val>
                                            <p:strVal val="#ppt_x"/>
                                          </p:val>
                                        </p:tav>
                                      </p:tavLst>
                                    </p:anim>
                                    <p:anim calcmode="lin" valueType="num">
                                      <p:cBhvr>
                                        <p:cTn id="15" dur="200" accel="100000" fill="hold">
                                          <p:stCondLst>
                                            <p:cond delay="800"/>
                                          </p:stCondLst>
                                        </p:cTn>
                                        <p:tgtEl>
                                          <p:spTgt spid="11"/>
                                        </p:tgtEl>
                                        <p:attrNameLst>
                                          <p:attrName>ppt_y</p:attrName>
                                        </p:attrNameLst>
                                      </p:cBhvr>
                                      <p:tavLst>
                                        <p:tav tm="0">
                                          <p:val>
                                            <p:strVal val="#ppt_y+0.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5">
                                            <p:txEl>
                                              <p:pRg st="2" end="2"/>
                                            </p:txEl>
                                          </p:spTgt>
                                        </p:tgtEl>
                                        <p:attrNameLst>
                                          <p:attrName>style.visibility</p:attrName>
                                        </p:attrNameLst>
                                      </p:cBhvr>
                                      <p:to>
                                        <p:strVal val="visible"/>
                                      </p:to>
                                    </p:set>
                                    <p:animEffect transition="in" filter="wipe(left)">
                                      <p:cBhvr>
                                        <p:cTn id="20" dur="500"/>
                                        <p:tgtEl>
                                          <p:spTgt spid="5">
                                            <p:txEl>
                                              <p:pRg st="2" end="2"/>
                                            </p:txEl>
                                          </p:spTgt>
                                        </p:tgtEl>
                                      </p:cBhvr>
                                    </p:animEffect>
                                  </p:childTnLst>
                                </p:cTn>
                              </p:par>
                              <p:par>
                                <p:cTn id="21" presetID="30" presetClass="entr" presetSubtype="0" fill="hold" nodeType="withEffect">
                                  <p:stCondLst>
                                    <p:cond delay="50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800" decel="100000"/>
                                        <p:tgtEl>
                                          <p:spTgt spid="10"/>
                                        </p:tgtEl>
                                      </p:cBhvr>
                                    </p:animEffect>
                                    <p:anim calcmode="lin" valueType="num">
                                      <p:cBhvr>
                                        <p:cTn id="24" dur="800" decel="100000" fill="hold"/>
                                        <p:tgtEl>
                                          <p:spTgt spid="10"/>
                                        </p:tgtEl>
                                        <p:attrNameLst>
                                          <p:attrName>style.rotation</p:attrName>
                                        </p:attrNameLst>
                                      </p:cBhvr>
                                      <p:tavLst>
                                        <p:tav tm="0">
                                          <p:val>
                                            <p:fltVal val="-90"/>
                                          </p:val>
                                        </p:tav>
                                        <p:tav tm="100000">
                                          <p:val>
                                            <p:fltVal val="0"/>
                                          </p:val>
                                        </p:tav>
                                      </p:tavLst>
                                    </p:anim>
                                    <p:anim calcmode="lin" valueType="num">
                                      <p:cBhvr>
                                        <p:cTn id="25" dur="800" decel="100000" fill="hold"/>
                                        <p:tgtEl>
                                          <p:spTgt spid="10"/>
                                        </p:tgtEl>
                                        <p:attrNameLst>
                                          <p:attrName>ppt_x</p:attrName>
                                        </p:attrNameLst>
                                      </p:cBhvr>
                                      <p:tavLst>
                                        <p:tav tm="0">
                                          <p:val>
                                            <p:strVal val="#ppt_x+0.4"/>
                                          </p:val>
                                        </p:tav>
                                        <p:tav tm="100000">
                                          <p:val>
                                            <p:strVal val="#ppt_x-0.05"/>
                                          </p:val>
                                        </p:tav>
                                      </p:tavLst>
                                    </p:anim>
                                    <p:anim calcmode="lin" valueType="num">
                                      <p:cBhvr>
                                        <p:cTn id="26" dur="800" decel="100000" fill="hold"/>
                                        <p:tgtEl>
                                          <p:spTgt spid="10"/>
                                        </p:tgtEl>
                                        <p:attrNameLst>
                                          <p:attrName>ppt_y</p:attrName>
                                        </p:attrNameLst>
                                      </p:cBhvr>
                                      <p:tavLst>
                                        <p:tav tm="0">
                                          <p:val>
                                            <p:strVal val="#ppt_y-0.4"/>
                                          </p:val>
                                        </p:tav>
                                        <p:tav tm="100000">
                                          <p:val>
                                            <p:strVal val="#ppt_y+0.1"/>
                                          </p:val>
                                        </p:tav>
                                      </p:tavLst>
                                    </p:anim>
                                    <p:anim calcmode="lin" valueType="num">
                                      <p:cBhvr>
                                        <p:cTn id="27" dur="200" accel="100000" fill="hold">
                                          <p:stCondLst>
                                            <p:cond delay="800"/>
                                          </p:stCondLst>
                                        </p:cTn>
                                        <p:tgtEl>
                                          <p:spTgt spid="10"/>
                                        </p:tgtEl>
                                        <p:attrNameLst>
                                          <p:attrName>ppt_x</p:attrName>
                                        </p:attrNameLst>
                                      </p:cBhvr>
                                      <p:tavLst>
                                        <p:tav tm="0">
                                          <p:val>
                                            <p:strVal val="#ppt_x-0.05"/>
                                          </p:val>
                                        </p:tav>
                                        <p:tav tm="100000">
                                          <p:val>
                                            <p:strVal val="#ppt_x"/>
                                          </p:val>
                                        </p:tav>
                                      </p:tavLst>
                                    </p:anim>
                                    <p:anim calcmode="lin" valueType="num">
                                      <p:cBhvr>
                                        <p:cTn id="28" dur="200" accel="100000" fill="hold">
                                          <p:stCondLst>
                                            <p:cond delay="800"/>
                                          </p:stCondLst>
                                        </p:cTn>
                                        <p:tgtEl>
                                          <p:spTgt spid="10"/>
                                        </p:tgtEl>
                                        <p:attrNameLst>
                                          <p:attrName>ppt_y</p:attrName>
                                        </p:attrNameLst>
                                      </p:cBhvr>
                                      <p:tavLst>
                                        <p:tav tm="0">
                                          <p:val>
                                            <p:strVal val="#ppt_y+0.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7" presetClass="entr" presetSubtype="8" fill="hold" grpId="0" nodeType="clickEffect">
                                  <p:stCondLst>
                                    <p:cond delay="0"/>
                                  </p:stCondLst>
                                  <p:childTnLst>
                                    <p:set>
                                      <p:cBhvr>
                                        <p:cTn id="32" dur="1" fill="hold">
                                          <p:stCondLst>
                                            <p:cond delay="0"/>
                                          </p:stCondLst>
                                        </p:cTn>
                                        <p:tgtEl>
                                          <p:spTgt spid="12">
                                            <p:txEl>
                                              <p:pRg st="0" end="0"/>
                                            </p:txEl>
                                          </p:spTgt>
                                        </p:tgtEl>
                                        <p:attrNameLst>
                                          <p:attrName>style.visibility</p:attrName>
                                        </p:attrNameLst>
                                      </p:cBhvr>
                                      <p:to>
                                        <p:strVal val="visible"/>
                                      </p:to>
                                    </p:set>
                                    <p:anim calcmode="lin" valueType="num">
                                      <p:cBhvr additive="base">
                                        <p:cTn id="33" dur="500" fill="hold"/>
                                        <p:tgtEl>
                                          <p:spTgt spid="12">
                                            <p:txEl>
                                              <p:pRg st="0" end="0"/>
                                            </p:txEl>
                                          </p:spTgt>
                                        </p:tgtEl>
                                        <p:attrNameLst>
                                          <p:attrName>ppt_x</p:attrName>
                                        </p:attrNameLst>
                                      </p:cBhvr>
                                      <p:tavLst>
                                        <p:tav tm="0">
                                          <p:val>
                                            <p:strVal val="0-#ppt_w/2"/>
                                          </p:val>
                                        </p:tav>
                                        <p:tav tm="100000">
                                          <p:val>
                                            <p:strVal val="#ppt_x"/>
                                          </p:val>
                                        </p:tav>
                                      </p:tavLst>
                                    </p:anim>
                                    <p:anim calcmode="lin" valueType="num">
                                      <p:cBhvr additive="base">
                                        <p:cTn id="34" dur="500" fill="hold"/>
                                        <p:tgtEl>
                                          <p:spTgt spid="12">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wipe(left)">
                                      <p:cBhvr>
                                        <p:cTn id="39" dur="500"/>
                                        <p:tgtEl>
                                          <p:spTgt spid="14"/>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grpId="0" nodeType="clickEffect">
                                  <p:stCondLst>
                                    <p:cond delay="0"/>
                                  </p:stCondLst>
                                  <p:childTnLst>
                                    <p:set>
                                      <p:cBhvr>
                                        <p:cTn id="43" dur="1" fill="hold">
                                          <p:stCondLst>
                                            <p:cond delay="0"/>
                                          </p:stCondLst>
                                        </p:cTn>
                                        <p:tgtEl>
                                          <p:spTgt spid="15">
                                            <p:txEl>
                                              <p:pRg st="0" end="0"/>
                                            </p:txEl>
                                          </p:spTgt>
                                        </p:tgtEl>
                                        <p:attrNameLst>
                                          <p:attrName>style.visibility</p:attrName>
                                        </p:attrNameLst>
                                      </p:cBhvr>
                                      <p:to>
                                        <p:strVal val="visible"/>
                                      </p:to>
                                    </p:set>
                                    <p:animEffect transition="in" filter="wipe(left)">
                                      <p:cBhvr>
                                        <p:cTn id="44" dur="500"/>
                                        <p:tgtEl>
                                          <p:spTgt spid="15">
                                            <p:txEl>
                                              <p:pRg st="0" end="0"/>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grpId="0" nodeType="clickEffect">
                                  <p:stCondLst>
                                    <p:cond delay="0"/>
                                  </p:stCondLst>
                                  <p:childTnLst>
                                    <p:set>
                                      <p:cBhvr>
                                        <p:cTn id="48" dur="1" fill="hold">
                                          <p:stCondLst>
                                            <p:cond delay="0"/>
                                          </p:stCondLst>
                                        </p:cTn>
                                        <p:tgtEl>
                                          <p:spTgt spid="15">
                                            <p:txEl>
                                              <p:pRg st="2" end="2"/>
                                            </p:txEl>
                                          </p:spTgt>
                                        </p:tgtEl>
                                        <p:attrNameLst>
                                          <p:attrName>style.visibility</p:attrName>
                                        </p:attrNameLst>
                                      </p:cBhvr>
                                      <p:to>
                                        <p:strVal val="visible"/>
                                      </p:to>
                                    </p:set>
                                    <p:animEffect transition="in" filter="wipe(left)">
                                      <p:cBhvr>
                                        <p:cTn id="49" dur="500"/>
                                        <p:tgtEl>
                                          <p:spTgt spid="1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P spid="12" grpId="0" build="p"/>
      <p:bldP spid="14" grpId="0"/>
      <p:bldP spid="15"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1520" y="188640"/>
            <a:ext cx="8640960" cy="646331"/>
          </a:xfrm>
          <a:prstGeom prst="rect">
            <a:avLst/>
          </a:prstGeom>
        </p:spPr>
        <p:txBody>
          <a:bodyPr wrap="square">
            <a:spAutoFit/>
          </a:bodyPr>
          <a:lstStyle/>
          <a:p>
            <a:r>
              <a:rPr lang="fr-FR" dirty="0">
                <a:sym typeface="Symbol"/>
              </a:rPr>
              <a:t></a:t>
            </a:r>
            <a:r>
              <a:rPr lang="fr-FR" dirty="0"/>
              <a:t> Lorsque les sources fonctionnent ensemble, l'amplitude au point M s'écrit y(t)= y</a:t>
            </a:r>
            <a:r>
              <a:rPr lang="fr-FR" baseline="-25000" dirty="0"/>
              <a:t>1</a:t>
            </a:r>
            <a:r>
              <a:rPr lang="fr-FR" dirty="0"/>
              <a:t>(t)+ y</a:t>
            </a:r>
            <a:r>
              <a:rPr lang="fr-FR" baseline="-25000" dirty="0"/>
              <a:t>2</a:t>
            </a:r>
            <a:r>
              <a:rPr lang="fr-FR" dirty="0"/>
              <a:t>(t).</a:t>
            </a:r>
          </a:p>
        </p:txBody>
      </p:sp>
      <p:grpSp>
        <p:nvGrpSpPr>
          <p:cNvPr id="28" name="Groupe 27"/>
          <p:cNvGrpSpPr/>
          <p:nvPr/>
        </p:nvGrpSpPr>
        <p:grpSpPr>
          <a:xfrm>
            <a:off x="179512" y="1052736"/>
            <a:ext cx="8748464" cy="1200329"/>
            <a:chOff x="179512" y="1052736"/>
            <a:chExt cx="8748464" cy="1200329"/>
          </a:xfrm>
        </p:grpSpPr>
        <p:pic>
          <p:nvPicPr>
            <p:cNvPr id="5" name="Image 4"/>
            <p:cNvPicPr/>
            <p:nvPr/>
          </p:nvPicPr>
          <p:blipFill>
            <a:blip r:embed="rId2" cstate="print"/>
            <a:srcRect/>
            <a:stretch>
              <a:fillRect/>
            </a:stretch>
          </p:blipFill>
          <p:spPr bwMode="auto">
            <a:xfrm>
              <a:off x="179512" y="1076836"/>
              <a:ext cx="4140000" cy="1152128"/>
            </a:xfrm>
            <a:prstGeom prst="rect">
              <a:avLst/>
            </a:prstGeom>
            <a:noFill/>
          </p:spPr>
        </p:pic>
        <p:sp>
          <p:nvSpPr>
            <p:cNvPr id="6" name="Rectangle 5"/>
            <p:cNvSpPr/>
            <p:nvPr/>
          </p:nvSpPr>
          <p:spPr>
            <a:xfrm>
              <a:off x="4355976" y="1052736"/>
              <a:ext cx="4572000" cy="1200329"/>
            </a:xfrm>
            <a:prstGeom prst="rect">
              <a:avLst/>
            </a:prstGeom>
          </p:spPr>
          <p:txBody>
            <a:bodyPr>
              <a:spAutoFit/>
            </a:bodyPr>
            <a:lstStyle/>
            <a:p>
              <a:pPr algn="just"/>
              <a:r>
                <a:rPr lang="fr-FR" dirty="0"/>
                <a:t>Lorsque les deux ondes arrivent en M en phase, l'amplitude de l’onde résultante est alors maximale en M : on dit qu’il y a </a:t>
              </a:r>
              <a:r>
                <a:rPr lang="fr-FR" b="1" dirty="0"/>
                <a:t>interférence constructive</a:t>
              </a:r>
              <a:r>
                <a:rPr lang="fr-FR" dirty="0"/>
                <a:t>.</a:t>
              </a:r>
            </a:p>
          </p:txBody>
        </p:sp>
      </p:grpSp>
      <p:grpSp>
        <p:nvGrpSpPr>
          <p:cNvPr id="29" name="Groupe 28"/>
          <p:cNvGrpSpPr/>
          <p:nvPr/>
        </p:nvGrpSpPr>
        <p:grpSpPr>
          <a:xfrm>
            <a:off x="179512" y="2564904"/>
            <a:ext cx="8748464" cy="1510081"/>
            <a:chOff x="179512" y="2564904"/>
            <a:chExt cx="8748464" cy="1510081"/>
          </a:xfrm>
        </p:grpSpPr>
        <p:pic>
          <p:nvPicPr>
            <p:cNvPr id="35860" name="Picture 20"/>
            <p:cNvPicPr>
              <a:picLocks noChangeAspect="1" noChangeArrowheads="1"/>
            </p:cNvPicPr>
            <p:nvPr/>
          </p:nvPicPr>
          <p:blipFill>
            <a:blip r:embed="rId3" cstate="print"/>
            <a:srcRect/>
            <a:stretch>
              <a:fillRect/>
            </a:stretch>
          </p:blipFill>
          <p:spPr bwMode="auto">
            <a:xfrm>
              <a:off x="179512" y="2564904"/>
              <a:ext cx="4140000" cy="1510081"/>
            </a:xfrm>
            <a:prstGeom prst="rect">
              <a:avLst/>
            </a:prstGeom>
            <a:noFill/>
            <a:ln w="9525">
              <a:noFill/>
              <a:miter lim="800000"/>
              <a:headEnd/>
              <a:tailEnd/>
            </a:ln>
          </p:spPr>
        </p:pic>
        <p:sp>
          <p:nvSpPr>
            <p:cNvPr id="27" name="Rectangle 26"/>
            <p:cNvSpPr/>
            <p:nvPr/>
          </p:nvSpPr>
          <p:spPr>
            <a:xfrm>
              <a:off x="4355976" y="2719780"/>
              <a:ext cx="4572000" cy="1200329"/>
            </a:xfrm>
            <a:prstGeom prst="rect">
              <a:avLst/>
            </a:prstGeom>
          </p:spPr>
          <p:txBody>
            <a:bodyPr>
              <a:spAutoFit/>
            </a:bodyPr>
            <a:lstStyle/>
            <a:p>
              <a:pPr algn="just"/>
              <a:r>
                <a:rPr lang="fr-FR" dirty="0"/>
                <a:t>Lorsque les deux ondes arrivent en M en opposition de phase, l'amplitude de l’onde résultante est alors minimale ou nulle en M : on dit qu’il y a </a:t>
              </a:r>
              <a:r>
                <a:rPr lang="fr-FR" b="1" dirty="0"/>
                <a:t>interférence destructive</a:t>
              </a:r>
              <a:r>
                <a:rPr lang="fr-FR" dirty="0"/>
                <a:t>.</a:t>
              </a:r>
            </a:p>
          </p:txBody>
        </p:sp>
      </p:grpSp>
      <p:sp>
        <p:nvSpPr>
          <p:cNvPr id="30" name="Rectangle 29"/>
          <p:cNvSpPr/>
          <p:nvPr/>
        </p:nvSpPr>
        <p:spPr>
          <a:xfrm>
            <a:off x="179512" y="4293096"/>
            <a:ext cx="1305165" cy="369332"/>
          </a:xfrm>
          <a:prstGeom prst="rect">
            <a:avLst/>
          </a:prstGeom>
        </p:spPr>
        <p:txBody>
          <a:bodyPr wrap="none">
            <a:spAutoFit/>
          </a:bodyPr>
          <a:lstStyle/>
          <a:p>
            <a:r>
              <a:rPr lang="fr-FR" b="1" u="sng" dirty="0"/>
              <a:t>A RETENIR :</a:t>
            </a:r>
            <a:endParaRPr lang="fr-FR" dirty="0"/>
          </a:p>
        </p:txBody>
      </p:sp>
      <p:sp>
        <p:nvSpPr>
          <p:cNvPr id="31" name="Rectangle 30"/>
          <p:cNvSpPr/>
          <p:nvPr/>
        </p:nvSpPr>
        <p:spPr>
          <a:xfrm>
            <a:off x="323528" y="4697849"/>
            <a:ext cx="8640960" cy="1723549"/>
          </a:xfrm>
          <a:prstGeom prst="rect">
            <a:avLst/>
          </a:prstGeom>
        </p:spPr>
        <p:txBody>
          <a:bodyPr wrap="square">
            <a:spAutoFit/>
          </a:bodyPr>
          <a:lstStyle/>
          <a:p>
            <a:pPr algn="just"/>
            <a:r>
              <a:rPr lang="fr-FR" dirty="0">
                <a:solidFill>
                  <a:srgbClr val="FF0000"/>
                </a:solidFill>
              </a:rPr>
              <a:t>Les interférences de deux ondes monochromatiques (ou mécaniques) de même longueur d’onde (cohérentes) en un point sont dites : </a:t>
            </a:r>
          </a:p>
          <a:p>
            <a:endParaRPr lang="fr-FR" sz="800" dirty="0">
              <a:solidFill>
                <a:srgbClr val="FF0000"/>
              </a:solidFill>
            </a:endParaRPr>
          </a:p>
          <a:p>
            <a:pPr algn="just">
              <a:buFontTx/>
              <a:buChar char="-"/>
            </a:pPr>
            <a:r>
              <a:rPr lang="fr-FR" dirty="0">
                <a:solidFill>
                  <a:srgbClr val="FF0000"/>
                </a:solidFill>
              </a:rPr>
              <a:t> </a:t>
            </a:r>
            <a:r>
              <a:rPr lang="fr-FR" b="1" dirty="0">
                <a:solidFill>
                  <a:srgbClr val="FF0000"/>
                </a:solidFill>
              </a:rPr>
              <a:t>Constructives</a:t>
            </a:r>
            <a:r>
              <a:rPr lang="fr-FR" dirty="0">
                <a:solidFill>
                  <a:srgbClr val="FF0000"/>
                </a:solidFill>
              </a:rPr>
              <a:t> si les ondes sont en phase : l’amplitude de l’onde résultante est maximale ;</a:t>
            </a:r>
          </a:p>
          <a:p>
            <a:pPr algn="just"/>
            <a:endParaRPr lang="fr-FR" sz="800" dirty="0">
              <a:solidFill>
                <a:srgbClr val="FF0000"/>
              </a:solidFill>
            </a:endParaRPr>
          </a:p>
          <a:p>
            <a:pPr algn="just">
              <a:buFontTx/>
              <a:buChar char="-"/>
            </a:pPr>
            <a:r>
              <a:rPr lang="fr-FR" dirty="0">
                <a:solidFill>
                  <a:srgbClr val="FF0000"/>
                </a:solidFill>
              </a:rPr>
              <a:t> </a:t>
            </a:r>
            <a:r>
              <a:rPr lang="fr-FR" b="1" dirty="0">
                <a:solidFill>
                  <a:srgbClr val="FF0000"/>
                </a:solidFill>
              </a:rPr>
              <a:t>Destructive</a:t>
            </a:r>
            <a:r>
              <a:rPr lang="fr-FR" dirty="0">
                <a:solidFill>
                  <a:srgbClr val="FF0000"/>
                </a:solidFill>
              </a:rPr>
              <a:t> si les deux ondes sont en opposition de phase : l’amplitude de l’onde résultante et minimale ou nulle.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800" decel="100000"/>
                                        <p:tgtEl>
                                          <p:spTgt spid="28"/>
                                        </p:tgtEl>
                                      </p:cBhvr>
                                    </p:animEffect>
                                    <p:anim calcmode="lin" valueType="num">
                                      <p:cBhvr>
                                        <p:cTn id="8" dur="800" decel="100000" fill="hold"/>
                                        <p:tgtEl>
                                          <p:spTgt spid="28"/>
                                        </p:tgtEl>
                                        <p:attrNameLst>
                                          <p:attrName>style.rotation</p:attrName>
                                        </p:attrNameLst>
                                      </p:cBhvr>
                                      <p:tavLst>
                                        <p:tav tm="0">
                                          <p:val>
                                            <p:fltVal val="-90"/>
                                          </p:val>
                                        </p:tav>
                                        <p:tav tm="100000">
                                          <p:val>
                                            <p:fltVal val="0"/>
                                          </p:val>
                                        </p:tav>
                                      </p:tavLst>
                                    </p:anim>
                                    <p:anim calcmode="lin" valueType="num">
                                      <p:cBhvr>
                                        <p:cTn id="9" dur="800" decel="100000" fill="hold"/>
                                        <p:tgtEl>
                                          <p:spTgt spid="28"/>
                                        </p:tgtEl>
                                        <p:attrNameLst>
                                          <p:attrName>ppt_x</p:attrName>
                                        </p:attrNameLst>
                                      </p:cBhvr>
                                      <p:tavLst>
                                        <p:tav tm="0">
                                          <p:val>
                                            <p:strVal val="#ppt_x+0.4"/>
                                          </p:val>
                                        </p:tav>
                                        <p:tav tm="100000">
                                          <p:val>
                                            <p:strVal val="#ppt_x-0.05"/>
                                          </p:val>
                                        </p:tav>
                                      </p:tavLst>
                                    </p:anim>
                                    <p:anim calcmode="lin" valueType="num">
                                      <p:cBhvr>
                                        <p:cTn id="10" dur="800" decel="100000" fill="hold"/>
                                        <p:tgtEl>
                                          <p:spTgt spid="28"/>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8"/>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8"/>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30" presetClass="entr" presetSubtype="0" fill="hold" nodeType="click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fade">
                                      <p:cBhvr>
                                        <p:cTn id="17" dur="800" decel="100000"/>
                                        <p:tgtEl>
                                          <p:spTgt spid="29"/>
                                        </p:tgtEl>
                                      </p:cBhvr>
                                    </p:animEffect>
                                    <p:anim calcmode="lin" valueType="num">
                                      <p:cBhvr>
                                        <p:cTn id="18" dur="800" decel="100000" fill="hold"/>
                                        <p:tgtEl>
                                          <p:spTgt spid="29"/>
                                        </p:tgtEl>
                                        <p:attrNameLst>
                                          <p:attrName>style.rotation</p:attrName>
                                        </p:attrNameLst>
                                      </p:cBhvr>
                                      <p:tavLst>
                                        <p:tav tm="0">
                                          <p:val>
                                            <p:fltVal val="-90"/>
                                          </p:val>
                                        </p:tav>
                                        <p:tav tm="100000">
                                          <p:val>
                                            <p:fltVal val="0"/>
                                          </p:val>
                                        </p:tav>
                                      </p:tavLst>
                                    </p:anim>
                                    <p:anim calcmode="lin" valueType="num">
                                      <p:cBhvr>
                                        <p:cTn id="19" dur="800" decel="100000" fill="hold"/>
                                        <p:tgtEl>
                                          <p:spTgt spid="29"/>
                                        </p:tgtEl>
                                        <p:attrNameLst>
                                          <p:attrName>ppt_x</p:attrName>
                                        </p:attrNameLst>
                                      </p:cBhvr>
                                      <p:tavLst>
                                        <p:tav tm="0">
                                          <p:val>
                                            <p:strVal val="#ppt_x+0.4"/>
                                          </p:val>
                                        </p:tav>
                                        <p:tav tm="100000">
                                          <p:val>
                                            <p:strVal val="#ppt_x-0.05"/>
                                          </p:val>
                                        </p:tav>
                                      </p:tavLst>
                                    </p:anim>
                                    <p:anim calcmode="lin" valueType="num">
                                      <p:cBhvr>
                                        <p:cTn id="20" dur="800" decel="100000" fill="hold"/>
                                        <p:tgtEl>
                                          <p:spTgt spid="29"/>
                                        </p:tgtEl>
                                        <p:attrNameLst>
                                          <p:attrName>ppt_y</p:attrName>
                                        </p:attrNameLst>
                                      </p:cBhvr>
                                      <p:tavLst>
                                        <p:tav tm="0">
                                          <p:val>
                                            <p:strVal val="#ppt_y-0.4"/>
                                          </p:val>
                                        </p:tav>
                                        <p:tav tm="100000">
                                          <p:val>
                                            <p:strVal val="#ppt_y+0.1"/>
                                          </p:val>
                                        </p:tav>
                                      </p:tavLst>
                                    </p:anim>
                                    <p:anim calcmode="lin" valueType="num">
                                      <p:cBhvr>
                                        <p:cTn id="21" dur="200" accel="100000" fill="hold">
                                          <p:stCondLst>
                                            <p:cond delay="800"/>
                                          </p:stCondLst>
                                        </p:cTn>
                                        <p:tgtEl>
                                          <p:spTgt spid="29"/>
                                        </p:tgtEl>
                                        <p:attrNameLst>
                                          <p:attrName>ppt_x</p:attrName>
                                        </p:attrNameLst>
                                      </p:cBhvr>
                                      <p:tavLst>
                                        <p:tav tm="0">
                                          <p:val>
                                            <p:strVal val="#ppt_x-0.05"/>
                                          </p:val>
                                        </p:tav>
                                        <p:tav tm="100000">
                                          <p:val>
                                            <p:strVal val="#ppt_x"/>
                                          </p:val>
                                        </p:tav>
                                      </p:tavLst>
                                    </p:anim>
                                    <p:anim calcmode="lin" valueType="num">
                                      <p:cBhvr>
                                        <p:cTn id="22" dur="200" accel="100000" fill="hold">
                                          <p:stCondLst>
                                            <p:cond delay="800"/>
                                          </p:stCondLst>
                                        </p:cTn>
                                        <p:tgtEl>
                                          <p:spTgt spid="29"/>
                                        </p:tgtEl>
                                        <p:attrNameLst>
                                          <p:attrName>ppt_y</p:attrName>
                                        </p:attrNameLst>
                                      </p:cBhvr>
                                      <p:tavLst>
                                        <p:tav tm="0">
                                          <p:val>
                                            <p:strVal val="#ppt_y+0.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30"/>
                                        </p:tgtEl>
                                        <p:attrNameLst>
                                          <p:attrName>style.visibility</p:attrName>
                                        </p:attrNameLst>
                                      </p:cBhvr>
                                      <p:to>
                                        <p:strVal val="visible"/>
                                      </p:to>
                                    </p:set>
                                    <p:animEffect transition="in" filter="slide(fromBottom)">
                                      <p:cBhvr>
                                        <p:cTn id="27" dur="500"/>
                                        <p:tgtEl>
                                          <p:spTgt spid="30"/>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31">
                                            <p:txEl>
                                              <p:pRg st="0" end="0"/>
                                            </p:txEl>
                                          </p:spTgt>
                                        </p:tgtEl>
                                        <p:attrNameLst>
                                          <p:attrName>style.visibility</p:attrName>
                                        </p:attrNameLst>
                                      </p:cBhvr>
                                      <p:to>
                                        <p:strVal val="visible"/>
                                      </p:to>
                                    </p:set>
                                    <p:animEffect transition="in" filter="wipe(left)">
                                      <p:cBhvr>
                                        <p:cTn id="32" dur="500"/>
                                        <p:tgtEl>
                                          <p:spTgt spid="31">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31">
                                            <p:txEl>
                                              <p:pRg st="2" end="2"/>
                                            </p:txEl>
                                          </p:spTgt>
                                        </p:tgtEl>
                                        <p:attrNameLst>
                                          <p:attrName>style.visibility</p:attrName>
                                        </p:attrNameLst>
                                      </p:cBhvr>
                                      <p:to>
                                        <p:strVal val="visible"/>
                                      </p:to>
                                    </p:set>
                                    <p:animEffect transition="in" filter="wipe(left)">
                                      <p:cBhvr>
                                        <p:cTn id="37" dur="500"/>
                                        <p:tgtEl>
                                          <p:spTgt spid="31">
                                            <p:txEl>
                                              <p:pRg st="2" end="2"/>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31">
                                            <p:txEl>
                                              <p:pRg st="4" end="4"/>
                                            </p:txEl>
                                          </p:spTgt>
                                        </p:tgtEl>
                                        <p:attrNameLst>
                                          <p:attrName>style.visibility</p:attrName>
                                        </p:attrNameLst>
                                      </p:cBhvr>
                                      <p:to>
                                        <p:strVal val="visible"/>
                                      </p:to>
                                    </p:set>
                                    <p:animEffect transition="in" filter="wipe(left)">
                                      <p:cBhvr>
                                        <p:cTn id="42" dur="500"/>
                                        <p:tgtEl>
                                          <p:spTgt spid="3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9512" y="188640"/>
            <a:ext cx="3744679" cy="369332"/>
          </a:xfrm>
          <a:prstGeom prst="rect">
            <a:avLst/>
          </a:prstGeom>
        </p:spPr>
        <p:txBody>
          <a:bodyPr wrap="none">
            <a:spAutoFit/>
          </a:bodyPr>
          <a:lstStyle/>
          <a:p>
            <a:pPr marL="342900" indent="-342900"/>
            <a:r>
              <a:rPr lang="fr-FR" dirty="0">
                <a:solidFill>
                  <a:srgbClr val="0070C0"/>
                </a:solidFill>
                <a:uFill>
                  <a:solidFill>
                    <a:srgbClr val="FF0000"/>
                  </a:solidFill>
                </a:uFill>
              </a:rPr>
              <a:t>2.1.3. </a:t>
            </a:r>
            <a:r>
              <a:rPr lang="fr-FR" u="sng" dirty="0">
                <a:solidFill>
                  <a:srgbClr val="0070C0"/>
                </a:solidFill>
                <a:uFill>
                  <a:solidFill>
                    <a:srgbClr val="FF0000"/>
                  </a:solidFill>
                </a:uFill>
              </a:rPr>
              <a:t>Relation entre retard et période</a:t>
            </a:r>
          </a:p>
        </p:txBody>
      </p:sp>
      <p:sp>
        <p:nvSpPr>
          <p:cNvPr id="5" name="Rectangle 4"/>
          <p:cNvSpPr/>
          <p:nvPr/>
        </p:nvSpPr>
        <p:spPr>
          <a:xfrm>
            <a:off x="179512" y="548680"/>
            <a:ext cx="8712968" cy="646331"/>
          </a:xfrm>
          <a:prstGeom prst="rect">
            <a:avLst/>
          </a:prstGeom>
        </p:spPr>
        <p:txBody>
          <a:bodyPr wrap="square">
            <a:spAutoFit/>
          </a:bodyPr>
          <a:lstStyle/>
          <a:p>
            <a:pPr algn="just"/>
            <a:r>
              <a:rPr lang="fr-FR" dirty="0"/>
              <a:t>Soient deux ondes issues de deux sources cohérentes S</a:t>
            </a:r>
            <a:r>
              <a:rPr lang="fr-FR" baseline="-25000" dirty="0"/>
              <a:t>1</a:t>
            </a:r>
            <a:r>
              <a:rPr lang="fr-FR" dirty="0"/>
              <a:t> et S</a:t>
            </a:r>
            <a:r>
              <a:rPr lang="fr-FR" baseline="-25000" dirty="0"/>
              <a:t>2</a:t>
            </a:r>
            <a:r>
              <a:rPr lang="fr-FR" dirty="0"/>
              <a:t> de même période T qui interfèrent en un point M.</a:t>
            </a:r>
          </a:p>
        </p:txBody>
      </p:sp>
      <p:pic>
        <p:nvPicPr>
          <p:cNvPr id="6" name="Image 5"/>
          <p:cNvPicPr/>
          <p:nvPr/>
        </p:nvPicPr>
        <p:blipFill>
          <a:blip r:embed="rId2" cstate="print"/>
          <a:srcRect/>
          <a:stretch>
            <a:fillRect/>
          </a:stretch>
        </p:blipFill>
        <p:spPr bwMode="auto">
          <a:xfrm>
            <a:off x="107504" y="1556792"/>
            <a:ext cx="3816425" cy="2592288"/>
          </a:xfrm>
          <a:prstGeom prst="rect">
            <a:avLst/>
          </a:prstGeom>
          <a:noFill/>
          <a:ln w="9525">
            <a:noFill/>
            <a:miter lim="800000"/>
            <a:headEnd/>
            <a:tailEnd/>
          </a:ln>
        </p:spPr>
      </p:pic>
      <p:sp>
        <p:nvSpPr>
          <p:cNvPr id="7" name="Rectangle 6"/>
          <p:cNvSpPr/>
          <p:nvPr/>
        </p:nvSpPr>
        <p:spPr>
          <a:xfrm>
            <a:off x="4139952" y="1556792"/>
            <a:ext cx="4824536" cy="646331"/>
          </a:xfrm>
          <a:prstGeom prst="rect">
            <a:avLst/>
          </a:prstGeom>
        </p:spPr>
        <p:txBody>
          <a:bodyPr wrap="square">
            <a:spAutoFit/>
          </a:bodyPr>
          <a:lstStyle/>
          <a:p>
            <a:pPr algn="just"/>
            <a:r>
              <a:rPr lang="fr-FR" dirty="0"/>
              <a:t>Si S</a:t>
            </a:r>
            <a:r>
              <a:rPr lang="fr-FR" baseline="-25000" dirty="0"/>
              <a:t>1</a:t>
            </a:r>
            <a:r>
              <a:rPr lang="fr-FR" dirty="0"/>
              <a:t> vibrait seule, la perturbation arriverait en un point M avec un retard :</a:t>
            </a:r>
          </a:p>
        </p:txBody>
      </p:sp>
      <p:pic>
        <p:nvPicPr>
          <p:cNvPr id="43010" name="Picture 2"/>
          <p:cNvPicPr>
            <a:picLocks noChangeAspect="1" noChangeArrowheads="1"/>
          </p:cNvPicPr>
          <p:nvPr/>
        </p:nvPicPr>
        <p:blipFill>
          <a:blip r:embed="rId3" cstate="print"/>
          <a:srcRect/>
          <a:stretch>
            <a:fillRect/>
          </a:stretch>
        </p:blipFill>
        <p:spPr bwMode="auto">
          <a:xfrm>
            <a:off x="5004048" y="2233811"/>
            <a:ext cx="3171825" cy="619125"/>
          </a:xfrm>
          <a:prstGeom prst="rect">
            <a:avLst/>
          </a:prstGeom>
          <a:noFill/>
          <a:ln w="9525">
            <a:noFill/>
            <a:miter lim="800000"/>
            <a:headEnd/>
            <a:tailEnd/>
          </a:ln>
        </p:spPr>
      </p:pic>
      <p:sp>
        <p:nvSpPr>
          <p:cNvPr id="9" name="Rectangle 8"/>
          <p:cNvSpPr/>
          <p:nvPr/>
        </p:nvSpPr>
        <p:spPr>
          <a:xfrm>
            <a:off x="4139952" y="2924944"/>
            <a:ext cx="4824536" cy="646331"/>
          </a:xfrm>
          <a:prstGeom prst="rect">
            <a:avLst/>
          </a:prstGeom>
        </p:spPr>
        <p:txBody>
          <a:bodyPr wrap="square">
            <a:spAutoFit/>
          </a:bodyPr>
          <a:lstStyle/>
          <a:p>
            <a:pPr algn="just"/>
            <a:r>
              <a:rPr lang="fr-FR" dirty="0"/>
              <a:t>Si S</a:t>
            </a:r>
            <a:r>
              <a:rPr lang="fr-FR" baseline="-25000" dirty="0"/>
              <a:t>2</a:t>
            </a:r>
            <a:r>
              <a:rPr lang="fr-FR" dirty="0"/>
              <a:t> vibrait seule, la perturbation arriverait en un point M avec un retard :</a:t>
            </a:r>
          </a:p>
        </p:txBody>
      </p:sp>
      <p:pic>
        <p:nvPicPr>
          <p:cNvPr id="43011" name="Picture 3"/>
          <p:cNvPicPr>
            <a:picLocks noChangeAspect="1" noChangeArrowheads="1"/>
          </p:cNvPicPr>
          <p:nvPr/>
        </p:nvPicPr>
        <p:blipFill>
          <a:blip r:embed="rId4" cstate="print"/>
          <a:srcRect/>
          <a:stretch>
            <a:fillRect/>
          </a:stretch>
        </p:blipFill>
        <p:spPr bwMode="auto">
          <a:xfrm>
            <a:off x="5004048" y="3645024"/>
            <a:ext cx="3133725" cy="619125"/>
          </a:xfrm>
          <a:prstGeom prst="rect">
            <a:avLst/>
          </a:prstGeom>
          <a:noFill/>
          <a:ln w="9525">
            <a:noFill/>
            <a:miter lim="800000"/>
            <a:headEnd/>
            <a:tailEnd/>
          </a:ln>
        </p:spPr>
      </p:pic>
      <p:sp>
        <p:nvSpPr>
          <p:cNvPr id="17" name="Rectangle 16"/>
          <p:cNvSpPr/>
          <p:nvPr/>
        </p:nvSpPr>
        <p:spPr>
          <a:xfrm>
            <a:off x="251520" y="4458018"/>
            <a:ext cx="8640960" cy="646331"/>
          </a:xfrm>
          <a:prstGeom prst="rect">
            <a:avLst/>
          </a:prstGeom>
        </p:spPr>
        <p:txBody>
          <a:bodyPr wrap="square">
            <a:spAutoFit/>
          </a:bodyPr>
          <a:lstStyle/>
          <a:p>
            <a:pPr algn="just"/>
            <a:r>
              <a:rPr lang="fr-FR" dirty="0">
                <a:sym typeface="Symbol"/>
              </a:rPr>
              <a:t></a:t>
            </a:r>
            <a:r>
              <a:rPr lang="fr-FR" dirty="0"/>
              <a:t> Si Δ</a:t>
            </a:r>
            <a:r>
              <a:rPr lang="fr-FR" dirty="0">
                <a:sym typeface="Symbol"/>
              </a:rPr>
              <a:t></a:t>
            </a:r>
            <a:r>
              <a:rPr lang="fr-FR" dirty="0"/>
              <a:t> = τ</a:t>
            </a:r>
            <a:r>
              <a:rPr lang="fr-FR" baseline="-25000" dirty="0"/>
              <a:t>2</a:t>
            </a:r>
            <a:r>
              <a:rPr lang="fr-FR" dirty="0"/>
              <a:t> − τ</a:t>
            </a:r>
            <a:r>
              <a:rPr lang="fr-FR" baseline="-25000" dirty="0"/>
              <a:t>1</a:t>
            </a:r>
            <a:r>
              <a:rPr lang="fr-FR" dirty="0"/>
              <a:t> = kT  (k </a:t>
            </a:r>
            <a:r>
              <a:rPr lang="fr-FR" dirty="0">
                <a:sym typeface="Symbol"/>
              </a:rPr>
              <a:t></a:t>
            </a:r>
            <a:r>
              <a:rPr lang="fr-FR" dirty="0"/>
              <a:t> ℤ) alors les deux ondes arrivent en M en phase : les interférences sont </a:t>
            </a:r>
            <a:r>
              <a:rPr lang="fr-FR" b="1" dirty="0"/>
              <a:t>constructives</a:t>
            </a:r>
            <a:r>
              <a:rPr lang="fr-FR" dirty="0"/>
              <a:t> ;</a:t>
            </a:r>
          </a:p>
        </p:txBody>
      </p:sp>
      <p:grpSp>
        <p:nvGrpSpPr>
          <p:cNvPr id="23" name="Groupe 22"/>
          <p:cNvGrpSpPr/>
          <p:nvPr/>
        </p:nvGrpSpPr>
        <p:grpSpPr>
          <a:xfrm>
            <a:off x="251520" y="5178098"/>
            <a:ext cx="8712968" cy="915198"/>
            <a:chOff x="251520" y="4869160"/>
            <a:chExt cx="8712968" cy="915198"/>
          </a:xfrm>
        </p:grpSpPr>
        <p:sp>
          <p:nvSpPr>
            <p:cNvPr id="21" name="Rectangle 20"/>
            <p:cNvSpPr/>
            <p:nvPr/>
          </p:nvSpPr>
          <p:spPr>
            <a:xfrm>
              <a:off x="251520" y="5014917"/>
              <a:ext cx="8712968" cy="769441"/>
            </a:xfrm>
            <a:prstGeom prst="rect">
              <a:avLst/>
            </a:prstGeom>
          </p:spPr>
          <p:txBody>
            <a:bodyPr wrap="square">
              <a:spAutoFit/>
            </a:bodyPr>
            <a:lstStyle/>
            <a:p>
              <a:pPr algn="just">
                <a:buFont typeface="Symbol" pitchFamily="18" charset="2"/>
                <a:buChar char="Þ"/>
              </a:pPr>
              <a:r>
                <a:rPr lang="fr-FR" dirty="0"/>
                <a:t>  Si Δ</a:t>
              </a:r>
              <a:r>
                <a:rPr lang="fr-FR" dirty="0">
                  <a:sym typeface="Symbol"/>
                </a:rPr>
                <a:t></a:t>
              </a:r>
              <a:r>
                <a:rPr lang="fr-FR" dirty="0"/>
                <a:t> = τ</a:t>
              </a:r>
              <a:r>
                <a:rPr lang="fr-FR" baseline="-25000" dirty="0"/>
                <a:t>2</a:t>
              </a:r>
              <a:r>
                <a:rPr lang="fr-FR" dirty="0"/>
                <a:t> − τ</a:t>
              </a:r>
              <a:r>
                <a:rPr lang="fr-FR" baseline="-25000" dirty="0"/>
                <a:t>1</a:t>
              </a:r>
              <a:r>
                <a:rPr lang="fr-FR" dirty="0"/>
                <a:t> = (2k + 1)          (k </a:t>
              </a:r>
              <a:r>
                <a:rPr lang="fr-FR" dirty="0">
                  <a:sym typeface="Symbol"/>
                </a:rPr>
                <a:t></a:t>
              </a:r>
              <a:r>
                <a:rPr lang="fr-FR" dirty="0"/>
                <a:t> ℤ) alors les deux ondes arrivent en M en opposition de</a:t>
              </a:r>
            </a:p>
            <a:p>
              <a:endParaRPr lang="fr-FR" sz="800" dirty="0"/>
            </a:p>
            <a:p>
              <a:r>
                <a:rPr lang="fr-FR" dirty="0"/>
                <a:t>phase : les interférences sont </a:t>
              </a:r>
              <a:r>
                <a:rPr lang="fr-FR" b="1" dirty="0"/>
                <a:t>destructives</a:t>
              </a:r>
              <a:r>
                <a:rPr lang="fr-FR" dirty="0"/>
                <a:t>.</a:t>
              </a:r>
            </a:p>
          </p:txBody>
        </p:sp>
        <p:graphicFrame>
          <p:nvGraphicFramePr>
            <p:cNvPr id="22" name="Objet 21"/>
            <p:cNvGraphicFramePr>
              <a:graphicFrameLocks noChangeAspect="1"/>
            </p:cNvGraphicFramePr>
            <p:nvPr/>
          </p:nvGraphicFramePr>
          <p:xfrm>
            <a:off x="2915816" y="4869160"/>
            <a:ext cx="288032" cy="686846"/>
          </p:xfrm>
          <a:graphic>
            <a:graphicData uri="http://schemas.openxmlformats.org/presentationml/2006/ole">
              <mc:AlternateContent xmlns:mc="http://schemas.openxmlformats.org/markup-compatibility/2006">
                <mc:Choice xmlns:v="urn:schemas-microsoft-com:vml" Requires="v">
                  <p:oleObj name="Equation" r:id="rId5" imgW="164880" imgH="393480" progId="Equation.DSMT4">
                    <p:embed/>
                  </p:oleObj>
                </mc:Choice>
                <mc:Fallback>
                  <p:oleObj name="Equation" r:id="rId5" imgW="164880" imgH="393480" progId="Equation.DSMT4">
                    <p:embed/>
                    <p:pic>
                      <p:nvPicPr>
                        <p:cNvPr id="0" name="Picture 1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15816" y="4869160"/>
                          <a:ext cx="288032" cy="68684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800" decel="100000"/>
                                        <p:tgtEl>
                                          <p:spTgt spid="6"/>
                                        </p:tgtEl>
                                      </p:cBhvr>
                                    </p:animEffect>
                                    <p:anim calcmode="lin" valueType="num">
                                      <p:cBhvr>
                                        <p:cTn id="13" dur="800" decel="100000" fill="hold"/>
                                        <p:tgtEl>
                                          <p:spTgt spid="6"/>
                                        </p:tgtEl>
                                        <p:attrNameLst>
                                          <p:attrName>style.rotation</p:attrName>
                                        </p:attrNameLst>
                                      </p:cBhvr>
                                      <p:tavLst>
                                        <p:tav tm="0">
                                          <p:val>
                                            <p:fltVal val="-90"/>
                                          </p:val>
                                        </p:tav>
                                        <p:tav tm="100000">
                                          <p:val>
                                            <p:fltVal val="0"/>
                                          </p:val>
                                        </p:tav>
                                      </p:tavLst>
                                    </p:anim>
                                    <p:anim calcmode="lin" valueType="num">
                                      <p:cBhvr>
                                        <p:cTn id="14" dur="800" decel="100000" fill="hold"/>
                                        <p:tgtEl>
                                          <p:spTgt spid="6"/>
                                        </p:tgtEl>
                                        <p:attrNameLst>
                                          <p:attrName>ppt_x</p:attrName>
                                        </p:attrNameLst>
                                      </p:cBhvr>
                                      <p:tavLst>
                                        <p:tav tm="0">
                                          <p:val>
                                            <p:strVal val="#ppt_x+0.4"/>
                                          </p:val>
                                        </p:tav>
                                        <p:tav tm="100000">
                                          <p:val>
                                            <p:strVal val="#ppt_x-0.05"/>
                                          </p:val>
                                        </p:tav>
                                      </p:tavLst>
                                    </p:anim>
                                    <p:anim calcmode="lin" valueType="num">
                                      <p:cBhvr>
                                        <p:cTn id="15" dur="800" decel="100000" fill="hold"/>
                                        <p:tgtEl>
                                          <p:spTgt spid="6"/>
                                        </p:tgtEl>
                                        <p:attrNameLst>
                                          <p:attrName>ppt_y</p:attrName>
                                        </p:attrNameLst>
                                      </p:cBhvr>
                                      <p:tavLst>
                                        <p:tav tm="0">
                                          <p:val>
                                            <p:strVal val="#ppt_y-0.4"/>
                                          </p:val>
                                        </p:tav>
                                        <p:tav tm="100000">
                                          <p:val>
                                            <p:strVal val="#ppt_y+0.1"/>
                                          </p:val>
                                        </p:tav>
                                      </p:tavLst>
                                    </p:anim>
                                    <p:anim calcmode="lin" valueType="num">
                                      <p:cBhvr>
                                        <p:cTn id="16" dur="200" accel="100000" fill="hold">
                                          <p:stCondLst>
                                            <p:cond delay="800"/>
                                          </p:stCondLst>
                                        </p:cTn>
                                        <p:tgtEl>
                                          <p:spTgt spid="6"/>
                                        </p:tgtEl>
                                        <p:attrNameLst>
                                          <p:attrName>ppt_x</p:attrName>
                                        </p:attrNameLst>
                                      </p:cBhvr>
                                      <p:tavLst>
                                        <p:tav tm="0">
                                          <p:val>
                                            <p:strVal val="#ppt_x-0.05"/>
                                          </p:val>
                                        </p:tav>
                                        <p:tav tm="100000">
                                          <p:val>
                                            <p:strVal val="#ppt_x"/>
                                          </p:val>
                                        </p:tav>
                                      </p:tavLst>
                                    </p:anim>
                                    <p:anim calcmode="lin" valueType="num">
                                      <p:cBhvr>
                                        <p:cTn id="17" dur="200" accel="100000" fill="hold">
                                          <p:stCondLst>
                                            <p:cond delay="800"/>
                                          </p:stCondLst>
                                        </p:cTn>
                                        <p:tgtEl>
                                          <p:spTgt spid="6"/>
                                        </p:tgtEl>
                                        <p:attrNameLst>
                                          <p:attrName>ppt_y</p:attrName>
                                        </p:attrNameLst>
                                      </p:cBhvr>
                                      <p:tavLst>
                                        <p:tav tm="0">
                                          <p:val>
                                            <p:strVal val="#ppt_y+0.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slide(fromBottom)">
                                      <p:cBhvr>
                                        <p:cTn id="22" dur="500"/>
                                        <p:tgtEl>
                                          <p:spTgt spid="7"/>
                                        </p:tgtEl>
                                      </p:cBhvr>
                                    </p:animEffect>
                                  </p:childTnLst>
                                </p:cTn>
                              </p:par>
                              <p:par>
                                <p:cTn id="23" presetID="30" presetClass="entr" presetSubtype="0" fill="hold" nodeType="withEffect">
                                  <p:stCondLst>
                                    <p:cond delay="0"/>
                                  </p:stCondLst>
                                  <p:childTnLst>
                                    <p:set>
                                      <p:cBhvr>
                                        <p:cTn id="24" dur="1" fill="hold">
                                          <p:stCondLst>
                                            <p:cond delay="0"/>
                                          </p:stCondLst>
                                        </p:cTn>
                                        <p:tgtEl>
                                          <p:spTgt spid="43010"/>
                                        </p:tgtEl>
                                        <p:attrNameLst>
                                          <p:attrName>style.visibility</p:attrName>
                                        </p:attrNameLst>
                                      </p:cBhvr>
                                      <p:to>
                                        <p:strVal val="visible"/>
                                      </p:to>
                                    </p:set>
                                    <p:animEffect transition="in" filter="fade">
                                      <p:cBhvr>
                                        <p:cTn id="25" dur="800" decel="100000"/>
                                        <p:tgtEl>
                                          <p:spTgt spid="43010"/>
                                        </p:tgtEl>
                                      </p:cBhvr>
                                    </p:animEffect>
                                    <p:anim calcmode="lin" valueType="num">
                                      <p:cBhvr>
                                        <p:cTn id="26" dur="800" decel="100000" fill="hold"/>
                                        <p:tgtEl>
                                          <p:spTgt spid="43010"/>
                                        </p:tgtEl>
                                        <p:attrNameLst>
                                          <p:attrName>style.rotation</p:attrName>
                                        </p:attrNameLst>
                                      </p:cBhvr>
                                      <p:tavLst>
                                        <p:tav tm="0">
                                          <p:val>
                                            <p:fltVal val="-90"/>
                                          </p:val>
                                        </p:tav>
                                        <p:tav tm="100000">
                                          <p:val>
                                            <p:fltVal val="0"/>
                                          </p:val>
                                        </p:tav>
                                      </p:tavLst>
                                    </p:anim>
                                    <p:anim calcmode="lin" valueType="num">
                                      <p:cBhvr>
                                        <p:cTn id="27" dur="800" decel="100000" fill="hold"/>
                                        <p:tgtEl>
                                          <p:spTgt spid="43010"/>
                                        </p:tgtEl>
                                        <p:attrNameLst>
                                          <p:attrName>ppt_x</p:attrName>
                                        </p:attrNameLst>
                                      </p:cBhvr>
                                      <p:tavLst>
                                        <p:tav tm="0">
                                          <p:val>
                                            <p:strVal val="#ppt_x+0.4"/>
                                          </p:val>
                                        </p:tav>
                                        <p:tav tm="100000">
                                          <p:val>
                                            <p:strVal val="#ppt_x-0.05"/>
                                          </p:val>
                                        </p:tav>
                                      </p:tavLst>
                                    </p:anim>
                                    <p:anim calcmode="lin" valueType="num">
                                      <p:cBhvr>
                                        <p:cTn id="28" dur="800" decel="100000" fill="hold"/>
                                        <p:tgtEl>
                                          <p:spTgt spid="43010"/>
                                        </p:tgtEl>
                                        <p:attrNameLst>
                                          <p:attrName>ppt_y</p:attrName>
                                        </p:attrNameLst>
                                      </p:cBhvr>
                                      <p:tavLst>
                                        <p:tav tm="0">
                                          <p:val>
                                            <p:strVal val="#ppt_y-0.4"/>
                                          </p:val>
                                        </p:tav>
                                        <p:tav tm="100000">
                                          <p:val>
                                            <p:strVal val="#ppt_y+0.1"/>
                                          </p:val>
                                        </p:tav>
                                      </p:tavLst>
                                    </p:anim>
                                    <p:anim calcmode="lin" valueType="num">
                                      <p:cBhvr>
                                        <p:cTn id="29" dur="200" accel="100000" fill="hold">
                                          <p:stCondLst>
                                            <p:cond delay="800"/>
                                          </p:stCondLst>
                                        </p:cTn>
                                        <p:tgtEl>
                                          <p:spTgt spid="43010"/>
                                        </p:tgtEl>
                                        <p:attrNameLst>
                                          <p:attrName>ppt_x</p:attrName>
                                        </p:attrNameLst>
                                      </p:cBhvr>
                                      <p:tavLst>
                                        <p:tav tm="0">
                                          <p:val>
                                            <p:strVal val="#ppt_x-0.05"/>
                                          </p:val>
                                        </p:tav>
                                        <p:tav tm="100000">
                                          <p:val>
                                            <p:strVal val="#ppt_x"/>
                                          </p:val>
                                        </p:tav>
                                      </p:tavLst>
                                    </p:anim>
                                    <p:anim calcmode="lin" valueType="num">
                                      <p:cBhvr>
                                        <p:cTn id="30" dur="200" accel="100000" fill="hold">
                                          <p:stCondLst>
                                            <p:cond delay="800"/>
                                          </p:stCondLst>
                                        </p:cTn>
                                        <p:tgtEl>
                                          <p:spTgt spid="43010"/>
                                        </p:tgtEl>
                                        <p:attrNameLst>
                                          <p:attrName>ppt_y</p:attrName>
                                        </p:attrNameLst>
                                      </p:cBhvr>
                                      <p:tavLst>
                                        <p:tav tm="0">
                                          <p:val>
                                            <p:strVal val="#ppt_y+0.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2" presetClass="entr" presetSubtype="4"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slide(fromBottom)">
                                      <p:cBhvr>
                                        <p:cTn id="35" dur="500"/>
                                        <p:tgtEl>
                                          <p:spTgt spid="9"/>
                                        </p:tgtEl>
                                      </p:cBhvr>
                                    </p:animEffect>
                                  </p:childTnLst>
                                </p:cTn>
                              </p:par>
                              <p:par>
                                <p:cTn id="36" presetID="30" presetClass="entr" presetSubtype="0" fill="hold" nodeType="withEffect">
                                  <p:stCondLst>
                                    <p:cond delay="0"/>
                                  </p:stCondLst>
                                  <p:childTnLst>
                                    <p:set>
                                      <p:cBhvr>
                                        <p:cTn id="37" dur="1" fill="hold">
                                          <p:stCondLst>
                                            <p:cond delay="0"/>
                                          </p:stCondLst>
                                        </p:cTn>
                                        <p:tgtEl>
                                          <p:spTgt spid="43011"/>
                                        </p:tgtEl>
                                        <p:attrNameLst>
                                          <p:attrName>style.visibility</p:attrName>
                                        </p:attrNameLst>
                                      </p:cBhvr>
                                      <p:to>
                                        <p:strVal val="visible"/>
                                      </p:to>
                                    </p:set>
                                    <p:animEffect transition="in" filter="fade">
                                      <p:cBhvr>
                                        <p:cTn id="38" dur="800" decel="100000"/>
                                        <p:tgtEl>
                                          <p:spTgt spid="43011"/>
                                        </p:tgtEl>
                                      </p:cBhvr>
                                    </p:animEffect>
                                    <p:anim calcmode="lin" valueType="num">
                                      <p:cBhvr>
                                        <p:cTn id="39" dur="800" decel="100000" fill="hold"/>
                                        <p:tgtEl>
                                          <p:spTgt spid="43011"/>
                                        </p:tgtEl>
                                        <p:attrNameLst>
                                          <p:attrName>style.rotation</p:attrName>
                                        </p:attrNameLst>
                                      </p:cBhvr>
                                      <p:tavLst>
                                        <p:tav tm="0">
                                          <p:val>
                                            <p:fltVal val="-90"/>
                                          </p:val>
                                        </p:tav>
                                        <p:tav tm="100000">
                                          <p:val>
                                            <p:fltVal val="0"/>
                                          </p:val>
                                        </p:tav>
                                      </p:tavLst>
                                    </p:anim>
                                    <p:anim calcmode="lin" valueType="num">
                                      <p:cBhvr>
                                        <p:cTn id="40" dur="800" decel="100000" fill="hold"/>
                                        <p:tgtEl>
                                          <p:spTgt spid="43011"/>
                                        </p:tgtEl>
                                        <p:attrNameLst>
                                          <p:attrName>ppt_x</p:attrName>
                                        </p:attrNameLst>
                                      </p:cBhvr>
                                      <p:tavLst>
                                        <p:tav tm="0">
                                          <p:val>
                                            <p:strVal val="#ppt_x+0.4"/>
                                          </p:val>
                                        </p:tav>
                                        <p:tav tm="100000">
                                          <p:val>
                                            <p:strVal val="#ppt_x-0.05"/>
                                          </p:val>
                                        </p:tav>
                                      </p:tavLst>
                                    </p:anim>
                                    <p:anim calcmode="lin" valueType="num">
                                      <p:cBhvr>
                                        <p:cTn id="41" dur="800" decel="100000" fill="hold"/>
                                        <p:tgtEl>
                                          <p:spTgt spid="43011"/>
                                        </p:tgtEl>
                                        <p:attrNameLst>
                                          <p:attrName>ppt_y</p:attrName>
                                        </p:attrNameLst>
                                      </p:cBhvr>
                                      <p:tavLst>
                                        <p:tav tm="0">
                                          <p:val>
                                            <p:strVal val="#ppt_y-0.4"/>
                                          </p:val>
                                        </p:tav>
                                        <p:tav tm="100000">
                                          <p:val>
                                            <p:strVal val="#ppt_y+0.1"/>
                                          </p:val>
                                        </p:tav>
                                      </p:tavLst>
                                    </p:anim>
                                    <p:anim calcmode="lin" valueType="num">
                                      <p:cBhvr>
                                        <p:cTn id="42" dur="200" accel="100000" fill="hold">
                                          <p:stCondLst>
                                            <p:cond delay="800"/>
                                          </p:stCondLst>
                                        </p:cTn>
                                        <p:tgtEl>
                                          <p:spTgt spid="43011"/>
                                        </p:tgtEl>
                                        <p:attrNameLst>
                                          <p:attrName>ppt_x</p:attrName>
                                        </p:attrNameLst>
                                      </p:cBhvr>
                                      <p:tavLst>
                                        <p:tav tm="0">
                                          <p:val>
                                            <p:strVal val="#ppt_x-0.05"/>
                                          </p:val>
                                        </p:tav>
                                        <p:tav tm="100000">
                                          <p:val>
                                            <p:strVal val="#ppt_x"/>
                                          </p:val>
                                        </p:tav>
                                      </p:tavLst>
                                    </p:anim>
                                    <p:anim calcmode="lin" valueType="num">
                                      <p:cBhvr>
                                        <p:cTn id="43" dur="200" accel="100000" fill="hold">
                                          <p:stCondLst>
                                            <p:cond delay="800"/>
                                          </p:stCondLst>
                                        </p:cTn>
                                        <p:tgtEl>
                                          <p:spTgt spid="43011"/>
                                        </p:tgtEl>
                                        <p:attrNameLst>
                                          <p:attrName>ppt_y</p:attrName>
                                        </p:attrNameLst>
                                      </p:cBhvr>
                                      <p:tavLst>
                                        <p:tav tm="0">
                                          <p:val>
                                            <p:strVal val="#ppt_y+0.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2" presetClass="entr" presetSubtype="8" fill="hold" grpId="0" nodeType="clickEffect">
                                  <p:stCondLst>
                                    <p:cond delay="0"/>
                                  </p:stCondLst>
                                  <p:childTnLst>
                                    <p:set>
                                      <p:cBhvr>
                                        <p:cTn id="47" dur="1" fill="hold">
                                          <p:stCondLst>
                                            <p:cond delay="0"/>
                                          </p:stCondLst>
                                        </p:cTn>
                                        <p:tgtEl>
                                          <p:spTgt spid="17"/>
                                        </p:tgtEl>
                                        <p:attrNameLst>
                                          <p:attrName>style.visibility</p:attrName>
                                        </p:attrNameLst>
                                      </p:cBhvr>
                                      <p:to>
                                        <p:strVal val="visible"/>
                                      </p:to>
                                    </p:set>
                                    <p:animEffect transition="in" filter="wipe(left)">
                                      <p:cBhvr>
                                        <p:cTn id="48" dur="500"/>
                                        <p:tgtEl>
                                          <p:spTgt spid="17"/>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8" fill="hold" nodeType="clickEffect">
                                  <p:stCondLst>
                                    <p:cond delay="0"/>
                                  </p:stCondLst>
                                  <p:childTnLst>
                                    <p:set>
                                      <p:cBhvr>
                                        <p:cTn id="52" dur="1" fill="hold">
                                          <p:stCondLst>
                                            <p:cond delay="0"/>
                                          </p:stCondLst>
                                        </p:cTn>
                                        <p:tgtEl>
                                          <p:spTgt spid="23"/>
                                        </p:tgtEl>
                                        <p:attrNameLst>
                                          <p:attrName>style.visibility</p:attrName>
                                        </p:attrNameLst>
                                      </p:cBhvr>
                                      <p:to>
                                        <p:strVal val="visible"/>
                                      </p:to>
                                    </p:set>
                                    <p:animEffect transition="in" filter="wipe(left)">
                                      <p:cBhvr>
                                        <p:cTn id="53"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9" grpId="0"/>
      <p:bldP spid="1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9512" y="116632"/>
            <a:ext cx="1305165" cy="369332"/>
          </a:xfrm>
          <a:prstGeom prst="rect">
            <a:avLst/>
          </a:prstGeom>
        </p:spPr>
        <p:txBody>
          <a:bodyPr wrap="none">
            <a:spAutoFit/>
          </a:bodyPr>
          <a:lstStyle/>
          <a:p>
            <a:r>
              <a:rPr lang="fr-FR" b="1" u="sng" dirty="0"/>
              <a:t>A RETENIR :</a:t>
            </a:r>
            <a:endParaRPr lang="fr-FR" dirty="0"/>
          </a:p>
        </p:txBody>
      </p:sp>
      <p:sp>
        <p:nvSpPr>
          <p:cNvPr id="5" name="Rectangle 4"/>
          <p:cNvSpPr/>
          <p:nvPr/>
        </p:nvSpPr>
        <p:spPr>
          <a:xfrm>
            <a:off x="323528" y="521385"/>
            <a:ext cx="8640960" cy="1446550"/>
          </a:xfrm>
          <a:prstGeom prst="rect">
            <a:avLst/>
          </a:prstGeom>
        </p:spPr>
        <p:txBody>
          <a:bodyPr wrap="square">
            <a:spAutoFit/>
          </a:bodyPr>
          <a:lstStyle/>
          <a:p>
            <a:pPr algn="just"/>
            <a:r>
              <a:rPr lang="fr-FR" dirty="0">
                <a:solidFill>
                  <a:srgbClr val="FF0000"/>
                </a:solidFill>
              </a:rPr>
              <a:t>Les interférences de deux ondes </a:t>
            </a:r>
            <a:r>
              <a:rPr lang="fr-FR" dirty="0" err="1">
                <a:solidFill>
                  <a:srgbClr val="FF0000"/>
                </a:solidFill>
              </a:rPr>
              <a:t>monochtomatiques</a:t>
            </a:r>
            <a:r>
              <a:rPr lang="fr-FR" dirty="0">
                <a:solidFill>
                  <a:srgbClr val="FF0000"/>
                </a:solidFill>
              </a:rPr>
              <a:t> (ou mécaniques) de même longueur d’onde (cohérentes) en un point sont dites : </a:t>
            </a:r>
          </a:p>
          <a:p>
            <a:endParaRPr lang="fr-FR" sz="800" dirty="0">
              <a:solidFill>
                <a:srgbClr val="FF0000"/>
              </a:solidFill>
            </a:endParaRPr>
          </a:p>
          <a:p>
            <a:pPr algn="just">
              <a:buFontTx/>
              <a:buChar char="-"/>
            </a:pPr>
            <a:r>
              <a:rPr lang="fr-FR" dirty="0">
                <a:solidFill>
                  <a:srgbClr val="FF0000"/>
                </a:solidFill>
              </a:rPr>
              <a:t>  </a:t>
            </a:r>
            <a:r>
              <a:rPr lang="fr-FR" b="1" dirty="0">
                <a:solidFill>
                  <a:srgbClr val="FF0000"/>
                </a:solidFill>
              </a:rPr>
              <a:t>Constructives</a:t>
            </a:r>
            <a:r>
              <a:rPr lang="fr-FR" dirty="0">
                <a:solidFill>
                  <a:srgbClr val="FF0000"/>
                </a:solidFill>
              </a:rPr>
              <a:t> si Δ</a:t>
            </a:r>
            <a:r>
              <a:rPr lang="fr-FR" dirty="0">
                <a:solidFill>
                  <a:srgbClr val="FF0000"/>
                </a:solidFill>
                <a:sym typeface="Symbol"/>
              </a:rPr>
              <a:t></a:t>
            </a:r>
            <a:r>
              <a:rPr lang="fr-FR" dirty="0">
                <a:solidFill>
                  <a:srgbClr val="FF0000"/>
                </a:solidFill>
              </a:rPr>
              <a:t> = τ</a:t>
            </a:r>
            <a:r>
              <a:rPr lang="fr-FR" baseline="-25000" dirty="0">
                <a:solidFill>
                  <a:srgbClr val="FF0000"/>
                </a:solidFill>
              </a:rPr>
              <a:t>2</a:t>
            </a:r>
            <a:r>
              <a:rPr lang="fr-FR" dirty="0">
                <a:solidFill>
                  <a:srgbClr val="FF0000"/>
                </a:solidFill>
              </a:rPr>
              <a:t> − τ</a:t>
            </a:r>
            <a:r>
              <a:rPr lang="fr-FR" baseline="-25000" dirty="0">
                <a:solidFill>
                  <a:srgbClr val="FF0000"/>
                </a:solidFill>
              </a:rPr>
              <a:t>1</a:t>
            </a:r>
            <a:r>
              <a:rPr lang="fr-FR" dirty="0">
                <a:solidFill>
                  <a:srgbClr val="FF0000"/>
                </a:solidFill>
              </a:rPr>
              <a:t> = kT  (avec k </a:t>
            </a:r>
            <a:r>
              <a:rPr lang="fr-FR" dirty="0">
                <a:solidFill>
                  <a:srgbClr val="FF0000"/>
                </a:solidFill>
                <a:sym typeface="Symbol"/>
              </a:rPr>
              <a:t></a:t>
            </a:r>
            <a:r>
              <a:rPr lang="fr-FR" dirty="0">
                <a:solidFill>
                  <a:srgbClr val="FF0000"/>
                </a:solidFill>
              </a:rPr>
              <a:t> ℤ) ;</a:t>
            </a:r>
          </a:p>
          <a:p>
            <a:pPr algn="just"/>
            <a:endParaRPr lang="fr-FR" sz="800" dirty="0">
              <a:solidFill>
                <a:srgbClr val="FF0000"/>
              </a:solidFill>
            </a:endParaRPr>
          </a:p>
          <a:p>
            <a:pPr algn="just">
              <a:buFontTx/>
              <a:buChar char="-"/>
            </a:pPr>
            <a:r>
              <a:rPr lang="fr-FR" dirty="0">
                <a:solidFill>
                  <a:srgbClr val="FF0000"/>
                </a:solidFill>
              </a:rPr>
              <a:t>  </a:t>
            </a:r>
            <a:r>
              <a:rPr lang="fr-FR" b="1" dirty="0">
                <a:solidFill>
                  <a:srgbClr val="FF0000"/>
                </a:solidFill>
              </a:rPr>
              <a:t>Destructive</a:t>
            </a:r>
            <a:r>
              <a:rPr lang="fr-FR" dirty="0">
                <a:solidFill>
                  <a:srgbClr val="FF0000"/>
                </a:solidFill>
              </a:rPr>
              <a:t> si Δ</a:t>
            </a:r>
            <a:r>
              <a:rPr lang="fr-FR" dirty="0">
                <a:solidFill>
                  <a:srgbClr val="FF0000"/>
                </a:solidFill>
                <a:sym typeface="Symbol"/>
              </a:rPr>
              <a:t></a:t>
            </a:r>
            <a:r>
              <a:rPr lang="fr-FR" dirty="0">
                <a:solidFill>
                  <a:srgbClr val="FF0000"/>
                </a:solidFill>
              </a:rPr>
              <a:t> = τ</a:t>
            </a:r>
            <a:r>
              <a:rPr lang="fr-FR" baseline="-25000" dirty="0">
                <a:solidFill>
                  <a:srgbClr val="FF0000"/>
                </a:solidFill>
              </a:rPr>
              <a:t>2</a:t>
            </a:r>
            <a:r>
              <a:rPr lang="fr-FR" dirty="0">
                <a:solidFill>
                  <a:srgbClr val="FF0000"/>
                </a:solidFill>
              </a:rPr>
              <a:t> − τ</a:t>
            </a:r>
            <a:r>
              <a:rPr lang="fr-FR" baseline="-25000" dirty="0">
                <a:solidFill>
                  <a:srgbClr val="FF0000"/>
                </a:solidFill>
              </a:rPr>
              <a:t>1</a:t>
            </a:r>
            <a:r>
              <a:rPr lang="fr-FR" dirty="0">
                <a:solidFill>
                  <a:srgbClr val="FF0000"/>
                </a:solidFill>
              </a:rPr>
              <a:t> = (2k + 1)      (avec k </a:t>
            </a:r>
            <a:r>
              <a:rPr lang="fr-FR" dirty="0">
                <a:solidFill>
                  <a:srgbClr val="FF0000"/>
                </a:solidFill>
                <a:sym typeface="Symbol"/>
              </a:rPr>
              <a:t></a:t>
            </a:r>
            <a:r>
              <a:rPr lang="fr-FR" dirty="0">
                <a:solidFill>
                  <a:srgbClr val="FF0000"/>
                </a:solidFill>
              </a:rPr>
              <a:t> ℤ).</a:t>
            </a:r>
          </a:p>
        </p:txBody>
      </p:sp>
      <p:sp>
        <p:nvSpPr>
          <p:cNvPr id="6" name="Rectangle 5"/>
          <p:cNvSpPr/>
          <p:nvPr/>
        </p:nvSpPr>
        <p:spPr>
          <a:xfrm>
            <a:off x="179512" y="2492896"/>
            <a:ext cx="1253805" cy="369332"/>
          </a:xfrm>
          <a:prstGeom prst="rect">
            <a:avLst/>
          </a:prstGeom>
        </p:spPr>
        <p:txBody>
          <a:bodyPr wrap="none">
            <a:spAutoFit/>
          </a:bodyPr>
          <a:lstStyle/>
          <a:p>
            <a:r>
              <a:rPr lang="fr-FR" b="1" u="sng" dirty="0"/>
              <a:t>Définition :</a:t>
            </a:r>
            <a:endParaRPr lang="fr-FR" u="sng" dirty="0"/>
          </a:p>
        </p:txBody>
      </p:sp>
      <p:sp>
        <p:nvSpPr>
          <p:cNvPr id="7" name="Rectangle 6"/>
          <p:cNvSpPr/>
          <p:nvPr/>
        </p:nvSpPr>
        <p:spPr>
          <a:xfrm>
            <a:off x="179512" y="2868032"/>
            <a:ext cx="8712968" cy="2090252"/>
          </a:xfrm>
          <a:prstGeom prst="rect">
            <a:avLst/>
          </a:prstGeom>
        </p:spPr>
        <p:txBody>
          <a:bodyPr wrap="square">
            <a:spAutoFit/>
          </a:bodyPr>
          <a:lstStyle/>
          <a:p>
            <a:pPr marL="285750" indent="-285750" algn="just">
              <a:buFontTx/>
              <a:buChar char="-"/>
            </a:pPr>
            <a:r>
              <a:rPr lang="fr-FR" dirty="0">
                <a:solidFill>
                  <a:srgbClr val="FF0000"/>
                </a:solidFill>
              </a:rPr>
              <a:t>On appelle </a:t>
            </a:r>
            <a:r>
              <a:rPr lang="fr-FR" b="1" dirty="0">
                <a:solidFill>
                  <a:srgbClr val="FF0000"/>
                </a:solidFill>
              </a:rPr>
              <a:t>différence de marche</a:t>
            </a:r>
            <a:r>
              <a:rPr lang="fr-FR" dirty="0">
                <a:solidFill>
                  <a:srgbClr val="FF0000"/>
                </a:solidFill>
              </a:rPr>
              <a:t> δ en un point M, la différence entre les deux distances d</a:t>
            </a:r>
            <a:r>
              <a:rPr lang="fr-FR" baseline="-25000" dirty="0">
                <a:solidFill>
                  <a:srgbClr val="FF0000"/>
                </a:solidFill>
              </a:rPr>
              <a:t>1</a:t>
            </a:r>
            <a:r>
              <a:rPr lang="fr-FR" dirty="0">
                <a:solidFill>
                  <a:srgbClr val="FF0000"/>
                </a:solidFill>
              </a:rPr>
              <a:t> et d</a:t>
            </a:r>
            <a:r>
              <a:rPr lang="fr-FR" baseline="-25000" dirty="0">
                <a:solidFill>
                  <a:srgbClr val="FF0000"/>
                </a:solidFill>
              </a:rPr>
              <a:t>2</a:t>
            </a:r>
            <a:r>
              <a:rPr lang="fr-FR" dirty="0">
                <a:solidFill>
                  <a:srgbClr val="FF0000"/>
                </a:solidFill>
              </a:rPr>
              <a:t> distances entre chacune des deux sources et le point M :</a:t>
            </a:r>
          </a:p>
          <a:p>
            <a:pPr algn="just"/>
            <a:endParaRPr lang="fr-FR" sz="500" dirty="0">
              <a:solidFill>
                <a:srgbClr val="FF0000"/>
              </a:solidFill>
            </a:endParaRPr>
          </a:p>
          <a:p>
            <a:pPr marL="285750" indent="-285750" algn="ctr">
              <a:buFont typeface="Symbol" panose="05050102010706020507" pitchFamily="18" charset="2"/>
              <a:buChar char="d"/>
            </a:pPr>
            <a:r>
              <a:rPr lang="fr-FR" dirty="0">
                <a:solidFill>
                  <a:srgbClr val="FF0000"/>
                </a:solidFill>
              </a:rPr>
              <a:t>= d</a:t>
            </a:r>
            <a:r>
              <a:rPr lang="fr-FR" baseline="-25000" dirty="0">
                <a:solidFill>
                  <a:srgbClr val="FF0000"/>
                </a:solidFill>
              </a:rPr>
              <a:t>2</a:t>
            </a:r>
            <a:r>
              <a:rPr lang="fr-FR" dirty="0">
                <a:solidFill>
                  <a:srgbClr val="FF0000"/>
                </a:solidFill>
              </a:rPr>
              <a:t> – d</a:t>
            </a:r>
            <a:r>
              <a:rPr lang="fr-FR" baseline="-25000" dirty="0">
                <a:solidFill>
                  <a:srgbClr val="FF0000"/>
                </a:solidFill>
              </a:rPr>
              <a:t>1</a:t>
            </a:r>
            <a:r>
              <a:rPr lang="fr-FR" dirty="0">
                <a:solidFill>
                  <a:srgbClr val="FF0000"/>
                </a:solidFill>
              </a:rPr>
              <a:t> = S</a:t>
            </a:r>
            <a:r>
              <a:rPr lang="fr-FR" baseline="-25000" dirty="0">
                <a:solidFill>
                  <a:srgbClr val="FF0000"/>
                </a:solidFill>
              </a:rPr>
              <a:t>2</a:t>
            </a:r>
            <a:r>
              <a:rPr lang="fr-FR" dirty="0">
                <a:solidFill>
                  <a:srgbClr val="FF0000"/>
                </a:solidFill>
              </a:rPr>
              <a:t>M – S</a:t>
            </a:r>
            <a:r>
              <a:rPr lang="fr-FR" baseline="-25000" dirty="0">
                <a:solidFill>
                  <a:srgbClr val="FF0000"/>
                </a:solidFill>
              </a:rPr>
              <a:t>1</a:t>
            </a:r>
            <a:r>
              <a:rPr lang="fr-FR" dirty="0">
                <a:solidFill>
                  <a:srgbClr val="FF0000"/>
                </a:solidFill>
              </a:rPr>
              <a:t>M</a:t>
            </a:r>
          </a:p>
          <a:p>
            <a:pPr marL="285750" indent="-285750" algn="ctr">
              <a:buFont typeface="Symbol" panose="05050102010706020507" pitchFamily="18" charset="2"/>
              <a:buChar char="d"/>
            </a:pPr>
            <a:endParaRPr lang="fr-FR" sz="800" dirty="0">
              <a:solidFill>
                <a:srgbClr val="FF0000"/>
              </a:solidFill>
            </a:endParaRPr>
          </a:p>
          <a:p>
            <a:pPr marL="285750" indent="-285750">
              <a:buFontTx/>
              <a:buChar char="-"/>
            </a:pPr>
            <a:r>
              <a:rPr lang="fr-FR" dirty="0">
                <a:solidFill>
                  <a:srgbClr val="FF0000"/>
                </a:solidFill>
              </a:rPr>
              <a:t>La </a:t>
            </a:r>
            <a:r>
              <a:rPr lang="fr-FR" b="1" dirty="0">
                <a:solidFill>
                  <a:srgbClr val="FF0000"/>
                </a:solidFill>
              </a:rPr>
              <a:t>différence de chemin optique</a:t>
            </a:r>
            <a:r>
              <a:rPr lang="fr-FR" dirty="0">
                <a:solidFill>
                  <a:srgbClr val="FF0000"/>
                </a:solidFill>
              </a:rPr>
              <a:t> </a:t>
            </a:r>
            <a:r>
              <a:rPr lang="fr-FR" dirty="0" err="1">
                <a:solidFill>
                  <a:srgbClr val="FF0000"/>
                </a:solidFill>
              </a:rPr>
              <a:t>δ</a:t>
            </a:r>
            <a:r>
              <a:rPr lang="fr-FR" baseline="-25000" dirty="0" err="1">
                <a:solidFill>
                  <a:srgbClr val="FF0000"/>
                </a:solidFill>
              </a:rPr>
              <a:t>optique</a:t>
            </a:r>
            <a:r>
              <a:rPr lang="fr-FR" dirty="0">
                <a:solidFill>
                  <a:srgbClr val="FF0000"/>
                </a:solidFill>
              </a:rPr>
              <a:t> est donnée par :</a:t>
            </a:r>
          </a:p>
          <a:p>
            <a:endParaRPr lang="fr-FR" sz="800" dirty="0">
              <a:solidFill>
                <a:srgbClr val="FF0000"/>
              </a:solidFill>
            </a:endParaRPr>
          </a:p>
          <a:p>
            <a:pPr algn="ctr"/>
            <a:r>
              <a:rPr lang="fr-FR" dirty="0">
                <a:solidFill>
                  <a:srgbClr val="FF0000"/>
                </a:solidFill>
                <a:sym typeface="Symbol" panose="05050102010706020507" pitchFamily="18" charset="2"/>
              </a:rPr>
              <a:t></a:t>
            </a:r>
            <a:r>
              <a:rPr lang="fr-FR" baseline="-25000" dirty="0">
                <a:solidFill>
                  <a:srgbClr val="FF0000"/>
                </a:solidFill>
              </a:rPr>
              <a:t>optique</a:t>
            </a:r>
            <a:r>
              <a:rPr lang="fr-FR" dirty="0">
                <a:solidFill>
                  <a:srgbClr val="FF0000"/>
                </a:solidFill>
              </a:rPr>
              <a:t> = n </a:t>
            </a:r>
            <a:r>
              <a:rPr lang="fr-FR" dirty="0">
                <a:solidFill>
                  <a:srgbClr val="FF0000"/>
                </a:solidFill>
                <a:sym typeface="Symbol" panose="05050102010706020507" pitchFamily="18" charset="2"/>
              </a:rPr>
              <a:t></a:t>
            </a:r>
            <a:r>
              <a:rPr lang="fr-FR" dirty="0">
                <a:solidFill>
                  <a:srgbClr val="FF0000"/>
                </a:solidFill>
              </a:rPr>
              <a:t> </a:t>
            </a:r>
            <a:r>
              <a:rPr lang="fr-FR" dirty="0">
                <a:solidFill>
                  <a:srgbClr val="FF0000"/>
                </a:solidFill>
                <a:sym typeface="Symbol" panose="05050102010706020507" pitchFamily="18" charset="2"/>
              </a:rPr>
              <a:t></a:t>
            </a:r>
            <a:r>
              <a:rPr lang="fr-FR" dirty="0">
                <a:solidFill>
                  <a:srgbClr val="FF0000"/>
                </a:solidFill>
              </a:rPr>
              <a:t>  = n </a:t>
            </a:r>
            <a:r>
              <a:rPr lang="fr-FR" dirty="0">
                <a:solidFill>
                  <a:srgbClr val="FF0000"/>
                </a:solidFill>
                <a:sym typeface="Symbol" panose="05050102010706020507" pitchFamily="18" charset="2"/>
              </a:rPr>
              <a:t></a:t>
            </a:r>
            <a:r>
              <a:rPr lang="fr-FR" dirty="0">
                <a:solidFill>
                  <a:srgbClr val="FF0000"/>
                </a:solidFill>
              </a:rPr>
              <a:t> (d</a:t>
            </a:r>
            <a:r>
              <a:rPr lang="fr-FR" baseline="-25000" dirty="0">
                <a:solidFill>
                  <a:srgbClr val="FF0000"/>
                </a:solidFill>
              </a:rPr>
              <a:t>2</a:t>
            </a:r>
            <a:r>
              <a:rPr lang="fr-FR" dirty="0">
                <a:solidFill>
                  <a:srgbClr val="FF0000"/>
                </a:solidFill>
              </a:rPr>
              <a:t> – d</a:t>
            </a:r>
            <a:r>
              <a:rPr lang="fr-FR" baseline="-25000" dirty="0">
                <a:solidFill>
                  <a:srgbClr val="FF0000"/>
                </a:solidFill>
              </a:rPr>
              <a:t>1</a:t>
            </a:r>
            <a:r>
              <a:rPr lang="fr-FR" dirty="0">
                <a:solidFill>
                  <a:srgbClr val="FF0000"/>
                </a:solidFill>
              </a:rPr>
              <a:t>) = n </a:t>
            </a:r>
            <a:r>
              <a:rPr lang="fr-FR" dirty="0">
                <a:solidFill>
                  <a:srgbClr val="FF0000"/>
                </a:solidFill>
                <a:sym typeface="Symbol" panose="05050102010706020507" pitchFamily="18" charset="2"/>
              </a:rPr>
              <a:t></a:t>
            </a:r>
            <a:r>
              <a:rPr lang="fr-FR" dirty="0">
                <a:solidFill>
                  <a:srgbClr val="FF0000"/>
                </a:solidFill>
              </a:rPr>
              <a:t> (S</a:t>
            </a:r>
            <a:r>
              <a:rPr lang="fr-FR" baseline="-25000" dirty="0">
                <a:solidFill>
                  <a:srgbClr val="FF0000"/>
                </a:solidFill>
              </a:rPr>
              <a:t>2</a:t>
            </a:r>
            <a:r>
              <a:rPr lang="fr-FR" dirty="0">
                <a:solidFill>
                  <a:srgbClr val="FF0000"/>
                </a:solidFill>
              </a:rPr>
              <a:t>M – S</a:t>
            </a:r>
            <a:r>
              <a:rPr lang="fr-FR" baseline="-25000" dirty="0">
                <a:solidFill>
                  <a:srgbClr val="FF0000"/>
                </a:solidFill>
              </a:rPr>
              <a:t>1</a:t>
            </a:r>
            <a:r>
              <a:rPr lang="fr-FR" dirty="0">
                <a:solidFill>
                  <a:srgbClr val="FF0000"/>
                </a:solidFill>
              </a:rPr>
              <a:t>M)</a:t>
            </a:r>
          </a:p>
          <a:p>
            <a:pPr algn="ctr">
              <a:lnSpc>
                <a:spcPct val="150000"/>
              </a:lnSpc>
            </a:pPr>
            <a:r>
              <a:rPr lang="fr-FR" sz="1400" dirty="0">
                <a:solidFill>
                  <a:srgbClr val="FF0000"/>
                </a:solidFill>
              </a:rPr>
              <a:t>(avec n = indice de réfraction du milieu de propagation)</a:t>
            </a:r>
          </a:p>
        </p:txBody>
      </p:sp>
      <p:sp>
        <p:nvSpPr>
          <p:cNvPr id="8" name="Rectangle 7"/>
          <p:cNvSpPr/>
          <p:nvPr/>
        </p:nvSpPr>
        <p:spPr>
          <a:xfrm>
            <a:off x="179512" y="2060848"/>
            <a:ext cx="3670364" cy="369332"/>
          </a:xfrm>
          <a:prstGeom prst="rect">
            <a:avLst/>
          </a:prstGeom>
        </p:spPr>
        <p:txBody>
          <a:bodyPr wrap="none">
            <a:spAutoFit/>
          </a:bodyPr>
          <a:lstStyle/>
          <a:p>
            <a:pPr marL="342900" indent="-342900"/>
            <a:r>
              <a:rPr lang="fr-FR" dirty="0">
                <a:solidFill>
                  <a:srgbClr val="0070C0"/>
                </a:solidFill>
                <a:uFill>
                  <a:solidFill>
                    <a:srgbClr val="FF0000"/>
                  </a:solidFill>
                </a:uFill>
              </a:rPr>
              <a:t>2.1.4. </a:t>
            </a:r>
            <a:r>
              <a:rPr lang="fr-FR" u="sng" dirty="0">
                <a:solidFill>
                  <a:srgbClr val="0070C0"/>
                </a:solidFill>
                <a:uFill>
                  <a:solidFill>
                    <a:srgbClr val="FF0000"/>
                  </a:solidFill>
                </a:uFill>
              </a:rPr>
              <a:t>Différence de chemin optique</a:t>
            </a:r>
          </a:p>
        </p:txBody>
      </p:sp>
      <p:grpSp>
        <p:nvGrpSpPr>
          <p:cNvPr id="2" name="Groupe 1">
            <a:extLst>
              <a:ext uri="{FF2B5EF4-FFF2-40B4-BE49-F238E27FC236}">
                <a16:creationId xmlns:a16="http://schemas.microsoft.com/office/drawing/2014/main" id="{A5E2DE4F-680F-4249-8E7C-ED6D0382E9E9}"/>
              </a:ext>
            </a:extLst>
          </p:cNvPr>
          <p:cNvGrpSpPr/>
          <p:nvPr/>
        </p:nvGrpSpPr>
        <p:grpSpPr>
          <a:xfrm>
            <a:off x="5936743" y="972109"/>
            <a:ext cx="3162672" cy="1774702"/>
            <a:chOff x="5936743" y="1044117"/>
            <a:chExt cx="3162672" cy="1774702"/>
          </a:xfrm>
        </p:grpSpPr>
        <p:pic>
          <p:nvPicPr>
            <p:cNvPr id="3" name="Image 2">
              <a:extLst>
                <a:ext uri="{FF2B5EF4-FFF2-40B4-BE49-F238E27FC236}">
                  <a16:creationId xmlns:a16="http://schemas.microsoft.com/office/drawing/2014/main" id="{08F40F57-1AF9-47DA-A01B-C4E1DD22AD5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36743" y="1044117"/>
              <a:ext cx="1944216" cy="1705453"/>
            </a:xfrm>
            <a:prstGeom prst="rect">
              <a:avLst/>
            </a:prstGeom>
          </p:spPr>
        </p:pic>
        <p:sp>
          <p:nvSpPr>
            <p:cNvPr id="15" name="ZoneTexte 14">
              <a:extLst>
                <a:ext uri="{FF2B5EF4-FFF2-40B4-BE49-F238E27FC236}">
                  <a16:creationId xmlns:a16="http://schemas.microsoft.com/office/drawing/2014/main" id="{8E228B01-1F39-43CA-A3BA-98EC50621373}"/>
                </a:ext>
              </a:extLst>
            </p:cNvPr>
            <p:cNvSpPr txBox="1"/>
            <p:nvPr/>
          </p:nvSpPr>
          <p:spPr>
            <a:xfrm>
              <a:off x="7845610" y="2310988"/>
              <a:ext cx="1253805" cy="507831"/>
            </a:xfrm>
            <a:prstGeom prst="rect">
              <a:avLst/>
            </a:prstGeom>
            <a:noFill/>
          </p:spPr>
          <p:txBody>
            <a:bodyPr wrap="square">
              <a:spAutoFit/>
            </a:bodyPr>
            <a:lstStyle/>
            <a:p>
              <a:pPr algn="just"/>
              <a:r>
                <a:rPr lang="fr-FR" sz="900" dirty="0"/>
                <a:t>Interférences d'ondes planes lors de leur croisement.</a:t>
              </a:r>
            </a:p>
          </p:txBody>
        </p:sp>
      </p:grpSp>
      <p:pic>
        <p:nvPicPr>
          <p:cNvPr id="11" name="Image 10">
            <a:extLst>
              <a:ext uri="{FF2B5EF4-FFF2-40B4-BE49-F238E27FC236}">
                <a16:creationId xmlns:a16="http://schemas.microsoft.com/office/drawing/2014/main" id="{87120F4B-31EF-4DE1-99DE-80C6E11D7A91}"/>
              </a:ext>
            </a:extLst>
          </p:cNvPr>
          <p:cNvPicPr>
            <a:picLocks noChangeAspect="1"/>
          </p:cNvPicPr>
          <p:nvPr/>
        </p:nvPicPr>
        <p:blipFill>
          <a:blip r:embed="rId3"/>
          <a:stretch>
            <a:fillRect/>
          </a:stretch>
        </p:blipFill>
        <p:spPr>
          <a:xfrm>
            <a:off x="436931" y="5085184"/>
            <a:ext cx="8270138" cy="1080000"/>
          </a:xfrm>
          <a:prstGeom prst="rect">
            <a:avLst/>
          </a:prstGeom>
        </p:spPr>
      </p:pic>
      <p:graphicFrame>
        <p:nvGraphicFramePr>
          <p:cNvPr id="9" name="Objet 8">
            <a:extLst>
              <a:ext uri="{FF2B5EF4-FFF2-40B4-BE49-F238E27FC236}">
                <a16:creationId xmlns:a16="http://schemas.microsoft.com/office/drawing/2014/main" id="{82048D7D-795C-7222-34C7-82AA28234E13}"/>
              </a:ext>
            </a:extLst>
          </p:cNvPr>
          <p:cNvGraphicFramePr>
            <a:graphicFrameLocks noChangeAspect="1"/>
          </p:cNvGraphicFramePr>
          <p:nvPr>
            <p:extLst>
              <p:ext uri="{D42A27DB-BD31-4B8C-83A1-F6EECF244321}">
                <p14:modId xmlns:p14="http://schemas.microsoft.com/office/powerpoint/2010/main" val="3993907648"/>
              </p:ext>
            </p:extLst>
          </p:nvPr>
        </p:nvGraphicFramePr>
        <p:xfrm>
          <a:off x="3851920" y="1539849"/>
          <a:ext cx="216024" cy="520999"/>
        </p:xfrm>
        <a:graphic>
          <a:graphicData uri="http://schemas.openxmlformats.org/presentationml/2006/ole">
            <mc:AlternateContent xmlns:mc="http://schemas.openxmlformats.org/markup-compatibility/2006">
              <mc:Choice xmlns:v="urn:schemas-microsoft-com:vml" Requires="v">
                <p:oleObj r:id="rId4" imgW="164957" imgH="393359" progId="Equation.DSMT4">
                  <p:embed/>
                </p:oleObj>
              </mc:Choice>
              <mc:Fallback>
                <p:oleObj r:id="rId4" imgW="164957" imgH="393359" progId="Equation.DSMT4">
                  <p:embed/>
                  <p:pic>
                    <p:nvPicPr>
                      <p:cNvPr id="3" name="Objet 2">
                        <a:extLst>
                          <a:ext uri="{FF2B5EF4-FFF2-40B4-BE49-F238E27FC236}">
                            <a16:creationId xmlns:a16="http://schemas.microsoft.com/office/drawing/2014/main" id="{5D59ACE5-47D3-4BCF-3C6E-CA2975F83E3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51920" y="1539849"/>
                        <a:ext cx="216024" cy="520999"/>
                      </a:xfrm>
                      <a:prstGeom prst="rect">
                        <a:avLst/>
                      </a:prstGeom>
                      <a:noFill/>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5">
                                            <p:txEl>
                                              <p:pRg st="0" end="0"/>
                                            </p:txEl>
                                          </p:spTgt>
                                        </p:tgtEl>
                                        <p:attrNameLst>
                                          <p:attrName>style.visibility</p:attrName>
                                        </p:attrNameLst>
                                      </p:cBhvr>
                                      <p:to>
                                        <p:strVal val="visible"/>
                                      </p:to>
                                    </p:set>
                                    <p:anim calcmode="discrete" valueType="clr">
                                      <p:cBhvr override="childStyle">
                                        <p:cTn id="7" dur="80"/>
                                        <p:tgtEl>
                                          <p:spTgt spid="5">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5">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5">
                                            <p:txEl>
                                              <p:pRg st="0" end="0"/>
                                            </p:txEl>
                                          </p:spTgt>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7" presetClass="entr" presetSubtype="0" fill="hold" grpId="0" nodeType="clickEffect">
                                  <p:stCondLst>
                                    <p:cond delay="0"/>
                                  </p:stCondLst>
                                  <p:iterate type="lt">
                                    <p:tmPct val="50000"/>
                                  </p:iterate>
                                  <p:childTnLst>
                                    <p:set>
                                      <p:cBhvr>
                                        <p:cTn id="13" dur="1" fill="hold">
                                          <p:stCondLst>
                                            <p:cond delay="0"/>
                                          </p:stCondLst>
                                        </p:cTn>
                                        <p:tgtEl>
                                          <p:spTgt spid="5">
                                            <p:txEl>
                                              <p:pRg st="2" end="2"/>
                                            </p:txEl>
                                          </p:spTgt>
                                        </p:tgtEl>
                                        <p:attrNameLst>
                                          <p:attrName>style.visibility</p:attrName>
                                        </p:attrNameLst>
                                      </p:cBhvr>
                                      <p:to>
                                        <p:strVal val="visible"/>
                                      </p:to>
                                    </p:set>
                                    <p:anim calcmode="discrete" valueType="clr">
                                      <p:cBhvr override="childStyle">
                                        <p:cTn id="14" dur="80"/>
                                        <p:tgtEl>
                                          <p:spTgt spid="5">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5">
                                            <p:txEl>
                                              <p:pRg st="2" end="2"/>
                                            </p:txEl>
                                          </p:spTgt>
                                        </p:tgtEl>
                                        <p:attrNameLst>
                                          <p:attrName>fillcolor</p:attrName>
                                        </p:attrNameLst>
                                      </p:cBhvr>
                                      <p:tavLst>
                                        <p:tav tm="0">
                                          <p:val>
                                            <p:clrVal>
                                              <a:schemeClr val="accent2"/>
                                            </p:clrVal>
                                          </p:val>
                                        </p:tav>
                                        <p:tav tm="50000">
                                          <p:val>
                                            <p:clrVal>
                                              <a:schemeClr val="hlink"/>
                                            </p:clrVal>
                                          </p:val>
                                        </p:tav>
                                      </p:tavLst>
                                    </p:anim>
                                    <p:set>
                                      <p:cBhvr>
                                        <p:cTn id="16" dur="80"/>
                                        <p:tgtEl>
                                          <p:spTgt spid="5">
                                            <p:txEl>
                                              <p:pRg st="2" end="2"/>
                                            </p:txEl>
                                          </p:spTgt>
                                        </p:tgtEl>
                                        <p:attrNameLst>
                                          <p:attrName>fill.type</p:attrName>
                                        </p:attrNameLst>
                                      </p:cBhvr>
                                      <p:to>
                                        <p:strVal val="solid"/>
                                      </p:to>
                                    </p:set>
                                  </p:childTnLst>
                                </p:cTn>
                              </p:par>
                            </p:childTnLst>
                          </p:cTn>
                        </p:par>
                      </p:childTnLst>
                    </p:cTn>
                  </p:par>
                  <p:par>
                    <p:cTn id="17" fill="hold">
                      <p:stCondLst>
                        <p:cond delay="indefinite"/>
                      </p:stCondLst>
                      <p:childTnLst>
                        <p:par>
                          <p:cTn id="18" fill="hold">
                            <p:stCondLst>
                              <p:cond delay="0"/>
                            </p:stCondLst>
                            <p:childTnLst>
                              <p:par>
                                <p:cTn id="19" presetID="27" presetClass="entr" presetSubtype="0" fill="hold" grpId="0" nodeType="clickEffect">
                                  <p:stCondLst>
                                    <p:cond delay="0"/>
                                  </p:stCondLst>
                                  <p:iterate type="lt">
                                    <p:tmPct val="50000"/>
                                  </p:iterate>
                                  <p:childTnLst>
                                    <p:set>
                                      <p:cBhvr>
                                        <p:cTn id="20" dur="1" fill="hold">
                                          <p:stCondLst>
                                            <p:cond delay="0"/>
                                          </p:stCondLst>
                                        </p:cTn>
                                        <p:tgtEl>
                                          <p:spTgt spid="5">
                                            <p:txEl>
                                              <p:pRg st="4" end="4"/>
                                            </p:txEl>
                                          </p:spTgt>
                                        </p:tgtEl>
                                        <p:attrNameLst>
                                          <p:attrName>style.visibility</p:attrName>
                                        </p:attrNameLst>
                                      </p:cBhvr>
                                      <p:to>
                                        <p:strVal val="visible"/>
                                      </p:to>
                                    </p:set>
                                    <p:anim calcmode="discrete" valueType="clr">
                                      <p:cBhvr override="childStyle">
                                        <p:cTn id="21" dur="80"/>
                                        <p:tgtEl>
                                          <p:spTgt spid="5">
                                            <p:txEl>
                                              <p:pRg st="4" end="4"/>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2" dur="80"/>
                                        <p:tgtEl>
                                          <p:spTgt spid="5">
                                            <p:txEl>
                                              <p:pRg st="4" end="4"/>
                                            </p:txEl>
                                          </p:spTgt>
                                        </p:tgtEl>
                                        <p:attrNameLst>
                                          <p:attrName>fillcolor</p:attrName>
                                        </p:attrNameLst>
                                      </p:cBhvr>
                                      <p:tavLst>
                                        <p:tav tm="0">
                                          <p:val>
                                            <p:clrVal>
                                              <a:schemeClr val="accent2"/>
                                            </p:clrVal>
                                          </p:val>
                                        </p:tav>
                                        <p:tav tm="50000">
                                          <p:val>
                                            <p:clrVal>
                                              <a:schemeClr val="hlink"/>
                                            </p:clrVal>
                                          </p:val>
                                        </p:tav>
                                      </p:tavLst>
                                    </p:anim>
                                    <p:set>
                                      <p:cBhvr>
                                        <p:cTn id="23" dur="80"/>
                                        <p:tgtEl>
                                          <p:spTgt spid="5">
                                            <p:txEl>
                                              <p:pRg st="4" end="4"/>
                                            </p:txEl>
                                          </p:spTgt>
                                        </p:tgtEl>
                                        <p:attrNameLst>
                                          <p:attrName>fill.type</p:attrName>
                                        </p:attrNameLst>
                                      </p:cBhvr>
                                      <p:to>
                                        <p:strVal val="solid"/>
                                      </p:to>
                                    </p:set>
                                  </p:childTnLst>
                                </p:cTn>
                              </p:par>
                            </p:childTnLst>
                          </p:cTn>
                        </p:par>
                        <p:par>
                          <p:cTn id="24" fill="hold">
                            <p:stCondLst>
                              <p:cond delay="1560"/>
                            </p:stCondLst>
                            <p:childTnLst>
                              <p:par>
                                <p:cTn id="25" presetID="1" presetClass="entr" presetSubtype="0"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par>
                          <p:cTn id="27" fill="hold">
                            <p:stCondLst>
                              <p:cond delay="1560"/>
                            </p:stCondLst>
                            <p:childTnLst>
                              <p:par>
                                <p:cTn id="28" presetID="10" presetClass="entr" presetSubtype="0" fill="hold" nodeType="afterEffect">
                                  <p:stCondLst>
                                    <p:cond delay="0"/>
                                  </p:stCondLst>
                                  <p:childTnLst>
                                    <p:set>
                                      <p:cBhvr>
                                        <p:cTn id="29" dur="1" fill="hold">
                                          <p:stCondLst>
                                            <p:cond delay="0"/>
                                          </p:stCondLst>
                                        </p:cTn>
                                        <p:tgtEl>
                                          <p:spTgt spid="2"/>
                                        </p:tgtEl>
                                        <p:attrNameLst>
                                          <p:attrName>style.visibility</p:attrName>
                                        </p:attrNameLst>
                                      </p:cBhvr>
                                      <p:to>
                                        <p:strVal val="visible"/>
                                      </p:to>
                                    </p:set>
                                    <p:animEffect transition="in" filter="fade">
                                      <p:cBhvr>
                                        <p:cTn id="30" dur="500"/>
                                        <p:tgtEl>
                                          <p:spTgt spid="2"/>
                                        </p:tgtEl>
                                      </p:cBhvr>
                                    </p:animEffect>
                                  </p:childTnLst>
                                </p:cTn>
                              </p:par>
                            </p:childTnLst>
                          </p:cTn>
                        </p:par>
                      </p:childTnLst>
                    </p:cTn>
                  </p:par>
                  <p:par>
                    <p:cTn id="31" fill="hold">
                      <p:stCondLst>
                        <p:cond delay="indefinite"/>
                      </p:stCondLst>
                      <p:childTnLst>
                        <p:par>
                          <p:cTn id="32" fill="hold">
                            <p:stCondLst>
                              <p:cond delay="0"/>
                            </p:stCondLst>
                            <p:childTnLst>
                              <p:par>
                                <p:cTn id="33" presetID="7" presetClass="entr" presetSubtype="8"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additive="base">
                                        <p:cTn id="35" dur="500" fill="hold"/>
                                        <p:tgtEl>
                                          <p:spTgt spid="8"/>
                                        </p:tgtEl>
                                        <p:attrNameLst>
                                          <p:attrName>ppt_x</p:attrName>
                                        </p:attrNameLst>
                                      </p:cBhvr>
                                      <p:tavLst>
                                        <p:tav tm="0">
                                          <p:val>
                                            <p:strVal val="0-#ppt_w/2"/>
                                          </p:val>
                                        </p:tav>
                                        <p:tav tm="100000">
                                          <p:val>
                                            <p:strVal val="#ppt_x"/>
                                          </p:val>
                                        </p:tav>
                                      </p:tavLst>
                                    </p:anim>
                                    <p:anim calcmode="lin" valueType="num">
                                      <p:cBhvr additive="base">
                                        <p:cTn id="36"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12" presetClass="entr" presetSubtype="4" fill="hold" grpId="0" nodeType="click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slide(fromBottom)">
                                      <p:cBhvr>
                                        <p:cTn id="41" dur="500"/>
                                        <p:tgtEl>
                                          <p:spTgt spid="6"/>
                                        </p:tgtEl>
                                      </p:cBhvr>
                                    </p:animEffect>
                                  </p:childTnLst>
                                </p:cTn>
                              </p:par>
                            </p:childTnLst>
                          </p:cTn>
                        </p:par>
                      </p:childTnLst>
                    </p:cTn>
                  </p:par>
                  <p:par>
                    <p:cTn id="42" fill="hold">
                      <p:stCondLst>
                        <p:cond delay="indefinite"/>
                      </p:stCondLst>
                      <p:childTnLst>
                        <p:par>
                          <p:cTn id="43" fill="hold">
                            <p:stCondLst>
                              <p:cond delay="0"/>
                            </p:stCondLst>
                            <p:childTnLst>
                              <p:par>
                                <p:cTn id="44" presetID="27" presetClass="entr" presetSubtype="0" fill="hold" grpId="0" nodeType="clickEffect">
                                  <p:stCondLst>
                                    <p:cond delay="0"/>
                                  </p:stCondLst>
                                  <p:iterate type="lt">
                                    <p:tmPct val="50000"/>
                                  </p:iterate>
                                  <p:childTnLst>
                                    <p:set>
                                      <p:cBhvr>
                                        <p:cTn id="45" dur="1" fill="hold">
                                          <p:stCondLst>
                                            <p:cond delay="0"/>
                                          </p:stCondLst>
                                        </p:cTn>
                                        <p:tgtEl>
                                          <p:spTgt spid="7">
                                            <p:txEl>
                                              <p:pRg st="0" end="0"/>
                                            </p:txEl>
                                          </p:spTgt>
                                        </p:tgtEl>
                                        <p:attrNameLst>
                                          <p:attrName>style.visibility</p:attrName>
                                        </p:attrNameLst>
                                      </p:cBhvr>
                                      <p:to>
                                        <p:strVal val="visible"/>
                                      </p:to>
                                    </p:set>
                                    <p:anim calcmode="discrete" valueType="clr">
                                      <p:cBhvr override="childStyle">
                                        <p:cTn id="46" dur="80"/>
                                        <p:tgtEl>
                                          <p:spTgt spid="7">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47" dur="80"/>
                                        <p:tgtEl>
                                          <p:spTgt spid="7">
                                            <p:txEl>
                                              <p:pRg st="0" end="0"/>
                                            </p:txEl>
                                          </p:spTgt>
                                        </p:tgtEl>
                                        <p:attrNameLst>
                                          <p:attrName>fillcolor</p:attrName>
                                        </p:attrNameLst>
                                      </p:cBhvr>
                                      <p:tavLst>
                                        <p:tav tm="0">
                                          <p:val>
                                            <p:clrVal>
                                              <a:schemeClr val="accent2"/>
                                            </p:clrVal>
                                          </p:val>
                                        </p:tav>
                                        <p:tav tm="50000">
                                          <p:val>
                                            <p:clrVal>
                                              <a:schemeClr val="hlink"/>
                                            </p:clrVal>
                                          </p:val>
                                        </p:tav>
                                      </p:tavLst>
                                    </p:anim>
                                    <p:set>
                                      <p:cBhvr>
                                        <p:cTn id="48" dur="80"/>
                                        <p:tgtEl>
                                          <p:spTgt spid="7">
                                            <p:txEl>
                                              <p:pRg st="0" end="0"/>
                                            </p:txEl>
                                          </p:spTgt>
                                        </p:tgtEl>
                                        <p:attrNameLst>
                                          <p:attrName>fill.type</p:attrName>
                                        </p:attrNameLst>
                                      </p:cBhvr>
                                      <p:to>
                                        <p:strVal val="solid"/>
                                      </p:to>
                                    </p:set>
                                  </p:childTnLst>
                                </p:cTn>
                              </p:par>
                            </p:childTnLst>
                          </p:cTn>
                        </p:par>
                      </p:childTnLst>
                    </p:cTn>
                  </p:par>
                  <p:par>
                    <p:cTn id="49" fill="hold">
                      <p:stCondLst>
                        <p:cond delay="indefinite"/>
                      </p:stCondLst>
                      <p:childTnLst>
                        <p:par>
                          <p:cTn id="50" fill="hold">
                            <p:stCondLst>
                              <p:cond delay="0"/>
                            </p:stCondLst>
                            <p:childTnLst>
                              <p:par>
                                <p:cTn id="51" presetID="27" presetClass="entr" presetSubtype="0" fill="hold" grpId="0" nodeType="clickEffect">
                                  <p:stCondLst>
                                    <p:cond delay="0"/>
                                  </p:stCondLst>
                                  <p:iterate type="lt">
                                    <p:tmPct val="50000"/>
                                  </p:iterate>
                                  <p:childTnLst>
                                    <p:set>
                                      <p:cBhvr>
                                        <p:cTn id="52" dur="1" fill="hold">
                                          <p:stCondLst>
                                            <p:cond delay="0"/>
                                          </p:stCondLst>
                                        </p:cTn>
                                        <p:tgtEl>
                                          <p:spTgt spid="7">
                                            <p:txEl>
                                              <p:pRg st="2" end="2"/>
                                            </p:txEl>
                                          </p:spTgt>
                                        </p:tgtEl>
                                        <p:attrNameLst>
                                          <p:attrName>style.visibility</p:attrName>
                                        </p:attrNameLst>
                                      </p:cBhvr>
                                      <p:to>
                                        <p:strVal val="visible"/>
                                      </p:to>
                                    </p:set>
                                    <p:anim calcmode="discrete" valueType="clr">
                                      <p:cBhvr override="childStyle">
                                        <p:cTn id="53" dur="80"/>
                                        <p:tgtEl>
                                          <p:spTgt spid="7">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54" dur="80"/>
                                        <p:tgtEl>
                                          <p:spTgt spid="7">
                                            <p:txEl>
                                              <p:pRg st="2" end="2"/>
                                            </p:txEl>
                                          </p:spTgt>
                                        </p:tgtEl>
                                        <p:attrNameLst>
                                          <p:attrName>fillcolor</p:attrName>
                                        </p:attrNameLst>
                                      </p:cBhvr>
                                      <p:tavLst>
                                        <p:tav tm="0">
                                          <p:val>
                                            <p:clrVal>
                                              <a:schemeClr val="accent2"/>
                                            </p:clrVal>
                                          </p:val>
                                        </p:tav>
                                        <p:tav tm="50000">
                                          <p:val>
                                            <p:clrVal>
                                              <a:schemeClr val="hlink"/>
                                            </p:clrVal>
                                          </p:val>
                                        </p:tav>
                                      </p:tavLst>
                                    </p:anim>
                                    <p:set>
                                      <p:cBhvr>
                                        <p:cTn id="55" dur="80"/>
                                        <p:tgtEl>
                                          <p:spTgt spid="7">
                                            <p:txEl>
                                              <p:pRg st="2" end="2"/>
                                            </p:txEl>
                                          </p:spTgt>
                                        </p:tgtEl>
                                        <p:attrNameLst>
                                          <p:attrName>fill.type</p:attrName>
                                        </p:attrNameLst>
                                      </p:cBhvr>
                                      <p:to>
                                        <p:strVal val="solid"/>
                                      </p:to>
                                    </p:set>
                                  </p:childTnLst>
                                </p:cTn>
                              </p:par>
                            </p:childTnLst>
                          </p:cTn>
                        </p:par>
                      </p:childTnLst>
                    </p:cTn>
                  </p:par>
                  <p:par>
                    <p:cTn id="56" fill="hold">
                      <p:stCondLst>
                        <p:cond delay="indefinite"/>
                      </p:stCondLst>
                      <p:childTnLst>
                        <p:par>
                          <p:cTn id="57" fill="hold">
                            <p:stCondLst>
                              <p:cond delay="0"/>
                            </p:stCondLst>
                            <p:childTnLst>
                              <p:par>
                                <p:cTn id="58" presetID="27" presetClass="entr" presetSubtype="0" fill="hold" grpId="0" nodeType="clickEffect">
                                  <p:stCondLst>
                                    <p:cond delay="0"/>
                                  </p:stCondLst>
                                  <p:iterate type="lt">
                                    <p:tmPct val="50000"/>
                                  </p:iterate>
                                  <p:childTnLst>
                                    <p:set>
                                      <p:cBhvr>
                                        <p:cTn id="59" dur="1" fill="hold">
                                          <p:stCondLst>
                                            <p:cond delay="0"/>
                                          </p:stCondLst>
                                        </p:cTn>
                                        <p:tgtEl>
                                          <p:spTgt spid="7">
                                            <p:txEl>
                                              <p:pRg st="4" end="4"/>
                                            </p:txEl>
                                          </p:spTgt>
                                        </p:tgtEl>
                                        <p:attrNameLst>
                                          <p:attrName>style.visibility</p:attrName>
                                        </p:attrNameLst>
                                      </p:cBhvr>
                                      <p:to>
                                        <p:strVal val="visible"/>
                                      </p:to>
                                    </p:set>
                                    <p:anim calcmode="discrete" valueType="clr">
                                      <p:cBhvr override="childStyle">
                                        <p:cTn id="60" dur="80"/>
                                        <p:tgtEl>
                                          <p:spTgt spid="7">
                                            <p:txEl>
                                              <p:pRg st="4" end="4"/>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61" dur="80"/>
                                        <p:tgtEl>
                                          <p:spTgt spid="7">
                                            <p:txEl>
                                              <p:pRg st="4" end="4"/>
                                            </p:txEl>
                                          </p:spTgt>
                                        </p:tgtEl>
                                        <p:attrNameLst>
                                          <p:attrName>fillcolor</p:attrName>
                                        </p:attrNameLst>
                                      </p:cBhvr>
                                      <p:tavLst>
                                        <p:tav tm="0">
                                          <p:val>
                                            <p:clrVal>
                                              <a:schemeClr val="accent2"/>
                                            </p:clrVal>
                                          </p:val>
                                        </p:tav>
                                        <p:tav tm="50000">
                                          <p:val>
                                            <p:clrVal>
                                              <a:schemeClr val="hlink"/>
                                            </p:clrVal>
                                          </p:val>
                                        </p:tav>
                                      </p:tavLst>
                                    </p:anim>
                                    <p:set>
                                      <p:cBhvr>
                                        <p:cTn id="62" dur="80"/>
                                        <p:tgtEl>
                                          <p:spTgt spid="7">
                                            <p:txEl>
                                              <p:pRg st="4" end="4"/>
                                            </p:txEl>
                                          </p:spTgt>
                                        </p:tgtEl>
                                        <p:attrNameLst>
                                          <p:attrName>fill.type</p:attrName>
                                        </p:attrNameLst>
                                      </p:cBhvr>
                                      <p:to>
                                        <p:strVal val="solid"/>
                                      </p:to>
                                    </p:set>
                                  </p:childTnLst>
                                </p:cTn>
                              </p:par>
                            </p:childTnLst>
                          </p:cTn>
                        </p:par>
                      </p:childTnLst>
                    </p:cTn>
                  </p:par>
                  <p:par>
                    <p:cTn id="63" fill="hold">
                      <p:stCondLst>
                        <p:cond delay="indefinite"/>
                      </p:stCondLst>
                      <p:childTnLst>
                        <p:par>
                          <p:cTn id="64" fill="hold">
                            <p:stCondLst>
                              <p:cond delay="0"/>
                            </p:stCondLst>
                            <p:childTnLst>
                              <p:par>
                                <p:cTn id="65" presetID="27" presetClass="entr" presetSubtype="0" fill="hold" grpId="0" nodeType="clickEffect">
                                  <p:stCondLst>
                                    <p:cond delay="0"/>
                                  </p:stCondLst>
                                  <p:iterate type="lt">
                                    <p:tmPct val="50000"/>
                                  </p:iterate>
                                  <p:childTnLst>
                                    <p:set>
                                      <p:cBhvr>
                                        <p:cTn id="66" dur="1" fill="hold">
                                          <p:stCondLst>
                                            <p:cond delay="0"/>
                                          </p:stCondLst>
                                        </p:cTn>
                                        <p:tgtEl>
                                          <p:spTgt spid="7">
                                            <p:txEl>
                                              <p:pRg st="6" end="6"/>
                                            </p:txEl>
                                          </p:spTgt>
                                        </p:tgtEl>
                                        <p:attrNameLst>
                                          <p:attrName>style.visibility</p:attrName>
                                        </p:attrNameLst>
                                      </p:cBhvr>
                                      <p:to>
                                        <p:strVal val="visible"/>
                                      </p:to>
                                    </p:set>
                                    <p:anim calcmode="discrete" valueType="clr">
                                      <p:cBhvr override="childStyle">
                                        <p:cTn id="67" dur="80"/>
                                        <p:tgtEl>
                                          <p:spTgt spid="7">
                                            <p:txEl>
                                              <p:pRg st="6" end="6"/>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68" dur="80"/>
                                        <p:tgtEl>
                                          <p:spTgt spid="7">
                                            <p:txEl>
                                              <p:pRg st="6" end="6"/>
                                            </p:txEl>
                                          </p:spTgt>
                                        </p:tgtEl>
                                        <p:attrNameLst>
                                          <p:attrName>fillcolor</p:attrName>
                                        </p:attrNameLst>
                                      </p:cBhvr>
                                      <p:tavLst>
                                        <p:tav tm="0">
                                          <p:val>
                                            <p:clrVal>
                                              <a:schemeClr val="accent2"/>
                                            </p:clrVal>
                                          </p:val>
                                        </p:tav>
                                        <p:tav tm="50000">
                                          <p:val>
                                            <p:clrVal>
                                              <a:schemeClr val="hlink"/>
                                            </p:clrVal>
                                          </p:val>
                                        </p:tav>
                                      </p:tavLst>
                                    </p:anim>
                                    <p:set>
                                      <p:cBhvr>
                                        <p:cTn id="69" dur="80"/>
                                        <p:tgtEl>
                                          <p:spTgt spid="7">
                                            <p:txEl>
                                              <p:pRg st="6" end="6"/>
                                            </p:txEl>
                                          </p:spTgt>
                                        </p:tgtEl>
                                        <p:attrNameLst>
                                          <p:attrName>fill.type</p:attrName>
                                        </p:attrNameLst>
                                      </p:cBhvr>
                                      <p:to>
                                        <p:strVal val="solid"/>
                                      </p:to>
                                    </p:set>
                                  </p:childTnLst>
                                </p:cTn>
                              </p:par>
                            </p:childTnLst>
                          </p:cTn>
                        </p:par>
                      </p:childTnLst>
                    </p:cTn>
                  </p:par>
                  <p:par>
                    <p:cTn id="70" fill="hold">
                      <p:stCondLst>
                        <p:cond delay="indefinite"/>
                      </p:stCondLst>
                      <p:childTnLst>
                        <p:par>
                          <p:cTn id="71" fill="hold">
                            <p:stCondLst>
                              <p:cond delay="0"/>
                            </p:stCondLst>
                            <p:childTnLst>
                              <p:par>
                                <p:cTn id="72" presetID="27" presetClass="entr" presetSubtype="0" fill="hold" grpId="0" nodeType="clickEffect">
                                  <p:stCondLst>
                                    <p:cond delay="0"/>
                                  </p:stCondLst>
                                  <p:iterate type="lt">
                                    <p:tmPct val="50000"/>
                                  </p:iterate>
                                  <p:childTnLst>
                                    <p:set>
                                      <p:cBhvr>
                                        <p:cTn id="73" dur="1" fill="hold">
                                          <p:stCondLst>
                                            <p:cond delay="0"/>
                                          </p:stCondLst>
                                        </p:cTn>
                                        <p:tgtEl>
                                          <p:spTgt spid="7">
                                            <p:txEl>
                                              <p:pRg st="7" end="7"/>
                                            </p:txEl>
                                          </p:spTgt>
                                        </p:tgtEl>
                                        <p:attrNameLst>
                                          <p:attrName>style.visibility</p:attrName>
                                        </p:attrNameLst>
                                      </p:cBhvr>
                                      <p:to>
                                        <p:strVal val="visible"/>
                                      </p:to>
                                    </p:set>
                                    <p:anim calcmode="discrete" valueType="clr">
                                      <p:cBhvr override="childStyle">
                                        <p:cTn id="74" dur="80"/>
                                        <p:tgtEl>
                                          <p:spTgt spid="7">
                                            <p:txEl>
                                              <p:pRg st="7" end="7"/>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75" dur="80"/>
                                        <p:tgtEl>
                                          <p:spTgt spid="7">
                                            <p:txEl>
                                              <p:pRg st="7" end="7"/>
                                            </p:txEl>
                                          </p:spTgt>
                                        </p:tgtEl>
                                        <p:attrNameLst>
                                          <p:attrName>fillcolor</p:attrName>
                                        </p:attrNameLst>
                                      </p:cBhvr>
                                      <p:tavLst>
                                        <p:tav tm="0">
                                          <p:val>
                                            <p:clrVal>
                                              <a:schemeClr val="accent2"/>
                                            </p:clrVal>
                                          </p:val>
                                        </p:tav>
                                        <p:tav tm="50000">
                                          <p:val>
                                            <p:clrVal>
                                              <a:schemeClr val="hlink"/>
                                            </p:clrVal>
                                          </p:val>
                                        </p:tav>
                                      </p:tavLst>
                                    </p:anim>
                                    <p:set>
                                      <p:cBhvr>
                                        <p:cTn id="76" dur="80"/>
                                        <p:tgtEl>
                                          <p:spTgt spid="7">
                                            <p:txEl>
                                              <p:pRg st="7" end="7"/>
                                            </p:txEl>
                                          </p:spTgt>
                                        </p:tgtEl>
                                        <p:attrNameLst>
                                          <p:attrName>fill.type</p:attrName>
                                        </p:attrNameLst>
                                      </p:cBhvr>
                                      <p:to>
                                        <p:strVal val="solid"/>
                                      </p:to>
                                    </p:set>
                                  </p:childTnLst>
                                </p:cTn>
                              </p:par>
                            </p:childTnLst>
                          </p:cTn>
                        </p:par>
                        <p:par>
                          <p:cTn id="77" fill="hold">
                            <p:stCondLst>
                              <p:cond delay="1920"/>
                            </p:stCondLst>
                            <p:childTnLst>
                              <p:par>
                                <p:cTn id="78" presetID="30" presetClass="entr" presetSubtype="0" fill="hold" nodeType="afterEffect">
                                  <p:stCondLst>
                                    <p:cond delay="0"/>
                                  </p:stCondLst>
                                  <p:childTnLst>
                                    <p:set>
                                      <p:cBhvr>
                                        <p:cTn id="79" dur="1" fill="hold">
                                          <p:stCondLst>
                                            <p:cond delay="0"/>
                                          </p:stCondLst>
                                        </p:cTn>
                                        <p:tgtEl>
                                          <p:spTgt spid="11"/>
                                        </p:tgtEl>
                                        <p:attrNameLst>
                                          <p:attrName>style.visibility</p:attrName>
                                        </p:attrNameLst>
                                      </p:cBhvr>
                                      <p:to>
                                        <p:strVal val="visible"/>
                                      </p:to>
                                    </p:set>
                                    <p:animEffect transition="in" filter="fade">
                                      <p:cBhvr>
                                        <p:cTn id="80" dur="800" decel="100000"/>
                                        <p:tgtEl>
                                          <p:spTgt spid="11"/>
                                        </p:tgtEl>
                                      </p:cBhvr>
                                    </p:animEffect>
                                    <p:anim calcmode="lin" valueType="num">
                                      <p:cBhvr>
                                        <p:cTn id="81" dur="800" decel="100000" fill="hold"/>
                                        <p:tgtEl>
                                          <p:spTgt spid="11"/>
                                        </p:tgtEl>
                                        <p:attrNameLst>
                                          <p:attrName>style.rotation</p:attrName>
                                        </p:attrNameLst>
                                      </p:cBhvr>
                                      <p:tavLst>
                                        <p:tav tm="0">
                                          <p:val>
                                            <p:fltVal val="-90"/>
                                          </p:val>
                                        </p:tav>
                                        <p:tav tm="100000">
                                          <p:val>
                                            <p:fltVal val="0"/>
                                          </p:val>
                                        </p:tav>
                                      </p:tavLst>
                                    </p:anim>
                                    <p:anim calcmode="lin" valueType="num">
                                      <p:cBhvr>
                                        <p:cTn id="82" dur="800" decel="100000" fill="hold"/>
                                        <p:tgtEl>
                                          <p:spTgt spid="11"/>
                                        </p:tgtEl>
                                        <p:attrNameLst>
                                          <p:attrName>ppt_x</p:attrName>
                                        </p:attrNameLst>
                                      </p:cBhvr>
                                      <p:tavLst>
                                        <p:tav tm="0">
                                          <p:val>
                                            <p:strVal val="#ppt_x+0.4"/>
                                          </p:val>
                                        </p:tav>
                                        <p:tav tm="100000">
                                          <p:val>
                                            <p:strVal val="#ppt_x-0.05"/>
                                          </p:val>
                                        </p:tav>
                                      </p:tavLst>
                                    </p:anim>
                                    <p:anim calcmode="lin" valueType="num">
                                      <p:cBhvr>
                                        <p:cTn id="83" dur="800" decel="100000" fill="hold"/>
                                        <p:tgtEl>
                                          <p:spTgt spid="11"/>
                                        </p:tgtEl>
                                        <p:attrNameLst>
                                          <p:attrName>ppt_y</p:attrName>
                                        </p:attrNameLst>
                                      </p:cBhvr>
                                      <p:tavLst>
                                        <p:tav tm="0">
                                          <p:val>
                                            <p:strVal val="#ppt_y-0.4"/>
                                          </p:val>
                                        </p:tav>
                                        <p:tav tm="100000">
                                          <p:val>
                                            <p:strVal val="#ppt_y+0.1"/>
                                          </p:val>
                                        </p:tav>
                                      </p:tavLst>
                                    </p:anim>
                                    <p:anim calcmode="lin" valueType="num">
                                      <p:cBhvr>
                                        <p:cTn id="84" dur="200" accel="100000" fill="hold">
                                          <p:stCondLst>
                                            <p:cond delay="800"/>
                                          </p:stCondLst>
                                        </p:cTn>
                                        <p:tgtEl>
                                          <p:spTgt spid="11"/>
                                        </p:tgtEl>
                                        <p:attrNameLst>
                                          <p:attrName>ppt_x</p:attrName>
                                        </p:attrNameLst>
                                      </p:cBhvr>
                                      <p:tavLst>
                                        <p:tav tm="0">
                                          <p:val>
                                            <p:strVal val="#ppt_x-0.05"/>
                                          </p:val>
                                        </p:tav>
                                        <p:tav tm="100000">
                                          <p:val>
                                            <p:strVal val="#ppt_x"/>
                                          </p:val>
                                        </p:tav>
                                      </p:tavLst>
                                    </p:anim>
                                    <p:anim calcmode="lin" valueType="num">
                                      <p:cBhvr>
                                        <p:cTn id="85" dur="200" accel="100000" fill="hold">
                                          <p:stCondLst>
                                            <p:cond delay="800"/>
                                          </p:stCondLst>
                                        </p:cTn>
                                        <p:tgtEl>
                                          <p:spTgt spid="11"/>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P spid="6" grpId="0"/>
      <p:bldP spid="7" grpId="0" build="p"/>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e 12"/>
          <p:cNvGrpSpPr/>
          <p:nvPr/>
        </p:nvGrpSpPr>
        <p:grpSpPr>
          <a:xfrm>
            <a:off x="323528" y="1316765"/>
            <a:ext cx="5775235" cy="744083"/>
            <a:chOff x="467544" y="164637"/>
            <a:chExt cx="5775235" cy="744083"/>
          </a:xfrm>
        </p:grpSpPr>
        <p:sp>
          <p:nvSpPr>
            <p:cNvPr id="11" name="Rectangle 10"/>
            <p:cNvSpPr/>
            <p:nvPr/>
          </p:nvSpPr>
          <p:spPr>
            <a:xfrm>
              <a:off x="467544" y="332656"/>
              <a:ext cx="5775235" cy="369332"/>
            </a:xfrm>
            <a:prstGeom prst="rect">
              <a:avLst/>
            </a:prstGeom>
          </p:spPr>
          <p:txBody>
            <a:bodyPr wrap="none">
              <a:spAutoFit/>
            </a:bodyPr>
            <a:lstStyle/>
            <a:p>
              <a:pPr>
                <a:buFontTx/>
                <a:buChar char="-"/>
              </a:pPr>
              <a:r>
                <a:rPr lang="fr-FR" b="1" dirty="0">
                  <a:solidFill>
                    <a:srgbClr val="FF0000"/>
                  </a:solidFill>
                </a:rPr>
                <a:t>  Destructives</a:t>
              </a:r>
              <a:r>
                <a:rPr lang="fr-FR" dirty="0">
                  <a:solidFill>
                    <a:srgbClr val="FF0000"/>
                  </a:solidFill>
                </a:rPr>
                <a:t> en tout point où </a:t>
              </a:r>
              <a:r>
                <a:rPr lang="fr-FR" b="1" dirty="0">
                  <a:solidFill>
                    <a:srgbClr val="FF0000"/>
                  </a:solidFill>
                  <a:sym typeface="Symbol"/>
                </a:rPr>
                <a:t></a:t>
              </a:r>
              <a:r>
                <a:rPr lang="fr-FR" b="1" dirty="0">
                  <a:solidFill>
                    <a:srgbClr val="FF0000"/>
                  </a:solidFill>
                </a:rPr>
                <a:t> = (2k + 1)        </a:t>
              </a:r>
              <a:r>
                <a:rPr lang="fr-FR" dirty="0">
                  <a:solidFill>
                    <a:srgbClr val="FF0000"/>
                  </a:solidFill>
                </a:rPr>
                <a:t>(avec k </a:t>
              </a:r>
              <a:r>
                <a:rPr lang="fr-FR" dirty="0">
                  <a:solidFill>
                    <a:srgbClr val="FF0000"/>
                  </a:solidFill>
                  <a:sym typeface="Symbol"/>
                </a:rPr>
                <a:t></a:t>
              </a:r>
              <a:r>
                <a:rPr lang="fr-FR" dirty="0">
                  <a:solidFill>
                    <a:srgbClr val="FF0000"/>
                  </a:solidFill>
                </a:rPr>
                <a:t> ℤ)</a:t>
              </a:r>
              <a:endParaRPr lang="fr-FR" b="1" dirty="0">
                <a:solidFill>
                  <a:srgbClr val="FF0000"/>
                </a:solidFill>
              </a:endParaRPr>
            </a:p>
          </p:txBody>
        </p:sp>
        <p:graphicFrame>
          <p:nvGraphicFramePr>
            <p:cNvPr id="12" name="Objet 11"/>
            <p:cNvGraphicFramePr>
              <a:graphicFrameLocks noChangeAspect="1"/>
            </p:cNvGraphicFramePr>
            <p:nvPr/>
          </p:nvGraphicFramePr>
          <p:xfrm>
            <a:off x="4572000" y="164637"/>
            <a:ext cx="288032" cy="744083"/>
          </p:xfrm>
          <a:graphic>
            <a:graphicData uri="http://schemas.openxmlformats.org/presentationml/2006/ole">
              <mc:AlternateContent xmlns:mc="http://schemas.openxmlformats.org/markup-compatibility/2006">
                <mc:Choice xmlns:v="urn:schemas-microsoft-com:vml" Requires="v">
                  <p:oleObj name="Equation" r:id="rId2" imgW="152280" imgH="393480" progId="Equation.DSMT4">
                    <p:embed/>
                  </p:oleObj>
                </mc:Choice>
                <mc:Fallback>
                  <p:oleObj name="Equation" r:id="rId2" imgW="152280" imgH="393480" progId="Equation.DSMT4">
                    <p:embed/>
                    <p:pic>
                      <p:nvPicPr>
                        <p:cNvPr id="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164637"/>
                          <a:ext cx="288032" cy="74408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sp>
        <p:nvSpPr>
          <p:cNvPr id="14" name="Rectangle 13"/>
          <p:cNvSpPr/>
          <p:nvPr/>
        </p:nvSpPr>
        <p:spPr>
          <a:xfrm>
            <a:off x="179512" y="2060848"/>
            <a:ext cx="3958007" cy="369332"/>
          </a:xfrm>
          <a:prstGeom prst="rect">
            <a:avLst/>
          </a:prstGeom>
        </p:spPr>
        <p:txBody>
          <a:bodyPr wrap="none">
            <a:spAutoFit/>
          </a:bodyPr>
          <a:lstStyle/>
          <a:p>
            <a:pPr marL="342900" indent="-342900"/>
            <a:r>
              <a:rPr lang="fr-FR" dirty="0">
                <a:solidFill>
                  <a:srgbClr val="0070C0"/>
                </a:solidFill>
                <a:uFill>
                  <a:solidFill>
                    <a:srgbClr val="FF0000"/>
                  </a:solidFill>
                </a:uFill>
              </a:rPr>
              <a:t>2.2. </a:t>
            </a:r>
            <a:r>
              <a:rPr lang="fr-FR" u="sng" dirty="0">
                <a:solidFill>
                  <a:srgbClr val="0070C0"/>
                </a:solidFill>
                <a:uFill>
                  <a:solidFill>
                    <a:srgbClr val="FF0000"/>
                  </a:solidFill>
                </a:uFill>
              </a:rPr>
              <a:t>Cas des ondes électromagnétiques</a:t>
            </a:r>
          </a:p>
        </p:txBody>
      </p:sp>
      <p:sp>
        <p:nvSpPr>
          <p:cNvPr id="15" name="Rectangle 14"/>
          <p:cNvSpPr/>
          <p:nvPr/>
        </p:nvSpPr>
        <p:spPr>
          <a:xfrm>
            <a:off x="179512" y="2442954"/>
            <a:ext cx="8712968" cy="646331"/>
          </a:xfrm>
          <a:prstGeom prst="rect">
            <a:avLst/>
          </a:prstGeom>
        </p:spPr>
        <p:txBody>
          <a:bodyPr wrap="square">
            <a:spAutoFit/>
          </a:bodyPr>
          <a:lstStyle/>
          <a:p>
            <a:pPr algn="just"/>
            <a:r>
              <a:rPr lang="fr-FR" dirty="0"/>
              <a:t>Dans le cas de la lumière, on peut obtenir des interférences en utilisant une source que l’on « divise » en deux, on obtient ainsi deux sources lumineuses cohérentes :</a:t>
            </a:r>
          </a:p>
        </p:txBody>
      </p:sp>
      <p:grpSp>
        <p:nvGrpSpPr>
          <p:cNvPr id="21" name="Groupe 20"/>
          <p:cNvGrpSpPr/>
          <p:nvPr/>
        </p:nvGrpSpPr>
        <p:grpSpPr>
          <a:xfrm>
            <a:off x="323528" y="3438292"/>
            <a:ext cx="4188722" cy="3330952"/>
            <a:chOff x="323528" y="2924944"/>
            <a:chExt cx="4188722" cy="3330952"/>
          </a:xfrm>
        </p:grpSpPr>
        <p:pic>
          <p:nvPicPr>
            <p:cNvPr id="18" name="Image 17"/>
            <p:cNvPicPr/>
            <p:nvPr/>
          </p:nvPicPr>
          <p:blipFill>
            <a:blip r:embed="rId4" cstate="print"/>
            <a:srcRect/>
            <a:stretch>
              <a:fillRect/>
            </a:stretch>
          </p:blipFill>
          <p:spPr bwMode="auto">
            <a:xfrm>
              <a:off x="323528" y="2924944"/>
              <a:ext cx="4188722" cy="2952328"/>
            </a:xfrm>
            <a:prstGeom prst="rect">
              <a:avLst/>
            </a:prstGeom>
            <a:noFill/>
            <a:ln w="9525">
              <a:noFill/>
              <a:miter lim="800000"/>
              <a:headEnd/>
              <a:tailEnd/>
            </a:ln>
          </p:spPr>
        </p:pic>
        <p:sp>
          <p:nvSpPr>
            <p:cNvPr id="20" name="Rectangle 19"/>
            <p:cNvSpPr/>
            <p:nvPr/>
          </p:nvSpPr>
          <p:spPr>
            <a:xfrm>
              <a:off x="995256" y="5886564"/>
              <a:ext cx="2845266" cy="369332"/>
            </a:xfrm>
            <a:prstGeom prst="rect">
              <a:avLst/>
            </a:prstGeom>
          </p:spPr>
          <p:txBody>
            <a:bodyPr wrap="none">
              <a:spAutoFit/>
            </a:bodyPr>
            <a:lstStyle/>
            <a:p>
              <a:r>
                <a:rPr lang="fr-FR" i="1" dirty="0"/>
                <a:t>Dispositif des fentes d’Young</a:t>
              </a:r>
              <a:endParaRPr lang="fr-FR" dirty="0"/>
            </a:p>
          </p:txBody>
        </p:sp>
      </p:grpSp>
      <p:grpSp>
        <p:nvGrpSpPr>
          <p:cNvPr id="23" name="Groupe 22"/>
          <p:cNvGrpSpPr/>
          <p:nvPr/>
        </p:nvGrpSpPr>
        <p:grpSpPr>
          <a:xfrm>
            <a:off x="4788024" y="4338392"/>
            <a:ext cx="4228515" cy="1638764"/>
            <a:chOff x="4860031" y="3825044"/>
            <a:chExt cx="4228515" cy="1638764"/>
          </a:xfrm>
        </p:grpSpPr>
        <p:pic>
          <p:nvPicPr>
            <p:cNvPr id="19" name="Image 18"/>
            <p:cNvPicPr/>
            <p:nvPr/>
          </p:nvPicPr>
          <p:blipFill>
            <a:blip r:embed="rId5" cstate="print"/>
            <a:srcRect/>
            <a:stretch>
              <a:fillRect/>
            </a:stretch>
          </p:blipFill>
          <p:spPr bwMode="auto">
            <a:xfrm>
              <a:off x="4860031" y="3825044"/>
              <a:ext cx="4228515" cy="1152128"/>
            </a:xfrm>
            <a:prstGeom prst="rect">
              <a:avLst/>
            </a:prstGeom>
            <a:noFill/>
            <a:ln w="9525">
              <a:noFill/>
              <a:miter lim="800000"/>
              <a:headEnd/>
              <a:tailEnd/>
            </a:ln>
          </p:spPr>
        </p:pic>
        <p:sp>
          <p:nvSpPr>
            <p:cNvPr id="22" name="Rectangle 21"/>
            <p:cNvSpPr/>
            <p:nvPr/>
          </p:nvSpPr>
          <p:spPr>
            <a:xfrm>
              <a:off x="5456469" y="5094476"/>
              <a:ext cx="3035639" cy="369332"/>
            </a:xfrm>
            <a:prstGeom prst="rect">
              <a:avLst/>
            </a:prstGeom>
          </p:spPr>
          <p:txBody>
            <a:bodyPr wrap="none">
              <a:spAutoFit/>
            </a:bodyPr>
            <a:lstStyle/>
            <a:p>
              <a:r>
                <a:rPr lang="fr-FR" i="1" dirty="0"/>
                <a:t>Figure d’interférences obtenue</a:t>
              </a:r>
              <a:endParaRPr lang="fr-FR" dirty="0"/>
            </a:p>
          </p:txBody>
        </p:sp>
      </p:grpSp>
      <p:sp>
        <p:nvSpPr>
          <p:cNvPr id="16" name="Rectangle 15">
            <a:extLst>
              <a:ext uri="{FF2B5EF4-FFF2-40B4-BE49-F238E27FC236}">
                <a16:creationId xmlns:a16="http://schemas.microsoft.com/office/drawing/2014/main" id="{D15A0761-59BF-478E-9222-8EE8FE7A04A6}"/>
              </a:ext>
            </a:extLst>
          </p:cNvPr>
          <p:cNvSpPr/>
          <p:nvPr/>
        </p:nvSpPr>
        <p:spPr>
          <a:xfrm>
            <a:off x="323528" y="342333"/>
            <a:ext cx="8640960" cy="1046440"/>
          </a:xfrm>
          <a:prstGeom prst="rect">
            <a:avLst/>
          </a:prstGeom>
        </p:spPr>
        <p:txBody>
          <a:bodyPr wrap="square">
            <a:spAutoFit/>
          </a:bodyPr>
          <a:lstStyle/>
          <a:p>
            <a:pPr algn="just"/>
            <a:r>
              <a:rPr lang="fr-FR" dirty="0">
                <a:solidFill>
                  <a:srgbClr val="FF0000"/>
                </a:solidFill>
              </a:rPr>
              <a:t>Les interférences de deux ondes monochromatiques (ou mécaniques) de même longueur d’onde (cohérentes) en un point sont :</a:t>
            </a:r>
          </a:p>
          <a:p>
            <a:pPr algn="just"/>
            <a:endParaRPr lang="fr-FR" sz="800" dirty="0">
              <a:solidFill>
                <a:srgbClr val="FF0000"/>
              </a:solidFill>
            </a:endParaRPr>
          </a:p>
          <a:p>
            <a:pPr algn="just">
              <a:buFontTx/>
              <a:buChar char="-"/>
            </a:pPr>
            <a:r>
              <a:rPr lang="fr-FR" dirty="0">
                <a:solidFill>
                  <a:srgbClr val="FF0000"/>
                </a:solidFill>
              </a:rPr>
              <a:t>  </a:t>
            </a:r>
            <a:r>
              <a:rPr lang="fr-FR" b="1" dirty="0">
                <a:solidFill>
                  <a:srgbClr val="FF0000"/>
                </a:solidFill>
              </a:rPr>
              <a:t>Constructives</a:t>
            </a:r>
            <a:r>
              <a:rPr lang="fr-FR" dirty="0">
                <a:solidFill>
                  <a:srgbClr val="FF0000"/>
                </a:solidFill>
              </a:rPr>
              <a:t> en tout point où </a:t>
            </a:r>
            <a:r>
              <a:rPr lang="fr-FR" b="1" dirty="0">
                <a:solidFill>
                  <a:srgbClr val="FF0000"/>
                </a:solidFill>
                <a:sym typeface="Symbol"/>
              </a:rPr>
              <a:t></a:t>
            </a:r>
            <a:r>
              <a:rPr lang="fr-FR" b="1" dirty="0">
                <a:solidFill>
                  <a:srgbClr val="FF0000"/>
                </a:solidFill>
              </a:rPr>
              <a:t> = k</a:t>
            </a:r>
            <a:r>
              <a:rPr lang="fr-FR" b="1" dirty="0">
                <a:solidFill>
                  <a:srgbClr val="FF0000"/>
                </a:solidFill>
                <a:sym typeface="Symbol"/>
              </a:rPr>
              <a:t></a:t>
            </a:r>
            <a:r>
              <a:rPr lang="fr-FR" dirty="0">
                <a:solidFill>
                  <a:srgbClr val="FF0000"/>
                </a:solidFill>
              </a:rPr>
              <a:t> (avec k </a:t>
            </a:r>
            <a:r>
              <a:rPr lang="fr-FR" dirty="0">
                <a:solidFill>
                  <a:srgbClr val="FF0000"/>
                </a:solidFill>
                <a:sym typeface="Symbol"/>
              </a:rPr>
              <a:t></a:t>
            </a:r>
            <a:r>
              <a:rPr lang="fr-FR" dirty="0">
                <a:solidFill>
                  <a:srgbClr val="FF0000"/>
                </a:solidFill>
              </a:rPr>
              <a:t> ℤ) ;</a:t>
            </a:r>
          </a:p>
        </p:txBody>
      </p:sp>
      <p:sp>
        <p:nvSpPr>
          <p:cNvPr id="17" name="Rectangle 16">
            <a:extLst>
              <a:ext uri="{FF2B5EF4-FFF2-40B4-BE49-F238E27FC236}">
                <a16:creationId xmlns:a16="http://schemas.microsoft.com/office/drawing/2014/main" id="{318DD772-BDA6-4D9E-8E2C-38A71E3D69B9}"/>
              </a:ext>
            </a:extLst>
          </p:cNvPr>
          <p:cNvSpPr/>
          <p:nvPr/>
        </p:nvSpPr>
        <p:spPr>
          <a:xfrm>
            <a:off x="179512" y="0"/>
            <a:ext cx="1305165" cy="369332"/>
          </a:xfrm>
          <a:prstGeom prst="rect">
            <a:avLst/>
          </a:prstGeom>
        </p:spPr>
        <p:txBody>
          <a:bodyPr wrap="none">
            <a:spAutoFit/>
          </a:bodyPr>
          <a:lstStyle/>
          <a:p>
            <a:r>
              <a:rPr lang="fr-FR" b="1" u="sng" dirty="0"/>
              <a:t>A RETENIR :</a:t>
            </a:r>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16">
                                            <p:txEl>
                                              <p:pRg st="0" end="0"/>
                                            </p:txEl>
                                          </p:spTgt>
                                        </p:tgtEl>
                                        <p:attrNameLst>
                                          <p:attrName>style.visibility</p:attrName>
                                        </p:attrNameLst>
                                      </p:cBhvr>
                                      <p:to>
                                        <p:strVal val="visible"/>
                                      </p:to>
                                    </p:set>
                                    <p:anim calcmode="discrete" valueType="clr">
                                      <p:cBhvr override="childStyle">
                                        <p:cTn id="7" dur="80"/>
                                        <p:tgtEl>
                                          <p:spTgt spid="16">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6">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16">
                                            <p:txEl>
                                              <p:pRg st="0" end="0"/>
                                            </p:txEl>
                                          </p:spTgt>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7" presetClass="entr" presetSubtype="0" fill="hold" grpId="0" nodeType="clickEffect">
                                  <p:stCondLst>
                                    <p:cond delay="0"/>
                                  </p:stCondLst>
                                  <p:iterate type="lt">
                                    <p:tmPct val="50000"/>
                                  </p:iterate>
                                  <p:childTnLst>
                                    <p:set>
                                      <p:cBhvr>
                                        <p:cTn id="13" dur="1" fill="hold">
                                          <p:stCondLst>
                                            <p:cond delay="0"/>
                                          </p:stCondLst>
                                        </p:cTn>
                                        <p:tgtEl>
                                          <p:spTgt spid="16">
                                            <p:txEl>
                                              <p:pRg st="2" end="2"/>
                                            </p:txEl>
                                          </p:spTgt>
                                        </p:tgtEl>
                                        <p:attrNameLst>
                                          <p:attrName>style.visibility</p:attrName>
                                        </p:attrNameLst>
                                      </p:cBhvr>
                                      <p:to>
                                        <p:strVal val="visible"/>
                                      </p:to>
                                    </p:set>
                                    <p:anim calcmode="discrete" valueType="clr">
                                      <p:cBhvr override="childStyle">
                                        <p:cTn id="14" dur="80"/>
                                        <p:tgtEl>
                                          <p:spTgt spid="16">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16">
                                            <p:txEl>
                                              <p:pRg st="2" end="2"/>
                                            </p:txEl>
                                          </p:spTgt>
                                        </p:tgtEl>
                                        <p:attrNameLst>
                                          <p:attrName>fillcolor</p:attrName>
                                        </p:attrNameLst>
                                      </p:cBhvr>
                                      <p:tavLst>
                                        <p:tav tm="0">
                                          <p:val>
                                            <p:clrVal>
                                              <a:schemeClr val="accent2"/>
                                            </p:clrVal>
                                          </p:val>
                                        </p:tav>
                                        <p:tav tm="50000">
                                          <p:val>
                                            <p:clrVal>
                                              <a:schemeClr val="hlink"/>
                                            </p:clrVal>
                                          </p:val>
                                        </p:tav>
                                      </p:tavLst>
                                    </p:anim>
                                    <p:set>
                                      <p:cBhvr>
                                        <p:cTn id="16" dur="80"/>
                                        <p:tgtEl>
                                          <p:spTgt spid="16">
                                            <p:txEl>
                                              <p:pRg st="2" end="2"/>
                                            </p:txEl>
                                          </p:spTgt>
                                        </p:tgtEl>
                                        <p:attrNameLst>
                                          <p:attrName>fill.type</p:attrName>
                                        </p:attrNameLst>
                                      </p:cBhvr>
                                      <p:to>
                                        <p:strVal val="solid"/>
                                      </p:to>
                                    </p:set>
                                  </p:childTnLst>
                                </p:cTn>
                              </p:par>
                            </p:childTnLst>
                          </p:cTn>
                        </p:par>
                        <p:par>
                          <p:cTn id="17" fill="hold">
                            <p:stCondLst>
                              <p:cond delay="1640"/>
                            </p:stCondLst>
                            <p:childTnLst>
                              <p:par>
                                <p:cTn id="18" presetID="2" presetClass="entr" presetSubtype="8" fill="hold" nodeType="after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additive="base">
                                        <p:cTn id="20" dur="500" fill="hold"/>
                                        <p:tgtEl>
                                          <p:spTgt spid="13"/>
                                        </p:tgtEl>
                                        <p:attrNameLst>
                                          <p:attrName>ppt_x</p:attrName>
                                        </p:attrNameLst>
                                      </p:cBhvr>
                                      <p:tavLst>
                                        <p:tav tm="0">
                                          <p:val>
                                            <p:strVal val="0-#ppt_w/2"/>
                                          </p:val>
                                        </p:tav>
                                        <p:tav tm="100000">
                                          <p:val>
                                            <p:strVal val="#ppt_x"/>
                                          </p:val>
                                        </p:tav>
                                      </p:tavLst>
                                    </p:anim>
                                    <p:anim calcmode="lin" valueType="num">
                                      <p:cBhvr additive="base">
                                        <p:cTn id="21"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7" presetClass="entr" presetSubtype="8" fill="hold" grpId="0" nodeType="clickEffect">
                                  <p:stCondLst>
                                    <p:cond delay="0"/>
                                  </p:stCondLst>
                                  <p:childTnLst>
                                    <p:set>
                                      <p:cBhvr>
                                        <p:cTn id="25" dur="1" fill="hold">
                                          <p:stCondLst>
                                            <p:cond delay="0"/>
                                          </p:stCondLst>
                                        </p:cTn>
                                        <p:tgtEl>
                                          <p:spTgt spid="14"/>
                                        </p:tgtEl>
                                        <p:attrNameLst>
                                          <p:attrName>style.visibility</p:attrName>
                                        </p:attrNameLst>
                                      </p:cBhvr>
                                      <p:to>
                                        <p:strVal val="visible"/>
                                      </p:to>
                                    </p:set>
                                    <p:anim calcmode="lin" valueType="num">
                                      <p:cBhvr additive="base">
                                        <p:cTn id="26" dur="500" fill="hold"/>
                                        <p:tgtEl>
                                          <p:spTgt spid="14"/>
                                        </p:tgtEl>
                                        <p:attrNameLst>
                                          <p:attrName>ppt_x</p:attrName>
                                        </p:attrNameLst>
                                      </p:cBhvr>
                                      <p:tavLst>
                                        <p:tav tm="0">
                                          <p:val>
                                            <p:strVal val="0-#ppt_w/2"/>
                                          </p:val>
                                        </p:tav>
                                        <p:tav tm="100000">
                                          <p:val>
                                            <p:strVal val="#ppt_x"/>
                                          </p:val>
                                        </p:tav>
                                      </p:tavLst>
                                    </p:anim>
                                    <p:anim calcmode="lin" valueType="num">
                                      <p:cBhvr additive="base">
                                        <p:cTn id="27"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wipe(left)">
                                      <p:cBhvr>
                                        <p:cTn id="32" dur="500"/>
                                        <p:tgtEl>
                                          <p:spTgt spid="15"/>
                                        </p:tgtEl>
                                      </p:cBhvr>
                                    </p:animEffect>
                                  </p:childTnLst>
                                </p:cTn>
                              </p:par>
                            </p:childTnLst>
                          </p:cTn>
                        </p:par>
                      </p:childTnLst>
                    </p:cTn>
                  </p:par>
                  <p:par>
                    <p:cTn id="33" fill="hold">
                      <p:stCondLst>
                        <p:cond delay="indefinite"/>
                      </p:stCondLst>
                      <p:childTnLst>
                        <p:par>
                          <p:cTn id="34" fill="hold">
                            <p:stCondLst>
                              <p:cond delay="0"/>
                            </p:stCondLst>
                            <p:childTnLst>
                              <p:par>
                                <p:cTn id="35" presetID="30" presetClass="entr" presetSubtype="0" fill="hold" nodeType="click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800" decel="100000"/>
                                        <p:tgtEl>
                                          <p:spTgt spid="21"/>
                                        </p:tgtEl>
                                      </p:cBhvr>
                                    </p:animEffect>
                                    <p:anim calcmode="lin" valueType="num">
                                      <p:cBhvr>
                                        <p:cTn id="38" dur="800" decel="100000" fill="hold"/>
                                        <p:tgtEl>
                                          <p:spTgt spid="21"/>
                                        </p:tgtEl>
                                        <p:attrNameLst>
                                          <p:attrName>style.rotation</p:attrName>
                                        </p:attrNameLst>
                                      </p:cBhvr>
                                      <p:tavLst>
                                        <p:tav tm="0">
                                          <p:val>
                                            <p:fltVal val="-90"/>
                                          </p:val>
                                        </p:tav>
                                        <p:tav tm="100000">
                                          <p:val>
                                            <p:fltVal val="0"/>
                                          </p:val>
                                        </p:tav>
                                      </p:tavLst>
                                    </p:anim>
                                    <p:anim calcmode="lin" valueType="num">
                                      <p:cBhvr>
                                        <p:cTn id="39" dur="800" decel="100000" fill="hold"/>
                                        <p:tgtEl>
                                          <p:spTgt spid="21"/>
                                        </p:tgtEl>
                                        <p:attrNameLst>
                                          <p:attrName>ppt_x</p:attrName>
                                        </p:attrNameLst>
                                      </p:cBhvr>
                                      <p:tavLst>
                                        <p:tav tm="0">
                                          <p:val>
                                            <p:strVal val="#ppt_x+0.4"/>
                                          </p:val>
                                        </p:tav>
                                        <p:tav tm="100000">
                                          <p:val>
                                            <p:strVal val="#ppt_x-0.05"/>
                                          </p:val>
                                        </p:tav>
                                      </p:tavLst>
                                    </p:anim>
                                    <p:anim calcmode="lin" valueType="num">
                                      <p:cBhvr>
                                        <p:cTn id="40" dur="800" decel="100000" fill="hold"/>
                                        <p:tgtEl>
                                          <p:spTgt spid="21"/>
                                        </p:tgtEl>
                                        <p:attrNameLst>
                                          <p:attrName>ppt_y</p:attrName>
                                        </p:attrNameLst>
                                      </p:cBhvr>
                                      <p:tavLst>
                                        <p:tav tm="0">
                                          <p:val>
                                            <p:strVal val="#ppt_y-0.4"/>
                                          </p:val>
                                        </p:tav>
                                        <p:tav tm="100000">
                                          <p:val>
                                            <p:strVal val="#ppt_y+0.1"/>
                                          </p:val>
                                        </p:tav>
                                      </p:tavLst>
                                    </p:anim>
                                    <p:anim calcmode="lin" valueType="num">
                                      <p:cBhvr>
                                        <p:cTn id="41" dur="200" accel="100000" fill="hold">
                                          <p:stCondLst>
                                            <p:cond delay="800"/>
                                          </p:stCondLst>
                                        </p:cTn>
                                        <p:tgtEl>
                                          <p:spTgt spid="21"/>
                                        </p:tgtEl>
                                        <p:attrNameLst>
                                          <p:attrName>ppt_x</p:attrName>
                                        </p:attrNameLst>
                                      </p:cBhvr>
                                      <p:tavLst>
                                        <p:tav tm="0">
                                          <p:val>
                                            <p:strVal val="#ppt_x-0.05"/>
                                          </p:val>
                                        </p:tav>
                                        <p:tav tm="100000">
                                          <p:val>
                                            <p:strVal val="#ppt_x"/>
                                          </p:val>
                                        </p:tav>
                                      </p:tavLst>
                                    </p:anim>
                                    <p:anim calcmode="lin" valueType="num">
                                      <p:cBhvr>
                                        <p:cTn id="42" dur="200" accel="100000" fill="hold">
                                          <p:stCondLst>
                                            <p:cond delay="800"/>
                                          </p:stCondLst>
                                        </p:cTn>
                                        <p:tgtEl>
                                          <p:spTgt spid="21"/>
                                        </p:tgtEl>
                                        <p:attrNameLst>
                                          <p:attrName>ppt_y</p:attrName>
                                        </p:attrNameLst>
                                      </p:cBhvr>
                                      <p:tavLst>
                                        <p:tav tm="0">
                                          <p:val>
                                            <p:strVal val="#ppt_y+0.1"/>
                                          </p:val>
                                        </p:tav>
                                        <p:tav tm="100000">
                                          <p:val>
                                            <p:strVal val="#ppt_y"/>
                                          </p:val>
                                        </p:tav>
                                      </p:tavLst>
                                    </p:anim>
                                  </p:childTnLst>
                                </p:cTn>
                              </p:par>
                              <p:par>
                                <p:cTn id="43" presetID="30" presetClass="entr" presetSubtype="0" fill="hold" nodeType="withEffect">
                                  <p:stCondLst>
                                    <p:cond delay="0"/>
                                  </p:stCondLst>
                                  <p:childTnLst>
                                    <p:set>
                                      <p:cBhvr>
                                        <p:cTn id="44" dur="1" fill="hold">
                                          <p:stCondLst>
                                            <p:cond delay="0"/>
                                          </p:stCondLst>
                                        </p:cTn>
                                        <p:tgtEl>
                                          <p:spTgt spid="23"/>
                                        </p:tgtEl>
                                        <p:attrNameLst>
                                          <p:attrName>style.visibility</p:attrName>
                                        </p:attrNameLst>
                                      </p:cBhvr>
                                      <p:to>
                                        <p:strVal val="visible"/>
                                      </p:to>
                                    </p:set>
                                    <p:animEffect transition="in" filter="fade">
                                      <p:cBhvr>
                                        <p:cTn id="45" dur="800" decel="100000"/>
                                        <p:tgtEl>
                                          <p:spTgt spid="23"/>
                                        </p:tgtEl>
                                      </p:cBhvr>
                                    </p:animEffect>
                                    <p:anim calcmode="lin" valueType="num">
                                      <p:cBhvr>
                                        <p:cTn id="46" dur="800" decel="100000" fill="hold"/>
                                        <p:tgtEl>
                                          <p:spTgt spid="23"/>
                                        </p:tgtEl>
                                        <p:attrNameLst>
                                          <p:attrName>style.rotation</p:attrName>
                                        </p:attrNameLst>
                                      </p:cBhvr>
                                      <p:tavLst>
                                        <p:tav tm="0">
                                          <p:val>
                                            <p:fltVal val="-90"/>
                                          </p:val>
                                        </p:tav>
                                        <p:tav tm="100000">
                                          <p:val>
                                            <p:fltVal val="0"/>
                                          </p:val>
                                        </p:tav>
                                      </p:tavLst>
                                    </p:anim>
                                    <p:anim calcmode="lin" valueType="num">
                                      <p:cBhvr>
                                        <p:cTn id="47" dur="800" decel="100000" fill="hold"/>
                                        <p:tgtEl>
                                          <p:spTgt spid="23"/>
                                        </p:tgtEl>
                                        <p:attrNameLst>
                                          <p:attrName>ppt_x</p:attrName>
                                        </p:attrNameLst>
                                      </p:cBhvr>
                                      <p:tavLst>
                                        <p:tav tm="0">
                                          <p:val>
                                            <p:strVal val="#ppt_x+0.4"/>
                                          </p:val>
                                        </p:tav>
                                        <p:tav tm="100000">
                                          <p:val>
                                            <p:strVal val="#ppt_x-0.05"/>
                                          </p:val>
                                        </p:tav>
                                      </p:tavLst>
                                    </p:anim>
                                    <p:anim calcmode="lin" valueType="num">
                                      <p:cBhvr>
                                        <p:cTn id="48" dur="800" decel="100000" fill="hold"/>
                                        <p:tgtEl>
                                          <p:spTgt spid="23"/>
                                        </p:tgtEl>
                                        <p:attrNameLst>
                                          <p:attrName>ppt_y</p:attrName>
                                        </p:attrNameLst>
                                      </p:cBhvr>
                                      <p:tavLst>
                                        <p:tav tm="0">
                                          <p:val>
                                            <p:strVal val="#ppt_y-0.4"/>
                                          </p:val>
                                        </p:tav>
                                        <p:tav tm="100000">
                                          <p:val>
                                            <p:strVal val="#ppt_y+0.1"/>
                                          </p:val>
                                        </p:tav>
                                      </p:tavLst>
                                    </p:anim>
                                    <p:anim calcmode="lin" valueType="num">
                                      <p:cBhvr>
                                        <p:cTn id="49" dur="200" accel="100000" fill="hold">
                                          <p:stCondLst>
                                            <p:cond delay="800"/>
                                          </p:stCondLst>
                                        </p:cTn>
                                        <p:tgtEl>
                                          <p:spTgt spid="23"/>
                                        </p:tgtEl>
                                        <p:attrNameLst>
                                          <p:attrName>ppt_x</p:attrName>
                                        </p:attrNameLst>
                                      </p:cBhvr>
                                      <p:tavLst>
                                        <p:tav tm="0">
                                          <p:val>
                                            <p:strVal val="#ppt_x-0.05"/>
                                          </p:val>
                                        </p:tav>
                                        <p:tav tm="100000">
                                          <p:val>
                                            <p:strVal val="#ppt_x"/>
                                          </p:val>
                                        </p:tav>
                                      </p:tavLst>
                                    </p:anim>
                                    <p:anim calcmode="lin" valueType="num">
                                      <p:cBhvr>
                                        <p:cTn id="50" dur="200" accel="100000" fill="hold">
                                          <p:stCondLst>
                                            <p:cond delay="800"/>
                                          </p:stCondLst>
                                        </p:cTn>
                                        <p:tgtEl>
                                          <p:spTgt spid="23"/>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9512" y="188640"/>
            <a:ext cx="8640960" cy="923330"/>
          </a:xfrm>
          <a:prstGeom prst="rect">
            <a:avLst/>
          </a:prstGeom>
        </p:spPr>
        <p:txBody>
          <a:bodyPr wrap="square">
            <a:spAutoFit/>
          </a:bodyPr>
          <a:lstStyle/>
          <a:p>
            <a:pPr algn="just"/>
            <a:r>
              <a:rPr lang="fr-FR" dirty="0">
                <a:sym typeface="Symbol"/>
              </a:rPr>
              <a:t></a:t>
            </a:r>
            <a:r>
              <a:rPr lang="fr-FR" dirty="0"/>
              <a:t> Les deux fentes se comportent comme deux sources S</a:t>
            </a:r>
            <a:r>
              <a:rPr lang="fr-FR" baseline="-25000" dirty="0"/>
              <a:t>1</a:t>
            </a:r>
            <a:r>
              <a:rPr lang="fr-FR" dirty="0"/>
              <a:t> et S</a:t>
            </a:r>
            <a:r>
              <a:rPr lang="fr-FR" baseline="-25000" dirty="0"/>
              <a:t>2</a:t>
            </a:r>
            <a:r>
              <a:rPr lang="fr-FR" dirty="0"/>
              <a:t> cohérentes, en phase, si la fente source est sur l’axe de symétrie du dispositif alors les faisceaux, diffractés par les deux fentes, interfèrent dans leur partie commune.</a:t>
            </a:r>
          </a:p>
        </p:txBody>
      </p:sp>
      <p:sp>
        <p:nvSpPr>
          <p:cNvPr id="5" name="Rectangle 4"/>
          <p:cNvSpPr/>
          <p:nvPr/>
        </p:nvSpPr>
        <p:spPr>
          <a:xfrm>
            <a:off x="179512" y="1196752"/>
            <a:ext cx="3050900" cy="369332"/>
          </a:xfrm>
          <a:prstGeom prst="rect">
            <a:avLst/>
          </a:prstGeom>
        </p:spPr>
        <p:txBody>
          <a:bodyPr wrap="none">
            <a:spAutoFit/>
          </a:bodyPr>
          <a:lstStyle/>
          <a:p>
            <a:pPr marL="342900" indent="-342900"/>
            <a:r>
              <a:rPr lang="fr-FR" dirty="0">
                <a:solidFill>
                  <a:srgbClr val="0070C0"/>
                </a:solidFill>
                <a:uFill>
                  <a:solidFill>
                    <a:srgbClr val="FF0000"/>
                  </a:solidFill>
                </a:uFill>
              </a:rPr>
              <a:t>2.2.1. </a:t>
            </a:r>
            <a:r>
              <a:rPr lang="fr-FR" u="sng" dirty="0">
                <a:solidFill>
                  <a:srgbClr val="0070C0"/>
                </a:solidFill>
                <a:uFill>
                  <a:solidFill>
                    <a:srgbClr val="FF0000"/>
                  </a:solidFill>
                </a:uFill>
              </a:rPr>
              <a:t>Franges d’interférences</a:t>
            </a:r>
          </a:p>
        </p:txBody>
      </p:sp>
      <p:sp>
        <p:nvSpPr>
          <p:cNvPr id="6" name="Rectangle 5"/>
          <p:cNvSpPr/>
          <p:nvPr/>
        </p:nvSpPr>
        <p:spPr>
          <a:xfrm>
            <a:off x="179512" y="1556792"/>
            <a:ext cx="1253805" cy="369332"/>
          </a:xfrm>
          <a:prstGeom prst="rect">
            <a:avLst/>
          </a:prstGeom>
        </p:spPr>
        <p:txBody>
          <a:bodyPr wrap="none">
            <a:spAutoFit/>
          </a:bodyPr>
          <a:lstStyle/>
          <a:p>
            <a:r>
              <a:rPr lang="fr-FR" b="1" u="sng" dirty="0"/>
              <a:t>Définition :</a:t>
            </a:r>
            <a:endParaRPr lang="fr-FR" u="sng" dirty="0"/>
          </a:p>
        </p:txBody>
      </p:sp>
      <p:sp>
        <p:nvSpPr>
          <p:cNvPr id="7" name="Rectangle 6"/>
          <p:cNvSpPr/>
          <p:nvPr/>
        </p:nvSpPr>
        <p:spPr>
          <a:xfrm>
            <a:off x="179512" y="1931928"/>
            <a:ext cx="8712968" cy="646331"/>
          </a:xfrm>
          <a:prstGeom prst="rect">
            <a:avLst/>
          </a:prstGeom>
        </p:spPr>
        <p:txBody>
          <a:bodyPr wrap="square">
            <a:spAutoFit/>
          </a:bodyPr>
          <a:lstStyle/>
          <a:p>
            <a:pPr algn="just"/>
            <a:r>
              <a:rPr lang="fr-FR" dirty="0">
                <a:solidFill>
                  <a:srgbClr val="FF0000"/>
                </a:solidFill>
              </a:rPr>
              <a:t>On appelle </a:t>
            </a:r>
            <a:r>
              <a:rPr lang="fr-FR" b="1" dirty="0">
                <a:solidFill>
                  <a:srgbClr val="FF0000"/>
                </a:solidFill>
              </a:rPr>
              <a:t>interfrange</a:t>
            </a:r>
            <a:r>
              <a:rPr lang="fr-FR" dirty="0">
                <a:solidFill>
                  <a:srgbClr val="FF0000"/>
                </a:solidFill>
              </a:rPr>
              <a:t> la distance séparant les milieux de deux franges brillantes (ou deux franges sombres) consécutives. Elle se note </a:t>
            </a:r>
            <a:r>
              <a:rPr lang="fr-FR" b="1" i="1" dirty="0">
                <a:solidFill>
                  <a:srgbClr val="FF0000"/>
                </a:solidFill>
              </a:rPr>
              <a:t>i</a:t>
            </a:r>
            <a:r>
              <a:rPr lang="fr-FR" dirty="0">
                <a:solidFill>
                  <a:srgbClr val="FF0000"/>
                </a:solidFill>
              </a:rPr>
              <a:t> et s’exprime en m (symbole : </a:t>
            </a:r>
            <a:r>
              <a:rPr lang="fr-FR" b="1" i="1" dirty="0">
                <a:solidFill>
                  <a:srgbClr val="FF0000"/>
                </a:solidFill>
              </a:rPr>
              <a:t>m</a:t>
            </a:r>
            <a:r>
              <a:rPr lang="fr-FR" dirty="0">
                <a:solidFill>
                  <a:srgbClr val="FF0000"/>
                </a:solidFill>
              </a:rPr>
              <a:t>).</a:t>
            </a:r>
          </a:p>
        </p:txBody>
      </p:sp>
      <p:pic>
        <p:nvPicPr>
          <p:cNvPr id="8" name="Image 7" descr="http://www.web-sciences.com/documents/terminale/tedo04/teco04x_fichiers/image022.png"/>
          <p:cNvPicPr/>
          <p:nvPr/>
        </p:nvPicPr>
        <p:blipFill>
          <a:blip r:embed="rId2" cstate="print"/>
          <a:srcRect/>
          <a:stretch>
            <a:fillRect/>
          </a:stretch>
        </p:blipFill>
        <p:spPr bwMode="auto">
          <a:xfrm>
            <a:off x="280699" y="2636912"/>
            <a:ext cx="4435317" cy="2736304"/>
          </a:xfrm>
          <a:prstGeom prst="rect">
            <a:avLst/>
          </a:prstGeom>
          <a:noFill/>
          <a:ln w="9525">
            <a:noFill/>
            <a:miter lim="800000"/>
            <a:headEnd/>
            <a:tailEnd/>
          </a:ln>
        </p:spPr>
      </p:pic>
      <p:pic>
        <p:nvPicPr>
          <p:cNvPr id="9" name="Image 8" descr="Interfrange.png"/>
          <p:cNvPicPr/>
          <p:nvPr/>
        </p:nvPicPr>
        <p:blipFill>
          <a:blip r:embed="rId3" cstate="print"/>
          <a:stretch>
            <a:fillRect/>
          </a:stretch>
        </p:blipFill>
        <p:spPr>
          <a:xfrm>
            <a:off x="4983278" y="2636912"/>
            <a:ext cx="3765186" cy="2736304"/>
          </a:xfrm>
          <a:prstGeom prst="rect">
            <a:avLst/>
          </a:prstGeom>
        </p:spPr>
      </p:pic>
      <p:sp>
        <p:nvSpPr>
          <p:cNvPr id="10" name="Rectangle 9"/>
          <p:cNvSpPr/>
          <p:nvPr/>
        </p:nvSpPr>
        <p:spPr>
          <a:xfrm>
            <a:off x="179512" y="5517232"/>
            <a:ext cx="6521144" cy="369332"/>
          </a:xfrm>
          <a:prstGeom prst="rect">
            <a:avLst/>
          </a:prstGeom>
        </p:spPr>
        <p:txBody>
          <a:bodyPr wrap="none">
            <a:spAutoFit/>
          </a:bodyPr>
          <a:lstStyle/>
          <a:p>
            <a:r>
              <a:rPr lang="fr-FR" dirty="0"/>
              <a:t>D’après la figure ci-dessus, on peut écrire (théorème de Pythagore) :</a:t>
            </a:r>
          </a:p>
        </p:txBody>
      </p:sp>
      <p:graphicFrame>
        <p:nvGraphicFramePr>
          <p:cNvPr id="45057" name="Object 1"/>
          <p:cNvGraphicFramePr>
            <a:graphicFrameLocks noChangeAspect="1"/>
          </p:cNvGraphicFramePr>
          <p:nvPr/>
        </p:nvGraphicFramePr>
        <p:xfrm>
          <a:off x="1835696" y="5949280"/>
          <a:ext cx="2718669" cy="720080"/>
        </p:xfrm>
        <a:graphic>
          <a:graphicData uri="http://schemas.openxmlformats.org/presentationml/2006/ole">
            <mc:AlternateContent xmlns:mc="http://schemas.openxmlformats.org/markup-compatibility/2006">
              <mc:Choice xmlns:v="urn:schemas-microsoft-com:vml" Requires="v">
                <p:oleObj name="Equation" r:id="rId4" imgW="1765300" imgH="469900" progId="Equation.DSMT4">
                  <p:embed/>
                </p:oleObj>
              </mc:Choice>
              <mc:Fallback>
                <p:oleObj name="Equation" r:id="rId4" imgW="1765300" imgH="469900" progId="Equation.DSMT4">
                  <p:embed/>
                  <p:pic>
                    <p:nvPicPr>
                      <p:cNvPr id="0" name="Picture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35696" y="5949280"/>
                        <a:ext cx="2718669" cy="72008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5059" name="Object 3"/>
          <p:cNvGraphicFramePr>
            <a:graphicFrameLocks noChangeAspect="1"/>
          </p:cNvGraphicFramePr>
          <p:nvPr/>
        </p:nvGraphicFramePr>
        <p:xfrm>
          <a:off x="5148064" y="5949280"/>
          <a:ext cx="2762756" cy="720080"/>
        </p:xfrm>
        <a:graphic>
          <a:graphicData uri="http://schemas.openxmlformats.org/presentationml/2006/ole">
            <mc:AlternateContent xmlns:mc="http://schemas.openxmlformats.org/markup-compatibility/2006">
              <mc:Choice xmlns:v="urn:schemas-microsoft-com:vml" Requires="v">
                <p:oleObj name="Equation" r:id="rId6" imgW="1790700" imgH="469900" progId="Equation.DSMT4">
                  <p:embed/>
                </p:oleObj>
              </mc:Choice>
              <mc:Fallback>
                <p:oleObj name="Equation" r:id="rId6" imgW="1790700" imgH="469900" progId="Equation.DSMT4">
                  <p:embed/>
                  <p:pic>
                    <p:nvPicPr>
                      <p:cNvPr id="0"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48064" y="5949280"/>
                        <a:ext cx="2762756" cy="72008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slide(fromBottom)">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27" presetClass="entr" presetSubtype="0" fill="hold" grpId="0" nodeType="clickEffect">
                                  <p:stCondLst>
                                    <p:cond delay="0"/>
                                  </p:stCondLst>
                                  <p:iterate type="lt">
                                    <p:tmPct val="50000"/>
                                  </p:iterate>
                                  <p:childTnLst>
                                    <p:set>
                                      <p:cBhvr>
                                        <p:cTn id="17" dur="1" fill="hold">
                                          <p:stCondLst>
                                            <p:cond delay="0"/>
                                          </p:stCondLst>
                                        </p:cTn>
                                        <p:tgtEl>
                                          <p:spTgt spid="7"/>
                                        </p:tgtEl>
                                        <p:attrNameLst>
                                          <p:attrName>style.visibility</p:attrName>
                                        </p:attrNameLst>
                                      </p:cBhvr>
                                      <p:to>
                                        <p:strVal val="visible"/>
                                      </p:to>
                                    </p:set>
                                    <p:anim calcmode="discrete" valueType="clr">
                                      <p:cBhvr override="childStyle">
                                        <p:cTn id="18" dur="80"/>
                                        <p:tgtEl>
                                          <p:spTgt spid="7"/>
                                        </p:tgtEl>
                                        <p:attrNameLst>
                                          <p:attrName>style.color</p:attrName>
                                        </p:attrNameLst>
                                      </p:cBhvr>
                                      <p:tavLst>
                                        <p:tav tm="0">
                                          <p:val>
                                            <p:clrVal>
                                              <a:schemeClr val="accent2"/>
                                            </p:clrVal>
                                          </p:val>
                                        </p:tav>
                                        <p:tav tm="50000">
                                          <p:val>
                                            <p:clrVal>
                                              <a:schemeClr val="hlink"/>
                                            </p:clrVal>
                                          </p:val>
                                        </p:tav>
                                      </p:tavLst>
                                    </p:anim>
                                    <p:anim calcmode="discrete" valueType="clr">
                                      <p:cBhvr>
                                        <p:cTn id="19" dur="80"/>
                                        <p:tgtEl>
                                          <p:spTgt spid="7"/>
                                        </p:tgtEl>
                                        <p:attrNameLst>
                                          <p:attrName>fillcolor</p:attrName>
                                        </p:attrNameLst>
                                      </p:cBhvr>
                                      <p:tavLst>
                                        <p:tav tm="0">
                                          <p:val>
                                            <p:clrVal>
                                              <a:schemeClr val="accent2"/>
                                            </p:clrVal>
                                          </p:val>
                                        </p:tav>
                                        <p:tav tm="50000">
                                          <p:val>
                                            <p:clrVal>
                                              <a:schemeClr val="hlink"/>
                                            </p:clrVal>
                                          </p:val>
                                        </p:tav>
                                      </p:tavLst>
                                    </p:anim>
                                    <p:set>
                                      <p:cBhvr>
                                        <p:cTn id="20" dur="80"/>
                                        <p:tgtEl>
                                          <p:spTgt spid="7"/>
                                        </p:tgtEl>
                                        <p:attrNameLst>
                                          <p:attrName>fill.type</p:attrName>
                                        </p:attrNameLst>
                                      </p:cBhvr>
                                      <p:to>
                                        <p:strVal val="solid"/>
                                      </p:to>
                                    </p:set>
                                  </p:childTnLst>
                                </p:cTn>
                              </p:par>
                            </p:childTnLst>
                          </p:cTn>
                        </p:par>
                      </p:childTnLst>
                    </p:cTn>
                  </p:par>
                  <p:par>
                    <p:cTn id="21" fill="hold">
                      <p:stCondLst>
                        <p:cond delay="indefinite"/>
                      </p:stCondLst>
                      <p:childTnLst>
                        <p:par>
                          <p:cTn id="22" fill="hold">
                            <p:stCondLst>
                              <p:cond delay="0"/>
                            </p:stCondLst>
                            <p:childTnLst>
                              <p:par>
                                <p:cTn id="23" presetID="30" presetClass="entr" presetSubtype="0"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800" decel="100000"/>
                                        <p:tgtEl>
                                          <p:spTgt spid="8"/>
                                        </p:tgtEl>
                                      </p:cBhvr>
                                    </p:animEffect>
                                    <p:anim calcmode="lin" valueType="num">
                                      <p:cBhvr>
                                        <p:cTn id="26" dur="800" decel="100000" fill="hold"/>
                                        <p:tgtEl>
                                          <p:spTgt spid="8"/>
                                        </p:tgtEl>
                                        <p:attrNameLst>
                                          <p:attrName>style.rotation</p:attrName>
                                        </p:attrNameLst>
                                      </p:cBhvr>
                                      <p:tavLst>
                                        <p:tav tm="0">
                                          <p:val>
                                            <p:fltVal val="-90"/>
                                          </p:val>
                                        </p:tav>
                                        <p:tav tm="100000">
                                          <p:val>
                                            <p:fltVal val="0"/>
                                          </p:val>
                                        </p:tav>
                                      </p:tavLst>
                                    </p:anim>
                                    <p:anim calcmode="lin" valueType="num">
                                      <p:cBhvr>
                                        <p:cTn id="27" dur="800" decel="100000" fill="hold"/>
                                        <p:tgtEl>
                                          <p:spTgt spid="8"/>
                                        </p:tgtEl>
                                        <p:attrNameLst>
                                          <p:attrName>ppt_x</p:attrName>
                                        </p:attrNameLst>
                                      </p:cBhvr>
                                      <p:tavLst>
                                        <p:tav tm="0">
                                          <p:val>
                                            <p:strVal val="#ppt_x+0.4"/>
                                          </p:val>
                                        </p:tav>
                                        <p:tav tm="100000">
                                          <p:val>
                                            <p:strVal val="#ppt_x-0.05"/>
                                          </p:val>
                                        </p:tav>
                                      </p:tavLst>
                                    </p:anim>
                                    <p:anim calcmode="lin" valueType="num">
                                      <p:cBhvr>
                                        <p:cTn id="28" dur="800" decel="100000" fill="hold"/>
                                        <p:tgtEl>
                                          <p:spTgt spid="8"/>
                                        </p:tgtEl>
                                        <p:attrNameLst>
                                          <p:attrName>ppt_y</p:attrName>
                                        </p:attrNameLst>
                                      </p:cBhvr>
                                      <p:tavLst>
                                        <p:tav tm="0">
                                          <p:val>
                                            <p:strVal val="#ppt_y-0.4"/>
                                          </p:val>
                                        </p:tav>
                                        <p:tav tm="100000">
                                          <p:val>
                                            <p:strVal val="#ppt_y+0.1"/>
                                          </p:val>
                                        </p:tav>
                                      </p:tavLst>
                                    </p:anim>
                                    <p:anim calcmode="lin" valueType="num">
                                      <p:cBhvr>
                                        <p:cTn id="29" dur="200" accel="100000" fill="hold">
                                          <p:stCondLst>
                                            <p:cond delay="800"/>
                                          </p:stCondLst>
                                        </p:cTn>
                                        <p:tgtEl>
                                          <p:spTgt spid="8"/>
                                        </p:tgtEl>
                                        <p:attrNameLst>
                                          <p:attrName>ppt_x</p:attrName>
                                        </p:attrNameLst>
                                      </p:cBhvr>
                                      <p:tavLst>
                                        <p:tav tm="0">
                                          <p:val>
                                            <p:strVal val="#ppt_x-0.05"/>
                                          </p:val>
                                        </p:tav>
                                        <p:tav tm="100000">
                                          <p:val>
                                            <p:strVal val="#ppt_x"/>
                                          </p:val>
                                        </p:tav>
                                      </p:tavLst>
                                    </p:anim>
                                    <p:anim calcmode="lin" valueType="num">
                                      <p:cBhvr>
                                        <p:cTn id="30" dur="200" accel="100000" fill="hold">
                                          <p:stCondLst>
                                            <p:cond delay="800"/>
                                          </p:stCondLst>
                                        </p:cTn>
                                        <p:tgtEl>
                                          <p:spTgt spid="8"/>
                                        </p:tgtEl>
                                        <p:attrNameLst>
                                          <p:attrName>ppt_y</p:attrName>
                                        </p:attrNameLst>
                                      </p:cBhvr>
                                      <p:tavLst>
                                        <p:tav tm="0">
                                          <p:val>
                                            <p:strVal val="#ppt_y+0.1"/>
                                          </p:val>
                                        </p:tav>
                                        <p:tav tm="100000">
                                          <p:val>
                                            <p:strVal val="#ppt_y"/>
                                          </p:val>
                                        </p:tav>
                                      </p:tavLst>
                                    </p:anim>
                                  </p:childTnLst>
                                </p:cTn>
                              </p:par>
                              <p:par>
                                <p:cTn id="31" presetID="30" presetClass="entr" presetSubtype="0" fill="hold" nodeType="with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800" decel="100000"/>
                                        <p:tgtEl>
                                          <p:spTgt spid="9"/>
                                        </p:tgtEl>
                                      </p:cBhvr>
                                    </p:animEffect>
                                    <p:anim calcmode="lin" valueType="num">
                                      <p:cBhvr>
                                        <p:cTn id="34" dur="800" decel="100000" fill="hold"/>
                                        <p:tgtEl>
                                          <p:spTgt spid="9"/>
                                        </p:tgtEl>
                                        <p:attrNameLst>
                                          <p:attrName>style.rotation</p:attrName>
                                        </p:attrNameLst>
                                      </p:cBhvr>
                                      <p:tavLst>
                                        <p:tav tm="0">
                                          <p:val>
                                            <p:fltVal val="-90"/>
                                          </p:val>
                                        </p:tav>
                                        <p:tav tm="100000">
                                          <p:val>
                                            <p:fltVal val="0"/>
                                          </p:val>
                                        </p:tav>
                                      </p:tavLst>
                                    </p:anim>
                                    <p:anim calcmode="lin" valueType="num">
                                      <p:cBhvr>
                                        <p:cTn id="35" dur="800" decel="100000" fill="hold"/>
                                        <p:tgtEl>
                                          <p:spTgt spid="9"/>
                                        </p:tgtEl>
                                        <p:attrNameLst>
                                          <p:attrName>ppt_x</p:attrName>
                                        </p:attrNameLst>
                                      </p:cBhvr>
                                      <p:tavLst>
                                        <p:tav tm="0">
                                          <p:val>
                                            <p:strVal val="#ppt_x+0.4"/>
                                          </p:val>
                                        </p:tav>
                                        <p:tav tm="100000">
                                          <p:val>
                                            <p:strVal val="#ppt_x-0.05"/>
                                          </p:val>
                                        </p:tav>
                                      </p:tavLst>
                                    </p:anim>
                                    <p:anim calcmode="lin" valueType="num">
                                      <p:cBhvr>
                                        <p:cTn id="36" dur="800" decel="100000" fill="hold"/>
                                        <p:tgtEl>
                                          <p:spTgt spid="9"/>
                                        </p:tgtEl>
                                        <p:attrNameLst>
                                          <p:attrName>ppt_y</p:attrName>
                                        </p:attrNameLst>
                                      </p:cBhvr>
                                      <p:tavLst>
                                        <p:tav tm="0">
                                          <p:val>
                                            <p:strVal val="#ppt_y-0.4"/>
                                          </p:val>
                                        </p:tav>
                                        <p:tav tm="100000">
                                          <p:val>
                                            <p:strVal val="#ppt_y+0.1"/>
                                          </p:val>
                                        </p:tav>
                                      </p:tavLst>
                                    </p:anim>
                                    <p:anim calcmode="lin" valueType="num">
                                      <p:cBhvr>
                                        <p:cTn id="37" dur="200" accel="100000" fill="hold">
                                          <p:stCondLst>
                                            <p:cond delay="800"/>
                                          </p:stCondLst>
                                        </p:cTn>
                                        <p:tgtEl>
                                          <p:spTgt spid="9"/>
                                        </p:tgtEl>
                                        <p:attrNameLst>
                                          <p:attrName>ppt_x</p:attrName>
                                        </p:attrNameLst>
                                      </p:cBhvr>
                                      <p:tavLst>
                                        <p:tav tm="0">
                                          <p:val>
                                            <p:strVal val="#ppt_x-0.05"/>
                                          </p:val>
                                        </p:tav>
                                        <p:tav tm="100000">
                                          <p:val>
                                            <p:strVal val="#ppt_x"/>
                                          </p:val>
                                        </p:tav>
                                      </p:tavLst>
                                    </p:anim>
                                    <p:anim calcmode="lin" valueType="num">
                                      <p:cBhvr>
                                        <p:cTn id="38" dur="200" accel="100000" fill="hold">
                                          <p:stCondLst>
                                            <p:cond delay="800"/>
                                          </p:stCondLst>
                                        </p:cTn>
                                        <p:tgtEl>
                                          <p:spTgt spid="9"/>
                                        </p:tgtEl>
                                        <p:attrNameLst>
                                          <p:attrName>ppt_y</p:attrName>
                                        </p:attrNameLst>
                                      </p:cBhvr>
                                      <p:tavLst>
                                        <p:tav tm="0">
                                          <p:val>
                                            <p:strVal val="#ppt_y+0.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grpId="0" nodeType="click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wipe(left)">
                                      <p:cBhvr>
                                        <p:cTn id="43" dur="500"/>
                                        <p:tgtEl>
                                          <p:spTgt spid="10"/>
                                        </p:tgtEl>
                                      </p:cBhvr>
                                    </p:animEffect>
                                  </p:childTnLst>
                                </p:cTn>
                              </p:par>
                            </p:childTnLst>
                          </p:cTn>
                        </p:par>
                      </p:childTnLst>
                    </p:cTn>
                  </p:par>
                  <p:par>
                    <p:cTn id="44" fill="hold">
                      <p:stCondLst>
                        <p:cond delay="indefinite"/>
                      </p:stCondLst>
                      <p:childTnLst>
                        <p:par>
                          <p:cTn id="45" fill="hold">
                            <p:stCondLst>
                              <p:cond delay="0"/>
                            </p:stCondLst>
                            <p:childTnLst>
                              <p:par>
                                <p:cTn id="46" presetID="9" presetClass="entr" presetSubtype="0" fill="hold" nodeType="clickEffect">
                                  <p:stCondLst>
                                    <p:cond delay="0"/>
                                  </p:stCondLst>
                                  <p:childTnLst>
                                    <p:set>
                                      <p:cBhvr>
                                        <p:cTn id="47" dur="1" fill="hold">
                                          <p:stCondLst>
                                            <p:cond delay="0"/>
                                          </p:stCondLst>
                                        </p:cTn>
                                        <p:tgtEl>
                                          <p:spTgt spid="45057"/>
                                        </p:tgtEl>
                                        <p:attrNameLst>
                                          <p:attrName>style.visibility</p:attrName>
                                        </p:attrNameLst>
                                      </p:cBhvr>
                                      <p:to>
                                        <p:strVal val="visible"/>
                                      </p:to>
                                    </p:set>
                                    <p:animEffect transition="in" filter="dissolve">
                                      <p:cBhvr>
                                        <p:cTn id="48" dur="500"/>
                                        <p:tgtEl>
                                          <p:spTgt spid="45057"/>
                                        </p:tgtEl>
                                      </p:cBhvr>
                                    </p:animEffect>
                                  </p:childTnLst>
                                </p:cTn>
                              </p:par>
                            </p:childTnLst>
                          </p:cTn>
                        </p:par>
                      </p:childTnLst>
                    </p:cTn>
                  </p:par>
                  <p:par>
                    <p:cTn id="49" fill="hold">
                      <p:stCondLst>
                        <p:cond delay="indefinite"/>
                      </p:stCondLst>
                      <p:childTnLst>
                        <p:par>
                          <p:cTn id="50" fill="hold">
                            <p:stCondLst>
                              <p:cond delay="0"/>
                            </p:stCondLst>
                            <p:childTnLst>
                              <p:par>
                                <p:cTn id="51" presetID="9" presetClass="entr" presetSubtype="0" fill="hold" nodeType="clickEffect">
                                  <p:stCondLst>
                                    <p:cond delay="0"/>
                                  </p:stCondLst>
                                  <p:childTnLst>
                                    <p:set>
                                      <p:cBhvr>
                                        <p:cTn id="52" dur="1" fill="hold">
                                          <p:stCondLst>
                                            <p:cond delay="0"/>
                                          </p:stCondLst>
                                        </p:cTn>
                                        <p:tgtEl>
                                          <p:spTgt spid="45059"/>
                                        </p:tgtEl>
                                        <p:attrNameLst>
                                          <p:attrName>style.visibility</p:attrName>
                                        </p:attrNameLst>
                                      </p:cBhvr>
                                      <p:to>
                                        <p:strVal val="visible"/>
                                      </p:to>
                                    </p:set>
                                    <p:animEffect transition="in" filter="dissolve">
                                      <p:cBhvr>
                                        <p:cTn id="53" dur="500"/>
                                        <p:tgtEl>
                                          <p:spTgt spid="450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1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79512" y="188640"/>
            <a:ext cx="1305165" cy="369332"/>
          </a:xfrm>
          <a:prstGeom prst="rect">
            <a:avLst/>
          </a:prstGeom>
        </p:spPr>
        <p:txBody>
          <a:bodyPr wrap="none">
            <a:spAutoFit/>
          </a:bodyPr>
          <a:lstStyle/>
          <a:p>
            <a:r>
              <a:rPr lang="fr-FR" b="1" u="sng" dirty="0"/>
              <a:t>A RETENIR :</a:t>
            </a:r>
            <a:endParaRPr lang="fr-FR" dirty="0"/>
          </a:p>
        </p:txBody>
      </p:sp>
      <p:sp>
        <p:nvSpPr>
          <p:cNvPr id="9" name="Rectangle 8"/>
          <p:cNvSpPr/>
          <p:nvPr/>
        </p:nvSpPr>
        <p:spPr>
          <a:xfrm>
            <a:off x="179512" y="593393"/>
            <a:ext cx="8712968" cy="646331"/>
          </a:xfrm>
          <a:prstGeom prst="rect">
            <a:avLst/>
          </a:prstGeom>
        </p:spPr>
        <p:txBody>
          <a:bodyPr wrap="square">
            <a:spAutoFit/>
          </a:bodyPr>
          <a:lstStyle/>
          <a:p>
            <a:pPr algn="just"/>
            <a:r>
              <a:rPr lang="fr-FR" dirty="0">
                <a:solidFill>
                  <a:srgbClr val="FF0000"/>
                </a:solidFill>
              </a:rPr>
              <a:t>La distance qui sépare les milieux de deux franges d’interférences consécutives de même nature (brillantes ou sombres) est appelée </a:t>
            </a:r>
            <a:r>
              <a:rPr lang="fr-FR" b="1" dirty="0">
                <a:solidFill>
                  <a:srgbClr val="FF0000"/>
                </a:solidFill>
              </a:rPr>
              <a:t>interfrange</a:t>
            </a:r>
            <a:r>
              <a:rPr lang="fr-FR" dirty="0">
                <a:solidFill>
                  <a:srgbClr val="FF0000"/>
                </a:solidFill>
              </a:rPr>
              <a:t> </a:t>
            </a:r>
            <a:r>
              <a:rPr lang="fr-FR" i="1" dirty="0">
                <a:solidFill>
                  <a:srgbClr val="FF0000"/>
                </a:solidFill>
              </a:rPr>
              <a:t>i</a:t>
            </a:r>
            <a:r>
              <a:rPr lang="fr-FR" dirty="0">
                <a:solidFill>
                  <a:srgbClr val="FF0000"/>
                </a:solidFill>
              </a:rPr>
              <a:t> et s’exprime par :</a:t>
            </a:r>
          </a:p>
        </p:txBody>
      </p:sp>
      <p:graphicFrame>
        <p:nvGraphicFramePr>
          <p:cNvPr id="39937" name="Object 1"/>
          <p:cNvGraphicFramePr>
            <a:graphicFrameLocks noChangeAspect="1"/>
          </p:cNvGraphicFramePr>
          <p:nvPr/>
        </p:nvGraphicFramePr>
        <p:xfrm>
          <a:off x="694129" y="1340768"/>
          <a:ext cx="7755742" cy="1008112"/>
        </p:xfrm>
        <a:graphic>
          <a:graphicData uri="http://schemas.openxmlformats.org/presentationml/2006/ole">
            <mc:AlternateContent xmlns:mc="http://schemas.openxmlformats.org/markup-compatibility/2006">
              <mc:Choice xmlns:v="urn:schemas-microsoft-com:vml" Requires="v">
                <p:oleObj name="Equation" r:id="rId2" imgW="5499100" imgH="711200" progId="Equation.DSMT4">
                  <p:embed/>
                </p:oleObj>
              </mc:Choice>
              <mc:Fallback>
                <p:oleObj name="Equation" r:id="rId2" imgW="5499100" imgH="711200" progId="Equation.DSMT4">
                  <p:embed/>
                  <p:pic>
                    <p:nvPicPr>
                      <p:cNvPr id="0"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4129" y="1340768"/>
                        <a:ext cx="7755742" cy="10081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 name="Rectangle 9"/>
          <p:cNvSpPr/>
          <p:nvPr/>
        </p:nvSpPr>
        <p:spPr>
          <a:xfrm>
            <a:off x="179512" y="2420888"/>
            <a:ext cx="1357295" cy="369332"/>
          </a:xfrm>
          <a:prstGeom prst="rect">
            <a:avLst/>
          </a:prstGeom>
        </p:spPr>
        <p:txBody>
          <a:bodyPr wrap="none">
            <a:spAutoFit/>
          </a:bodyPr>
          <a:lstStyle/>
          <a:p>
            <a:r>
              <a:rPr lang="fr-FR" u="sng" dirty="0"/>
              <a:t>Remarques :</a:t>
            </a:r>
            <a:endParaRPr lang="fr-FR" dirty="0"/>
          </a:p>
        </p:txBody>
      </p:sp>
      <p:sp>
        <p:nvSpPr>
          <p:cNvPr id="11" name="Rectangle 10"/>
          <p:cNvSpPr/>
          <p:nvPr/>
        </p:nvSpPr>
        <p:spPr>
          <a:xfrm>
            <a:off x="179512" y="2780928"/>
            <a:ext cx="5894883" cy="369332"/>
          </a:xfrm>
          <a:prstGeom prst="rect">
            <a:avLst/>
          </a:prstGeom>
        </p:spPr>
        <p:txBody>
          <a:bodyPr wrap="none">
            <a:spAutoFit/>
          </a:bodyPr>
          <a:lstStyle/>
          <a:p>
            <a:pPr>
              <a:buFontTx/>
              <a:buChar char="-"/>
            </a:pPr>
            <a:r>
              <a:rPr lang="fr-FR" dirty="0"/>
              <a:t>  Dans un milieu d’indice n </a:t>
            </a:r>
            <a:r>
              <a:rPr lang="fr-FR" dirty="0">
                <a:sym typeface="Symbol"/>
              </a:rPr>
              <a:t></a:t>
            </a:r>
            <a:r>
              <a:rPr lang="fr-FR" dirty="0"/>
              <a:t> 1 (</a:t>
            </a:r>
            <a:r>
              <a:rPr lang="fr-FR" dirty="0">
                <a:sym typeface="Symbol" panose="05050102010706020507" pitchFamily="18" charset="2"/>
              </a:rPr>
              <a:t> autre que l’air ou le vide) </a:t>
            </a:r>
            <a:r>
              <a:rPr lang="fr-FR" dirty="0"/>
              <a:t>:</a:t>
            </a:r>
          </a:p>
        </p:txBody>
      </p:sp>
      <p:pic>
        <p:nvPicPr>
          <p:cNvPr id="4" name="Image 3">
            <a:extLst>
              <a:ext uri="{FF2B5EF4-FFF2-40B4-BE49-F238E27FC236}">
                <a16:creationId xmlns:a16="http://schemas.microsoft.com/office/drawing/2014/main" id="{15F1C97A-E9D6-4384-9952-386459AF0C3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54847" y="3140967"/>
            <a:ext cx="8215596" cy="3672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9"/>
                                        </p:tgtEl>
                                        <p:attrNameLst>
                                          <p:attrName>style.visibility</p:attrName>
                                        </p:attrNameLst>
                                      </p:cBhvr>
                                      <p:to>
                                        <p:strVal val="visible"/>
                                      </p:to>
                                    </p:set>
                                    <p:anim calcmode="discrete" valueType="clr">
                                      <p:cBhvr override="childStyle">
                                        <p:cTn id="7" dur="80"/>
                                        <p:tgtEl>
                                          <p:spTgt spid="9"/>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9"/>
                                        </p:tgtEl>
                                        <p:attrNameLst>
                                          <p:attrName>fillcolor</p:attrName>
                                        </p:attrNameLst>
                                      </p:cBhvr>
                                      <p:tavLst>
                                        <p:tav tm="0">
                                          <p:val>
                                            <p:clrVal>
                                              <a:schemeClr val="accent2"/>
                                            </p:clrVal>
                                          </p:val>
                                        </p:tav>
                                        <p:tav tm="50000">
                                          <p:val>
                                            <p:clrVal>
                                              <a:schemeClr val="hlink"/>
                                            </p:clrVal>
                                          </p:val>
                                        </p:tav>
                                      </p:tavLst>
                                    </p:anim>
                                    <p:set>
                                      <p:cBhvr>
                                        <p:cTn id="9" dur="80"/>
                                        <p:tgtEl>
                                          <p:spTgt spid="9"/>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30" presetClass="entr" presetSubtype="0" fill="hold" nodeType="clickEffect">
                                  <p:stCondLst>
                                    <p:cond delay="0"/>
                                  </p:stCondLst>
                                  <p:childTnLst>
                                    <p:set>
                                      <p:cBhvr>
                                        <p:cTn id="13" dur="1" fill="hold">
                                          <p:stCondLst>
                                            <p:cond delay="0"/>
                                          </p:stCondLst>
                                        </p:cTn>
                                        <p:tgtEl>
                                          <p:spTgt spid="39937"/>
                                        </p:tgtEl>
                                        <p:attrNameLst>
                                          <p:attrName>style.visibility</p:attrName>
                                        </p:attrNameLst>
                                      </p:cBhvr>
                                      <p:to>
                                        <p:strVal val="visible"/>
                                      </p:to>
                                    </p:set>
                                    <p:animEffect transition="in" filter="fade">
                                      <p:cBhvr>
                                        <p:cTn id="14" dur="800" decel="100000"/>
                                        <p:tgtEl>
                                          <p:spTgt spid="39937"/>
                                        </p:tgtEl>
                                      </p:cBhvr>
                                    </p:animEffect>
                                    <p:anim calcmode="lin" valueType="num">
                                      <p:cBhvr>
                                        <p:cTn id="15" dur="800" decel="100000" fill="hold"/>
                                        <p:tgtEl>
                                          <p:spTgt spid="39937"/>
                                        </p:tgtEl>
                                        <p:attrNameLst>
                                          <p:attrName>style.rotation</p:attrName>
                                        </p:attrNameLst>
                                      </p:cBhvr>
                                      <p:tavLst>
                                        <p:tav tm="0">
                                          <p:val>
                                            <p:fltVal val="-90"/>
                                          </p:val>
                                        </p:tav>
                                        <p:tav tm="100000">
                                          <p:val>
                                            <p:fltVal val="0"/>
                                          </p:val>
                                        </p:tav>
                                      </p:tavLst>
                                    </p:anim>
                                    <p:anim calcmode="lin" valueType="num">
                                      <p:cBhvr>
                                        <p:cTn id="16" dur="800" decel="100000" fill="hold"/>
                                        <p:tgtEl>
                                          <p:spTgt spid="39937"/>
                                        </p:tgtEl>
                                        <p:attrNameLst>
                                          <p:attrName>ppt_x</p:attrName>
                                        </p:attrNameLst>
                                      </p:cBhvr>
                                      <p:tavLst>
                                        <p:tav tm="0">
                                          <p:val>
                                            <p:strVal val="#ppt_x+0.4"/>
                                          </p:val>
                                        </p:tav>
                                        <p:tav tm="100000">
                                          <p:val>
                                            <p:strVal val="#ppt_x-0.05"/>
                                          </p:val>
                                        </p:tav>
                                      </p:tavLst>
                                    </p:anim>
                                    <p:anim calcmode="lin" valueType="num">
                                      <p:cBhvr>
                                        <p:cTn id="17" dur="800" decel="100000" fill="hold"/>
                                        <p:tgtEl>
                                          <p:spTgt spid="39937"/>
                                        </p:tgtEl>
                                        <p:attrNameLst>
                                          <p:attrName>ppt_y</p:attrName>
                                        </p:attrNameLst>
                                      </p:cBhvr>
                                      <p:tavLst>
                                        <p:tav tm="0">
                                          <p:val>
                                            <p:strVal val="#ppt_y-0.4"/>
                                          </p:val>
                                        </p:tav>
                                        <p:tav tm="100000">
                                          <p:val>
                                            <p:strVal val="#ppt_y+0.1"/>
                                          </p:val>
                                        </p:tav>
                                      </p:tavLst>
                                    </p:anim>
                                    <p:anim calcmode="lin" valueType="num">
                                      <p:cBhvr>
                                        <p:cTn id="18" dur="200" accel="100000" fill="hold">
                                          <p:stCondLst>
                                            <p:cond delay="800"/>
                                          </p:stCondLst>
                                        </p:cTn>
                                        <p:tgtEl>
                                          <p:spTgt spid="39937"/>
                                        </p:tgtEl>
                                        <p:attrNameLst>
                                          <p:attrName>ppt_x</p:attrName>
                                        </p:attrNameLst>
                                      </p:cBhvr>
                                      <p:tavLst>
                                        <p:tav tm="0">
                                          <p:val>
                                            <p:strVal val="#ppt_x-0.05"/>
                                          </p:val>
                                        </p:tav>
                                        <p:tav tm="100000">
                                          <p:val>
                                            <p:strVal val="#ppt_x"/>
                                          </p:val>
                                        </p:tav>
                                      </p:tavLst>
                                    </p:anim>
                                    <p:anim calcmode="lin" valueType="num">
                                      <p:cBhvr>
                                        <p:cTn id="19" dur="200" accel="100000" fill="hold">
                                          <p:stCondLst>
                                            <p:cond delay="800"/>
                                          </p:stCondLst>
                                        </p:cTn>
                                        <p:tgtEl>
                                          <p:spTgt spid="39937"/>
                                        </p:tgtEl>
                                        <p:attrNameLst>
                                          <p:attrName>ppt_y</p:attrName>
                                        </p:attrNameLst>
                                      </p:cBhvr>
                                      <p:tavLst>
                                        <p:tav tm="0">
                                          <p:val>
                                            <p:strVal val="#ppt_y+0.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2" presetClass="entr" presetSubtype="4" fill="hold" grpId="0" nodeType="click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slide(fromBottom)">
                                      <p:cBhvr>
                                        <p:cTn id="24" dur="500"/>
                                        <p:tgtEl>
                                          <p:spTgt spid="10"/>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wipe(left)">
                                      <p:cBhvr>
                                        <p:cTn id="29" dur="500"/>
                                        <p:tgtEl>
                                          <p:spTgt spid="11"/>
                                        </p:tgtEl>
                                      </p:cBhvr>
                                    </p:animEffect>
                                  </p:childTnLst>
                                </p:cTn>
                              </p:par>
                            </p:childTnLst>
                          </p:cTn>
                        </p:par>
                      </p:childTnLst>
                    </p:cTn>
                  </p:par>
                  <p:par>
                    <p:cTn id="30" fill="hold">
                      <p:stCondLst>
                        <p:cond delay="indefinite"/>
                      </p:stCondLst>
                      <p:childTnLst>
                        <p:par>
                          <p:cTn id="31" fill="hold">
                            <p:stCondLst>
                              <p:cond delay="0"/>
                            </p:stCondLst>
                            <p:childTnLst>
                              <p:par>
                                <p:cTn id="32" presetID="30" presetClass="entr" presetSubtype="0" fill="hold" nodeType="clickEffect">
                                  <p:stCondLst>
                                    <p:cond delay="0"/>
                                  </p:stCondLst>
                                  <p:childTnLst>
                                    <p:set>
                                      <p:cBhvr>
                                        <p:cTn id="33" dur="1" fill="hold">
                                          <p:stCondLst>
                                            <p:cond delay="0"/>
                                          </p:stCondLst>
                                        </p:cTn>
                                        <p:tgtEl>
                                          <p:spTgt spid="4"/>
                                        </p:tgtEl>
                                        <p:attrNameLst>
                                          <p:attrName>style.visibility</p:attrName>
                                        </p:attrNameLst>
                                      </p:cBhvr>
                                      <p:to>
                                        <p:strVal val="visible"/>
                                      </p:to>
                                    </p:set>
                                    <p:animEffect transition="in" filter="fade">
                                      <p:cBhvr>
                                        <p:cTn id="34" dur="800" decel="100000"/>
                                        <p:tgtEl>
                                          <p:spTgt spid="4"/>
                                        </p:tgtEl>
                                      </p:cBhvr>
                                    </p:animEffect>
                                    <p:anim calcmode="lin" valueType="num">
                                      <p:cBhvr>
                                        <p:cTn id="35" dur="800" decel="100000" fill="hold"/>
                                        <p:tgtEl>
                                          <p:spTgt spid="4"/>
                                        </p:tgtEl>
                                        <p:attrNameLst>
                                          <p:attrName>style.rotation</p:attrName>
                                        </p:attrNameLst>
                                      </p:cBhvr>
                                      <p:tavLst>
                                        <p:tav tm="0">
                                          <p:val>
                                            <p:fltVal val="-90"/>
                                          </p:val>
                                        </p:tav>
                                        <p:tav tm="100000">
                                          <p:val>
                                            <p:fltVal val="0"/>
                                          </p:val>
                                        </p:tav>
                                      </p:tavLst>
                                    </p:anim>
                                    <p:anim calcmode="lin" valueType="num">
                                      <p:cBhvr>
                                        <p:cTn id="36" dur="800" decel="100000" fill="hold"/>
                                        <p:tgtEl>
                                          <p:spTgt spid="4"/>
                                        </p:tgtEl>
                                        <p:attrNameLst>
                                          <p:attrName>ppt_x</p:attrName>
                                        </p:attrNameLst>
                                      </p:cBhvr>
                                      <p:tavLst>
                                        <p:tav tm="0">
                                          <p:val>
                                            <p:strVal val="#ppt_x+0.4"/>
                                          </p:val>
                                        </p:tav>
                                        <p:tav tm="100000">
                                          <p:val>
                                            <p:strVal val="#ppt_x-0.05"/>
                                          </p:val>
                                        </p:tav>
                                      </p:tavLst>
                                    </p:anim>
                                    <p:anim calcmode="lin" valueType="num">
                                      <p:cBhvr>
                                        <p:cTn id="37" dur="800" decel="100000" fill="hold"/>
                                        <p:tgtEl>
                                          <p:spTgt spid="4"/>
                                        </p:tgtEl>
                                        <p:attrNameLst>
                                          <p:attrName>ppt_y</p:attrName>
                                        </p:attrNameLst>
                                      </p:cBhvr>
                                      <p:tavLst>
                                        <p:tav tm="0">
                                          <p:val>
                                            <p:strVal val="#ppt_y-0.4"/>
                                          </p:val>
                                        </p:tav>
                                        <p:tav tm="100000">
                                          <p:val>
                                            <p:strVal val="#ppt_y+0.1"/>
                                          </p:val>
                                        </p:tav>
                                      </p:tavLst>
                                    </p:anim>
                                    <p:anim calcmode="lin" valueType="num">
                                      <p:cBhvr>
                                        <p:cTn id="38" dur="200" accel="100000" fill="hold">
                                          <p:stCondLst>
                                            <p:cond delay="800"/>
                                          </p:stCondLst>
                                        </p:cTn>
                                        <p:tgtEl>
                                          <p:spTgt spid="4"/>
                                        </p:tgtEl>
                                        <p:attrNameLst>
                                          <p:attrName>ppt_x</p:attrName>
                                        </p:attrNameLst>
                                      </p:cBhvr>
                                      <p:tavLst>
                                        <p:tav tm="0">
                                          <p:val>
                                            <p:strVal val="#ppt_x-0.05"/>
                                          </p:val>
                                        </p:tav>
                                        <p:tav tm="100000">
                                          <p:val>
                                            <p:strVal val="#ppt_x"/>
                                          </p:val>
                                        </p:tav>
                                      </p:tavLst>
                                    </p:anim>
                                    <p:anim calcmode="lin" valueType="num">
                                      <p:cBhvr>
                                        <p:cTn id="39" dur="200" accel="100000" fill="hold">
                                          <p:stCondLst>
                                            <p:cond delay="800"/>
                                          </p:stCondLst>
                                        </p:cTn>
                                        <p:tgtEl>
                                          <p:spTgt spid="4"/>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7735DA9-B027-45E5-BB0F-245EA2783713}"/>
              </a:ext>
            </a:extLst>
          </p:cNvPr>
          <p:cNvSpPr/>
          <p:nvPr/>
        </p:nvSpPr>
        <p:spPr>
          <a:xfrm>
            <a:off x="179512" y="116632"/>
            <a:ext cx="6305059" cy="369332"/>
          </a:xfrm>
          <a:prstGeom prst="rect">
            <a:avLst/>
          </a:prstGeom>
        </p:spPr>
        <p:txBody>
          <a:bodyPr wrap="none">
            <a:spAutoFit/>
          </a:bodyPr>
          <a:lstStyle/>
          <a:p>
            <a:pPr>
              <a:buFontTx/>
              <a:buChar char="-"/>
            </a:pPr>
            <a:r>
              <a:rPr lang="fr-FR" dirty="0"/>
              <a:t>  En lumière blanche, la figure d’interférences à l’allure suivante :</a:t>
            </a:r>
          </a:p>
        </p:txBody>
      </p:sp>
      <p:pic>
        <p:nvPicPr>
          <p:cNvPr id="5" name="Image 4">
            <a:extLst>
              <a:ext uri="{FF2B5EF4-FFF2-40B4-BE49-F238E27FC236}">
                <a16:creationId xmlns:a16="http://schemas.microsoft.com/office/drawing/2014/main" id="{F61DBB01-C83D-49F6-9CA1-AFF9E3E8A78F}"/>
              </a:ext>
            </a:extLst>
          </p:cNvPr>
          <p:cNvPicPr/>
          <p:nvPr/>
        </p:nvPicPr>
        <p:blipFill>
          <a:blip r:embed="rId2" cstate="print"/>
          <a:srcRect/>
          <a:stretch>
            <a:fillRect/>
          </a:stretch>
        </p:blipFill>
        <p:spPr bwMode="auto">
          <a:xfrm>
            <a:off x="3119624" y="632768"/>
            <a:ext cx="2904752" cy="1932136"/>
          </a:xfrm>
          <a:prstGeom prst="rect">
            <a:avLst/>
          </a:prstGeom>
          <a:noFill/>
          <a:ln w="9525">
            <a:noFill/>
            <a:miter lim="800000"/>
            <a:headEnd/>
            <a:tailEnd/>
          </a:ln>
        </p:spPr>
      </p:pic>
      <p:sp>
        <p:nvSpPr>
          <p:cNvPr id="6" name="ZoneTexte 5">
            <a:extLst>
              <a:ext uri="{FF2B5EF4-FFF2-40B4-BE49-F238E27FC236}">
                <a16:creationId xmlns:a16="http://schemas.microsoft.com/office/drawing/2014/main" id="{A6DA7325-FED7-4BA0-81B9-1E8FFCB906D1}"/>
              </a:ext>
            </a:extLst>
          </p:cNvPr>
          <p:cNvSpPr txBox="1"/>
          <p:nvPr/>
        </p:nvSpPr>
        <p:spPr>
          <a:xfrm>
            <a:off x="179512" y="2564904"/>
            <a:ext cx="2074735" cy="369332"/>
          </a:xfrm>
          <a:prstGeom prst="rect">
            <a:avLst/>
          </a:prstGeom>
          <a:noFill/>
        </p:spPr>
        <p:txBody>
          <a:bodyPr wrap="none" rtlCol="0">
            <a:spAutoFit/>
          </a:bodyPr>
          <a:lstStyle/>
          <a:p>
            <a:r>
              <a:rPr lang="fr-FR" u="sng" dirty="0"/>
              <a:t>Exercice :</a:t>
            </a:r>
            <a:r>
              <a:rPr lang="fr-FR" dirty="0"/>
              <a:t> n°33 p407</a:t>
            </a:r>
            <a:endParaRPr lang="fr-FR" strike="sngStrike" dirty="0"/>
          </a:p>
        </p:txBody>
      </p:sp>
      <p:sp>
        <p:nvSpPr>
          <p:cNvPr id="7" name="Rectangle 6">
            <a:extLst>
              <a:ext uri="{FF2B5EF4-FFF2-40B4-BE49-F238E27FC236}">
                <a16:creationId xmlns:a16="http://schemas.microsoft.com/office/drawing/2014/main" id="{BD953A9A-8F98-4D99-93C7-A4FDCAD3BA2A}"/>
              </a:ext>
            </a:extLst>
          </p:cNvPr>
          <p:cNvSpPr/>
          <p:nvPr/>
        </p:nvSpPr>
        <p:spPr>
          <a:xfrm>
            <a:off x="179512" y="3013789"/>
            <a:ext cx="4445641" cy="369332"/>
          </a:xfrm>
          <a:prstGeom prst="rect">
            <a:avLst/>
          </a:prstGeom>
        </p:spPr>
        <p:txBody>
          <a:bodyPr wrap="none">
            <a:spAutoFit/>
          </a:bodyPr>
          <a:lstStyle/>
          <a:p>
            <a:pPr marL="342900" indent="-342900"/>
            <a:r>
              <a:rPr lang="fr-FR" dirty="0">
                <a:solidFill>
                  <a:srgbClr val="0070C0"/>
                </a:solidFill>
                <a:uFill>
                  <a:solidFill>
                    <a:srgbClr val="FF0000"/>
                  </a:solidFill>
                </a:uFill>
              </a:rPr>
              <a:t>2.2.2. </a:t>
            </a:r>
            <a:r>
              <a:rPr lang="fr-FR" u="sng" dirty="0">
                <a:solidFill>
                  <a:srgbClr val="0070C0"/>
                </a:solidFill>
                <a:uFill>
                  <a:solidFill>
                    <a:srgbClr val="FF0000"/>
                  </a:solidFill>
                </a:uFill>
              </a:rPr>
              <a:t>Applications</a:t>
            </a:r>
            <a:r>
              <a:rPr lang="fr-FR" dirty="0">
                <a:uFill>
                  <a:solidFill>
                    <a:srgbClr val="FF0000"/>
                  </a:solidFill>
                </a:uFill>
              </a:rPr>
              <a:t> </a:t>
            </a:r>
            <a:r>
              <a:rPr lang="fr-FR" dirty="0"/>
              <a:t>(couleurs interférentielles)</a:t>
            </a:r>
            <a:endParaRPr lang="fr-FR" u="sng" dirty="0">
              <a:solidFill>
                <a:srgbClr val="0070C0"/>
              </a:solidFill>
              <a:uFill>
                <a:solidFill>
                  <a:srgbClr val="FF0000"/>
                </a:solidFill>
              </a:uFill>
            </a:endParaRPr>
          </a:p>
        </p:txBody>
      </p:sp>
      <p:sp>
        <p:nvSpPr>
          <p:cNvPr id="8" name="Rectangle 7">
            <a:extLst>
              <a:ext uri="{FF2B5EF4-FFF2-40B4-BE49-F238E27FC236}">
                <a16:creationId xmlns:a16="http://schemas.microsoft.com/office/drawing/2014/main" id="{41C2D389-0CF3-4463-B81C-B041E5AD57D6}"/>
              </a:ext>
            </a:extLst>
          </p:cNvPr>
          <p:cNvSpPr/>
          <p:nvPr/>
        </p:nvSpPr>
        <p:spPr>
          <a:xfrm>
            <a:off x="179512" y="3445837"/>
            <a:ext cx="8749831" cy="369332"/>
          </a:xfrm>
          <a:prstGeom prst="rect">
            <a:avLst/>
          </a:prstGeom>
        </p:spPr>
        <p:txBody>
          <a:bodyPr wrap="square">
            <a:spAutoFit/>
          </a:bodyPr>
          <a:lstStyle/>
          <a:p>
            <a:r>
              <a:rPr lang="fr-FR" dirty="0"/>
              <a:t>Certains objets ont des couleurs vives qui varient suivant l’angle sous lequel on les regarde :</a:t>
            </a:r>
          </a:p>
        </p:txBody>
      </p:sp>
      <p:sp>
        <p:nvSpPr>
          <p:cNvPr id="9" name="Rectangle 8">
            <a:extLst>
              <a:ext uri="{FF2B5EF4-FFF2-40B4-BE49-F238E27FC236}">
                <a16:creationId xmlns:a16="http://schemas.microsoft.com/office/drawing/2014/main" id="{787C903C-4A73-4542-A004-E82A22BD85ED}"/>
              </a:ext>
            </a:extLst>
          </p:cNvPr>
          <p:cNvSpPr/>
          <p:nvPr/>
        </p:nvSpPr>
        <p:spPr>
          <a:xfrm>
            <a:off x="323528" y="3877885"/>
            <a:ext cx="3306996" cy="369332"/>
          </a:xfrm>
          <a:prstGeom prst="rect">
            <a:avLst/>
          </a:prstGeom>
        </p:spPr>
        <p:txBody>
          <a:bodyPr wrap="none">
            <a:spAutoFit/>
          </a:bodyPr>
          <a:lstStyle/>
          <a:p>
            <a:pPr>
              <a:buFont typeface="Wingdings" pitchFamily="2" charset="2"/>
              <a:buChar char="v"/>
            </a:pPr>
            <a:r>
              <a:rPr lang="fr-FR" dirty="0"/>
              <a:t>  Couleurs des bulles de savon :</a:t>
            </a:r>
          </a:p>
        </p:txBody>
      </p:sp>
      <p:grpSp>
        <p:nvGrpSpPr>
          <p:cNvPr id="10" name="Groupe 9">
            <a:extLst>
              <a:ext uri="{FF2B5EF4-FFF2-40B4-BE49-F238E27FC236}">
                <a16:creationId xmlns:a16="http://schemas.microsoft.com/office/drawing/2014/main" id="{94558979-A850-4C74-A98B-95FE08A35893}"/>
              </a:ext>
            </a:extLst>
          </p:cNvPr>
          <p:cNvGrpSpPr/>
          <p:nvPr/>
        </p:nvGrpSpPr>
        <p:grpSpPr>
          <a:xfrm>
            <a:off x="395536" y="4309933"/>
            <a:ext cx="8496944" cy="2431435"/>
            <a:chOff x="467544" y="1556792"/>
            <a:chExt cx="8496944" cy="2431435"/>
          </a:xfrm>
        </p:grpSpPr>
        <p:pic>
          <p:nvPicPr>
            <p:cNvPr id="11" name="Image 10">
              <a:extLst>
                <a:ext uri="{FF2B5EF4-FFF2-40B4-BE49-F238E27FC236}">
                  <a16:creationId xmlns:a16="http://schemas.microsoft.com/office/drawing/2014/main" id="{29A84098-692E-4A12-9937-49358034D2DC}"/>
                </a:ext>
              </a:extLst>
            </p:cNvPr>
            <p:cNvPicPr/>
            <p:nvPr/>
          </p:nvPicPr>
          <p:blipFill>
            <a:blip r:embed="rId3" cstate="print"/>
            <a:srcRect/>
            <a:stretch>
              <a:fillRect/>
            </a:stretch>
          </p:blipFill>
          <p:spPr bwMode="auto">
            <a:xfrm>
              <a:off x="467544" y="1656385"/>
              <a:ext cx="3343107" cy="2232248"/>
            </a:xfrm>
            <a:prstGeom prst="rect">
              <a:avLst/>
            </a:prstGeom>
            <a:noFill/>
            <a:ln w="9525">
              <a:noFill/>
              <a:miter lim="800000"/>
              <a:headEnd/>
              <a:tailEnd/>
            </a:ln>
          </p:spPr>
        </p:pic>
        <p:sp>
          <p:nvSpPr>
            <p:cNvPr id="12" name="Rectangle 11">
              <a:extLst>
                <a:ext uri="{FF2B5EF4-FFF2-40B4-BE49-F238E27FC236}">
                  <a16:creationId xmlns:a16="http://schemas.microsoft.com/office/drawing/2014/main" id="{517135FE-1030-47BF-BC40-5B5BFA3A1D6F}"/>
                </a:ext>
              </a:extLst>
            </p:cNvPr>
            <p:cNvSpPr/>
            <p:nvPr/>
          </p:nvSpPr>
          <p:spPr>
            <a:xfrm>
              <a:off x="4067944" y="1556792"/>
              <a:ext cx="4896544" cy="2431435"/>
            </a:xfrm>
            <a:prstGeom prst="rect">
              <a:avLst/>
            </a:prstGeom>
          </p:spPr>
          <p:txBody>
            <a:bodyPr wrap="square">
              <a:spAutoFit/>
            </a:bodyPr>
            <a:lstStyle/>
            <a:p>
              <a:pPr algn="just"/>
              <a:r>
                <a:rPr lang="fr-FR" dirty="0"/>
                <a:t>Lorsqu’un rayon de lumière arrive sur une bulle, il subit de multiples réflexions sur les deux faces extérieures et intérieures de la bulle (ci-contre). Seuls les deux premiers rayons réfléchis 1 et 2 ont une intensité lumineuse suffisante et très voisine pour interférer (car issus d’une même source).</a:t>
              </a:r>
            </a:p>
            <a:p>
              <a:pPr algn="just"/>
              <a:endParaRPr lang="fr-FR" sz="800" dirty="0"/>
            </a:p>
            <a:p>
              <a:pPr algn="just"/>
              <a:r>
                <a:rPr lang="fr-FR" dirty="0"/>
                <a:t>La différence de marche dépend de l’épaisseur de la bulle.</a:t>
              </a:r>
            </a:p>
          </p:txBody>
        </p:sp>
      </p:grpSp>
    </p:spTree>
    <p:extLst>
      <p:ext uri="{BB962C8B-B14F-4D97-AF65-F5344CB8AC3E}">
        <p14:creationId xmlns:p14="http://schemas.microsoft.com/office/powerpoint/2010/main" val="1798787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800" decel="100000"/>
                                        <p:tgtEl>
                                          <p:spTgt spid="5"/>
                                        </p:tgtEl>
                                      </p:cBhvr>
                                    </p:animEffect>
                                    <p:anim calcmode="lin" valueType="num">
                                      <p:cBhvr>
                                        <p:cTn id="8" dur="800" decel="100000" fill="hold"/>
                                        <p:tgtEl>
                                          <p:spTgt spid="5"/>
                                        </p:tgtEl>
                                        <p:attrNameLst>
                                          <p:attrName>style.rotation</p:attrName>
                                        </p:attrNameLst>
                                      </p:cBhvr>
                                      <p:tavLst>
                                        <p:tav tm="0">
                                          <p:val>
                                            <p:fltVal val="-90"/>
                                          </p:val>
                                        </p:tav>
                                        <p:tav tm="100000">
                                          <p:val>
                                            <p:fltVal val="0"/>
                                          </p:val>
                                        </p:tav>
                                      </p:tavLst>
                                    </p:anim>
                                    <p:anim calcmode="lin" valueType="num">
                                      <p:cBhvr>
                                        <p:cTn id="9" dur="800" decel="100000" fill="hold"/>
                                        <p:tgtEl>
                                          <p:spTgt spid="5"/>
                                        </p:tgtEl>
                                        <p:attrNameLst>
                                          <p:attrName>ppt_x</p:attrName>
                                        </p:attrNameLst>
                                      </p:cBhvr>
                                      <p:tavLst>
                                        <p:tav tm="0">
                                          <p:val>
                                            <p:strVal val="#ppt_x+0.4"/>
                                          </p:val>
                                        </p:tav>
                                        <p:tav tm="100000">
                                          <p:val>
                                            <p:strVal val="#ppt_x-0.05"/>
                                          </p:val>
                                        </p:tav>
                                      </p:tavLst>
                                    </p:anim>
                                    <p:anim calcmode="lin" valueType="num">
                                      <p:cBhvr>
                                        <p:cTn id="10" dur="800" decel="100000" fill="hold"/>
                                        <p:tgtEl>
                                          <p:spTgt spid="5"/>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5"/>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5"/>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slide(fromBottom)">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left)">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slide(fromBottom)">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30" presetClass="entr" presetSubtype="0" fill="hold"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800" decel="100000"/>
                                        <p:tgtEl>
                                          <p:spTgt spid="10"/>
                                        </p:tgtEl>
                                      </p:cBhvr>
                                    </p:animEffect>
                                    <p:anim calcmode="lin" valueType="num">
                                      <p:cBhvr>
                                        <p:cTn id="33" dur="800" decel="100000" fill="hold"/>
                                        <p:tgtEl>
                                          <p:spTgt spid="10"/>
                                        </p:tgtEl>
                                        <p:attrNameLst>
                                          <p:attrName>style.rotation</p:attrName>
                                        </p:attrNameLst>
                                      </p:cBhvr>
                                      <p:tavLst>
                                        <p:tav tm="0">
                                          <p:val>
                                            <p:fltVal val="-90"/>
                                          </p:val>
                                        </p:tav>
                                        <p:tav tm="100000">
                                          <p:val>
                                            <p:fltVal val="0"/>
                                          </p:val>
                                        </p:tav>
                                      </p:tavLst>
                                    </p:anim>
                                    <p:anim calcmode="lin" valueType="num">
                                      <p:cBhvr>
                                        <p:cTn id="34" dur="800" decel="100000" fill="hold"/>
                                        <p:tgtEl>
                                          <p:spTgt spid="10"/>
                                        </p:tgtEl>
                                        <p:attrNameLst>
                                          <p:attrName>ppt_x</p:attrName>
                                        </p:attrNameLst>
                                      </p:cBhvr>
                                      <p:tavLst>
                                        <p:tav tm="0">
                                          <p:val>
                                            <p:strVal val="#ppt_x+0.4"/>
                                          </p:val>
                                        </p:tav>
                                        <p:tav tm="100000">
                                          <p:val>
                                            <p:strVal val="#ppt_x-0.05"/>
                                          </p:val>
                                        </p:tav>
                                      </p:tavLst>
                                    </p:anim>
                                    <p:anim calcmode="lin" valueType="num">
                                      <p:cBhvr>
                                        <p:cTn id="35" dur="800" decel="100000" fill="hold"/>
                                        <p:tgtEl>
                                          <p:spTgt spid="10"/>
                                        </p:tgtEl>
                                        <p:attrNameLst>
                                          <p:attrName>ppt_y</p:attrName>
                                        </p:attrNameLst>
                                      </p:cBhvr>
                                      <p:tavLst>
                                        <p:tav tm="0">
                                          <p:val>
                                            <p:strVal val="#ppt_y-0.4"/>
                                          </p:val>
                                        </p:tav>
                                        <p:tav tm="100000">
                                          <p:val>
                                            <p:strVal val="#ppt_y+0.1"/>
                                          </p:val>
                                        </p:tav>
                                      </p:tavLst>
                                    </p:anim>
                                    <p:anim calcmode="lin" valueType="num">
                                      <p:cBhvr>
                                        <p:cTn id="36" dur="200" accel="100000" fill="hold">
                                          <p:stCondLst>
                                            <p:cond delay="800"/>
                                          </p:stCondLst>
                                        </p:cTn>
                                        <p:tgtEl>
                                          <p:spTgt spid="10"/>
                                        </p:tgtEl>
                                        <p:attrNameLst>
                                          <p:attrName>ppt_x</p:attrName>
                                        </p:attrNameLst>
                                      </p:cBhvr>
                                      <p:tavLst>
                                        <p:tav tm="0">
                                          <p:val>
                                            <p:strVal val="#ppt_x-0.05"/>
                                          </p:val>
                                        </p:tav>
                                        <p:tav tm="100000">
                                          <p:val>
                                            <p:strVal val="#ppt_x"/>
                                          </p:val>
                                        </p:tav>
                                      </p:tavLst>
                                    </p:anim>
                                    <p:anim calcmode="lin" valueType="num">
                                      <p:cBhvr>
                                        <p:cTn id="37" dur="200" accel="100000" fill="hold">
                                          <p:stCondLst>
                                            <p:cond delay="800"/>
                                          </p:stCondLst>
                                        </p:cTn>
                                        <p:tgtEl>
                                          <p:spTgt spid="10"/>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323528" y="116632"/>
            <a:ext cx="2301849" cy="369332"/>
          </a:xfrm>
          <a:prstGeom prst="rect">
            <a:avLst/>
          </a:prstGeom>
        </p:spPr>
        <p:txBody>
          <a:bodyPr wrap="none">
            <a:spAutoFit/>
          </a:bodyPr>
          <a:lstStyle/>
          <a:p>
            <a:pPr>
              <a:buFont typeface="Wingdings" pitchFamily="2" charset="2"/>
              <a:buChar char="v"/>
            </a:pPr>
            <a:r>
              <a:rPr lang="fr-FR" dirty="0"/>
              <a:t>  Couche </a:t>
            </a:r>
            <a:r>
              <a:rPr lang="fr-FR" dirty="0" err="1"/>
              <a:t>anti-reflet</a:t>
            </a:r>
            <a:r>
              <a:rPr lang="fr-FR" dirty="0"/>
              <a:t> :</a:t>
            </a:r>
          </a:p>
        </p:txBody>
      </p:sp>
      <p:grpSp>
        <p:nvGrpSpPr>
          <p:cNvPr id="18" name="Groupe 17"/>
          <p:cNvGrpSpPr/>
          <p:nvPr/>
        </p:nvGrpSpPr>
        <p:grpSpPr>
          <a:xfrm>
            <a:off x="323528" y="620688"/>
            <a:ext cx="8640960" cy="2276872"/>
            <a:chOff x="323528" y="4437112"/>
            <a:chExt cx="8640960" cy="2276872"/>
          </a:xfrm>
        </p:grpSpPr>
        <p:pic>
          <p:nvPicPr>
            <p:cNvPr id="12" name="Image 11"/>
            <p:cNvPicPr/>
            <p:nvPr/>
          </p:nvPicPr>
          <p:blipFill>
            <a:blip r:embed="rId2" cstate="print"/>
            <a:srcRect/>
            <a:stretch>
              <a:fillRect/>
            </a:stretch>
          </p:blipFill>
          <p:spPr bwMode="auto">
            <a:xfrm>
              <a:off x="323528" y="4437112"/>
              <a:ext cx="3382150" cy="2276872"/>
            </a:xfrm>
            <a:prstGeom prst="rect">
              <a:avLst/>
            </a:prstGeom>
            <a:noFill/>
            <a:ln w="9525">
              <a:noFill/>
              <a:miter lim="800000"/>
              <a:headEnd/>
              <a:tailEnd/>
            </a:ln>
          </p:spPr>
        </p:pic>
        <p:sp>
          <p:nvSpPr>
            <p:cNvPr id="17" name="Rectangle 16"/>
            <p:cNvSpPr/>
            <p:nvPr/>
          </p:nvSpPr>
          <p:spPr>
            <a:xfrm>
              <a:off x="3923928" y="4775329"/>
              <a:ext cx="5040560" cy="1877437"/>
            </a:xfrm>
            <a:prstGeom prst="rect">
              <a:avLst/>
            </a:prstGeom>
          </p:spPr>
          <p:txBody>
            <a:bodyPr wrap="square">
              <a:spAutoFit/>
            </a:bodyPr>
            <a:lstStyle/>
            <a:p>
              <a:pPr algn="just"/>
              <a:r>
                <a:rPr lang="fr-FR" dirty="0"/>
                <a:t>Il s’agit d’une couche transparente d’épaisseur suffisante (e) placée sur les lentilles d’un objectif ou sur les verres correcteurs de lunettes, dans laquelle se produisent des interférences destructives.</a:t>
              </a:r>
            </a:p>
            <a:p>
              <a:endParaRPr lang="fr-FR" sz="800" dirty="0"/>
            </a:p>
            <a:p>
              <a:r>
                <a:rPr lang="fr-FR" dirty="0"/>
                <a:t>En incidence normale, la différence de marche vaut 2</a:t>
              </a:r>
              <a:r>
                <a:rPr lang="fr-FR" i="1" dirty="0"/>
                <a:t>n</a:t>
              </a:r>
              <a:r>
                <a:rPr lang="fr-FR" dirty="0"/>
                <a:t>e.</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slide(fromBottom)">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30" presetClass="entr" presetSubtype="0"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800" decel="100000"/>
                                        <p:tgtEl>
                                          <p:spTgt spid="18"/>
                                        </p:tgtEl>
                                      </p:cBhvr>
                                    </p:animEffect>
                                    <p:anim calcmode="lin" valueType="num">
                                      <p:cBhvr>
                                        <p:cTn id="13" dur="800" decel="100000" fill="hold"/>
                                        <p:tgtEl>
                                          <p:spTgt spid="18"/>
                                        </p:tgtEl>
                                        <p:attrNameLst>
                                          <p:attrName>style.rotation</p:attrName>
                                        </p:attrNameLst>
                                      </p:cBhvr>
                                      <p:tavLst>
                                        <p:tav tm="0">
                                          <p:val>
                                            <p:fltVal val="-90"/>
                                          </p:val>
                                        </p:tav>
                                        <p:tav tm="100000">
                                          <p:val>
                                            <p:fltVal val="0"/>
                                          </p:val>
                                        </p:tav>
                                      </p:tavLst>
                                    </p:anim>
                                    <p:anim calcmode="lin" valueType="num">
                                      <p:cBhvr>
                                        <p:cTn id="14" dur="800" decel="100000" fill="hold"/>
                                        <p:tgtEl>
                                          <p:spTgt spid="18"/>
                                        </p:tgtEl>
                                        <p:attrNameLst>
                                          <p:attrName>ppt_x</p:attrName>
                                        </p:attrNameLst>
                                      </p:cBhvr>
                                      <p:tavLst>
                                        <p:tav tm="0">
                                          <p:val>
                                            <p:strVal val="#ppt_x+0.4"/>
                                          </p:val>
                                        </p:tav>
                                        <p:tav tm="100000">
                                          <p:val>
                                            <p:strVal val="#ppt_x-0.05"/>
                                          </p:val>
                                        </p:tav>
                                      </p:tavLst>
                                    </p:anim>
                                    <p:anim calcmode="lin" valueType="num">
                                      <p:cBhvr>
                                        <p:cTn id="15" dur="800" decel="100000" fill="hold"/>
                                        <p:tgtEl>
                                          <p:spTgt spid="18"/>
                                        </p:tgtEl>
                                        <p:attrNameLst>
                                          <p:attrName>ppt_y</p:attrName>
                                        </p:attrNameLst>
                                      </p:cBhvr>
                                      <p:tavLst>
                                        <p:tav tm="0">
                                          <p:val>
                                            <p:strVal val="#ppt_y-0.4"/>
                                          </p:val>
                                        </p:tav>
                                        <p:tav tm="100000">
                                          <p:val>
                                            <p:strVal val="#ppt_y+0.1"/>
                                          </p:val>
                                        </p:tav>
                                      </p:tavLst>
                                    </p:anim>
                                    <p:anim calcmode="lin" valueType="num">
                                      <p:cBhvr>
                                        <p:cTn id="16" dur="200" accel="100000" fill="hold">
                                          <p:stCondLst>
                                            <p:cond delay="800"/>
                                          </p:stCondLst>
                                        </p:cTn>
                                        <p:tgtEl>
                                          <p:spTgt spid="18"/>
                                        </p:tgtEl>
                                        <p:attrNameLst>
                                          <p:attrName>ppt_x</p:attrName>
                                        </p:attrNameLst>
                                      </p:cBhvr>
                                      <p:tavLst>
                                        <p:tav tm="0">
                                          <p:val>
                                            <p:strVal val="#ppt_x-0.05"/>
                                          </p:val>
                                        </p:tav>
                                        <p:tav tm="100000">
                                          <p:val>
                                            <p:strVal val="#ppt_x"/>
                                          </p:val>
                                        </p:tav>
                                      </p:tavLst>
                                    </p:anim>
                                    <p:anim calcmode="lin" valueType="num">
                                      <p:cBhvr>
                                        <p:cTn id="17" dur="200" accel="100000" fill="hold">
                                          <p:stCondLst>
                                            <p:cond delay="800"/>
                                          </p:stCondLst>
                                        </p:cTn>
                                        <p:tgtEl>
                                          <p:spTgt spid="18"/>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1202" name="Picture 2"/>
          <p:cNvPicPr>
            <a:picLocks noChangeAspect="1" noChangeArrowheads="1"/>
          </p:cNvPicPr>
          <p:nvPr/>
        </p:nvPicPr>
        <p:blipFill>
          <a:blip r:embed="rId2" cstate="print"/>
          <a:srcRect/>
          <a:stretch>
            <a:fillRect/>
          </a:stretch>
        </p:blipFill>
        <p:spPr bwMode="auto">
          <a:xfrm>
            <a:off x="773543" y="0"/>
            <a:ext cx="7596914" cy="3312368"/>
          </a:xfrm>
          <a:prstGeom prst="rect">
            <a:avLst/>
          </a:prstGeom>
          <a:noFill/>
          <a:ln w="9525">
            <a:noFill/>
            <a:miter lim="800000"/>
            <a:headEnd/>
            <a:tailEnd/>
          </a:ln>
        </p:spPr>
      </p:pic>
      <p:pic>
        <p:nvPicPr>
          <p:cNvPr id="3" name="Image 2">
            <a:extLst>
              <a:ext uri="{FF2B5EF4-FFF2-40B4-BE49-F238E27FC236}">
                <a16:creationId xmlns:a16="http://schemas.microsoft.com/office/drawing/2014/main" id="{7AF1579A-82B2-4953-86B5-2C8D4E0BCE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528" y="3645024"/>
            <a:ext cx="2847975" cy="2952750"/>
          </a:xfrm>
          <a:prstGeom prst="rect">
            <a:avLst/>
          </a:prstGeom>
        </p:spPr>
      </p:pic>
      <mc:AlternateContent xmlns:mc="http://schemas.openxmlformats.org/markup-compatibility/2006" xmlns:a14="http://schemas.microsoft.com/office/drawing/2010/main">
        <mc:Choice Requires="a14">
          <p:sp>
            <p:nvSpPr>
              <p:cNvPr id="4" name="ZoneTexte 3">
                <a:extLst>
                  <a:ext uri="{FF2B5EF4-FFF2-40B4-BE49-F238E27FC236}">
                    <a16:creationId xmlns:a16="http://schemas.microsoft.com/office/drawing/2014/main" id="{F6FD1999-CED0-49DD-88D0-051F974B3EE7}"/>
                  </a:ext>
                </a:extLst>
              </p:cNvPr>
              <p:cNvSpPr txBox="1"/>
              <p:nvPr/>
            </p:nvSpPr>
            <p:spPr>
              <a:xfrm>
                <a:off x="3347864" y="4077072"/>
                <a:ext cx="5636928" cy="2014782"/>
              </a:xfrm>
              <a:prstGeom prst="rect">
                <a:avLst/>
              </a:prstGeom>
              <a:noFill/>
            </p:spPr>
            <p:txBody>
              <a:bodyPr wrap="none" rtlCol="0">
                <a:spAutoFit/>
              </a:bodyPr>
              <a:lstStyle/>
              <a:p>
                <a:r>
                  <a:rPr lang="fr-FR" dirty="0"/>
                  <a:t>À se plaçant dans le cas où les rayons interfèrent </a:t>
                </a:r>
                <a:r>
                  <a:rPr lang="fr-FR" i="1" dirty="0"/>
                  <a:t>à l'infini</a:t>
                </a:r>
                <a:r>
                  <a:rPr lang="fr-FR" dirty="0"/>
                  <a:t> :</a:t>
                </a:r>
              </a:p>
              <a:p>
                <a:endParaRPr lang="fr-FR" dirty="0"/>
              </a:p>
              <a:p>
                <a:pPr marL="285750" indent="-285750" algn="ctr">
                  <a:buFont typeface="Symbol" panose="05050102010706020507" pitchFamily="18" charset="2"/>
                  <a:buChar char="a"/>
                </a:pPr>
                <a:r>
                  <a:rPr lang="fr-FR" b="0" dirty="0">
                    <a:sym typeface="Symbol" panose="05050102010706020507" pitchFamily="18" charset="2"/>
                  </a:rPr>
                  <a:t> </a:t>
                </a:r>
                <a14:m>
                  <m:oMath xmlns:m="http://schemas.openxmlformats.org/officeDocument/2006/math">
                    <m:func>
                      <m:funcPr>
                        <m:ctrlPr>
                          <a:rPr lang="fr-FR" b="0" i="1" smtClean="0">
                            <a:latin typeface="Cambria Math" panose="02040503050406030204" pitchFamily="18" charset="0"/>
                          </a:rPr>
                        </m:ctrlPr>
                      </m:funcPr>
                      <m:fName>
                        <m:r>
                          <m:rPr>
                            <m:sty m:val="p"/>
                          </m:rPr>
                          <a:rPr lang="fr-FR" b="0" i="0" smtClean="0">
                            <a:latin typeface="Cambria Math" panose="02040503050406030204" pitchFamily="18" charset="0"/>
                          </a:rPr>
                          <m:t>sin</m:t>
                        </m:r>
                      </m:fName>
                      <m:e>
                        <m:r>
                          <a:rPr lang="fr-FR" b="0" i="1" smtClean="0">
                            <a:latin typeface="Cambria Math" panose="02040503050406030204" pitchFamily="18" charset="0"/>
                            <a:ea typeface="Cambria Math" panose="02040503050406030204" pitchFamily="18" charset="0"/>
                          </a:rPr>
                          <m:t>𝛼</m:t>
                        </m:r>
                        <m:r>
                          <a:rPr lang="fr-FR" b="0" i="1" smtClean="0">
                            <a:latin typeface="Cambria Math" panose="02040503050406030204" pitchFamily="18" charset="0"/>
                            <a:ea typeface="Cambria Math" panose="02040503050406030204" pitchFamily="18" charset="0"/>
                          </a:rPr>
                          <m:t>=</m:t>
                        </m:r>
                        <m:f>
                          <m:fPr>
                            <m:ctrlPr>
                              <a:rPr lang="fr-FR" b="0" i="1" smtClean="0">
                                <a:latin typeface="Cambria Math" panose="02040503050406030204" pitchFamily="18" charset="0"/>
                                <a:ea typeface="Cambria Math" panose="02040503050406030204" pitchFamily="18" charset="0"/>
                              </a:rPr>
                            </m:ctrlPr>
                          </m:fPr>
                          <m:num>
                            <m:r>
                              <a:rPr lang="fr-FR" b="0" i="1" smtClean="0">
                                <a:latin typeface="Cambria Math" panose="02040503050406030204" pitchFamily="18" charset="0"/>
                                <a:ea typeface="Cambria Math" panose="02040503050406030204" pitchFamily="18" charset="0"/>
                              </a:rPr>
                              <m:t>𝛿</m:t>
                            </m:r>
                          </m:num>
                          <m:den>
                            <m:r>
                              <a:rPr lang="fr-FR" b="0" i="1" smtClean="0">
                                <a:latin typeface="Cambria Math" panose="02040503050406030204" pitchFamily="18" charset="0"/>
                                <a:ea typeface="Cambria Math" panose="02040503050406030204" pitchFamily="18" charset="0"/>
                              </a:rPr>
                              <m:t>𝑑</m:t>
                            </m:r>
                          </m:den>
                        </m:f>
                      </m:e>
                    </m:func>
                  </m:oMath>
                </a14:m>
                <a:r>
                  <a:rPr lang="fr-FR" dirty="0"/>
                  <a:t>   (</a:t>
                </a:r>
                <a:r>
                  <a:rPr lang="fr-FR" dirty="0">
                    <a:sym typeface="Symbol" panose="05050102010706020507" pitchFamily="18" charset="2"/>
                  </a:rPr>
                  <a:t> </a:t>
                </a:r>
                <a:r>
                  <a:rPr lang="fr-FR" dirty="0"/>
                  <a:t>en rad)</a:t>
                </a:r>
              </a:p>
              <a:p>
                <a:r>
                  <a:rPr lang="fr-FR" dirty="0"/>
                  <a:t>Or </a:t>
                </a:r>
                <a:r>
                  <a:rPr lang="fr-FR" dirty="0">
                    <a:sym typeface="Symbol" panose="05050102010706020507" pitchFamily="18" charset="2"/>
                  </a:rPr>
                  <a:t> = </a:t>
                </a:r>
              </a:p>
              <a:p>
                <a:r>
                  <a:rPr lang="fr-FR" dirty="0">
                    <a:sym typeface="Symbol" panose="05050102010706020507" pitchFamily="18" charset="2"/>
                  </a:rPr>
                  <a:t>Donc </a:t>
                </a:r>
              </a:p>
              <a:p>
                <a:pPr algn="ctr"/>
                <a14:m>
                  <m:oMath xmlns:m="http://schemas.openxmlformats.org/officeDocument/2006/math">
                    <m:r>
                      <a:rPr lang="fr-FR" b="0" i="1" smtClean="0">
                        <a:latin typeface="Cambria Math" panose="02040503050406030204" pitchFamily="18" charset="0"/>
                        <a:ea typeface="Cambria Math" panose="02040503050406030204" pitchFamily="18" charset="0"/>
                      </a:rPr>
                      <m:t>𝛼</m:t>
                    </m:r>
                    <m:r>
                      <a:rPr lang="fr-FR" b="0" i="1" smtClean="0">
                        <a:latin typeface="Cambria Math" panose="02040503050406030204" pitchFamily="18" charset="0"/>
                        <a:ea typeface="Cambria Math" panose="02040503050406030204" pitchFamily="18" charset="0"/>
                      </a:rPr>
                      <m:t>=</m:t>
                    </m:r>
                    <m:f>
                      <m:fPr>
                        <m:ctrlPr>
                          <a:rPr lang="fr-FR" b="0" i="1" smtClean="0">
                            <a:latin typeface="Cambria Math" panose="02040503050406030204" pitchFamily="18" charset="0"/>
                            <a:ea typeface="Cambria Math" panose="02040503050406030204" pitchFamily="18" charset="0"/>
                          </a:rPr>
                        </m:ctrlPr>
                      </m:fPr>
                      <m:num>
                        <m:r>
                          <a:rPr lang="fr-FR" b="0" i="1" smtClean="0">
                            <a:latin typeface="Cambria Math" panose="02040503050406030204" pitchFamily="18" charset="0"/>
                            <a:ea typeface="Cambria Math" panose="02040503050406030204" pitchFamily="18" charset="0"/>
                          </a:rPr>
                          <m:t>𝛿</m:t>
                        </m:r>
                      </m:num>
                      <m:den>
                        <m:r>
                          <a:rPr lang="fr-FR" b="0" i="1" smtClean="0">
                            <a:latin typeface="Cambria Math" panose="02040503050406030204" pitchFamily="18" charset="0"/>
                            <a:ea typeface="Cambria Math" panose="02040503050406030204" pitchFamily="18" charset="0"/>
                          </a:rPr>
                          <m:t>𝑑</m:t>
                        </m:r>
                      </m:den>
                    </m:f>
                  </m:oMath>
                </a14:m>
                <a:r>
                  <a:rPr lang="fr-FR" dirty="0"/>
                  <a:t> (</a:t>
                </a:r>
                <a:r>
                  <a:rPr lang="fr-FR" dirty="0">
                    <a:sym typeface="Symbol" panose="05050102010706020507" pitchFamily="18" charset="2"/>
                  </a:rPr>
                  <a:t> </a:t>
                </a:r>
                <a:r>
                  <a:rPr lang="fr-FR" dirty="0"/>
                  <a:t>en rad)</a:t>
                </a:r>
              </a:p>
            </p:txBody>
          </p:sp>
        </mc:Choice>
        <mc:Fallback xmlns="">
          <p:sp>
            <p:nvSpPr>
              <p:cNvPr id="4" name="ZoneTexte 3">
                <a:extLst>
                  <a:ext uri="{FF2B5EF4-FFF2-40B4-BE49-F238E27FC236}">
                    <a16:creationId xmlns:a16="http://schemas.microsoft.com/office/drawing/2014/main" id="{F6FD1999-CED0-49DD-88D0-051F974B3EE7}"/>
                  </a:ext>
                </a:extLst>
              </p:cNvPr>
              <p:cNvSpPr txBox="1">
                <a:spLocks noRot="1" noChangeAspect="1" noMove="1" noResize="1" noEditPoints="1" noAdjustHandles="1" noChangeArrowheads="1" noChangeShapeType="1" noTextEdit="1"/>
              </p:cNvSpPr>
              <p:nvPr/>
            </p:nvSpPr>
            <p:spPr>
              <a:xfrm>
                <a:off x="3347864" y="4077072"/>
                <a:ext cx="5636928" cy="2014782"/>
              </a:xfrm>
              <a:prstGeom prst="rect">
                <a:avLst/>
              </a:prstGeom>
              <a:blipFill>
                <a:blip r:embed="rId4"/>
                <a:stretch>
                  <a:fillRect l="-865" t="-1818" b="-1212"/>
                </a:stretch>
              </a:blipFill>
            </p:spPr>
            <p:txBody>
              <a:bodyPr/>
              <a:lstStyle/>
              <a:p>
                <a:r>
                  <a:rPr lang="fr-FR">
                    <a:noFill/>
                  </a:rPr>
                  <a:t> </a:t>
                </a:r>
              </a:p>
            </p:txBody>
          </p:sp>
        </mc:Fallback>
      </mc:AlternateContent>
    </p:spTree>
  </p:cSld>
  <p:clrMapOvr>
    <a:masterClrMapping/>
  </p:clrMapOvr>
  <p:transition/>
</p:sld>
</file>

<file path=ppt/theme/theme1.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Vue">
  <a:themeElements>
    <a:clrScheme name="Vue">
      <a:dk1>
        <a:srgbClr val="000000"/>
      </a:dk1>
      <a:lt1>
        <a:srgbClr val="FFFFFF"/>
      </a:lt1>
      <a:dk2>
        <a:srgbClr val="46464A"/>
      </a:dk2>
      <a:lt2>
        <a:srgbClr val="D6D3CC"/>
      </a:lt2>
      <a:accent1>
        <a:srgbClr val="6F6F74"/>
      </a:accent1>
      <a:accent2>
        <a:srgbClr val="92A9B9"/>
      </a:accent2>
      <a:accent3>
        <a:srgbClr val="A7B789"/>
      </a:accent3>
      <a:accent4>
        <a:srgbClr val="B9A489"/>
      </a:accent4>
      <a:accent5>
        <a:srgbClr val="8D6374"/>
      </a:accent5>
      <a:accent6>
        <a:srgbClr val="9B7362"/>
      </a:accent6>
      <a:hlink>
        <a:srgbClr val="67AABF"/>
      </a:hlink>
      <a:folHlink>
        <a:srgbClr val="ABAFA5"/>
      </a:folHlink>
    </a:clrScheme>
    <a:fontScheme name="Vue">
      <a:maj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Vue">
      <a:fillStyleLst>
        <a:solidFill>
          <a:schemeClr val="phClr"/>
        </a:solidFill>
        <a:solidFill>
          <a:schemeClr val="phClr">
            <a:tint val="60000"/>
            <a:satMod val="120000"/>
          </a:schemeClr>
        </a:solidFill>
        <a:solidFill>
          <a:schemeClr val="phClr">
            <a:shade val="75000"/>
            <a:satMod val="160000"/>
          </a:schemeClr>
        </a:solidFill>
      </a:fillStyleLst>
      <a:lnStyleLst>
        <a:ln w="9525" cap="flat" cmpd="sng" algn="ctr">
          <a:solidFill>
            <a:schemeClr val="phClr"/>
          </a:solidFill>
          <a:prstDash val="solid"/>
        </a:ln>
        <a:ln w="13970" cap="flat" cmpd="sng" algn="ctr">
          <a:solidFill>
            <a:schemeClr val="phClr"/>
          </a:solidFill>
          <a:prstDash val="solid"/>
        </a:ln>
        <a:ln w="17145" cap="flat" cmpd="sng" algn="ctr">
          <a:solidFill>
            <a:schemeClr val="phClr">
              <a:shade val="95000"/>
              <a:alpha val="95000"/>
              <a:satMod val="150000"/>
            </a:schemeClr>
          </a:solidFill>
          <a:prstDash val="solid"/>
        </a:ln>
      </a:lnStyleLst>
      <a:effectStyleLst>
        <a:effectStyle>
          <a:effectLst/>
        </a:effectStyle>
        <a:effectStyle>
          <a:effectLst>
            <a:outerShdw blurRad="50800" dist="15240" dir="5400000" algn="tl" rotWithShape="0">
              <a:srgbClr val="000000">
                <a:alpha val="75000"/>
              </a:srgbClr>
            </a:outerShdw>
          </a:effectLst>
          <a:scene3d>
            <a:camera prst="orthographicFront">
              <a:rot lat="0" lon="0" rev="0"/>
            </a:camera>
            <a:lightRig rig="brightRoom" dir="tl"/>
          </a:scene3d>
          <a:sp3d contourW="9525" prstMaterial="flat">
            <a:bevelT w="0" h="0" prst="coolSlant"/>
            <a:contourClr>
              <a:schemeClr val="phClr">
                <a:shade val="35000"/>
                <a:satMod val="130000"/>
              </a:schemeClr>
            </a:contourClr>
          </a:sp3d>
        </a:effectStyle>
        <a:effectStyle>
          <a:effectLst>
            <a:outerShdw blurRad="76200" dist="25400" dir="5400000" algn="tl" rotWithShape="0">
              <a:srgbClr val="000000">
                <a:alpha val="55000"/>
              </a:srgbClr>
            </a:outerShdw>
          </a:effectLst>
          <a:scene3d>
            <a:camera prst="orthographicFront">
              <a:rot lat="0" lon="0" rev="0"/>
            </a:camera>
            <a:lightRig rig="brightRoom" dir="tl"/>
          </a:scene3d>
          <a:sp3d contourW="19050" prstMaterial="flat">
            <a:bevelT w="0" h="0" prst="coolSlant"/>
            <a:contourClr>
              <a:schemeClr val="phClr">
                <a:shade val="25000"/>
                <a:satMod val="140000"/>
              </a:schemeClr>
            </a:contourClr>
          </a:sp3d>
        </a:effectStyle>
      </a:effectStyleLst>
      <a:bgFillStyleLst>
        <a:solidFill>
          <a:schemeClr val="phClr"/>
        </a:solidFill>
        <a:solidFill>
          <a:schemeClr val="phClr">
            <a:tint val="95000"/>
            <a:satMod val="170000"/>
          </a:schemeClr>
        </a:solidFill>
        <a:gradFill rotWithShape="1">
          <a:gsLst>
            <a:gs pos="0">
              <a:schemeClr val="phClr">
                <a:tint val="94000"/>
                <a:shade val="98000"/>
                <a:satMod val="130000"/>
                <a:lumMod val="102000"/>
              </a:schemeClr>
            </a:gs>
            <a:gs pos="100000">
              <a:schemeClr val="phClr">
                <a:tint val="98000"/>
                <a:shade val="78000"/>
                <a:satMod val="140000"/>
              </a:schemeClr>
            </a:gs>
          </a:gsLst>
          <a:path path="circle">
            <a:fillToRect l="100000" t="100000" r="100000" b="100000"/>
          </a:path>
        </a:gradFill>
      </a:bgFillStyleLst>
    </a:fmtScheme>
  </a:themeElements>
  <a:objectDefaults/>
  <a:extraClrSchemeLst/>
  <a:extLst>
    <a:ext uri="{05A4C25C-085E-4340-85A3-A5531E510DB2}">
      <thm15:themeFamily xmlns:thm15="http://schemas.microsoft.com/office/thememl/2012/main" name="View" id="{BA0EB5A6-F2D4-4F82-977B-64ADEE4A2A69}" vid="{3969A8A2-35DB-4E3B-8885-16FD20568674}"/>
    </a:ext>
  </a:extLst>
</a:theme>
</file>

<file path=docProps/app.xml><?xml version="1.0" encoding="utf-8"?>
<Properties xmlns="http://schemas.openxmlformats.org/officeDocument/2006/extended-properties" xmlns:vt="http://schemas.openxmlformats.org/officeDocument/2006/docPropsVTypes">
  <TotalTime>507</TotalTime>
  <Words>1932</Words>
  <Application>Microsoft Office PowerPoint</Application>
  <PresentationFormat>Affichage à l'écran (4:3)</PresentationFormat>
  <Paragraphs>146</Paragraphs>
  <Slides>19</Slides>
  <Notes>0</Notes>
  <HiddenSlides>1</HiddenSlides>
  <MMClips>0</MMClips>
  <ScaleCrop>false</ScaleCrop>
  <HeadingPairs>
    <vt:vector size="8" baseType="variant">
      <vt:variant>
        <vt:lpstr>Polices utilisées</vt:lpstr>
      </vt:variant>
      <vt:variant>
        <vt:i4>7</vt:i4>
      </vt:variant>
      <vt:variant>
        <vt:lpstr>Thème</vt:lpstr>
      </vt:variant>
      <vt:variant>
        <vt:i4>2</vt:i4>
      </vt:variant>
      <vt:variant>
        <vt:lpstr>Serveurs OLE incorporés</vt:lpstr>
      </vt:variant>
      <vt:variant>
        <vt:i4>2</vt:i4>
      </vt:variant>
      <vt:variant>
        <vt:lpstr>Titres des diapositives</vt:lpstr>
      </vt:variant>
      <vt:variant>
        <vt:i4>19</vt:i4>
      </vt:variant>
    </vt:vector>
  </HeadingPairs>
  <TitlesOfParts>
    <vt:vector size="30" baseType="lpstr">
      <vt:lpstr>Arial</vt:lpstr>
      <vt:lpstr>Calibri</vt:lpstr>
      <vt:lpstr>Cambria Math</vt:lpstr>
      <vt:lpstr>Century Schoolbook</vt:lpstr>
      <vt:lpstr>Symbol</vt:lpstr>
      <vt:lpstr>Wingdings</vt:lpstr>
      <vt:lpstr>Wingdings 2</vt:lpstr>
      <vt:lpstr>Thème Office</vt:lpstr>
      <vt:lpstr>Vue</vt:lpstr>
      <vt:lpstr>Equation</vt:lpstr>
      <vt:lpstr>Equation.DSMT4</vt:lpstr>
      <vt:lpstr>Diffraction et interférences</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INTERNET</dc:creator>
  <cp:lastModifiedBy>Toph</cp:lastModifiedBy>
  <cp:revision>93</cp:revision>
  <dcterms:created xsi:type="dcterms:W3CDTF">2014-08-06T15:35:34Z</dcterms:created>
  <dcterms:modified xsi:type="dcterms:W3CDTF">2023-02-27T20:27:29Z</dcterms:modified>
</cp:coreProperties>
</file>