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0" r:id="rId2"/>
  </p:sldMasterIdLst>
  <p:sldIdLst>
    <p:sldId id="257" r:id="rId3"/>
    <p:sldId id="260" r:id="rId4"/>
    <p:sldId id="261" r:id="rId5"/>
    <p:sldId id="262" r:id="rId6"/>
    <p:sldId id="263" r:id="rId7"/>
    <p:sldId id="264" r:id="rId8"/>
    <p:sldId id="265" r:id="rId9"/>
    <p:sldId id="266" r:id="rId10"/>
    <p:sldId id="267" r:id="rId11"/>
    <p:sldId id="276" r:id="rId12"/>
    <p:sldId id="277" r:id="rId13"/>
    <p:sldId id="269" r:id="rId14"/>
    <p:sldId id="271" r:id="rId15"/>
    <p:sldId id="272" r:id="rId16"/>
    <p:sldId id="273" r:id="rId17"/>
    <p:sldId id="274" r:id="rId18"/>
    <p:sldId id="275" r:id="rId1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12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46404" y="758952"/>
            <a:ext cx="7063740" cy="4041648"/>
          </a:xfrm>
        </p:spPr>
        <p:txBody>
          <a:bodyPr anchor="b">
            <a:normAutofit/>
          </a:bodyPr>
          <a:lstStyle>
            <a:lvl1pPr algn="l">
              <a:lnSpc>
                <a:spcPct val="85000"/>
              </a:lnSpc>
              <a:defRPr sz="6600" baseline="0">
                <a:solidFill>
                  <a:schemeClr val="tx1"/>
                </a:solidFill>
              </a:defRPr>
            </a:lvl1pPr>
          </a:lstStyle>
          <a:p>
            <a:r>
              <a:rPr lang="fr-FR"/>
              <a:t>Modifiez le style du titre</a:t>
            </a:r>
            <a:endParaRPr lang="en-US" dirty="0"/>
          </a:p>
        </p:txBody>
      </p:sp>
      <p:sp>
        <p:nvSpPr>
          <p:cNvPr id="3" name="Subtitle 2"/>
          <p:cNvSpPr>
            <a:spLocks noGrp="1"/>
          </p:cNvSpPr>
          <p:nvPr>
            <p:ph type="subTitle" idx="1"/>
          </p:nvPr>
        </p:nvSpPr>
        <p:spPr>
          <a:xfrm>
            <a:off x="946404" y="4800600"/>
            <a:ext cx="7063740" cy="1691640"/>
          </a:xfrm>
        </p:spPr>
        <p:txBody>
          <a:bodyPr>
            <a:normAutofit/>
          </a:bodyPr>
          <a:lstStyle>
            <a:lvl1pPr marL="0" indent="0" algn="l">
              <a:buNone/>
              <a:defRPr sz="2000" baseline="0">
                <a:solidFill>
                  <a:schemeClr val="tx1">
                    <a:lumMod val="8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lvl1pPr>
              <a:defRPr>
                <a:solidFill>
                  <a:schemeClr val="bg2">
                    <a:lumMod val="20000"/>
                    <a:lumOff val="80000"/>
                  </a:schemeClr>
                </a:solidFill>
              </a:defRPr>
            </a:lvl1pPr>
          </a:lstStyle>
          <a:p>
            <a:fld id="{AA309A6D-C09C-4548-B29A-6CF363A7E532}" type="datetimeFigureOut">
              <a:rPr lang="fr-FR" smtClean="0"/>
              <a:pPr/>
              <a:t>27/09/2022</a:t>
            </a:fld>
            <a:endParaRPr lang="fr-BE"/>
          </a:p>
        </p:txBody>
      </p:sp>
      <p:sp>
        <p:nvSpPr>
          <p:cNvPr id="9" name="Footer Placeholder 8"/>
          <p:cNvSpPr>
            <a:spLocks noGrp="1"/>
          </p:cNvSpPr>
          <p:nvPr>
            <p:ph type="ftr" sz="quarter" idx="11"/>
          </p:nvPr>
        </p:nvSpPr>
        <p:spPr/>
        <p:txBody>
          <a:bodyPr/>
          <a:lstStyle>
            <a:lvl1pPr>
              <a:defRPr>
                <a:solidFill>
                  <a:schemeClr val="bg2">
                    <a:lumMod val="20000"/>
                    <a:lumOff val="80000"/>
                  </a:schemeClr>
                </a:solidFill>
              </a:defRPr>
            </a:lvl1pPr>
          </a:lstStyle>
          <a:p>
            <a:endParaRPr lang="fr-BE"/>
          </a:p>
        </p:txBody>
      </p:sp>
      <p:sp>
        <p:nvSpPr>
          <p:cNvPr id="10" name="Slide Number Placeholder 9"/>
          <p:cNvSpPr>
            <a:spLocks noGrp="1"/>
          </p:cNvSpPr>
          <p:nvPr>
            <p:ph type="sldNum" sz="quarter" idx="12"/>
          </p:nvPr>
        </p:nvSpPr>
        <p:spPr/>
        <p:txBody>
          <a:bodyPr/>
          <a:lstStyle>
            <a:lvl1pPr>
              <a:defRPr>
                <a:solidFill>
                  <a:schemeClr val="bg2">
                    <a:lumMod val="60000"/>
                    <a:lumOff val="40000"/>
                  </a:schemeClr>
                </a:solidFill>
              </a:defRPr>
            </a:lvl1pPr>
          </a:lstStyle>
          <a:p>
            <a:fld id="{CF4668DC-857F-487D-BFFA-8C0CA5037977}" type="slidenum">
              <a:rPr lang="fr-BE" smtClean="0"/>
              <a:pPr/>
              <a:t>‹N°›</a:t>
            </a:fld>
            <a:endParaRPr lang="fr-BE"/>
          </a:p>
        </p:txBody>
      </p:sp>
    </p:spTree>
    <p:extLst>
      <p:ext uri="{BB962C8B-B14F-4D97-AF65-F5344CB8AC3E}">
        <p14:creationId xmlns:p14="http://schemas.microsoft.com/office/powerpoint/2010/main" val="3992983459"/>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629810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946404" y="758952"/>
            <a:ext cx="7063740" cy="4041648"/>
          </a:xfrm>
        </p:spPr>
        <p:txBody>
          <a:bodyPr anchor="b">
            <a:normAutofit/>
          </a:bodyPr>
          <a:lstStyle>
            <a:lvl1pPr>
              <a:lnSpc>
                <a:spcPct val="85000"/>
              </a:lnSpc>
              <a:defRPr sz="6600" b="0"/>
            </a:lvl1pPr>
          </a:lstStyle>
          <a:p>
            <a:r>
              <a:rPr lang="fr-FR"/>
              <a:t>Modifiez le style du titre</a:t>
            </a:r>
            <a:endParaRPr lang="en-US" dirty="0"/>
          </a:p>
        </p:txBody>
      </p:sp>
      <p:sp>
        <p:nvSpPr>
          <p:cNvPr id="3" name="Text Placeholder 2"/>
          <p:cNvSpPr>
            <a:spLocks noGrp="1"/>
          </p:cNvSpPr>
          <p:nvPr>
            <p:ph type="body" idx="1"/>
          </p:nvPr>
        </p:nvSpPr>
        <p:spPr>
          <a:xfrm>
            <a:off x="946404" y="4800600"/>
            <a:ext cx="7063740" cy="1691640"/>
          </a:xfrm>
        </p:spPr>
        <p:txBody>
          <a:bodyPr anchor="t">
            <a:normAutofit/>
          </a:bodyPr>
          <a:lstStyle>
            <a:lvl1pPr marL="0" indent="0">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76809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946404"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594860"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614653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946404" y="1717185"/>
            <a:ext cx="3360420" cy="731520"/>
          </a:xfrm>
        </p:spPr>
        <p:txBody>
          <a:bodyPr anchor="b">
            <a:normAutofit/>
          </a:bodyPr>
          <a:lstStyle>
            <a:lvl1pPr marL="0" indent="0">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946404"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10"/>
          <p:cNvSpPr>
            <a:spLocks noGrp="1"/>
          </p:cNvSpPr>
          <p:nvPr>
            <p:ph type="body" sz="quarter" idx="13"/>
          </p:nvPr>
        </p:nvSpPr>
        <p:spPr>
          <a:xfrm>
            <a:off x="4599432" y="1717185"/>
            <a:ext cx="3364992" cy="731520"/>
          </a:xfrm>
        </p:spPr>
        <p:txBody>
          <a:bodyPr anchor="b">
            <a:normAutofit/>
          </a:bodyPr>
          <a:lstStyle>
            <a:lvl1pPr marL="0" indent="0">
              <a:buFontTx/>
              <a:buNone/>
              <a:defRPr lang="en-US" sz="1800" b="0" kern="1200" spc="10" baseline="0" dirty="0">
                <a:solidFill>
                  <a:schemeClr val="tx2"/>
                </a:solidFill>
                <a:latin typeface="+mn-lt"/>
                <a:ea typeface="+mn-ea"/>
                <a:cs typeface="+mn-cs"/>
              </a:defRPr>
            </a:lvl1pPr>
          </a:lstStyle>
          <a:p>
            <a:pPr marL="0" lvl="0" indent="0" algn="l" defTabSz="914400" rtl="0" eaLnBrk="1" latinLnBrk="0" hangingPunct="1">
              <a:lnSpc>
                <a:spcPct val="95000"/>
              </a:lnSpc>
              <a:spcBef>
                <a:spcPts val="0"/>
              </a:spcBef>
              <a:spcAft>
                <a:spcPts val="200"/>
              </a:spcAft>
              <a:buClr>
                <a:schemeClr val="accent1"/>
              </a:buClr>
              <a:buSzPct val="80000"/>
              <a:buNone/>
            </a:pPr>
            <a:r>
              <a:rPr lang="fr-FR"/>
              <a:t>Cliquez pour modifier les styles du texte du masque</a:t>
            </a:r>
          </a:p>
        </p:txBody>
      </p:sp>
      <p:sp>
        <p:nvSpPr>
          <p:cNvPr id="6" name="Content Placeholder 5"/>
          <p:cNvSpPr>
            <a:spLocks noGrp="1"/>
          </p:cNvSpPr>
          <p:nvPr>
            <p:ph sz="quarter" idx="4"/>
          </p:nvPr>
        </p:nvSpPr>
        <p:spPr>
          <a:xfrm>
            <a:off x="4594860"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206281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631252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040242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400300" cy="1600197"/>
          </a:xfrm>
        </p:spPr>
        <p:txBody>
          <a:bodyPr anchor="b">
            <a:normAutofit/>
          </a:bodyPr>
          <a:lstStyle>
            <a:lvl1pPr>
              <a:defRPr sz="2800" b="0" baseline="0"/>
            </a:lvl1pPr>
          </a:lstStyle>
          <a:p>
            <a:r>
              <a:rPr lang="fr-FR"/>
              <a:t>Modifiez le style du titre</a:t>
            </a:r>
            <a:endParaRPr lang="en-US" dirty="0"/>
          </a:p>
        </p:txBody>
      </p:sp>
      <p:sp>
        <p:nvSpPr>
          <p:cNvPr id="3" name="Content Placeholder 2"/>
          <p:cNvSpPr>
            <a:spLocks noGrp="1"/>
          </p:cNvSpPr>
          <p:nvPr>
            <p:ph idx="1"/>
          </p:nvPr>
        </p:nvSpPr>
        <p:spPr>
          <a:xfrm>
            <a:off x="3378200" y="685800"/>
            <a:ext cx="4559300" cy="5486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30936" y="2099735"/>
            <a:ext cx="24003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7588653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5105400"/>
            <a:ext cx="846963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5257800"/>
            <a:ext cx="7486650" cy="914400"/>
          </a:xfrm>
        </p:spPr>
        <p:txBody>
          <a:bodyPr anchor="b">
            <a:normAutofit/>
          </a:bodyPr>
          <a:lstStyle>
            <a:lvl1pPr>
              <a:defRPr sz="2800" b="0">
                <a:solidFill>
                  <a:schemeClr val="bg1"/>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0" y="1"/>
            <a:ext cx="846963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6108590"/>
            <a:ext cx="748665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099256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0479407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6525" y="381000"/>
            <a:ext cx="1857375" cy="5897562"/>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571500" y="381000"/>
            <a:ext cx="5800725" cy="5897562"/>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27/09/2022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433770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27/09/2022</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AA309A6D-C09C-4548-B29A-6CF363A7E532}" type="datetimeFigureOut">
              <a:rPr lang="fr-FR" smtClean="0"/>
              <a:pPr/>
              <a:t>27/09/2022</a:t>
            </a:fld>
            <a:endParaRPr lang="fr-BE"/>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fr-BE"/>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CF4668DC-857F-487D-BFFA-8C0CA5037977}" type="slidenum">
              <a:rPr lang="fr-BE" smtClean="0"/>
              <a:pPr/>
              <a:t>‹N°›</a:t>
            </a:fld>
            <a:endParaRPr lang="fr-BE"/>
          </a:p>
        </p:txBody>
      </p:sp>
    </p:spTree>
    <p:extLst>
      <p:ext uri="{BB962C8B-B14F-4D97-AF65-F5344CB8AC3E}">
        <p14:creationId xmlns:p14="http://schemas.microsoft.com/office/powerpoint/2010/main" val="382070211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3.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4.png"/><Relationship Id="rId4" Type="http://schemas.openxmlformats.org/officeDocument/2006/relationships/image" Target="../media/image2.w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6.png"/><Relationship Id="rId4" Type="http://schemas.openxmlformats.org/officeDocument/2006/relationships/image" Target="../media/image5.w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7.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9.wmf"/><Relationship Id="rId5" Type="http://schemas.openxmlformats.org/officeDocument/2006/relationships/oleObject" Target="../embeddings/oleObject6.bin"/><Relationship Id="rId4" Type="http://schemas.openxmlformats.org/officeDocument/2006/relationships/image" Target="../media/image8.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wmf"/></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ctrTitle"/>
          </p:nvPr>
        </p:nvSpPr>
        <p:spPr>
          <a:xfrm>
            <a:off x="501687" y="1433101"/>
            <a:ext cx="8140626" cy="830997"/>
          </a:xfrm>
          <a:ln>
            <a:noFill/>
          </a:ln>
        </p:spPr>
        <p:txBody>
          <a:bodyPr wrap="square">
            <a:spAutoFit/>
          </a:bodyPr>
          <a:lstStyle/>
          <a:p>
            <a:pPr algn="ctr"/>
            <a:r>
              <a:rPr lang="fr-FR" cap="none" dirty="0">
                <a:solidFill>
                  <a:srgbClr val="FF0000"/>
                </a:solidFill>
              </a:rPr>
              <a:t>Conductimétrie</a:t>
            </a:r>
          </a:p>
        </p:txBody>
      </p:sp>
      <p:sp>
        <p:nvSpPr>
          <p:cNvPr id="5" name="Rectangle 4"/>
          <p:cNvSpPr/>
          <p:nvPr/>
        </p:nvSpPr>
        <p:spPr>
          <a:xfrm>
            <a:off x="539552" y="116632"/>
            <a:ext cx="3705373" cy="830997"/>
          </a:xfrm>
          <a:prstGeom prst="rect">
            <a:avLst/>
          </a:prstGeom>
          <a:effectLst>
            <a:outerShdw blurRad="50800" dist="38100" dir="8100000" algn="tr" rotWithShape="0">
              <a:prstClr val="black">
                <a:alpha val="40000"/>
              </a:prstClr>
            </a:outerShdw>
          </a:effectLst>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4800" b="1">
                <a:ln w="11430"/>
                <a:solidFill>
                  <a:srgbClr val="FFFF00"/>
                </a:solidFill>
                <a:effectLst>
                  <a:outerShdw blurRad="50800" dist="39000" dir="5460000" algn="tl">
                    <a:srgbClr val="000000">
                      <a:alpha val="38000"/>
                    </a:srgbClr>
                  </a:outerShdw>
                </a:effectLst>
                <a:latin typeface="+mj-lt"/>
              </a:rPr>
              <a:t>Chapitre 2 </a:t>
            </a:r>
            <a:r>
              <a:rPr lang="fr-FR" sz="4800" b="1" dirty="0">
                <a:ln w="11430"/>
                <a:solidFill>
                  <a:srgbClr val="FFFF00"/>
                </a:solidFill>
                <a:effectLst>
                  <a:outerShdw blurRad="50800" dist="39000" dir="5460000" algn="tl">
                    <a:srgbClr val="000000">
                      <a:alpha val="38000"/>
                    </a:srgbClr>
                  </a:outerShdw>
                </a:effectLst>
                <a:latin typeface="+mj-lt"/>
              </a:rPr>
              <a:t>:</a:t>
            </a:r>
          </a:p>
        </p:txBody>
      </p:sp>
      <p:sp>
        <p:nvSpPr>
          <p:cNvPr id="6" name="Rectangle 5"/>
          <p:cNvSpPr/>
          <p:nvPr/>
        </p:nvSpPr>
        <p:spPr>
          <a:xfrm>
            <a:off x="251520" y="2420888"/>
            <a:ext cx="3047501" cy="369332"/>
          </a:xfrm>
          <a:prstGeom prst="rect">
            <a:avLst/>
          </a:prstGeom>
        </p:spPr>
        <p:txBody>
          <a:bodyPr wrap="none">
            <a:spAutoFit/>
          </a:bodyPr>
          <a:lstStyle/>
          <a:p>
            <a:r>
              <a:rPr lang="fr-FR" u="sng" dirty="0">
                <a:latin typeface="Calibri" pitchFamily="34" charset="0"/>
                <a:cs typeface="Calibri" pitchFamily="34" charset="0"/>
              </a:rPr>
              <a:t>Les objectifs de connaissance :</a:t>
            </a:r>
            <a:endParaRPr lang="fr-FR" dirty="0">
              <a:latin typeface="Calibri" pitchFamily="34" charset="0"/>
              <a:cs typeface="Calibri" pitchFamily="34" charset="0"/>
            </a:endParaRPr>
          </a:p>
        </p:txBody>
      </p:sp>
      <p:sp>
        <p:nvSpPr>
          <p:cNvPr id="7" name="Rectangle 6"/>
          <p:cNvSpPr/>
          <p:nvPr/>
        </p:nvSpPr>
        <p:spPr>
          <a:xfrm>
            <a:off x="251520" y="3645024"/>
            <a:ext cx="2843599" cy="369332"/>
          </a:xfrm>
          <a:prstGeom prst="rect">
            <a:avLst/>
          </a:prstGeom>
        </p:spPr>
        <p:txBody>
          <a:bodyPr wrap="none">
            <a:spAutoFit/>
          </a:bodyPr>
          <a:lstStyle/>
          <a:p>
            <a:r>
              <a:rPr lang="fr-FR" u="sng" dirty="0">
                <a:latin typeface="Calibri" pitchFamily="34" charset="0"/>
                <a:cs typeface="Calibri" pitchFamily="34" charset="0"/>
              </a:rPr>
              <a:t>Les objectifs de savoir-faire :</a:t>
            </a:r>
            <a:endParaRPr lang="fr-FR" dirty="0">
              <a:latin typeface="Calibri" pitchFamily="34" charset="0"/>
              <a:cs typeface="Calibri" pitchFamily="34" charset="0"/>
            </a:endParaRPr>
          </a:p>
        </p:txBody>
      </p:sp>
      <p:sp>
        <p:nvSpPr>
          <p:cNvPr id="8" name="Rectangle 7"/>
          <p:cNvSpPr/>
          <p:nvPr/>
        </p:nvSpPr>
        <p:spPr>
          <a:xfrm>
            <a:off x="467545" y="2790220"/>
            <a:ext cx="8496944" cy="784830"/>
          </a:xfrm>
          <a:prstGeom prst="rect">
            <a:avLst/>
          </a:prstGeom>
        </p:spPr>
        <p:txBody>
          <a:bodyPr wrap="square">
            <a:spAutoFit/>
          </a:bodyPr>
          <a:lstStyle/>
          <a:p>
            <a:pPr lvl="0">
              <a:buFontTx/>
              <a:buChar char="-"/>
            </a:pPr>
            <a:r>
              <a:rPr lang="fr-FR" sz="1500" dirty="0">
                <a:latin typeface="Calibri" pitchFamily="34" charset="0"/>
                <a:cs typeface="Calibri" pitchFamily="34" charset="0"/>
              </a:rPr>
              <a:t> </a:t>
            </a:r>
            <a:r>
              <a:rPr lang="fr-FR" sz="1500" dirty="0"/>
              <a:t>Utiliser la loi de Kohlrausch ;</a:t>
            </a:r>
            <a:endParaRPr lang="fr-FR" sz="1500" dirty="0">
              <a:latin typeface="Calibri" pitchFamily="34" charset="0"/>
              <a:cs typeface="Calibri" pitchFamily="34" charset="0"/>
            </a:endParaRPr>
          </a:p>
          <a:p>
            <a:pPr lvl="0">
              <a:buFontTx/>
              <a:buChar char="-"/>
            </a:pPr>
            <a:r>
              <a:rPr lang="fr-FR" sz="1500" dirty="0">
                <a:latin typeface="Calibri" pitchFamily="34" charset="0"/>
                <a:cs typeface="Calibri" pitchFamily="34" charset="0"/>
              </a:rPr>
              <a:t> </a:t>
            </a:r>
            <a:r>
              <a:rPr lang="fr-FR" sz="1500" dirty="0"/>
              <a:t>Utiliser la loi de </a:t>
            </a:r>
            <a:r>
              <a:rPr lang="fr-FR" sz="1500" dirty="0" err="1"/>
              <a:t>Beer</a:t>
            </a:r>
            <a:r>
              <a:rPr lang="fr-FR" sz="1500" dirty="0"/>
              <a:t>-Lambert ;</a:t>
            </a:r>
            <a:endParaRPr lang="fr-FR" sz="1500" strike="sngStrike" dirty="0">
              <a:latin typeface="Calibri" pitchFamily="34" charset="0"/>
              <a:cs typeface="Calibri" pitchFamily="34" charset="0"/>
            </a:endParaRPr>
          </a:p>
          <a:p>
            <a:pPr lvl="0">
              <a:buFontTx/>
              <a:buChar char="-"/>
            </a:pPr>
            <a:r>
              <a:rPr lang="fr-FR" sz="1500" dirty="0"/>
              <a:t> Conductivité d’une solution ionique.</a:t>
            </a:r>
            <a:endParaRPr lang="fr-FR" sz="1500" strike="sngStrike" dirty="0">
              <a:latin typeface="Calibri" pitchFamily="34" charset="0"/>
              <a:cs typeface="Calibri" pitchFamily="34" charset="0"/>
            </a:endParaRPr>
          </a:p>
        </p:txBody>
      </p:sp>
      <p:sp>
        <p:nvSpPr>
          <p:cNvPr id="9" name="Rectangle 8"/>
          <p:cNvSpPr/>
          <p:nvPr/>
        </p:nvSpPr>
        <p:spPr>
          <a:xfrm>
            <a:off x="467544" y="3999835"/>
            <a:ext cx="8680581" cy="1015663"/>
          </a:xfrm>
          <a:prstGeom prst="rect">
            <a:avLst/>
          </a:prstGeom>
        </p:spPr>
        <p:txBody>
          <a:bodyPr wrap="none">
            <a:spAutoFit/>
          </a:bodyPr>
          <a:lstStyle/>
          <a:p>
            <a:pPr lvl="0">
              <a:buFontTx/>
              <a:buChar char="-"/>
            </a:pPr>
            <a:r>
              <a:rPr lang="fr-FR" sz="1500" dirty="0">
                <a:latin typeface="Calibri" pitchFamily="34" charset="0"/>
                <a:cs typeface="Calibri" pitchFamily="34" charset="0"/>
              </a:rPr>
              <a:t>  </a:t>
            </a:r>
            <a:r>
              <a:rPr lang="fr-FR" sz="1500" dirty="0"/>
              <a:t>Calculer la conductivité d’une solution ionique à partir des espèces chimiques quelle contient ;</a:t>
            </a:r>
          </a:p>
          <a:p>
            <a:pPr lvl="0">
              <a:buFontTx/>
              <a:buChar char="-"/>
            </a:pPr>
            <a:r>
              <a:rPr lang="fr-FR" sz="1500" dirty="0">
                <a:latin typeface="Calibri" pitchFamily="34" charset="0"/>
                <a:cs typeface="Calibri" pitchFamily="34" charset="0"/>
              </a:rPr>
              <a:t>  </a:t>
            </a:r>
            <a:r>
              <a:rPr lang="fr-FR" sz="1500" dirty="0"/>
              <a:t>Établir la réaction support d’un titrage </a:t>
            </a:r>
            <a:r>
              <a:rPr lang="fr-FR" sz="1500" dirty="0" err="1"/>
              <a:t>conductimétrique</a:t>
            </a:r>
            <a:r>
              <a:rPr lang="fr-FR" sz="1500" dirty="0"/>
              <a:t> ;</a:t>
            </a:r>
          </a:p>
          <a:p>
            <a:pPr lvl="0">
              <a:buFontTx/>
              <a:buChar char="-"/>
            </a:pPr>
            <a:r>
              <a:rPr lang="fr-FR" sz="1500" dirty="0"/>
              <a:t>  Réaliser un dosage par étalonnage en utilisant la conductimétrie ou la spectrophotométrie ;</a:t>
            </a:r>
          </a:p>
          <a:p>
            <a:pPr lvl="0">
              <a:buFontTx/>
              <a:buChar char="-"/>
            </a:pPr>
            <a:r>
              <a:rPr lang="fr-FR" sz="1500" dirty="0">
                <a:latin typeface="Calibri" pitchFamily="34" charset="0"/>
                <a:cs typeface="Calibri" pitchFamily="34" charset="0"/>
              </a:rPr>
              <a:t>  </a:t>
            </a:r>
            <a:r>
              <a:rPr lang="fr-FR" sz="1500" dirty="0"/>
              <a:t>Déterminer la concentration d’une espèce chimique à l’aide d’une courbe d’étalonnage.</a:t>
            </a:r>
            <a:endParaRPr lang="fr-FR" sz="1500" dirty="0">
              <a:latin typeface="Calibri" pitchFamily="34" charset="0"/>
              <a:cs typeface="Calibri" pitchFamily="34" charset="0"/>
            </a:endParaRPr>
          </a:p>
        </p:txBody>
      </p:sp>
      <p:sp>
        <p:nvSpPr>
          <p:cNvPr id="11" name="ZoneTexte 10">
            <a:extLst>
              <a:ext uri="{FF2B5EF4-FFF2-40B4-BE49-F238E27FC236}">
                <a16:creationId xmlns:a16="http://schemas.microsoft.com/office/drawing/2014/main" id="{17F3DC7C-B325-4B1B-A488-6498999767E4}"/>
              </a:ext>
            </a:extLst>
          </p:cNvPr>
          <p:cNvSpPr txBox="1"/>
          <p:nvPr/>
        </p:nvSpPr>
        <p:spPr>
          <a:xfrm>
            <a:off x="683568" y="5607387"/>
            <a:ext cx="8193269" cy="1184940"/>
          </a:xfrm>
          <a:prstGeom prst="rect">
            <a:avLst/>
          </a:prstGeom>
        </p:spPr>
        <p:style>
          <a:lnRef idx="1">
            <a:schemeClr val="accent1"/>
          </a:lnRef>
          <a:fillRef idx="2">
            <a:schemeClr val="accent1"/>
          </a:fillRef>
          <a:effectRef idx="1">
            <a:schemeClr val="accent1"/>
          </a:effectRef>
          <a:fontRef idx="minor">
            <a:schemeClr val="dk1"/>
          </a:fontRef>
        </p:style>
        <p:txBody>
          <a:bodyPr wrap="none" rtlCol="0" anchor="ctr">
            <a:spAutoFit/>
          </a:bodyPr>
          <a:lstStyle/>
          <a:p>
            <a:r>
              <a:rPr lang="fr-FR" sz="1400" i="1" u="sng" dirty="0">
                <a:effectLst>
                  <a:outerShdw blurRad="38100" dist="38100" dir="2700000" algn="tl">
                    <a:srgbClr val="000000">
                      <a:alpha val="43137"/>
                    </a:srgbClr>
                  </a:outerShdw>
                </a:effectLst>
              </a:rPr>
              <a:t>Thème</a:t>
            </a:r>
            <a:r>
              <a:rPr lang="fr-FR" sz="1400" u="sng" dirty="0">
                <a:effectLst>
                  <a:outerShdw blurRad="38100" dist="38100" dir="2700000" algn="tl">
                    <a:srgbClr val="000000">
                      <a:alpha val="43137"/>
                    </a:srgbClr>
                  </a:outerShdw>
                </a:effectLst>
              </a:rPr>
              <a:t> :</a:t>
            </a:r>
            <a:r>
              <a:rPr lang="fr-FR" sz="1400" dirty="0">
                <a:effectLst>
                  <a:outerShdw blurRad="38100" dist="38100" dir="2700000" algn="tl">
                    <a:srgbClr val="000000">
                      <a:alpha val="43137"/>
                    </a:srgbClr>
                  </a:outerShdw>
                </a:effectLst>
              </a:rPr>
              <a:t> Constitution et transformation de la matière</a:t>
            </a:r>
          </a:p>
          <a:p>
            <a:pPr>
              <a:lnSpc>
                <a:spcPct val="150000"/>
              </a:lnSpc>
            </a:pPr>
            <a:r>
              <a:rPr lang="fr-FR" sz="1400" i="1" dirty="0">
                <a:effectLst>
                  <a:outerShdw blurRad="38100" dist="38100" dir="2700000" algn="tl">
                    <a:srgbClr val="000000">
                      <a:alpha val="43137"/>
                    </a:srgbClr>
                  </a:outerShdw>
                </a:effectLst>
              </a:rPr>
              <a:t> </a:t>
            </a:r>
            <a:r>
              <a:rPr lang="fr-FR" sz="1400" dirty="0">
                <a:effectLst>
                  <a:outerShdw blurRad="38100" dist="38100" dir="2700000" algn="tl">
                    <a:srgbClr val="000000">
                      <a:alpha val="43137"/>
                    </a:srgbClr>
                  </a:outerShdw>
                </a:effectLst>
                <a:sym typeface="Wingdings 3"/>
              </a:rPr>
              <a:t>  </a:t>
            </a:r>
            <a:r>
              <a:rPr lang="fr-FR" sz="1400" i="1" u="sng" dirty="0">
                <a:effectLst>
                  <a:outerShdw blurRad="38100" dist="38100" dir="2700000" algn="tl">
                    <a:srgbClr val="000000">
                      <a:alpha val="43137"/>
                    </a:srgbClr>
                  </a:outerShdw>
                </a:effectLst>
              </a:rPr>
              <a:t>Domaine </a:t>
            </a:r>
            <a:r>
              <a:rPr lang="fr-FR" sz="1400" u="sng" dirty="0">
                <a:effectLst>
                  <a:outerShdw blurRad="38100" dist="38100" dir="2700000" algn="tl">
                    <a:srgbClr val="000000">
                      <a:alpha val="43137"/>
                    </a:srgbClr>
                  </a:outerShdw>
                </a:effectLst>
              </a:rPr>
              <a:t>:</a:t>
            </a:r>
            <a:r>
              <a:rPr lang="fr-FR" sz="1400" dirty="0">
                <a:effectLst>
                  <a:outerShdw blurRad="38100" dist="38100" dir="2700000" algn="tl">
                    <a:srgbClr val="000000">
                      <a:alpha val="43137"/>
                    </a:srgbClr>
                  </a:outerShdw>
                </a:effectLst>
              </a:rPr>
              <a:t>  Déterminer la composition d’un système par des méthodes physiques et chimiques</a:t>
            </a:r>
          </a:p>
          <a:p>
            <a:r>
              <a:rPr lang="fr-FR" sz="1400" dirty="0">
                <a:effectLst>
                  <a:outerShdw blurRad="38100" dist="38100" dir="2700000" algn="tl">
                    <a:srgbClr val="000000">
                      <a:alpha val="43137"/>
                    </a:srgbClr>
                  </a:outerShdw>
                </a:effectLst>
              </a:rPr>
              <a:t>      </a:t>
            </a:r>
            <a:r>
              <a:rPr lang="fr-FR" sz="1400" dirty="0">
                <a:effectLst>
                  <a:outerShdw blurRad="38100" dist="38100" dir="2700000" algn="tl">
                    <a:srgbClr val="000000">
                      <a:alpha val="43137"/>
                    </a:srgbClr>
                  </a:outerShdw>
                </a:effectLst>
                <a:sym typeface="Wingdings 3"/>
              </a:rPr>
              <a:t>  Analyser un système chimique par des méthodes physiques</a:t>
            </a:r>
          </a:p>
          <a:p>
            <a:endParaRPr lang="fr-FR" sz="800" dirty="0">
              <a:effectLst>
                <a:outerShdw blurRad="38100" dist="38100" dir="2700000" algn="tl">
                  <a:srgbClr val="000000">
                    <a:alpha val="43137"/>
                  </a:srgbClr>
                </a:outerShdw>
              </a:effectLst>
              <a:sym typeface="Wingdings 3"/>
            </a:endParaRPr>
          </a:p>
          <a:p>
            <a:r>
              <a:rPr lang="fr-FR" sz="1400" i="1" u="sng" dirty="0">
                <a:effectLst>
                  <a:outerShdw blurRad="38100" dist="38100" dir="2700000" algn="tl">
                    <a:srgbClr val="000000">
                      <a:alpha val="43137"/>
                    </a:srgbClr>
                  </a:outerShdw>
                </a:effectLst>
              </a:rPr>
              <a:t>Livre</a:t>
            </a:r>
            <a:r>
              <a:rPr lang="fr-FR" sz="1400" u="sng" dirty="0">
                <a:effectLst>
                  <a:outerShdw blurRad="38100" dist="38100" dir="2700000" algn="tl">
                    <a:srgbClr val="000000">
                      <a:alpha val="43137"/>
                    </a:srgbClr>
                  </a:outerShdw>
                </a:effectLst>
              </a:rPr>
              <a:t> :</a:t>
            </a:r>
            <a:r>
              <a:rPr lang="fr-FR" sz="1400" dirty="0">
                <a:effectLst>
                  <a:outerShdw blurRad="38100" dist="38100" dir="2700000" algn="tl">
                    <a:srgbClr val="000000">
                      <a:alpha val="43137"/>
                    </a:srgbClr>
                  </a:outerShdw>
                </a:effectLst>
              </a:rPr>
              <a:t> Chapitre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additive="base">
                                        <p:cTn id="12" dur="500"/>
                                        <p:tgtEl>
                                          <p:spTgt spid="8">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 calcmode="lin" valueType="num">
                                      <p:cBhvr additive="base">
                                        <p:cTn id="18" dur="500"/>
                                        <p:tgtEl>
                                          <p:spTgt spid="8">
                                            <p:txEl>
                                              <p:pRg st="1" end="1"/>
                                            </p:txEl>
                                          </p:spTgt>
                                        </p:tgtEl>
                                        <p:attrNameLst>
                                          <p:attrName>ppt_y</p:attrName>
                                        </p:attrNameLst>
                                      </p:cBhvr>
                                      <p:tavLst>
                                        <p:tav tm="0">
                                          <p:val>
                                            <p:strVal val="#ppt_y+#ppt_h*1.125000"/>
                                          </p:val>
                                        </p:tav>
                                        <p:tav tm="100000">
                                          <p:val>
                                            <p:strVal val="#ppt_y"/>
                                          </p:val>
                                        </p:tav>
                                      </p:tavLst>
                                    </p:anim>
                                    <p:animEffect transition="in" filter="wipe(up)">
                                      <p:cBhvr>
                                        <p:cTn id="19" dur="500"/>
                                        <p:tgtEl>
                                          <p:spTgt spid="8">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8">
                                            <p:txEl>
                                              <p:pRg st="2" end="2"/>
                                            </p:txEl>
                                          </p:spTgt>
                                        </p:tgtEl>
                                        <p:attrNameLst>
                                          <p:attrName>style.visibility</p:attrName>
                                        </p:attrNameLst>
                                      </p:cBhvr>
                                      <p:to>
                                        <p:strVal val="visible"/>
                                      </p:to>
                                    </p:set>
                                    <p:anim calcmode="lin" valueType="num">
                                      <p:cBhvr additive="base">
                                        <p:cTn id="24" dur="500"/>
                                        <p:tgtEl>
                                          <p:spTgt spid="8">
                                            <p:txEl>
                                              <p:pRg st="2" end="2"/>
                                            </p:txEl>
                                          </p:spTgt>
                                        </p:tgtEl>
                                        <p:attrNameLst>
                                          <p:attrName>ppt_y</p:attrName>
                                        </p:attrNameLst>
                                      </p:cBhvr>
                                      <p:tavLst>
                                        <p:tav tm="0">
                                          <p:val>
                                            <p:strVal val="#ppt_y+#ppt_h*1.125000"/>
                                          </p:val>
                                        </p:tav>
                                        <p:tav tm="100000">
                                          <p:val>
                                            <p:strVal val="#ppt_y"/>
                                          </p:val>
                                        </p:tav>
                                      </p:tavLst>
                                    </p:anim>
                                    <p:animEffect transition="in" filter="wipe(up)">
                                      <p:cBhvr>
                                        <p:cTn id="25" dur="500"/>
                                        <p:tgtEl>
                                          <p:spTgt spid="8">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slide(fromBottom)">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anim calcmode="lin" valueType="num">
                                      <p:cBhvr additive="base">
                                        <p:cTn id="35" dur="500"/>
                                        <p:tgtEl>
                                          <p:spTgt spid="9">
                                            <p:txEl>
                                              <p:pRg st="0" end="0"/>
                                            </p:txEl>
                                          </p:spTgt>
                                        </p:tgtEl>
                                        <p:attrNameLst>
                                          <p:attrName>ppt_y</p:attrName>
                                        </p:attrNameLst>
                                      </p:cBhvr>
                                      <p:tavLst>
                                        <p:tav tm="0">
                                          <p:val>
                                            <p:strVal val="#ppt_y+#ppt_h*1.125000"/>
                                          </p:val>
                                        </p:tav>
                                        <p:tav tm="100000">
                                          <p:val>
                                            <p:strVal val="#ppt_y"/>
                                          </p:val>
                                        </p:tav>
                                      </p:tavLst>
                                    </p:anim>
                                    <p:animEffect transition="in" filter="wipe(up)">
                                      <p:cBhvr>
                                        <p:cTn id="36" dur="500"/>
                                        <p:tgtEl>
                                          <p:spTgt spid="9">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9">
                                            <p:txEl>
                                              <p:pRg st="1" end="1"/>
                                            </p:txEl>
                                          </p:spTgt>
                                        </p:tgtEl>
                                        <p:attrNameLst>
                                          <p:attrName>style.visibility</p:attrName>
                                        </p:attrNameLst>
                                      </p:cBhvr>
                                      <p:to>
                                        <p:strVal val="visible"/>
                                      </p:to>
                                    </p:set>
                                    <p:anim calcmode="lin" valueType="num">
                                      <p:cBhvr additive="base">
                                        <p:cTn id="41" dur="500"/>
                                        <p:tgtEl>
                                          <p:spTgt spid="9">
                                            <p:txEl>
                                              <p:pRg st="1" end="1"/>
                                            </p:txEl>
                                          </p:spTgt>
                                        </p:tgtEl>
                                        <p:attrNameLst>
                                          <p:attrName>ppt_y</p:attrName>
                                        </p:attrNameLst>
                                      </p:cBhvr>
                                      <p:tavLst>
                                        <p:tav tm="0">
                                          <p:val>
                                            <p:strVal val="#ppt_y+#ppt_h*1.125000"/>
                                          </p:val>
                                        </p:tav>
                                        <p:tav tm="100000">
                                          <p:val>
                                            <p:strVal val="#ppt_y"/>
                                          </p:val>
                                        </p:tav>
                                      </p:tavLst>
                                    </p:anim>
                                    <p:animEffect transition="in" filter="wipe(up)">
                                      <p:cBhvr>
                                        <p:cTn id="42" dur="500"/>
                                        <p:tgtEl>
                                          <p:spTgt spid="9">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9">
                                            <p:txEl>
                                              <p:pRg st="2" end="2"/>
                                            </p:txEl>
                                          </p:spTgt>
                                        </p:tgtEl>
                                        <p:attrNameLst>
                                          <p:attrName>style.visibility</p:attrName>
                                        </p:attrNameLst>
                                      </p:cBhvr>
                                      <p:to>
                                        <p:strVal val="visible"/>
                                      </p:to>
                                    </p:set>
                                    <p:anim calcmode="lin" valueType="num">
                                      <p:cBhvr additive="base">
                                        <p:cTn id="47" dur="500"/>
                                        <p:tgtEl>
                                          <p:spTgt spid="9">
                                            <p:txEl>
                                              <p:pRg st="2" end="2"/>
                                            </p:txEl>
                                          </p:spTgt>
                                        </p:tgtEl>
                                        <p:attrNameLst>
                                          <p:attrName>ppt_y</p:attrName>
                                        </p:attrNameLst>
                                      </p:cBhvr>
                                      <p:tavLst>
                                        <p:tav tm="0">
                                          <p:val>
                                            <p:strVal val="#ppt_y+#ppt_h*1.125000"/>
                                          </p:val>
                                        </p:tav>
                                        <p:tav tm="100000">
                                          <p:val>
                                            <p:strVal val="#ppt_y"/>
                                          </p:val>
                                        </p:tav>
                                      </p:tavLst>
                                    </p:anim>
                                    <p:animEffect transition="in" filter="wipe(up)">
                                      <p:cBhvr>
                                        <p:cTn id="48" dur="500"/>
                                        <p:tgtEl>
                                          <p:spTgt spid="9">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2" presetClass="entr" presetSubtype="4" fill="hold" grpId="0" nodeType="clickEffect">
                                  <p:stCondLst>
                                    <p:cond delay="0"/>
                                  </p:stCondLst>
                                  <p:childTnLst>
                                    <p:set>
                                      <p:cBhvr>
                                        <p:cTn id="52" dur="1" fill="hold">
                                          <p:stCondLst>
                                            <p:cond delay="0"/>
                                          </p:stCondLst>
                                        </p:cTn>
                                        <p:tgtEl>
                                          <p:spTgt spid="9">
                                            <p:txEl>
                                              <p:pRg st="3" end="3"/>
                                            </p:txEl>
                                          </p:spTgt>
                                        </p:tgtEl>
                                        <p:attrNameLst>
                                          <p:attrName>style.visibility</p:attrName>
                                        </p:attrNameLst>
                                      </p:cBhvr>
                                      <p:to>
                                        <p:strVal val="visible"/>
                                      </p:to>
                                    </p:set>
                                    <p:anim calcmode="lin" valueType="num">
                                      <p:cBhvr additive="base">
                                        <p:cTn id="53" dur="500"/>
                                        <p:tgtEl>
                                          <p:spTgt spid="9">
                                            <p:txEl>
                                              <p:pRg st="3" end="3"/>
                                            </p:txEl>
                                          </p:spTgt>
                                        </p:tgtEl>
                                        <p:attrNameLst>
                                          <p:attrName>ppt_y</p:attrName>
                                        </p:attrNameLst>
                                      </p:cBhvr>
                                      <p:tavLst>
                                        <p:tav tm="0">
                                          <p:val>
                                            <p:strVal val="#ppt_y+#ppt_h*1.125000"/>
                                          </p:val>
                                        </p:tav>
                                        <p:tav tm="100000">
                                          <p:val>
                                            <p:strVal val="#ppt_y"/>
                                          </p:val>
                                        </p:tav>
                                      </p:tavLst>
                                    </p:anim>
                                    <p:animEffect transition="in" filter="wipe(up)">
                                      <p:cBhvr>
                                        <p:cTn id="54"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build="p"/>
      <p:bldP spid="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2938946" cy="369332"/>
          </a:xfrm>
          <a:prstGeom prst="rect">
            <a:avLst/>
          </a:prstGeom>
        </p:spPr>
        <p:txBody>
          <a:bodyPr wrap="none">
            <a:spAutoFit/>
          </a:bodyPr>
          <a:lstStyle/>
          <a:p>
            <a:pPr marL="342900" indent="-342900"/>
            <a:r>
              <a:rPr lang="fr-FR" dirty="0">
                <a:solidFill>
                  <a:srgbClr val="0070C0"/>
                </a:solidFill>
                <a:uFill>
                  <a:solidFill>
                    <a:srgbClr val="FF0000"/>
                  </a:solidFill>
                </a:uFill>
              </a:rPr>
              <a:t>1. </a:t>
            </a:r>
            <a:r>
              <a:rPr lang="fr-FR" u="sng" dirty="0">
                <a:solidFill>
                  <a:srgbClr val="0070C0"/>
                </a:solidFill>
                <a:uFill>
                  <a:solidFill>
                    <a:srgbClr val="FF0000"/>
                  </a:solidFill>
                </a:uFill>
              </a:rPr>
              <a:t>Les solutions conductrices</a:t>
            </a:r>
          </a:p>
        </p:txBody>
      </p:sp>
      <p:pic>
        <p:nvPicPr>
          <p:cNvPr id="1026" name="Picture 2"/>
          <p:cNvPicPr>
            <a:picLocks noChangeAspect="1" noChangeArrowheads="1"/>
          </p:cNvPicPr>
          <p:nvPr/>
        </p:nvPicPr>
        <p:blipFill>
          <a:blip r:embed="rId2" cstate="print"/>
          <a:srcRect/>
          <a:stretch>
            <a:fillRect/>
          </a:stretch>
        </p:blipFill>
        <p:spPr bwMode="auto">
          <a:xfrm>
            <a:off x="371475" y="548680"/>
            <a:ext cx="8401050" cy="3981450"/>
          </a:xfrm>
          <a:prstGeom prst="rect">
            <a:avLst/>
          </a:prstGeom>
          <a:noFill/>
          <a:ln w="9525">
            <a:noFill/>
            <a:miter lim="800000"/>
            <a:headEnd/>
            <a:tailEnd/>
          </a:ln>
        </p:spPr>
      </p:pic>
      <p:sp>
        <p:nvSpPr>
          <p:cNvPr id="6" name="Rectangle 5"/>
          <p:cNvSpPr/>
          <p:nvPr/>
        </p:nvSpPr>
        <p:spPr>
          <a:xfrm>
            <a:off x="251520" y="4581128"/>
            <a:ext cx="1647567" cy="369332"/>
          </a:xfrm>
          <a:prstGeom prst="rect">
            <a:avLst/>
          </a:prstGeom>
        </p:spPr>
        <p:txBody>
          <a:bodyPr wrap="none">
            <a:spAutoFit/>
          </a:bodyPr>
          <a:lstStyle/>
          <a:p>
            <a:r>
              <a:rPr lang="fr-FR" b="1" u="sng" dirty="0">
                <a:solidFill>
                  <a:schemeClr val="bg1">
                    <a:lumMod val="75000"/>
                  </a:schemeClr>
                </a:solidFill>
              </a:rPr>
              <a:t>Interprétation :</a:t>
            </a:r>
            <a:endParaRPr lang="fr-FR" dirty="0">
              <a:solidFill>
                <a:schemeClr val="bg1">
                  <a:lumMod val="75000"/>
                </a:schemeClr>
              </a:solidFill>
            </a:endParaRPr>
          </a:p>
        </p:txBody>
      </p:sp>
      <p:sp>
        <p:nvSpPr>
          <p:cNvPr id="7" name="Rectangle 6"/>
          <p:cNvSpPr/>
          <p:nvPr/>
        </p:nvSpPr>
        <p:spPr>
          <a:xfrm>
            <a:off x="251520" y="4941168"/>
            <a:ext cx="8640960" cy="646331"/>
          </a:xfrm>
          <a:prstGeom prst="rect">
            <a:avLst/>
          </a:prstGeom>
        </p:spPr>
        <p:txBody>
          <a:bodyPr wrap="square">
            <a:spAutoFit/>
          </a:bodyPr>
          <a:lstStyle/>
          <a:p>
            <a:pPr algn="just"/>
            <a:r>
              <a:rPr lang="fr-FR" dirty="0">
                <a:solidFill>
                  <a:schemeClr val="bg1">
                    <a:lumMod val="75000"/>
                  </a:schemeClr>
                </a:solidFill>
              </a:rPr>
              <a:t>Les cations migrent vers l’électrode négative alors que les anions migrent vers l’électrode positive</a:t>
            </a:r>
          </a:p>
        </p:txBody>
      </p:sp>
      <p:sp>
        <p:nvSpPr>
          <p:cNvPr id="8" name="Rectangle 7"/>
          <p:cNvSpPr/>
          <p:nvPr/>
        </p:nvSpPr>
        <p:spPr>
          <a:xfrm>
            <a:off x="251520" y="5589240"/>
            <a:ext cx="1305165" cy="369332"/>
          </a:xfrm>
          <a:prstGeom prst="rect">
            <a:avLst/>
          </a:prstGeom>
        </p:spPr>
        <p:txBody>
          <a:bodyPr wrap="none">
            <a:spAutoFit/>
          </a:bodyPr>
          <a:lstStyle/>
          <a:p>
            <a:r>
              <a:rPr lang="fr-FR" b="1" u="sng" dirty="0"/>
              <a:t>A RETENIR :</a:t>
            </a:r>
            <a:endParaRPr lang="fr-FR" dirty="0"/>
          </a:p>
        </p:txBody>
      </p:sp>
      <p:sp>
        <p:nvSpPr>
          <p:cNvPr id="9" name="Rectangle 8"/>
          <p:cNvSpPr/>
          <p:nvPr/>
        </p:nvSpPr>
        <p:spPr>
          <a:xfrm>
            <a:off x="251520" y="5934670"/>
            <a:ext cx="8712968" cy="646331"/>
          </a:xfrm>
          <a:prstGeom prst="rect">
            <a:avLst/>
          </a:prstGeom>
        </p:spPr>
        <p:txBody>
          <a:bodyPr wrap="square">
            <a:spAutoFit/>
          </a:bodyPr>
          <a:lstStyle/>
          <a:p>
            <a:pPr algn="just">
              <a:buFontTx/>
              <a:buChar char="-"/>
            </a:pPr>
            <a:r>
              <a:rPr lang="fr-FR" dirty="0"/>
              <a:t>  </a:t>
            </a:r>
            <a:r>
              <a:rPr lang="fr-FR" dirty="0">
                <a:solidFill>
                  <a:srgbClr val="FF0000"/>
                </a:solidFill>
              </a:rPr>
              <a:t>Pour qu’une solution conduise le courant électrique, il faut qu’elle contienne des ions : en l’absence d’ion, elle est isolante ;</a:t>
            </a:r>
          </a:p>
        </p:txBody>
      </p:sp>
      <p:cxnSp>
        <p:nvCxnSpPr>
          <p:cNvPr id="10" name="Connecteur droit 9"/>
          <p:cNvCxnSpPr/>
          <p:nvPr/>
        </p:nvCxnSpPr>
        <p:spPr>
          <a:xfrm>
            <a:off x="9108504" y="5733256"/>
            <a:ext cx="0" cy="864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800" decel="100000"/>
                                        <p:tgtEl>
                                          <p:spTgt spid="1026"/>
                                        </p:tgtEl>
                                      </p:cBhvr>
                                    </p:animEffect>
                                    <p:anim calcmode="lin" valueType="num">
                                      <p:cBhvr>
                                        <p:cTn id="8" dur="800" decel="100000" fill="hold"/>
                                        <p:tgtEl>
                                          <p:spTgt spid="1026"/>
                                        </p:tgtEl>
                                        <p:attrNameLst>
                                          <p:attrName>style.rotation</p:attrName>
                                        </p:attrNameLst>
                                      </p:cBhvr>
                                      <p:tavLst>
                                        <p:tav tm="0">
                                          <p:val>
                                            <p:fltVal val="-90"/>
                                          </p:val>
                                        </p:tav>
                                        <p:tav tm="100000">
                                          <p:val>
                                            <p:fltVal val="0"/>
                                          </p:val>
                                        </p:tav>
                                      </p:tavLst>
                                    </p:anim>
                                    <p:anim calcmode="lin" valueType="num">
                                      <p:cBhvr>
                                        <p:cTn id="9" dur="800" decel="100000" fill="hold"/>
                                        <p:tgtEl>
                                          <p:spTgt spid="1026"/>
                                        </p:tgtEl>
                                        <p:attrNameLst>
                                          <p:attrName>ppt_x</p:attrName>
                                        </p:attrNameLst>
                                      </p:cBhvr>
                                      <p:tavLst>
                                        <p:tav tm="0">
                                          <p:val>
                                            <p:strVal val="#ppt_x+0.4"/>
                                          </p:val>
                                        </p:tav>
                                        <p:tav tm="100000">
                                          <p:val>
                                            <p:strVal val="#ppt_x-0.05"/>
                                          </p:val>
                                        </p:tav>
                                      </p:tavLst>
                                    </p:anim>
                                    <p:anim calcmode="lin" valueType="num">
                                      <p:cBhvr>
                                        <p:cTn id="10" dur="800" decel="100000" fill="hold"/>
                                        <p:tgtEl>
                                          <p:spTgt spid="102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2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26"/>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lide(fromBottom)">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1" presetClass="entr" presetSubtype="0" fill="hold" grpId="0"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anim calcmode="lin" valueType="num">
                                      <p:cBhvr>
                                        <p:cTn id="2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slide(fromBottom)">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27" presetClass="entr" presetSubtype="0" fill="hold" grpId="0" nodeType="clickEffect">
                                  <p:stCondLst>
                                    <p:cond delay="0"/>
                                  </p:stCondLst>
                                  <p:iterate type="lt">
                                    <p:tmPct val="50000"/>
                                  </p:iterate>
                                  <p:childTnLst>
                                    <p:set>
                                      <p:cBhvr>
                                        <p:cTn id="35" dur="1" fill="hold">
                                          <p:stCondLst>
                                            <p:cond delay="0"/>
                                          </p:stCondLst>
                                        </p:cTn>
                                        <p:tgtEl>
                                          <p:spTgt spid="9"/>
                                        </p:tgtEl>
                                        <p:attrNameLst>
                                          <p:attrName>style.visibility</p:attrName>
                                        </p:attrNameLst>
                                      </p:cBhvr>
                                      <p:to>
                                        <p:strVal val="visible"/>
                                      </p:to>
                                    </p:set>
                                    <p:anim calcmode="discrete" valueType="clr">
                                      <p:cBhvr override="childStyle">
                                        <p:cTn id="36"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9"/>
                                        </p:tgtEl>
                                        <p:attrNameLst>
                                          <p:attrName>fillcolor</p:attrName>
                                        </p:attrNameLst>
                                      </p:cBhvr>
                                      <p:tavLst>
                                        <p:tav tm="0">
                                          <p:val>
                                            <p:clrVal>
                                              <a:schemeClr val="accent2"/>
                                            </p:clrVal>
                                          </p:val>
                                        </p:tav>
                                        <p:tav tm="50000">
                                          <p:val>
                                            <p:clrVal>
                                              <a:schemeClr val="hlink"/>
                                            </p:clrVal>
                                          </p:val>
                                        </p:tav>
                                      </p:tavLst>
                                    </p:anim>
                                    <p:set>
                                      <p:cBhvr>
                                        <p:cTn id="38" dur="80"/>
                                        <p:tgtEl>
                                          <p:spTgt spid="9"/>
                                        </p:tgtEl>
                                        <p:attrNameLst>
                                          <p:attrName>fill.type</p:attrName>
                                        </p:attrNameLst>
                                      </p:cBhvr>
                                      <p:to>
                                        <p:strVal val="solid"/>
                                      </p:to>
                                    </p:set>
                                  </p:childTnLst>
                                </p:cTn>
                              </p:par>
                              <p:par>
                                <p:cTn id="39" presetID="55" presetClass="entr" presetSubtype="0" fill="hold" nodeType="withEffect">
                                  <p:stCondLst>
                                    <p:cond delay="44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ppt_w</p:attrName>
                                        </p:attrNameLst>
                                      </p:cBhvr>
                                      <p:tavLst>
                                        <p:tav tm="0">
                                          <p:val>
                                            <p:strVal val="#ppt_w*0.70"/>
                                          </p:val>
                                        </p:tav>
                                        <p:tav tm="100000">
                                          <p:val>
                                            <p:strVal val="#ppt_w"/>
                                          </p:val>
                                        </p:tav>
                                      </p:tavLst>
                                    </p:anim>
                                    <p:anim calcmode="lin" valueType="num">
                                      <p:cBhvr>
                                        <p:cTn id="42" dur="1000" fill="hold"/>
                                        <p:tgtEl>
                                          <p:spTgt spid="10"/>
                                        </p:tgtEl>
                                        <p:attrNameLst>
                                          <p:attrName>ppt_h</p:attrName>
                                        </p:attrNameLst>
                                      </p:cBhvr>
                                      <p:tavLst>
                                        <p:tav tm="0">
                                          <p:val>
                                            <p:strVal val="#ppt_h"/>
                                          </p:val>
                                        </p:tav>
                                        <p:tav tm="100000">
                                          <p:val>
                                            <p:strVal val="#ppt_h"/>
                                          </p:val>
                                        </p:tav>
                                      </p:tavLst>
                                    </p:anim>
                                    <p:animEffect transition="in" filter="fade">
                                      <p:cBhvr>
                                        <p:cTn id="43" dur="1000"/>
                                        <p:tgtEl>
                                          <p:spTgt spid="10"/>
                                        </p:tgtEl>
                                      </p:cBhvr>
                                    </p:animEffect>
                                  </p:childTnLst>
                                </p:cTn>
                              </p:par>
                              <p:par>
                                <p:cTn id="44" presetID="35" presetClass="emph" presetSubtype="0" repeatCount="indefinite" fill="hold" nodeType="withEffect">
                                  <p:stCondLst>
                                    <p:cond delay="5400"/>
                                  </p:stCondLst>
                                  <p:childTnLst>
                                    <p:anim calcmode="discrete" valueType="str">
                                      <p:cBhvr>
                                        <p:cTn id="45" dur="1000" fill="hold"/>
                                        <p:tgtEl>
                                          <p:spTgt spid="1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260648"/>
            <a:ext cx="8640960" cy="923330"/>
          </a:xfrm>
          <a:prstGeom prst="rect">
            <a:avLst/>
          </a:prstGeom>
        </p:spPr>
        <p:txBody>
          <a:bodyPr wrap="square">
            <a:spAutoFit/>
          </a:bodyPr>
          <a:lstStyle/>
          <a:p>
            <a:pPr algn="just">
              <a:buFontTx/>
              <a:buChar char="-"/>
            </a:pPr>
            <a:r>
              <a:rPr lang="fr-FR" dirty="0"/>
              <a:t> </a:t>
            </a:r>
            <a:r>
              <a:rPr lang="fr-FR" dirty="0">
                <a:solidFill>
                  <a:srgbClr val="FF0000"/>
                </a:solidFill>
              </a:rPr>
              <a:t>Dans une solution électrolytique, les anions et les cations dissous constituent des </a:t>
            </a:r>
            <a:r>
              <a:rPr lang="fr-FR" b="1" dirty="0">
                <a:solidFill>
                  <a:srgbClr val="FF0000"/>
                </a:solidFill>
              </a:rPr>
              <a:t>porteurs de charge</a:t>
            </a:r>
            <a:r>
              <a:rPr lang="fr-FR" dirty="0">
                <a:solidFill>
                  <a:srgbClr val="FF0000"/>
                </a:solidFill>
              </a:rPr>
              <a:t> mobiles et permettent ainsi à la solution de conduire le courant électrique.</a:t>
            </a:r>
          </a:p>
        </p:txBody>
      </p:sp>
      <p:sp>
        <p:nvSpPr>
          <p:cNvPr id="6" name="Rectangle 5"/>
          <p:cNvSpPr/>
          <p:nvPr/>
        </p:nvSpPr>
        <p:spPr>
          <a:xfrm>
            <a:off x="179512" y="1187460"/>
            <a:ext cx="3801169" cy="369332"/>
          </a:xfrm>
          <a:prstGeom prst="rect">
            <a:avLst/>
          </a:prstGeom>
        </p:spPr>
        <p:txBody>
          <a:bodyPr wrap="none">
            <a:spAutoFit/>
          </a:bodyPr>
          <a:lstStyle/>
          <a:p>
            <a:pPr marL="342900" indent="-342900"/>
            <a:r>
              <a:rPr lang="fr-FR" dirty="0">
                <a:solidFill>
                  <a:srgbClr val="0070C0"/>
                </a:solidFill>
                <a:uFill>
                  <a:solidFill>
                    <a:srgbClr val="FF0000"/>
                  </a:solidFill>
                </a:uFill>
              </a:rPr>
              <a:t>2. </a:t>
            </a:r>
            <a:r>
              <a:rPr lang="fr-FR" u="sng" dirty="0">
                <a:solidFill>
                  <a:srgbClr val="0070C0"/>
                </a:solidFill>
                <a:uFill>
                  <a:solidFill>
                    <a:srgbClr val="FF0000"/>
                  </a:solidFill>
                </a:uFill>
              </a:rPr>
              <a:t>Conductance d’une solution ionique</a:t>
            </a:r>
          </a:p>
        </p:txBody>
      </p:sp>
      <p:sp>
        <p:nvSpPr>
          <p:cNvPr id="7" name="Rectangle 6"/>
          <p:cNvSpPr/>
          <p:nvPr/>
        </p:nvSpPr>
        <p:spPr>
          <a:xfrm>
            <a:off x="251520" y="1556792"/>
            <a:ext cx="1253805" cy="369332"/>
          </a:xfrm>
          <a:prstGeom prst="rect">
            <a:avLst/>
          </a:prstGeom>
        </p:spPr>
        <p:txBody>
          <a:bodyPr wrap="none">
            <a:spAutoFit/>
          </a:bodyPr>
          <a:lstStyle/>
          <a:p>
            <a:r>
              <a:rPr lang="fr-FR" b="1" u="sng" dirty="0"/>
              <a:t>Définition :</a:t>
            </a:r>
            <a:endParaRPr lang="fr-FR" u="sng" dirty="0"/>
          </a:p>
        </p:txBody>
      </p:sp>
      <p:sp>
        <p:nvSpPr>
          <p:cNvPr id="8" name="Rectangle 7"/>
          <p:cNvSpPr/>
          <p:nvPr/>
        </p:nvSpPr>
        <p:spPr>
          <a:xfrm>
            <a:off x="251520" y="1844824"/>
            <a:ext cx="8640960" cy="646331"/>
          </a:xfrm>
          <a:prstGeom prst="rect">
            <a:avLst/>
          </a:prstGeom>
        </p:spPr>
        <p:txBody>
          <a:bodyPr wrap="square">
            <a:spAutoFit/>
          </a:bodyPr>
          <a:lstStyle/>
          <a:p>
            <a:pPr algn="just"/>
            <a:r>
              <a:rPr lang="fr-FR" dirty="0">
                <a:solidFill>
                  <a:srgbClr val="FF0000"/>
                </a:solidFill>
              </a:rPr>
              <a:t>On appelle </a:t>
            </a:r>
            <a:r>
              <a:rPr lang="fr-FR" b="1" dirty="0">
                <a:solidFill>
                  <a:srgbClr val="FF0000"/>
                </a:solidFill>
              </a:rPr>
              <a:t>conductance</a:t>
            </a:r>
            <a:r>
              <a:rPr lang="fr-FR" dirty="0">
                <a:solidFill>
                  <a:srgbClr val="FF0000"/>
                </a:solidFill>
              </a:rPr>
              <a:t> de la portion de solution comprise entre les électrodes d’un conductimètre, l’inverse de la résistance. Elle se note G et s’exprime en siemens (S) :</a:t>
            </a:r>
          </a:p>
        </p:txBody>
      </p:sp>
      <p:graphicFrame>
        <p:nvGraphicFramePr>
          <p:cNvPr id="2049" name="Object 1"/>
          <p:cNvGraphicFramePr>
            <a:graphicFrameLocks noChangeAspect="1"/>
          </p:cNvGraphicFramePr>
          <p:nvPr/>
        </p:nvGraphicFramePr>
        <p:xfrm>
          <a:off x="1713283" y="2636912"/>
          <a:ext cx="5717435" cy="720080"/>
        </p:xfrm>
        <a:graphic>
          <a:graphicData uri="http://schemas.openxmlformats.org/presentationml/2006/ole">
            <mc:AlternateContent xmlns:mc="http://schemas.openxmlformats.org/markup-compatibility/2006">
              <mc:Choice xmlns:v="urn:schemas-microsoft-com:vml" Requires="v">
                <p:oleObj spid="_x0000_s2117" name="Equation" r:id="rId3" imgW="3797280" imgH="469800" progId="Equation.DSMT4">
                  <p:embed/>
                </p:oleObj>
              </mc:Choice>
              <mc:Fallback>
                <p:oleObj name="Equation" r:id="rId3" imgW="3797280" imgH="469800" progId="Equation.DSMT4">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3283" y="2636912"/>
                        <a:ext cx="5717435"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1"/>
          <p:cNvSpPr/>
          <p:nvPr/>
        </p:nvSpPr>
        <p:spPr>
          <a:xfrm>
            <a:off x="323528" y="3429000"/>
            <a:ext cx="1357295" cy="369332"/>
          </a:xfrm>
          <a:prstGeom prst="rect">
            <a:avLst/>
          </a:prstGeom>
        </p:spPr>
        <p:txBody>
          <a:bodyPr wrap="none">
            <a:spAutoFit/>
          </a:bodyPr>
          <a:lstStyle/>
          <a:p>
            <a:r>
              <a:rPr lang="fr-FR" u="sng" dirty="0"/>
              <a:t>Remarque</a:t>
            </a:r>
            <a:r>
              <a:rPr lang="fr-FR" u="sng" dirty="0">
                <a:solidFill>
                  <a:schemeClr val="bg1">
                    <a:lumMod val="75000"/>
                  </a:schemeClr>
                </a:solidFill>
              </a:rPr>
              <a:t>s</a:t>
            </a:r>
            <a:r>
              <a:rPr lang="fr-FR" u="sng" dirty="0"/>
              <a:t> :</a:t>
            </a:r>
            <a:endParaRPr lang="fr-FR" dirty="0"/>
          </a:p>
        </p:txBody>
      </p:sp>
      <p:sp>
        <p:nvSpPr>
          <p:cNvPr id="13" name="Rectangle 12"/>
          <p:cNvSpPr/>
          <p:nvPr/>
        </p:nvSpPr>
        <p:spPr>
          <a:xfrm>
            <a:off x="323528" y="3717032"/>
            <a:ext cx="6840760" cy="2031325"/>
          </a:xfrm>
          <a:prstGeom prst="rect">
            <a:avLst/>
          </a:prstGeom>
        </p:spPr>
        <p:txBody>
          <a:bodyPr wrap="square">
            <a:spAutoFit/>
          </a:bodyPr>
          <a:lstStyle/>
          <a:p>
            <a:pPr algn="just">
              <a:buFontTx/>
              <a:buChar char="-"/>
            </a:pPr>
            <a:r>
              <a:rPr lang="fr-FR" dirty="0">
                <a:solidFill>
                  <a:schemeClr val="bg1">
                    <a:lumMod val="75000"/>
                  </a:schemeClr>
                </a:solidFill>
              </a:rPr>
              <a:t> En chimie, on préfère étudier la conductance, plutôt que la résistance, car dans certaines conditions, elle est proportionnelle à la concentration en soluté dans la solution étudiée (application : étalonnage du conductimètre) ;</a:t>
            </a:r>
          </a:p>
          <a:p>
            <a:pPr algn="just">
              <a:buFontTx/>
              <a:buChar char="-"/>
            </a:pPr>
            <a:r>
              <a:rPr lang="fr-FR" dirty="0">
                <a:solidFill>
                  <a:schemeClr val="bg1">
                    <a:lumMod val="75000"/>
                  </a:schemeClr>
                </a:solidFill>
              </a:rPr>
              <a:t> La conductance concerne uniquement la portion de solution située entre les deux plaques de la cellule de mesure plongée dans la solution (ci-contre) ;</a:t>
            </a:r>
          </a:p>
        </p:txBody>
      </p:sp>
      <p:pic>
        <p:nvPicPr>
          <p:cNvPr id="14" name="Image 13"/>
          <p:cNvPicPr/>
          <p:nvPr/>
        </p:nvPicPr>
        <p:blipFill>
          <a:blip r:embed="rId5" cstate="print"/>
          <a:srcRect l="7168" t="3745" r="4046"/>
          <a:stretch>
            <a:fillRect/>
          </a:stretch>
        </p:blipFill>
        <p:spPr bwMode="auto">
          <a:xfrm>
            <a:off x="7452320" y="3717032"/>
            <a:ext cx="1463040" cy="1958340"/>
          </a:xfrm>
          <a:prstGeom prst="rect">
            <a:avLst/>
          </a:prstGeom>
          <a:noFill/>
          <a:ln w="9525">
            <a:noFill/>
            <a:miter lim="800000"/>
            <a:headEnd/>
            <a:tailEnd/>
          </a:ln>
        </p:spPr>
      </p:pic>
      <p:sp>
        <p:nvSpPr>
          <p:cNvPr id="15" name="Rectangle 14"/>
          <p:cNvSpPr/>
          <p:nvPr/>
        </p:nvSpPr>
        <p:spPr>
          <a:xfrm>
            <a:off x="323528" y="5733256"/>
            <a:ext cx="3609386" cy="369332"/>
          </a:xfrm>
          <a:prstGeom prst="rect">
            <a:avLst/>
          </a:prstGeom>
        </p:spPr>
        <p:txBody>
          <a:bodyPr wrap="none">
            <a:spAutoFit/>
          </a:bodyPr>
          <a:lstStyle/>
          <a:p>
            <a:r>
              <a:rPr lang="fr-FR" dirty="0">
                <a:solidFill>
                  <a:schemeClr val="bg1">
                    <a:lumMod val="75000"/>
                  </a:schemeClr>
                </a:solidFill>
              </a:rPr>
              <a:t>- D’après la loi d’Ohm, on en déduit :</a:t>
            </a:r>
          </a:p>
        </p:txBody>
      </p:sp>
      <p:graphicFrame>
        <p:nvGraphicFramePr>
          <p:cNvPr id="2052" name="Object 4"/>
          <p:cNvGraphicFramePr>
            <a:graphicFrameLocks noChangeAspect="1"/>
          </p:cNvGraphicFramePr>
          <p:nvPr/>
        </p:nvGraphicFramePr>
        <p:xfrm>
          <a:off x="1507160" y="6165304"/>
          <a:ext cx="6129681" cy="648072"/>
        </p:xfrm>
        <a:graphic>
          <a:graphicData uri="http://schemas.openxmlformats.org/presentationml/2006/ole">
            <mc:AlternateContent xmlns:mc="http://schemas.openxmlformats.org/markup-compatibility/2006">
              <mc:Choice xmlns:v="urn:schemas-microsoft-com:vml" Requires="v">
                <p:oleObj spid="_x0000_s2118" name="Equation" r:id="rId6" imgW="4317840" imgH="457200" progId="Equation.DSMT4">
                  <p:embed/>
                </p:oleObj>
              </mc:Choice>
              <mc:Fallback>
                <p:oleObj name="Equation" r:id="rId6" imgW="4317840" imgH="457200" progId="Equation.DSMT4">
                  <p:embed/>
                  <p:pic>
                    <p:nvPicPr>
                      <p:cNvPr id="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07160" y="6165304"/>
                        <a:ext cx="6129681" cy="6480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lide(fromBottom)">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7" presetClass="entr" presetSubtype="0" fill="hold" grpId="0" nodeType="clickEffect">
                                  <p:stCondLst>
                                    <p:cond delay="0"/>
                                  </p:stCondLst>
                                  <p:iterate type="lt">
                                    <p:tmPct val="50000"/>
                                  </p:iterate>
                                  <p:childTnLst>
                                    <p:set>
                                      <p:cBhvr>
                                        <p:cTn id="17" dur="1" fill="hold">
                                          <p:stCondLst>
                                            <p:cond delay="0"/>
                                          </p:stCondLst>
                                        </p:cTn>
                                        <p:tgtEl>
                                          <p:spTgt spid="8"/>
                                        </p:tgtEl>
                                        <p:attrNameLst>
                                          <p:attrName>style.visibility</p:attrName>
                                        </p:attrNameLst>
                                      </p:cBhvr>
                                      <p:to>
                                        <p:strVal val="visible"/>
                                      </p:to>
                                    </p:set>
                                    <p:anim calcmode="discrete" valueType="clr">
                                      <p:cBhvr override="childStyle">
                                        <p:cTn id="18"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8"/>
                                        </p:tgtEl>
                                        <p:attrNameLst>
                                          <p:attrName>fillcolor</p:attrName>
                                        </p:attrNameLst>
                                      </p:cBhvr>
                                      <p:tavLst>
                                        <p:tav tm="0">
                                          <p:val>
                                            <p:clrVal>
                                              <a:schemeClr val="accent2"/>
                                            </p:clrVal>
                                          </p:val>
                                        </p:tav>
                                        <p:tav tm="50000">
                                          <p:val>
                                            <p:clrVal>
                                              <a:schemeClr val="hlink"/>
                                            </p:clrVal>
                                          </p:val>
                                        </p:tav>
                                      </p:tavLst>
                                    </p:anim>
                                    <p:set>
                                      <p:cBhvr>
                                        <p:cTn id="20" dur="80"/>
                                        <p:tgtEl>
                                          <p:spTgt spid="8"/>
                                        </p:tgtEl>
                                        <p:attrNameLst>
                                          <p:attrName>fill.type</p:attrName>
                                        </p:attrNameLst>
                                      </p:cBhvr>
                                      <p:to>
                                        <p:strVal val="solid"/>
                                      </p:to>
                                    </p:set>
                                  </p:childTnLst>
                                </p:cTn>
                              </p:par>
                              <p:par>
                                <p:cTn id="21" presetID="9" presetClass="entr" presetSubtype="0" fill="hold" nodeType="withEffect">
                                  <p:stCondLst>
                                    <p:cond delay="5700"/>
                                  </p:stCondLst>
                                  <p:childTnLst>
                                    <p:set>
                                      <p:cBhvr>
                                        <p:cTn id="22" dur="1" fill="hold">
                                          <p:stCondLst>
                                            <p:cond delay="0"/>
                                          </p:stCondLst>
                                        </p:cTn>
                                        <p:tgtEl>
                                          <p:spTgt spid="2049"/>
                                        </p:tgtEl>
                                        <p:attrNameLst>
                                          <p:attrName>style.visibility</p:attrName>
                                        </p:attrNameLst>
                                      </p:cBhvr>
                                      <p:to>
                                        <p:strVal val="visible"/>
                                      </p:to>
                                    </p:set>
                                    <p:animEffect transition="in" filter="dissolve">
                                      <p:cBhvr>
                                        <p:cTn id="23" dur="500"/>
                                        <p:tgtEl>
                                          <p:spTgt spid="2049"/>
                                        </p:tgtEl>
                                      </p:cBhvr>
                                    </p:animEffect>
                                  </p:childTnLst>
                                </p:cTn>
                              </p:par>
                            </p:childTnLst>
                          </p:cTn>
                        </p:par>
                        <p:par>
                          <p:cTn id="24" fill="hold">
                            <p:stCondLst>
                              <p:cond delay="6200"/>
                            </p:stCondLst>
                            <p:childTnLst>
                              <p:par>
                                <p:cTn id="25" presetID="30"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800" decel="100000"/>
                                        <p:tgtEl>
                                          <p:spTgt spid="14"/>
                                        </p:tgtEl>
                                      </p:cBhvr>
                                    </p:animEffect>
                                    <p:anim calcmode="lin" valueType="num">
                                      <p:cBhvr>
                                        <p:cTn id="28" dur="800" decel="100000" fill="hold"/>
                                        <p:tgtEl>
                                          <p:spTgt spid="14"/>
                                        </p:tgtEl>
                                        <p:attrNameLst>
                                          <p:attrName>style.rotation</p:attrName>
                                        </p:attrNameLst>
                                      </p:cBhvr>
                                      <p:tavLst>
                                        <p:tav tm="0">
                                          <p:val>
                                            <p:fltVal val="-90"/>
                                          </p:val>
                                        </p:tav>
                                        <p:tav tm="100000">
                                          <p:val>
                                            <p:fltVal val="0"/>
                                          </p:val>
                                        </p:tav>
                                      </p:tavLst>
                                    </p:anim>
                                    <p:anim calcmode="lin" valueType="num">
                                      <p:cBhvr>
                                        <p:cTn id="29" dur="800" decel="100000" fill="hold"/>
                                        <p:tgtEl>
                                          <p:spTgt spid="14"/>
                                        </p:tgtEl>
                                        <p:attrNameLst>
                                          <p:attrName>ppt_x</p:attrName>
                                        </p:attrNameLst>
                                      </p:cBhvr>
                                      <p:tavLst>
                                        <p:tav tm="0">
                                          <p:val>
                                            <p:strVal val="#ppt_x+0.4"/>
                                          </p:val>
                                        </p:tav>
                                        <p:tav tm="100000">
                                          <p:val>
                                            <p:strVal val="#ppt_x-0.05"/>
                                          </p:val>
                                        </p:tav>
                                      </p:tavLst>
                                    </p:anim>
                                    <p:anim calcmode="lin" valueType="num">
                                      <p:cBhvr>
                                        <p:cTn id="30" dur="800" decel="100000" fill="hold"/>
                                        <p:tgtEl>
                                          <p:spTgt spid="14"/>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slide(fromBottom)">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41" presetClass="entr" presetSubtype="0" fill="hold" grpId="0" nodeType="clickEffect">
                                  <p:stCondLst>
                                    <p:cond delay="0"/>
                                  </p:stCondLst>
                                  <p:iterate type="lt">
                                    <p:tmPct val="10000"/>
                                  </p:iterate>
                                  <p:childTnLst>
                                    <p:set>
                                      <p:cBhvr>
                                        <p:cTn id="41" dur="1" fill="hold">
                                          <p:stCondLst>
                                            <p:cond delay="0"/>
                                          </p:stCondLst>
                                        </p:cTn>
                                        <p:tgtEl>
                                          <p:spTgt spid="13">
                                            <p:txEl>
                                              <p:pRg st="0" end="0"/>
                                            </p:txEl>
                                          </p:spTgt>
                                        </p:tgtEl>
                                        <p:attrNameLst>
                                          <p:attrName>style.visibility</p:attrName>
                                        </p:attrNameLst>
                                      </p:cBhvr>
                                      <p:to>
                                        <p:strVal val="visible"/>
                                      </p:to>
                                    </p:set>
                                    <p:anim calcmode="lin" valueType="num">
                                      <p:cBhvr>
                                        <p:cTn id="42" dur="500" fill="hold"/>
                                        <p:tgtEl>
                                          <p:spTgt spid="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13">
                                            <p:txEl>
                                              <p:pRg st="0" end="0"/>
                                            </p:txEl>
                                          </p:spTgt>
                                        </p:tgtEl>
                                        <p:attrNameLst>
                                          <p:attrName>ppt_y</p:attrName>
                                        </p:attrNameLst>
                                      </p:cBhvr>
                                      <p:tavLst>
                                        <p:tav tm="0">
                                          <p:val>
                                            <p:strVal val="#ppt_y"/>
                                          </p:val>
                                        </p:tav>
                                        <p:tav tm="100000">
                                          <p:val>
                                            <p:strVal val="#ppt_y"/>
                                          </p:val>
                                        </p:tav>
                                      </p:tavLst>
                                    </p:anim>
                                    <p:anim calcmode="lin" valueType="num">
                                      <p:cBhvr>
                                        <p:cTn id="44" dur="500" fill="hold"/>
                                        <p:tgtEl>
                                          <p:spTgt spid="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13">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41" presetClass="entr" presetSubtype="0" fill="hold" grpId="0" nodeType="clickEffect">
                                  <p:stCondLst>
                                    <p:cond delay="0"/>
                                  </p:stCondLst>
                                  <p:iterate type="lt">
                                    <p:tmPct val="10000"/>
                                  </p:iterate>
                                  <p:childTnLst>
                                    <p:set>
                                      <p:cBhvr>
                                        <p:cTn id="50" dur="1" fill="hold">
                                          <p:stCondLst>
                                            <p:cond delay="0"/>
                                          </p:stCondLst>
                                        </p:cTn>
                                        <p:tgtEl>
                                          <p:spTgt spid="13">
                                            <p:txEl>
                                              <p:pRg st="1" end="1"/>
                                            </p:txEl>
                                          </p:spTgt>
                                        </p:tgtEl>
                                        <p:attrNameLst>
                                          <p:attrName>style.visibility</p:attrName>
                                        </p:attrNameLst>
                                      </p:cBhvr>
                                      <p:to>
                                        <p:strVal val="visible"/>
                                      </p:to>
                                    </p:set>
                                    <p:anim calcmode="lin" valueType="num">
                                      <p:cBhvr>
                                        <p:cTn id="51" dur="500" fill="hold"/>
                                        <p:tgtEl>
                                          <p:spTgt spid="1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13">
                                            <p:txEl>
                                              <p:pRg st="1" end="1"/>
                                            </p:txEl>
                                          </p:spTgt>
                                        </p:tgtEl>
                                        <p:attrNameLst>
                                          <p:attrName>ppt_y</p:attrName>
                                        </p:attrNameLst>
                                      </p:cBhvr>
                                      <p:tavLst>
                                        <p:tav tm="0">
                                          <p:val>
                                            <p:strVal val="#ppt_y"/>
                                          </p:val>
                                        </p:tav>
                                        <p:tav tm="100000">
                                          <p:val>
                                            <p:strVal val="#ppt_y"/>
                                          </p:val>
                                        </p:tav>
                                      </p:tavLst>
                                    </p:anim>
                                    <p:anim calcmode="lin" valueType="num">
                                      <p:cBhvr>
                                        <p:cTn id="53" dur="500" fill="hold"/>
                                        <p:tgtEl>
                                          <p:spTgt spid="1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1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13">
                                            <p:txEl>
                                              <p:pRg st="1" end="1"/>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41" presetClass="entr" presetSubtype="0" fill="hold" grpId="0" nodeType="clickEffect">
                                  <p:stCondLst>
                                    <p:cond delay="0"/>
                                  </p:stCondLst>
                                  <p:iterate type="lt">
                                    <p:tmPct val="10000"/>
                                  </p:iterate>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15"/>
                                        </p:tgtEl>
                                        <p:attrNameLst>
                                          <p:attrName>ppt_y</p:attrName>
                                        </p:attrNameLst>
                                      </p:cBhvr>
                                      <p:tavLst>
                                        <p:tav tm="0">
                                          <p:val>
                                            <p:strVal val="#ppt_y"/>
                                          </p:val>
                                        </p:tav>
                                        <p:tav tm="100000">
                                          <p:val>
                                            <p:strVal val="#ppt_y"/>
                                          </p:val>
                                        </p:tav>
                                      </p:tavLst>
                                    </p:anim>
                                    <p:anim calcmode="lin" valueType="num">
                                      <p:cBhvr>
                                        <p:cTn id="62"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15"/>
                                        </p:tgtEl>
                                      </p:cBhvr>
                                    </p:animEffect>
                                  </p:childTnLst>
                                </p:cTn>
                              </p:par>
                              <p:par>
                                <p:cTn id="65" presetID="9" presetClass="entr" presetSubtype="0" fill="hold" nodeType="withEffect">
                                  <p:stCondLst>
                                    <p:cond delay="2000"/>
                                  </p:stCondLst>
                                  <p:childTnLst>
                                    <p:set>
                                      <p:cBhvr>
                                        <p:cTn id="66" dur="1" fill="hold">
                                          <p:stCondLst>
                                            <p:cond delay="0"/>
                                          </p:stCondLst>
                                        </p:cTn>
                                        <p:tgtEl>
                                          <p:spTgt spid="2052"/>
                                        </p:tgtEl>
                                        <p:attrNameLst>
                                          <p:attrName>style.visibility</p:attrName>
                                        </p:attrNameLst>
                                      </p:cBhvr>
                                      <p:to>
                                        <p:strVal val="visible"/>
                                      </p:to>
                                    </p:set>
                                    <p:animEffect transition="in" filter="dissolve">
                                      <p:cBhvr>
                                        <p:cTn id="67"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2" grpId="0"/>
      <p:bldP spid="13" grpId="0" build="p"/>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88640"/>
            <a:ext cx="8712968" cy="923330"/>
          </a:xfrm>
          <a:prstGeom prst="rect">
            <a:avLst/>
          </a:prstGeom>
        </p:spPr>
        <p:txBody>
          <a:bodyPr wrap="square">
            <a:spAutoFit/>
          </a:bodyPr>
          <a:lstStyle/>
          <a:p>
            <a:pPr algn="just">
              <a:buFontTx/>
              <a:buChar char="-"/>
            </a:pPr>
            <a:r>
              <a:rPr lang="fr-FR" dirty="0"/>
              <a:t> </a:t>
            </a:r>
            <a:r>
              <a:rPr lang="fr-FR" dirty="0">
                <a:solidFill>
                  <a:schemeClr val="bg1">
                    <a:lumMod val="75000"/>
                  </a:schemeClr>
                </a:solidFill>
              </a:rPr>
              <a:t>On constate </a:t>
            </a:r>
            <a:r>
              <a:rPr lang="fr-FR" dirty="0"/>
              <a:t>expérimentalement, </a:t>
            </a:r>
            <a:r>
              <a:rPr lang="fr-FR" dirty="0">
                <a:solidFill>
                  <a:schemeClr val="bg1">
                    <a:lumMod val="75000"/>
                  </a:schemeClr>
                </a:solidFill>
              </a:rPr>
              <a:t>que</a:t>
            </a:r>
            <a:r>
              <a:rPr lang="fr-FR" dirty="0"/>
              <a:t> la conductance est proportionnelle à la surface des électrodes et inversement proportionnelle à la longueur entre les électrodes. Le coefficient de proportionnalité s’appelle la </a:t>
            </a:r>
            <a:r>
              <a:rPr lang="fr-FR" b="1" dirty="0"/>
              <a:t>conductivité de la solution</a:t>
            </a:r>
            <a:r>
              <a:rPr lang="fr-FR" dirty="0"/>
              <a:t> :</a:t>
            </a:r>
          </a:p>
        </p:txBody>
      </p:sp>
      <p:graphicFrame>
        <p:nvGraphicFramePr>
          <p:cNvPr id="31745" name="Object 1"/>
          <p:cNvGraphicFramePr>
            <a:graphicFrameLocks noChangeAspect="1"/>
          </p:cNvGraphicFramePr>
          <p:nvPr/>
        </p:nvGraphicFramePr>
        <p:xfrm>
          <a:off x="2029767" y="1196752"/>
          <a:ext cx="5084467" cy="1080120"/>
        </p:xfrm>
        <a:graphic>
          <a:graphicData uri="http://schemas.openxmlformats.org/presentationml/2006/ole">
            <mc:AlternateContent xmlns:mc="http://schemas.openxmlformats.org/markup-compatibility/2006">
              <mc:Choice xmlns:v="urn:schemas-microsoft-com:vml" Requires="v">
                <p:oleObj spid="_x0000_s31778" name="Equation" r:id="rId3" imgW="3683000" imgH="787400" progId="Equation.DSMT4">
                  <p:embed/>
                </p:oleObj>
              </mc:Choice>
              <mc:Fallback>
                <p:oleObj name="Equation" r:id="rId3" imgW="3683000" imgH="787400" progId="Equation.DSMT4">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9767" y="1196752"/>
                        <a:ext cx="5084467" cy="10801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6"/>
          <p:cNvSpPr/>
          <p:nvPr/>
        </p:nvSpPr>
        <p:spPr>
          <a:xfrm>
            <a:off x="251520" y="2348880"/>
            <a:ext cx="8640960" cy="923330"/>
          </a:xfrm>
          <a:prstGeom prst="rect">
            <a:avLst/>
          </a:prstGeom>
        </p:spPr>
        <p:txBody>
          <a:bodyPr wrap="square">
            <a:spAutoFit/>
          </a:bodyPr>
          <a:lstStyle/>
          <a:p>
            <a:pPr algn="just"/>
            <a:r>
              <a:rPr lang="fr-FR" dirty="0">
                <a:solidFill>
                  <a:schemeClr val="bg1">
                    <a:lumMod val="75000"/>
                  </a:schemeClr>
                </a:solidFill>
              </a:rPr>
              <a:t>- On constate expérimentalement que la conductance G augmente avec la température de la solution ainsi qu’avec la concentration en soluté apporté de la solution et dépend de l’état de la surface des électrodes (propre, lisse, …).</a:t>
            </a:r>
          </a:p>
        </p:txBody>
      </p:sp>
      <p:sp>
        <p:nvSpPr>
          <p:cNvPr id="8" name="Rectangle 7"/>
          <p:cNvSpPr/>
          <p:nvPr/>
        </p:nvSpPr>
        <p:spPr>
          <a:xfrm>
            <a:off x="179512" y="3275692"/>
            <a:ext cx="3758208" cy="369332"/>
          </a:xfrm>
          <a:prstGeom prst="rect">
            <a:avLst/>
          </a:prstGeom>
        </p:spPr>
        <p:txBody>
          <a:bodyPr wrap="none">
            <a:spAutoFit/>
          </a:bodyPr>
          <a:lstStyle/>
          <a:p>
            <a:pPr marL="342900" indent="-342900"/>
            <a:r>
              <a:rPr lang="fr-FR" dirty="0">
                <a:solidFill>
                  <a:srgbClr val="0070C0"/>
                </a:solidFill>
                <a:uFill>
                  <a:solidFill>
                    <a:srgbClr val="FF0000"/>
                  </a:solidFill>
                </a:uFill>
              </a:rPr>
              <a:t>3. </a:t>
            </a:r>
            <a:r>
              <a:rPr lang="fr-FR" u="sng" dirty="0">
                <a:solidFill>
                  <a:srgbClr val="0070C0"/>
                </a:solidFill>
                <a:uFill>
                  <a:solidFill>
                    <a:srgbClr val="FF0000"/>
                  </a:solidFill>
                </a:uFill>
              </a:rPr>
              <a:t>Conductivité d’une solution ionique</a:t>
            </a:r>
          </a:p>
        </p:txBody>
      </p:sp>
      <p:sp>
        <p:nvSpPr>
          <p:cNvPr id="9" name="Rectangle 8"/>
          <p:cNvSpPr/>
          <p:nvPr/>
        </p:nvSpPr>
        <p:spPr>
          <a:xfrm>
            <a:off x="251520" y="3635732"/>
            <a:ext cx="6746912" cy="369332"/>
          </a:xfrm>
          <a:prstGeom prst="rect">
            <a:avLst/>
          </a:prstGeom>
        </p:spPr>
        <p:txBody>
          <a:bodyPr wrap="square">
            <a:spAutoFit/>
          </a:bodyPr>
          <a:lstStyle/>
          <a:p>
            <a:r>
              <a:rPr lang="fr-FR" dirty="0"/>
              <a:t>La conductivité d’une solution se mesure à l’aide d’un conductimètre :</a:t>
            </a:r>
          </a:p>
        </p:txBody>
      </p:sp>
      <p:pic>
        <p:nvPicPr>
          <p:cNvPr id="31747" name="Picture 3"/>
          <p:cNvPicPr>
            <a:picLocks noChangeAspect="1" noChangeArrowheads="1"/>
          </p:cNvPicPr>
          <p:nvPr/>
        </p:nvPicPr>
        <p:blipFill>
          <a:blip r:embed="rId5" cstate="print"/>
          <a:srcRect/>
          <a:stretch>
            <a:fillRect/>
          </a:stretch>
        </p:blipFill>
        <p:spPr bwMode="auto">
          <a:xfrm>
            <a:off x="1743852" y="4077072"/>
            <a:ext cx="5656296" cy="2736304"/>
          </a:xfrm>
          <a:prstGeom prst="rect">
            <a:avLst/>
          </a:prstGeom>
          <a:noFill/>
          <a:ln w="9525">
            <a:noFill/>
            <a:miter lim="800000"/>
            <a:headEnd/>
            <a:tailEnd/>
          </a:ln>
        </p:spPr>
      </p:pic>
      <p:pic>
        <p:nvPicPr>
          <p:cNvPr id="31748" name="Picture 4"/>
          <p:cNvPicPr>
            <a:picLocks noChangeAspect="1" noChangeArrowheads="1"/>
          </p:cNvPicPr>
          <p:nvPr/>
        </p:nvPicPr>
        <p:blipFill>
          <a:blip r:embed="rId5" cstate="print"/>
          <a:srcRect/>
          <a:stretch>
            <a:fillRect/>
          </a:stretch>
        </p:blipFill>
        <p:spPr bwMode="auto">
          <a:xfrm>
            <a:off x="319088" y="2743200"/>
            <a:ext cx="8505825" cy="411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1745"/>
                                        </p:tgtEl>
                                        <p:attrNameLst>
                                          <p:attrName>style.visibility</p:attrName>
                                        </p:attrNameLst>
                                      </p:cBhvr>
                                      <p:to>
                                        <p:strVal val="visible"/>
                                      </p:to>
                                    </p:set>
                                    <p:animEffect transition="in" filter="dissolve">
                                      <p:cBhvr>
                                        <p:cTn id="7" dur="500"/>
                                        <p:tgtEl>
                                          <p:spTgt spid="31745"/>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7"/>
                                        </p:tgtEl>
                                        <p:attrNameLst>
                                          <p:attrName>ppt_y</p:attrName>
                                        </p:attrNameLst>
                                      </p:cBhvr>
                                      <p:tavLst>
                                        <p:tav tm="0">
                                          <p:val>
                                            <p:strVal val="#ppt_y"/>
                                          </p:val>
                                        </p:tav>
                                        <p:tav tm="100000">
                                          <p:val>
                                            <p:strVal val="#ppt_y"/>
                                          </p:val>
                                        </p:tav>
                                      </p:tavLst>
                                    </p:anim>
                                    <p:anim calcmode="lin" valueType="num">
                                      <p:cBhvr>
                                        <p:cTn id="1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ppt_x</p:attrName>
                                        </p:attrNameLst>
                                      </p:cBhvr>
                                      <p:tavLst>
                                        <p:tav tm="0">
                                          <p:val>
                                            <p:strVal val="#ppt_x-.2"/>
                                          </p:val>
                                        </p:tav>
                                        <p:tav tm="100000">
                                          <p:val>
                                            <p:strVal val="#ppt_x"/>
                                          </p:val>
                                        </p:tav>
                                      </p:tavLst>
                                    </p:anim>
                                    <p:anim calcmode="lin" valueType="num">
                                      <p:cBhvr>
                                        <p:cTn id="28"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9" dur="10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30" presetClass="entr" presetSubtype="0" fill="hold" nodeType="clickEffect">
                                  <p:stCondLst>
                                    <p:cond delay="0"/>
                                  </p:stCondLst>
                                  <p:childTnLst>
                                    <p:set>
                                      <p:cBhvr>
                                        <p:cTn id="33" dur="1" fill="hold">
                                          <p:stCondLst>
                                            <p:cond delay="0"/>
                                          </p:stCondLst>
                                        </p:cTn>
                                        <p:tgtEl>
                                          <p:spTgt spid="31747"/>
                                        </p:tgtEl>
                                        <p:attrNameLst>
                                          <p:attrName>style.visibility</p:attrName>
                                        </p:attrNameLst>
                                      </p:cBhvr>
                                      <p:to>
                                        <p:strVal val="visible"/>
                                      </p:to>
                                    </p:set>
                                    <p:animEffect transition="in" filter="fade">
                                      <p:cBhvr>
                                        <p:cTn id="34" dur="800" decel="100000"/>
                                        <p:tgtEl>
                                          <p:spTgt spid="31747"/>
                                        </p:tgtEl>
                                      </p:cBhvr>
                                    </p:animEffect>
                                    <p:anim calcmode="lin" valueType="num">
                                      <p:cBhvr>
                                        <p:cTn id="35" dur="800" decel="100000" fill="hold"/>
                                        <p:tgtEl>
                                          <p:spTgt spid="31747"/>
                                        </p:tgtEl>
                                        <p:attrNameLst>
                                          <p:attrName>style.rotation</p:attrName>
                                        </p:attrNameLst>
                                      </p:cBhvr>
                                      <p:tavLst>
                                        <p:tav tm="0">
                                          <p:val>
                                            <p:fltVal val="-90"/>
                                          </p:val>
                                        </p:tav>
                                        <p:tav tm="100000">
                                          <p:val>
                                            <p:fltVal val="0"/>
                                          </p:val>
                                        </p:tav>
                                      </p:tavLst>
                                    </p:anim>
                                    <p:anim calcmode="lin" valueType="num">
                                      <p:cBhvr>
                                        <p:cTn id="36" dur="800" decel="100000" fill="hold"/>
                                        <p:tgtEl>
                                          <p:spTgt spid="31747"/>
                                        </p:tgtEl>
                                        <p:attrNameLst>
                                          <p:attrName>ppt_x</p:attrName>
                                        </p:attrNameLst>
                                      </p:cBhvr>
                                      <p:tavLst>
                                        <p:tav tm="0">
                                          <p:val>
                                            <p:strVal val="#ppt_x+0.4"/>
                                          </p:val>
                                        </p:tav>
                                        <p:tav tm="100000">
                                          <p:val>
                                            <p:strVal val="#ppt_x-0.05"/>
                                          </p:val>
                                        </p:tav>
                                      </p:tavLst>
                                    </p:anim>
                                    <p:anim calcmode="lin" valueType="num">
                                      <p:cBhvr>
                                        <p:cTn id="37" dur="800" decel="100000" fill="hold"/>
                                        <p:tgtEl>
                                          <p:spTgt spid="31747"/>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31747"/>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3174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31747"/>
                    </p:tgtEl>
                  </p:cond>
                </p:stCondLst>
                <p:endSync evt="end" delay="0">
                  <p:rtn val="all"/>
                </p:endSync>
                <p:childTnLst>
                  <p:par>
                    <p:cTn id="41" fill="hold">
                      <p:stCondLst>
                        <p:cond delay="0"/>
                      </p:stCondLst>
                      <p:childTnLst>
                        <p:par>
                          <p:cTn id="42" fill="hold">
                            <p:stCondLst>
                              <p:cond delay="0"/>
                            </p:stCondLst>
                            <p:childTnLst>
                              <p:par>
                                <p:cTn id="43" presetID="53" presetClass="entr" presetSubtype="0" fill="hold" nodeType="clickEffect">
                                  <p:stCondLst>
                                    <p:cond delay="0"/>
                                  </p:stCondLst>
                                  <p:childTnLst>
                                    <p:set>
                                      <p:cBhvr>
                                        <p:cTn id="44" dur="1" fill="hold">
                                          <p:stCondLst>
                                            <p:cond delay="0"/>
                                          </p:stCondLst>
                                        </p:cTn>
                                        <p:tgtEl>
                                          <p:spTgt spid="31748"/>
                                        </p:tgtEl>
                                        <p:attrNameLst>
                                          <p:attrName>style.visibility</p:attrName>
                                        </p:attrNameLst>
                                      </p:cBhvr>
                                      <p:to>
                                        <p:strVal val="visible"/>
                                      </p:to>
                                    </p:set>
                                    <p:anim calcmode="lin" valueType="num">
                                      <p:cBhvr>
                                        <p:cTn id="45" dur="500" fill="hold"/>
                                        <p:tgtEl>
                                          <p:spTgt spid="31748"/>
                                        </p:tgtEl>
                                        <p:attrNameLst>
                                          <p:attrName>ppt_w</p:attrName>
                                        </p:attrNameLst>
                                      </p:cBhvr>
                                      <p:tavLst>
                                        <p:tav tm="0">
                                          <p:val>
                                            <p:fltVal val="0"/>
                                          </p:val>
                                        </p:tav>
                                        <p:tav tm="100000">
                                          <p:val>
                                            <p:strVal val="#ppt_w"/>
                                          </p:val>
                                        </p:tav>
                                      </p:tavLst>
                                    </p:anim>
                                    <p:anim calcmode="lin" valueType="num">
                                      <p:cBhvr>
                                        <p:cTn id="46" dur="500" fill="hold"/>
                                        <p:tgtEl>
                                          <p:spTgt spid="31748"/>
                                        </p:tgtEl>
                                        <p:attrNameLst>
                                          <p:attrName>ppt_h</p:attrName>
                                        </p:attrNameLst>
                                      </p:cBhvr>
                                      <p:tavLst>
                                        <p:tav tm="0">
                                          <p:val>
                                            <p:fltVal val="0"/>
                                          </p:val>
                                        </p:tav>
                                        <p:tav tm="100000">
                                          <p:val>
                                            <p:strVal val="#ppt_h"/>
                                          </p:val>
                                        </p:tav>
                                      </p:tavLst>
                                    </p:anim>
                                    <p:animEffect transition="in" filter="fade">
                                      <p:cBhvr>
                                        <p:cTn id="47" dur="500"/>
                                        <p:tgtEl>
                                          <p:spTgt spid="31748"/>
                                        </p:tgtEl>
                                      </p:cBhvr>
                                    </p:animEffect>
                                  </p:childTnLst>
                                </p:cTn>
                              </p:par>
                            </p:childTnLst>
                          </p:cTn>
                        </p:par>
                      </p:childTnLst>
                    </p:cTn>
                  </p:par>
                </p:childTnLst>
              </p:cTn>
              <p:nextCondLst>
                <p:cond evt="onClick" delay="0">
                  <p:tgtEl>
                    <p:spTgt spid="31747"/>
                  </p:tgtEl>
                </p:cond>
              </p:nextCondLst>
            </p:seq>
            <p:seq concurrent="1" nextAc="seek">
              <p:cTn id="48" restart="whenNotActive" fill="hold" evtFilter="cancelBubble" nodeType="interactiveSeq">
                <p:stCondLst>
                  <p:cond evt="onClick" delay="0">
                    <p:tgtEl>
                      <p:spTgt spid="31748"/>
                    </p:tgtEl>
                  </p:cond>
                </p:stCondLst>
                <p:endSync evt="end" delay="0">
                  <p:rtn val="all"/>
                </p:endSync>
                <p:childTnLst>
                  <p:par>
                    <p:cTn id="49" fill="hold">
                      <p:stCondLst>
                        <p:cond delay="0"/>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31748"/>
                                        </p:tgtEl>
                                        <p:attrNameLst>
                                          <p:attrName>style.visibility</p:attrName>
                                        </p:attrNameLst>
                                      </p:cBhvr>
                                      <p:to>
                                        <p:strVal val="hidden"/>
                                      </p:to>
                                    </p:set>
                                  </p:childTnLst>
                                </p:cTn>
                              </p:par>
                            </p:childTnLst>
                          </p:cTn>
                        </p:par>
                      </p:childTnLst>
                    </p:cTn>
                  </p:par>
                </p:childTnLst>
              </p:cTn>
              <p:nextCondLst>
                <p:cond evt="onClick" delay="0">
                  <p:tgtEl>
                    <p:spTgt spid="31748"/>
                  </p:tgtEl>
                </p:cond>
              </p:nextCondLst>
            </p:seq>
          </p:childTnLst>
        </p:cTn>
      </p:par>
    </p:tnLst>
    <p:bldLst>
      <p:bldP spid="7"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188640"/>
            <a:ext cx="8784976" cy="646331"/>
          </a:xfrm>
          <a:prstGeom prst="rect">
            <a:avLst/>
          </a:prstGeom>
        </p:spPr>
        <p:txBody>
          <a:bodyPr wrap="square">
            <a:spAutoFit/>
          </a:bodyPr>
          <a:lstStyle/>
          <a:p>
            <a:pPr algn="just"/>
            <a:r>
              <a:rPr lang="fr-FR" dirty="0">
                <a:solidFill>
                  <a:schemeClr val="bg1">
                    <a:lumMod val="75000"/>
                  </a:schemeClr>
                </a:solidFill>
                <a:sym typeface="Wingdings"/>
              </a:rPr>
              <a:t></a:t>
            </a:r>
            <a:r>
              <a:rPr lang="fr-FR" dirty="0">
                <a:solidFill>
                  <a:schemeClr val="bg1">
                    <a:lumMod val="75000"/>
                  </a:schemeClr>
                </a:solidFill>
              </a:rPr>
              <a:t> Un conductimètre, tout comme un pH-mètre, doit être étalonné avant d’être utilisé pour effectuer des mesures.</a:t>
            </a:r>
          </a:p>
        </p:txBody>
      </p:sp>
      <p:sp>
        <p:nvSpPr>
          <p:cNvPr id="6" name="Rectangle 5"/>
          <p:cNvSpPr/>
          <p:nvPr/>
        </p:nvSpPr>
        <p:spPr>
          <a:xfrm>
            <a:off x="251520" y="908720"/>
            <a:ext cx="1253805" cy="369332"/>
          </a:xfrm>
          <a:prstGeom prst="rect">
            <a:avLst/>
          </a:prstGeom>
        </p:spPr>
        <p:txBody>
          <a:bodyPr wrap="none">
            <a:spAutoFit/>
          </a:bodyPr>
          <a:lstStyle/>
          <a:p>
            <a:r>
              <a:rPr lang="fr-FR" b="1" u="sng" dirty="0"/>
              <a:t>Définition :</a:t>
            </a:r>
            <a:endParaRPr lang="fr-FR" u="sng" dirty="0"/>
          </a:p>
        </p:txBody>
      </p:sp>
      <p:sp>
        <p:nvSpPr>
          <p:cNvPr id="7" name="Rectangle 6"/>
          <p:cNvSpPr/>
          <p:nvPr/>
        </p:nvSpPr>
        <p:spPr>
          <a:xfrm>
            <a:off x="251520" y="1268760"/>
            <a:ext cx="8712968" cy="923330"/>
          </a:xfrm>
          <a:prstGeom prst="rect">
            <a:avLst/>
          </a:prstGeom>
        </p:spPr>
        <p:txBody>
          <a:bodyPr wrap="square">
            <a:spAutoFit/>
          </a:bodyPr>
          <a:lstStyle/>
          <a:p>
            <a:pPr algn="just"/>
            <a:r>
              <a:rPr lang="fr-FR" dirty="0">
                <a:solidFill>
                  <a:srgbClr val="FF0000"/>
                </a:solidFill>
              </a:rPr>
              <a:t>La </a:t>
            </a:r>
            <a:r>
              <a:rPr lang="fr-FR" b="1" dirty="0">
                <a:solidFill>
                  <a:srgbClr val="FF0000"/>
                </a:solidFill>
              </a:rPr>
              <a:t>conductivité</a:t>
            </a:r>
            <a:r>
              <a:rPr lang="fr-FR" dirty="0">
                <a:solidFill>
                  <a:srgbClr val="FF0000"/>
                </a:solidFill>
              </a:rPr>
              <a:t> d’une solution aqueuse est une grandeur qui représente la capacité de cette solution à conduire le courant électrique. Elle se note </a:t>
            </a:r>
            <a:r>
              <a:rPr lang="fr-FR" b="1" dirty="0">
                <a:solidFill>
                  <a:srgbClr val="FF0000"/>
                </a:solidFill>
                <a:sym typeface="Symbol"/>
              </a:rPr>
              <a:t></a:t>
            </a:r>
            <a:r>
              <a:rPr lang="fr-FR" dirty="0">
                <a:solidFill>
                  <a:srgbClr val="FF0000"/>
                </a:solidFill>
              </a:rPr>
              <a:t> et s’exprime en </a:t>
            </a:r>
            <a:r>
              <a:rPr lang="fr-FR" b="1" dirty="0">
                <a:solidFill>
                  <a:srgbClr val="FF0000"/>
                </a:solidFill>
              </a:rPr>
              <a:t>siemens par mètre</a:t>
            </a:r>
            <a:r>
              <a:rPr lang="fr-FR" dirty="0">
                <a:solidFill>
                  <a:srgbClr val="FF0000"/>
                </a:solidFill>
              </a:rPr>
              <a:t> (symbole : </a:t>
            </a:r>
            <a:r>
              <a:rPr lang="fr-FR" dirty="0" err="1">
                <a:solidFill>
                  <a:srgbClr val="FF0000"/>
                </a:solidFill>
              </a:rPr>
              <a:t>S.m</a:t>
            </a:r>
            <a:r>
              <a:rPr lang="fr-FR" baseline="30000" dirty="0">
                <a:solidFill>
                  <a:srgbClr val="FF0000"/>
                </a:solidFill>
              </a:rPr>
              <a:t>–1</a:t>
            </a:r>
            <a:r>
              <a:rPr lang="fr-FR" dirty="0">
                <a:solidFill>
                  <a:srgbClr val="FF0000"/>
                </a:solidFill>
              </a:rPr>
              <a:t>) :</a:t>
            </a:r>
          </a:p>
        </p:txBody>
      </p:sp>
      <p:graphicFrame>
        <p:nvGraphicFramePr>
          <p:cNvPr id="32769" name="Object 1"/>
          <p:cNvGraphicFramePr>
            <a:graphicFrameLocks noChangeAspect="1"/>
          </p:cNvGraphicFramePr>
          <p:nvPr/>
        </p:nvGraphicFramePr>
        <p:xfrm>
          <a:off x="2120959" y="2276872"/>
          <a:ext cx="4902083" cy="1080120"/>
        </p:xfrm>
        <a:graphic>
          <a:graphicData uri="http://schemas.openxmlformats.org/presentationml/2006/ole">
            <mc:AlternateContent xmlns:mc="http://schemas.openxmlformats.org/markup-compatibility/2006">
              <mc:Choice xmlns:v="urn:schemas-microsoft-com:vml" Requires="v">
                <p:oleObj spid="_x0000_s32802" name="Equation" r:id="rId3" imgW="3365500" imgH="736600" progId="Equation.DSMT4">
                  <p:embed/>
                </p:oleObj>
              </mc:Choice>
              <mc:Fallback>
                <p:oleObj name="Equation" r:id="rId3" imgW="3365500" imgH="736600" progId="Equation.DSMT4">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0959" y="2276872"/>
                        <a:ext cx="4902083" cy="10801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9"/>
          <p:cNvSpPr/>
          <p:nvPr/>
        </p:nvSpPr>
        <p:spPr>
          <a:xfrm>
            <a:off x="395536" y="3501008"/>
            <a:ext cx="1357295" cy="369332"/>
          </a:xfrm>
          <a:prstGeom prst="rect">
            <a:avLst/>
          </a:prstGeom>
        </p:spPr>
        <p:txBody>
          <a:bodyPr wrap="none">
            <a:spAutoFit/>
          </a:bodyPr>
          <a:lstStyle/>
          <a:p>
            <a:r>
              <a:rPr lang="fr-FR" u="sng" dirty="0"/>
              <a:t>Remarque</a:t>
            </a:r>
            <a:r>
              <a:rPr lang="fr-FR" u="sng" dirty="0">
                <a:solidFill>
                  <a:schemeClr val="bg1">
                    <a:lumMod val="75000"/>
                  </a:schemeClr>
                </a:solidFill>
              </a:rPr>
              <a:t>s</a:t>
            </a:r>
            <a:r>
              <a:rPr lang="fr-FR" u="sng" dirty="0"/>
              <a:t> :</a:t>
            </a:r>
            <a:endParaRPr lang="fr-FR" dirty="0"/>
          </a:p>
        </p:txBody>
      </p:sp>
      <p:sp>
        <p:nvSpPr>
          <p:cNvPr id="11" name="Rectangle 10"/>
          <p:cNvSpPr/>
          <p:nvPr/>
        </p:nvSpPr>
        <p:spPr>
          <a:xfrm>
            <a:off x="395536" y="3789040"/>
            <a:ext cx="8568952" cy="1754326"/>
          </a:xfrm>
          <a:prstGeom prst="rect">
            <a:avLst/>
          </a:prstGeom>
        </p:spPr>
        <p:txBody>
          <a:bodyPr wrap="square">
            <a:spAutoFit/>
          </a:bodyPr>
          <a:lstStyle/>
          <a:p>
            <a:pPr>
              <a:buFontTx/>
              <a:buChar char="-"/>
            </a:pPr>
            <a:r>
              <a:rPr lang="fr-FR" dirty="0">
                <a:solidFill>
                  <a:schemeClr val="bg1">
                    <a:lumMod val="75000"/>
                  </a:schemeClr>
                </a:solidFill>
              </a:rPr>
              <a:t> La conductivité est une caractéristique de la solution ;</a:t>
            </a:r>
          </a:p>
          <a:p>
            <a:pPr algn="just">
              <a:buFontTx/>
              <a:buChar char="-"/>
            </a:pPr>
            <a:r>
              <a:rPr lang="fr-FR" dirty="0">
                <a:solidFill>
                  <a:schemeClr val="bg1">
                    <a:lumMod val="75000"/>
                  </a:schemeClr>
                </a:solidFill>
              </a:rPr>
              <a:t> La conductivité ne dépend pas des grandeurs géométriques de la cellule du conductimètre ;</a:t>
            </a:r>
          </a:p>
          <a:p>
            <a:pPr algn="just">
              <a:buFontTx/>
              <a:buChar char="-"/>
            </a:pPr>
            <a:r>
              <a:rPr lang="fr-FR" dirty="0"/>
              <a:t> </a:t>
            </a:r>
            <a:r>
              <a:rPr lang="fr-FR" b="1" dirty="0"/>
              <a:t>Dans le cas de solutions électrolytiques diluées</a:t>
            </a:r>
            <a:r>
              <a:rPr lang="fr-FR" dirty="0"/>
              <a:t> (</a:t>
            </a:r>
            <a:r>
              <a:rPr lang="fr-FR" i="1" dirty="0"/>
              <a:t>c</a:t>
            </a:r>
            <a:r>
              <a:rPr lang="fr-FR" dirty="0"/>
              <a:t> &lt; 10</a:t>
            </a:r>
            <a:r>
              <a:rPr lang="fr-FR" baseline="30000" dirty="0"/>
              <a:t>–2</a:t>
            </a:r>
            <a:r>
              <a:rPr lang="fr-FR" dirty="0"/>
              <a:t> </a:t>
            </a:r>
            <a:r>
              <a:rPr lang="fr-FR" dirty="0" err="1"/>
              <a:t>mol.L</a:t>
            </a:r>
            <a:r>
              <a:rPr lang="fr-FR" baseline="30000" dirty="0"/>
              <a:t>–1</a:t>
            </a:r>
            <a:r>
              <a:rPr lang="fr-FR" dirty="0"/>
              <a:t>) ne contenant qu’un seul type d’anion et de cation, la conductance de la solution est proportionnelle à la concentration :</a:t>
            </a:r>
          </a:p>
        </p:txBody>
      </p:sp>
      <p:sp>
        <p:nvSpPr>
          <p:cNvPr id="12" name="Rectangle 11"/>
          <p:cNvSpPr/>
          <p:nvPr/>
        </p:nvSpPr>
        <p:spPr>
          <a:xfrm>
            <a:off x="3991200" y="5517232"/>
            <a:ext cx="1161600" cy="369332"/>
          </a:xfrm>
          <a:prstGeom prst="rect">
            <a:avLst/>
          </a:prstGeom>
        </p:spPr>
        <p:txBody>
          <a:bodyPr wrap="none">
            <a:spAutoFit/>
          </a:bodyPr>
          <a:lstStyle/>
          <a:p>
            <a:r>
              <a:rPr lang="fr-FR" dirty="0"/>
              <a:t>G = </a:t>
            </a:r>
            <a:r>
              <a:rPr lang="fr-FR" i="1" dirty="0" err="1"/>
              <a:t>cte</a:t>
            </a:r>
            <a:r>
              <a:rPr lang="fr-FR" dirty="0"/>
              <a:t> </a:t>
            </a:r>
            <a:r>
              <a:rPr lang="en-GB" dirty="0">
                <a:sym typeface="Symbol"/>
              </a:rPr>
              <a:t></a:t>
            </a:r>
            <a:r>
              <a:rPr lang="en-GB" dirty="0"/>
              <a:t> </a:t>
            </a:r>
            <a:r>
              <a:rPr lang="fr-FR" i="1" dirty="0"/>
              <a:t>c</a:t>
            </a:r>
            <a:endParaRPr lang="fr-FR" dirty="0"/>
          </a:p>
        </p:txBody>
      </p:sp>
      <p:sp>
        <p:nvSpPr>
          <p:cNvPr id="13" name="Rectangle 12"/>
          <p:cNvSpPr/>
          <p:nvPr/>
        </p:nvSpPr>
        <p:spPr>
          <a:xfrm>
            <a:off x="395536" y="5951021"/>
            <a:ext cx="8568952" cy="646331"/>
          </a:xfrm>
          <a:prstGeom prst="rect">
            <a:avLst/>
          </a:prstGeom>
        </p:spPr>
        <p:txBody>
          <a:bodyPr wrap="square">
            <a:spAutoFit/>
          </a:bodyPr>
          <a:lstStyle/>
          <a:p>
            <a:pPr algn="just"/>
            <a:r>
              <a:rPr lang="fr-FR" dirty="0"/>
              <a:t>Ainsi, G et </a:t>
            </a:r>
            <a:r>
              <a:rPr lang="fr-FR" dirty="0">
                <a:sym typeface="Symbol"/>
              </a:rPr>
              <a:t></a:t>
            </a:r>
            <a:r>
              <a:rPr lang="fr-FR" dirty="0"/>
              <a:t> sont proportionnelles à </a:t>
            </a:r>
            <a:r>
              <a:rPr lang="fr-FR" i="1" dirty="0"/>
              <a:t>c</a:t>
            </a:r>
            <a:r>
              <a:rPr lang="fr-FR" dirty="0"/>
              <a:t>. On écrit alors : </a:t>
            </a:r>
            <a:r>
              <a:rPr lang="fr-FR" b="1" dirty="0">
                <a:sym typeface="Symbol"/>
              </a:rPr>
              <a:t></a:t>
            </a:r>
            <a:r>
              <a:rPr lang="fr-FR" b="1" dirty="0"/>
              <a:t> = </a:t>
            </a:r>
            <a:r>
              <a:rPr lang="fr-FR" b="1" dirty="0">
                <a:sym typeface="Symbol"/>
              </a:rPr>
              <a:t></a:t>
            </a:r>
            <a:r>
              <a:rPr lang="fr-FR" b="1" dirty="0"/>
              <a:t> </a:t>
            </a:r>
            <a:r>
              <a:rPr lang="fr-FR" b="1" dirty="0">
                <a:sym typeface="Symbol"/>
              </a:rPr>
              <a:t></a:t>
            </a:r>
            <a:r>
              <a:rPr lang="fr-FR" b="1" dirty="0"/>
              <a:t> </a:t>
            </a:r>
            <a:r>
              <a:rPr lang="fr-FR" b="1" i="1" dirty="0"/>
              <a:t>c</a:t>
            </a:r>
            <a:r>
              <a:rPr lang="fr-FR" dirty="0"/>
              <a:t> avec </a:t>
            </a:r>
            <a:r>
              <a:rPr lang="fr-FR" dirty="0">
                <a:sym typeface="Symbol"/>
              </a:rPr>
              <a:t></a:t>
            </a:r>
            <a:r>
              <a:rPr lang="fr-FR" dirty="0"/>
              <a:t> = </a:t>
            </a:r>
            <a:r>
              <a:rPr lang="fr-FR" b="1" dirty="0"/>
              <a:t>conductivité molaire</a:t>
            </a:r>
            <a:r>
              <a:rPr lang="fr-FR" dirty="0"/>
              <a:t> du soluté (en S.m².mol</a:t>
            </a:r>
            <a:r>
              <a:rPr lang="fr-FR" baseline="30000" dirty="0"/>
              <a:t>–1</a:t>
            </a:r>
            <a:r>
              <a:rPr lang="fr-FR"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7"/>
                                        </p:tgtEl>
                                        <p:attrNameLst>
                                          <p:attrName>ppt_y</p:attrName>
                                        </p:attrNameLst>
                                      </p:cBhvr>
                                      <p:tavLst>
                                        <p:tav tm="0">
                                          <p:val>
                                            <p:strVal val="#ppt_y"/>
                                          </p:val>
                                        </p:tav>
                                        <p:tav tm="100000">
                                          <p:val>
                                            <p:strVal val="#ppt_y"/>
                                          </p:val>
                                        </p:tav>
                                      </p:tavLst>
                                    </p:anim>
                                    <p:anim calcmode="lin" valueType="num">
                                      <p:cBhvr>
                                        <p:cTn id="1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7"/>
                                        </p:tgtEl>
                                      </p:cBhvr>
                                    </p:animEffect>
                                  </p:childTnLst>
                                </p:cTn>
                              </p:par>
                            </p:childTnLst>
                          </p:cTn>
                        </p:par>
                        <p:par>
                          <p:cTn id="17" fill="hold">
                            <p:stCondLst>
                              <p:cond delay="8950"/>
                            </p:stCondLst>
                            <p:childTnLst>
                              <p:par>
                                <p:cTn id="18" presetID="9" presetClass="entr" presetSubtype="0" fill="hold" nodeType="afterEffect">
                                  <p:stCondLst>
                                    <p:cond delay="0"/>
                                  </p:stCondLst>
                                  <p:childTnLst>
                                    <p:set>
                                      <p:cBhvr>
                                        <p:cTn id="19" dur="1" fill="hold">
                                          <p:stCondLst>
                                            <p:cond delay="0"/>
                                          </p:stCondLst>
                                        </p:cTn>
                                        <p:tgtEl>
                                          <p:spTgt spid="32769"/>
                                        </p:tgtEl>
                                        <p:attrNameLst>
                                          <p:attrName>style.visibility</p:attrName>
                                        </p:attrNameLst>
                                      </p:cBhvr>
                                      <p:to>
                                        <p:strVal val="visible"/>
                                      </p:to>
                                    </p:set>
                                    <p:animEffect transition="in" filter="dissolve">
                                      <p:cBhvr>
                                        <p:cTn id="20" dur="500"/>
                                        <p:tgtEl>
                                          <p:spTgt spid="32769"/>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lide(fromBottom)">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41" presetClass="entr" presetSubtype="0" fill="hold" grpId="0" nodeType="clickEffect">
                                  <p:stCondLst>
                                    <p:cond delay="0"/>
                                  </p:stCondLst>
                                  <p:iterate type="lt">
                                    <p:tmPct val="10000"/>
                                  </p:iterate>
                                  <p:childTnLst>
                                    <p:set>
                                      <p:cBhvr>
                                        <p:cTn id="29" dur="1" fill="hold">
                                          <p:stCondLst>
                                            <p:cond delay="0"/>
                                          </p:stCondLst>
                                        </p:cTn>
                                        <p:tgtEl>
                                          <p:spTgt spid="11">
                                            <p:txEl>
                                              <p:pRg st="0" end="0"/>
                                            </p:txEl>
                                          </p:spTgt>
                                        </p:tgtEl>
                                        <p:attrNameLst>
                                          <p:attrName>style.visibility</p:attrName>
                                        </p:attrNameLst>
                                      </p:cBhvr>
                                      <p:to>
                                        <p:strVal val="visible"/>
                                      </p:to>
                                    </p:set>
                                    <p:anim calcmode="lin" valueType="num">
                                      <p:cBhvr>
                                        <p:cTn id="30" dur="500" fill="hold"/>
                                        <p:tgtEl>
                                          <p:spTgt spid="1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1">
                                            <p:txEl>
                                              <p:pRg st="0" end="0"/>
                                            </p:txEl>
                                          </p:spTgt>
                                        </p:tgtEl>
                                        <p:attrNameLst>
                                          <p:attrName>ppt_y</p:attrName>
                                        </p:attrNameLst>
                                      </p:cBhvr>
                                      <p:tavLst>
                                        <p:tav tm="0">
                                          <p:val>
                                            <p:strVal val="#ppt_y"/>
                                          </p:val>
                                        </p:tav>
                                        <p:tav tm="100000">
                                          <p:val>
                                            <p:strVal val="#ppt_y"/>
                                          </p:val>
                                        </p:tav>
                                      </p:tavLst>
                                    </p:anim>
                                    <p:anim calcmode="lin" valueType="num">
                                      <p:cBhvr>
                                        <p:cTn id="32" dur="500" fill="hold"/>
                                        <p:tgtEl>
                                          <p:spTgt spid="1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1">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grpId="0" nodeType="clickEffect">
                                  <p:stCondLst>
                                    <p:cond delay="0"/>
                                  </p:stCondLst>
                                  <p:iterate type="lt">
                                    <p:tmPct val="10000"/>
                                  </p:iterate>
                                  <p:childTnLst>
                                    <p:set>
                                      <p:cBhvr>
                                        <p:cTn id="38" dur="1" fill="hold">
                                          <p:stCondLst>
                                            <p:cond delay="0"/>
                                          </p:stCondLst>
                                        </p:cTn>
                                        <p:tgtEl>
                                          <p:spTgt spid="11">
                                            <p:txEl>
                                              <p:pRg st="1" end="1"/>
                                            </p:txEl>
                                          </p:spTgt>
                                        </p:tgtEl>
                                        <p:attrNameLst>
                                          <p:attrName>style.visibility</p:attrName>
                                        </p:attrNameLst>
                                      </p:cBhvr>
                                      <p:to>
                                        <p:strVal val="visible"/>
                                      </p:to>
                                    </p:set>
                                    <p:anim calcmode="lin" valueType="num">
                                      <p:cBhvr>
                                        <p:cTn id="39" dur="500" fill="hold"/>
                                        <p:tgtEl>
                                          <p:spTgt spid="11">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1">
                                            <p:txEl>
                                              <p:pRg st="1" end="1"/>
                                            </p:txEl>
                                          </p:spTgt>
                                        </p:tgtEl>
                                        <p:attrNameLst>
                                          <p:attrName>ppt_y</p:attrName>
                                        </p:attrNameLst>
                                      </p:cBhvr>
                                      <p:tavLst>
                                        <p:tav tm="0">
                                          <p:val>
                                            <p:strVal val="#ppt_y"/>
                                          </p:val>
                                        </p:tav>
                                        <p:tav tm="100000">
                                          <p:val>
                                            <p:strVal val="#ppt_y"/>
                                          </p:val>
                                        </p:tav>
                                      </p:tavLst>
                                    </p:anim>
                                    <p:anim calcmode="lin" valueType="num">
                                      <p:cBhvr>
                                        <p:cTn id="41" dur="500" fill="hold"/>
                                        <p:tgtEl>
                                          <p:spTgt spid="11">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1">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1">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41" presetClass="entr" presetSubtype="0" fill="hold" grpId="0" nodeType="clickEffect">
                                  <p:stCondLst>
                                    <p:cond delay="0"/>
                                  </p:stCondLst>
                                  <p:iterate type="lt">
                                    <p:tmPct val="10000"/>
                                  </p:iterate>
                                  <p:childTnLst>
                                    <p:set>
                                      <p:cBhvr>
                                        <p:cTn id="47" dur="1" fill="hold">
                                          <p:stCondLst>
                                            <p:cond delay="0"/>
                                          </p:stCondLst>
                                        </p:cTn>
                                        <p:tgtEl>
                                          <p:spTgt spid="11">
                                            <p:txEl>
                                              <p:pRg st="2" end="2"/>
                                            </p:txEl>
                                          </p:spTgt>
                                        </p:tgtEl>
                                        <p:attrNameLst>
                                          <p:attrName>style.visibility</p:attrName>
                                        </p:attrNameLst>
                                      </p:cBhvr>
                                      <p:to>
                                        <p:strVal val="visible"/>
                                      </p:to>
                                    </p:set>
                                    <p:anim calcmode="lin" valueType="num">
                                      <p:cBhvr>
                                        <p:cTn id="48" dur="500" fill="hold"/>
                                        <p:tgtEl>
                                          <p:spTgt spid="11">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11">
                                            <p:txEl>
                                              <p:pRg st="2" end="2"/>
                                            </p:txEl>
                                          </p:spTgt>
                                        </p:tgtEl>
                                        <p:attrNameLst>
                                          <p:attrName>ppt_y</p:attrName>
                                        </p:attrNameLst>
                                      </p:cBhvr>
                                      <p:tavLst>
                                        <p:tav tm="0">
                                          <p:val>
                                            <p:strVal val="#ppt_y"/>
                                          </p:val>
                                        </p:tav>
                                        <p:tav tm="100000">
                                          <p:val>
                                            <p:strVal val="#ppt_y"/>
                                          </p:val>
                                        </p:tav>
                                      </p:tavLst>
                                    </p:anim>
                                    <p:anim calcmode="lin" valueType="num">
                                      <p:cBhvr>
                                        <p:cTn id="50" dur="500" fill="hold"/>
                                        <p:tgtEl>
                                          <p:spTgt spid="11">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11">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11">
                                            <p:txEl>
                                              <p:pRg st="2" end="2"/>
                                            </p:txEl>
                                          </p:spTgt>
                                        </p:tgtEl>
                                      </p:cBhvr>
                                    </p:animEffect>
                                  </p:childTnLst>
                                </p:cTn>
                              </p:par>
                              <p:par>
                                <p:cTn id="53" presetID="9" presetClass="entr" presetSubtype="0" fill="hold" grpId="0" nodeType="withEffect">
                                  <p:stCondLst>
                                    <p:cond delay="8300"/>
                                  </p:stCondLst>
                                  <p:childTnLst>
                                    <p:set>
                                      <p:cBhvr>
                                        <p:cTn id="54" dur="1" fill="hold">
                                          <p:stCondLst>
                                            <p:cond delay="0"/>
                                          </p:stCondLst>
                                        </p:cTn>
                                        <p:tgtEl>
                                          <p:spTgt spid="12"/>
                                        </p:tgtEl>
                                        <p:attrNameLst>
                                          <p:attrName>style.visibility</p:attrName>
                                        </p:attrNameLst>
                                      </p:cBhvr>
                                      <p:to>
                                        <p:strVal val="visible"/>
                                      </p:to>
                                    </p:set>
                                    <p:animEffect transition="in" filter="dissolve">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29" presetClass="entr" presetSubtype="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p:cTn id="60" dur="1000" fill="hold"/>
                                        <p:tgtEl>
                                          <p:spTgt spid="13"/>
                                        </p:tgtEl>
                                        <p:attrNameLst>
                                          <p:attrName>ppt_x</p:attrName>
                                        </p:attrNameLst>
                                      </p:cBhvr>
                                      <p:tavLst>
                                        <p:tav tm="0">
                                          <p:val>
                                            <p:strVal val="#ppt_x-.2"/>
                                          </p:val>
                                        </p:tav>
                                        <p:tav tm="100000">
                                          <p:val>
                                            <p:strVal val="#ppt_x"/>
                                          </p:val>
                                        </p:tav>
                                      </p:tavLst>
                                    </p:anim>
                                    <p:anim calcmode="lin" valueType="num">
                                      <p:cBhvr>
                                        <p:cTn id="61"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6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uiExpand="1" build="p"/>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88640"/>
            <a:ext cx="8712968" cy="646331"/>
          </a:xfrm>
          <a:prstGeom prst="rect">
            <a:avLst/>
          </a:prstGeom>
        </p:spPr>
        <p:txBody>
          <a:bodyPr wrap="square">
            <a:spAutoFit/>
          </a:bodyPr>
          <a:lstStyle/>
          <a:p>
            <a:pPr algn="just"/>
            <a:r>
              <a:rPr lang="fr-FR" dirty="0">
                <a:solidFill>
                  <a:schemeClr val="bg1">
                    <a:lumMod val="85000"/>
                  </a:schemeClr>
                </a:solidFill>
              </a:rPr>
              <a:t>- La conductivité d’une solution est une </a:t>
            </a:r>
            <a:r>
              <a:rPr lang="fr-FR" b="1" dirty="0">
                <a:solidFill>
                  <a:schemeClr val="bg1">
                    <a:lumMod val="85000"/>
                  </a:schemeClr>
                </a:solidFill>
              </a:rPr>
              <a:t>grandeur additive</a:t>
            </a:r>
            <a:r>
              <a:rPr lang="fr-FR" dirty="0">
                <a:solidFill>
                  <a:schemeClr val="bg1">
                    <a:lumMod val="85000"/>
                  </a:schemeClr>
                </a:solidFill>
              </a:rPr>
              <a:t> : la conductivité d’une solution contenant plusieurs ions est la somme des conductivités de chacun des ions.</a:t>
            </a:r>
          </a:p>
        </p:txBody>
      </p:sp>
      <p:sp>
        <p:nvSpPr>
          <p:cNvPr id="5" name="Rectangle 4"/>
          <p:cNvSpPr/>
          <p:nvPr/>
        </p:nvSpPr>
        <p:spPr>
          <a:xfrm>
            <a:off x="179512" y="836712"/>
            <a:ext cx="2057679" cy="369332"/>
          </a:xfrm>
          <a:prstGeom prst="rect">
            <a:avLst/>
          </a:prstGeom>
        </p:spPr>
        <p:txBody>
          <a:bodyPr wrap="none">
            <a:spAutoFit/>
          </a:bodyPr>
          <a:lstStyle/>
          <a:p>
            <a:pPr marL="342900" indent="-342900"/>
            <a:r>
              <a:rPr lang="fr-FR" dirty="0">
                <a:solidFill>
                  <a:srgbClr val="0070C0"/>
                </a:solidFill>
                <a:uFill>
                  <a:solidFill>
                    <a:srgbClr val="FF0000"/>
                  </a:solidFill>
                </a:uFill>
              </a:rPr>
              <a:t>4. </a:t>
            </a:r>
            <a:r>
              <a:rPr lang="fr-FR" u="sng" dirty="0">
                <a:solidFill>
                  <a:srgbClr val="0070C0"/>
                </a:solidFill>
                <a:uFill>
                  <a:solidFill>
                    <a:srgbClr val="FF0000"/>
                  </a:solidFill>
                </a:uFill>
              </a:rPr>
              <a:t>Loi de Kohlrausch</a:t>
            </a:r>
          </a:p>
        </p:txBody>
      </p:sp>
      <p:sp>
        <p:nvSpPr>
          <p:cNvPr id="7" name="Rectangle 6"/>
          <p:cNvSpPr/>
          <p:nvPr/>
        </p:nvSpPr>
        <p:spPr>
          <a:xfrm>
            <a:off x="251520" y="1196752"/>
            <a:ext cx="1253805" cy="369332"/>
          </a:xfrm>
          <a:prstGeom prst="rect">
            <a:avLst/>
          </a:prstGeom>
        </p:spPr>
        <p:txBody>
          <a:bodyPr wrap="none">
            <a:spAutoFit/>
          </a:bodyPr>
          <a:lstStyle/>
          <a:p>
            <a:r>
              <a:rPr lang="fr-FR" b="1" u="sng" dirty="0"/>
              <a:t>Définition :</a:t>
            </a:r>
            <a:endParaRPr lang="fr-FR" u="sng" dirty="0"/>
          </a:p>
        </p:txBody>
      </p:sp>
      <p:sp>
        <p:nvSpPr>
          <p:cNvPr id="8" name="Rectangle 7"/>
          <p:cNvSpPr/>
          <p:nvPr/>
        </p:nvSpPr>
        <p:spPr>
          <a:xfrm>
            <a:off x="251520" y="1484784"/>
            <a:ext cx="8568952" cy="646331"/>
          </a:xfrm>
          <a:prstGeom prst="rect">
            <a:avLst/>
          </a:prstGeom>
        </p:spPr>
        <p:txBody>
          <a:bodyPr wrap="square">
            <a:spAutoFit/>
          </a:bodyPr>
          <a:lstStyle/>
          <a:p>
            <a:pPr algn="just"/>
            <a:r>
              <a:rPr lang="fr-FR" dirty="0">
                <a:solidFill>
                  <a:srgbClr val="FF0000"/>
                </a:solidFill>
              </a:rPr>
              <a:t>La </a:t>
            </a:r>
            <a:r>
              <a:rPr lang="fr-FR" b="1" dirty="0">
                <a:solidFill>
                  <a:srgbClr val="FF0000"/>
                </a:solidFill>
              </a:rPr>
              <a:t>conductivité </a:t>
            </a:r>
            <a:r>
              <a:rPr lang="fr-FR" b="1" dirty="0">
                <a:solidFill>
                  <a:srgbClr val="FF0000"/>
                </a:solidFill>
                <a:sym typeface="Symbol"/>
              </a:rPr>
              <a:t></a:t>
            </a:r>
            <a:r>
              <a:rPr lang="fr-FR" dirty="0">
                <a:solidFill>
                  <a:srgbClr val="FF0000"/>
                </a:solidFill>
              </a:rPr>
              <a:t> d’une solution dépend de la nature et des concentrations des ions X</a:t>
            </a:r>
            <a:r>
              <a:rPr lang="fr-FR" i="1" baseline="-25000" dirty="0">
                <a:solidFill>
                  <a:srgbClr val="FF0000"/>
                </a:solidFill>
              </a:rPr>
              <a:t>i</a:t>
            </a:r>
            <a:r>
              <a:rPr lang="fr-FR" dirty="0">
                <a:solidFill>
                  <a:srgbClr val="FF0000"/>
                </a:solidFill>
              </a:rPr>
              <a:t> qu’elle contient :</a:t>
            </a:r>
          </a:p>
        </p:txBody>
      </p:sp>
      <p:sp>
        <p:nvSpPr>
          <p:cNvPr id="3379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33793" name="Object 1"/>
          <p:cNvGraphicFramePr>
            <a:graphicFrameLocks noChangeAspect="1"/>
          </p:cNvGraphicFramePr>
          <p:nvPr/>
        </p:nvGraphicFramePr>
        <p:xfrm>
          <a:off x="668138" y="2204864"/>
          <a:ext cx="7807724" cy="792088"/>
        </p:xfrm>
        <a:graphic>
          <a:graphicData uri="http://schemas.openxmlformats.org/presentationml/2006/ole">
            <mc:AlternateContent xmlns:mc="http://schemas.openxmlformats.org/markup-compatibility/2006">
              <mc:Choice xmlns:v="urn:schemas-microsoft-com:vml" Requires="v">
                <p:oleObj spid="_x0000_s33860" name="Equation" r:id="rId3" imgW="5257800" imgH="533400" progId="Equation.DSMT4">
                  <p:embed/>
                </p:oleObj>
              </mc:Choice>
              <mc:Fallback>
                <p:oleObj name="Equation" r:id="rId3" imgW="5257800" imgH="533400" progId="Equation.DSMT4">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138" y="2204864"/>
                        <a:ext cx="7807724" cy="792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10"/>
          <p:cNvSpPr/>
          <p:nvPr/>
        </p:nvSpPr>
        <p:spPr>
          <a:xfrm>
            <a:off x="395536" y="3140968"/>
            <a:ext cx="8352928" cy="338554"/>
          </a:xfrm>
          <a:prstGeom prst="rect">
            <a:avLst/>
          </a:prstGeom>
        </p:spPr>
        <p:txBody>
          <a:bodyPr wrap="square">
            <a:spAutoFit/>
          </a:bodyPr>
          <a:lstStyle/>
          <a:p>
            <a:r>
              <a:rPr lang="fr-FR" sz="1600" b="1" u="sng" dirty="0">
                <a:solidFill>
                  <a:srgbClr val="FF0000"/>
                </a:solidFill>
              </a:rPr>
              <a:t>ATTENTION</a:t>
            </a:r>
            <a:r>
              <a:rPr lang="fr-FR" sz="1600" u="sng" dirty="0">
                <a:solidFill>
                  <a:srgbClr val="FF0000"/>
                </a:solidFill>
              </a:rPr>
              <a:t> :</a:t>
            </a:r>
            <a:r>
              <a:rPr lang="fr-FR" sz="1600" dirty="0">
                <a:solidFill>
                  <a:srgbClr val="FF0000"/>
                </a:solidFill>
              </a:rPr>
              <a:t> cette relation n’est valable </a:t>
            </a:r>
            <a:r>
              <a:rPr lang="fr-FR" sz="1600" u="sng" dirty="0">
                <a:solidFill>
                  <a:srgbClr val="FF0000"/>
                </a:solidFill>
              </a:rPr>
              <a:t>que</a:t>
            </a:r>
            <a:r>
              <a:rPr lang="fr-FR" sz="1600" dirty="0">
                <a:solidFill>
                  <a:srgbClr val="FF0000"/>
                </a:solidFill>
              </a:rPr>
              <a:t> pour des solutions ioniques diluées (</a:t>
            </a:r>
            <a:r>
              <a:rPr lang="fr-FR" sz="1600" i="1" dirty="0">
                <a:solidFill>
                  <a:srgbClr val="FF0000"/>
                </a:solidFill>
              </a:rPr>
              <a:t>c</a:t>
            </a:r>
            <a:r>
              <a:rPr lang="fr-FR" sz="1600" dirty="0">
                <a:solidFill>
                  <a:srgbClr val="FF0000"/>
                </a:solidFill>
              </a:rPr>
              <a:t> &lt; 10</a:t>
            </a:r>
            <a:r>
              <a:rPr lang="fr-FR" sz="1600" baseline="30000" dirty="0">
                <a:solidFill>
                  <a:srgbClr val="FF0000"/>
                </a:solidFill>
              </a:rPr>
              <a:t>–2</a:t>
            </a:r>
            <a:r>
              <a:rPr lang="fr-FR" sz="1600" dirty="0">
                <a:solidFill>
                  <a:srgbClr val="FF0000"/>
                </a:solidFill>
              </a:rPr>
              <a:t> </a:t>
            </a:r>
            <a:r>
              <a:rPr lang="fr-FR" sz="1600" dirty="0" err="1">
                <a:solidFill>
                  <a:srgbClr val="FF0000"/>
                </a:solidFill>
              </a:rPr>
              <a:t>mol.L</a:t>
            </a:r>
            <a:r>
              <a:rPr lang="fr-FR" sz="1600" baseline="30000" dirty="0">
                <a:solidFill>
                  <a:srgbClr val="FF0000"/>
                </a:solidFill>
              </a:rPr>
              <a:t>–1</a:t>
            </a:r>
            <a:r>
              <a:rPr lang="fr-FR" sz="1600" dirty="0">
                <a:solidFill>
                  <a:srgbClr val="FF0000"/>
                </a:solidFill>
              </a:rPr>
              <a:t>)</a:t>
            </a:r>
          </a:p>
        </p:txBody>
      </p:sp>
      <p:sp>
        <p:nvSpPr>
          <p:cNvPr id="12" name="Rectangle 11"/>
          <p:cNvSpPr/>
          <p:nvPr/>
        </p:nvSpPr>
        <p:spPr>
          <a:xfrm>
            <a:off x="251520" y="3645024"/>
            <a:ext cx="8712968" cy="646331"/>
          </a:xfrm>
          <a:prstGeom prst="rect">
            <a:avLst/>
          </a:prstGeom>
        </p:spPr>
        <p:txBody>
          <a:bodyPr wrap="square">
            <a:spAutoFit/>
          </a:bodyPr>
          <a:lstStyle/>
          <a:p>
            <a:pPr algn="just"/>
            <a:r>
              <a:rPr lang="fr-FR" b="1" u="sng" dirty="0"/>
              <a:t>Exemple :</a:t>
            </a:r>
            <a:r>
              <a:rPr lang="fr-FR" dirty="0"/>
              <a:t> quelle est la conductivité d’une solution aqueuse où l’on a dissous du chlorure de sodium et du chlorure de potassium ?</a:t>
            </a:r>
          </a:p>
        </p:txBody>
      </p:sp>
      <p:sp>
        <p:nvSpPr>
          <p:cNvPr id="13" name="Rectangle 12"/>
          <p:cNvSpPr/>
          <p:nvPr/>
        </p:nvSpPr>
        <p:spPr>
          <a:xfrm>
            <a:off x="251520" y="4293096"/>
            <a:ext cx="6128665" cy="369332"/>
          </a:xfrm>
          <a:prstGeom prst="rect">
            <a:avLst/>
          </a:prstGeom>
        </p:spPr>
        <p:txBody>
          <a:bodyPr wrap="none">
            <a:spAutoFit/>
          </a:bodyPr>
          <a:lstStyle/>
          <a:p>
            <a:r>
              <a:rPr lang="fr-FR" dirty="0"/>
              <a:t>Ions présents en solution : Na</a:t>
            </a:r>
            <a:r>
              <a:rPr lang="fr-FR" baseline="30000" dirty="0"/>
              <a:t>+</a:t>
            </a:r>
            <a:r>
              <a:rPr lang="fr-FR" baseline="-25000" dirty="0"/>
              <a:t>(</a:t>
            </a:r>
            <a:r>
              <a:rPr lang="fr-FR" baseline="-25000" dirty="0" err="1"/>
              <a:t>aq</a:t>
            </a:r>
            <a:r>
              <a:rPr lang="fr-FR" baseline="-25000" dirty="0"/>
              <a:t>)</a:t>
            </a:r>
            <a:r>
              <a:rPr lang="fr-FR" dirty="0"/>
              <a:t>, K</a:t>
            </a:r>
            <a:r>
              <a:rPr lang="fr-FR" baseline="30000" dirty="0"/>
              <a:t>+</a:t>
            </a:r>
            <a:r>
              <a:rPr lang="fr-FR" baseline="-25000" dirty="0"/>
              <a:t>(</a:t>
            </a:r>
            <a:r>
              <a:rPr lang="fr-FR" baseline="-25000" dirty="0" err="1"/>
              <a:t>aq</a:t>
            </a:r>
            <a:r>
              <a:rPr lang="fr-FR" baseline="-25000" dirty="0"/>
              <a:t>)</a:t>
            </a:r>
            <a:r>
              <a:rPr lang="fr-FR" dirty="0"/>
              <a:t>, Cl</a:t>
            </a:r>
            <a:r>
              <a:rPr lang="fr-FR" baseline="30000" dirty="0"/>
              <a:t>–</a:t>
            </a:r>
            <a:r>
              <a:rPr lang="fr-FR" baseline="-25000" dirty="0"/>
              <a:t>(</a:t>
            </a:r>
            <a:r>
              <a:rPr lang="fr-FR" baseline="-25000" dirty="0" err="1"/>
              <a:t>aq</a:t>
            </a:r>
            <a:r>
              <a:rPr lang="fr-FR" baseline="-25000" dirty="0"/>
              <a:t>)</a:t>
            </a:r>
            <a:r>
              <a:rPr lang="fr-FR" dirty="0"/>
              <a:t>,H</a:t>
            </a:r>
            <a:r>
              <a:rPr lang="fr-FR" baseline="-25000" dirty="0"/>
              <a:t>3</a:t>
            </a:r>
            <a:r>
              <a:rPr lang="fr-FR" dirty="0"/>
              <a:t>O</a:t>
            </a:r>
            <a:r>
              <a:rPr lang="fr-FR" baseline="30000" dirty="0"/>
              <a:t>+</a:t>
            </a:r>
            <a:r>
              <a:rPr lang="fr-FR" baseline="-25000" dirty="0"/>
              <a:t>(</a:t>
            </a:r>
            <a:r>
              <a:rPr lang="fr-FR" baseline="-25000" dirty="0" err="1"/>
              <a:t>aq</a:t>
            </a:r>
            <a:r>
              <a:rPr lang="fr-FR" baseline="-25000" dirty="0"/>
              <a:t>)</a:t>
            </a:r>
            <a:r>
              <a:rPr lang="fr-FR" dirty="0"/>
              <a:t> et HO</a:t>
            </a:r>
            <a:r>
              <a:rPr lang="fr-FR" baseline="30000" dirty="0"/>
              <a:t>–</a:t>
            </a:r>
            <a:r>
              <a:rPr lang="fr-FR" baseline="-25000" dirty="0"/>
              <a:t>(</a:t>
            </a:r>
            <a:r>
              <a:rPr lang="fr-FR" baseline="-25000" dirty="0" err="1"/>
              <a:t>aq</a:t>
            </a:r>
            <a:r>
              <a:rPr lang="fr-FR" baseline="-25000" dirty="0"/>
              <a:t>)</a:t>
            </a:r>
            <a:endParaRPr lang="fr-FR" dirty="0"/>
          </a:p>
        </p:txBody>
      </p:sp>
      <p:sp>
        <p:nvSpPr>
          <p:cNvPr id="14" name="Rectangle 13"/>
          <p:cNvSpPr/>
          <p:nvPr/>
        </p:nvSpPr>
        <p:spPr>
          <a:xfrm>
            <a:off x="251520" y="4797152"/>
            <a:ext cx="2857577" cy="369332"/>
          </a:xfrm>
          <a:prstGeom prst="rect">
            <a:avLst/>
          </a:prstGeom>
        </p:spPr>
        <p:txBody>
          <a:bodyPr wrap="none">
            <a:spAutoFit/>
          </a:bodyPr>
          <a:lstStyle/>
          <a:p>
            <a:r>
              <a:rPr lang="fr-FR" dirty="0"/>
              <a:t>Conductivité de la solution : </a:t>
            </a:r>
          </a:p>
        </p:txBody>
      </p:sp>
      <p:sp>
        <p:nvSpPr>
          <p:cNvPr id="3379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33795" name="Object 3"/>
          <p:cNvGraphicFramePr>
            <a:graphicFrameLocks noChangeAspect="1"/>
          </p:cNvGraphicFramePr>
          <p:nvPr/>
        </p:nvGraphicFramePr>
        <p:xfrm>
          <a:off x="1432452" y="5229200"/>
          <a:ext cx="6279097" cy="432048"/>
        </p:xfrm>
        <a:graphic>
          <a:graphicData uri="http://schemas.openxmlformats.org/presentationml/2006/ole">
            <mc:AlternateContent xmlns:mc="http://schemas.openxmlformats.org/markup-compatibility/2006">
              <mc:Choice xmlns:v="urn:schemas-microsoft-com:vml" Requires="v">
                <p:oleObj spid="_x0000_s33861" name="Equation" r:id="rId5" imgW="4152900" imgH="279400" progId="Equation.DSMT4">
                  <p:embed/>
                </p:oleObj>
              </mc:Choice>
              <mc:Fallback>
                <p:oleObj name="Equation" r:id="rId5" imgW="4152900" imgH="279400" progId="Equation.DSMT4">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32452" y="5229200"/>
                        <a:ext cx="6279097" cy="4320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Rectangle 16"/>
          <p:cNvSpPr/>
          <p:nvPr/>
        </p:nvSpPr>
        <p:spPr>
          <a:xfrm>
            <a:off x="251520" y="5661248"/>
            <a:ext cx="1357295" cy="369332"/>
          </a:xfrm>
          <a:prstGeom prst="rect">
            <a:avLst/>
          </a:prstGeom>
        </p:spPr>
        <p:txBody>
          <a:bodyPr wrap="none">
            <a:spAutoFit/>
          </a:bodyPr>
          <a:lstStyle/>
          <a:p>
            <a:r>
              <a:rPr lang="fr-FR" u="sng" dirty="0"/>
              <a:t>Remarques :</a:t>
            </a:r>
            <a:endParaRPr lang="fr-FR" dirty="0"/>
          </a:p>
        </p:txBody>
      </p:sp>
      <p:sp>
        <p:nvSpPr>
          <p:cNvPr id="18" name="Rectangle 17"/>
          <p:cNvSpPr/>
          <p:nvPr/>
        </p:nvSpPr>
        <p:spPr>
          <a:xfrm>
            <a:off x="251520" y="6021288"/>
            <a:ext cx="8712968" cy="646331"/>
          </a:xfrm>
          <a:prstGeom prst="rect">
            <a:avLst/>
          </a:prstGeom>
        </p:spPr>
        <p:txBody>
          <a:bodyPr wrap="square">
            <a:spAutoFit/>
          </a:bodyPr>
          <a:lstStyle/>
          <a:p>
            <a:pPr algn="just"/>
            <a:r>
              <a:rPr lang="fr-FR" dirty="0"/>
              <a:t>- Tous les porteurs de charge participent à la conductivité de la solution, il faut donc tenir compte </a:t>
            </a:r>
            <a:r>
              <a:rPr lang="fr-FR" b="1" u="sng" dirty="0"/>
              <a:t>de tous</a:t>
            </a:r>
            <a:r>
              <a:rPr lang="fr-FR" dirty="0"/>
              <a:t> les ions présents en solution (même les ions spectateurs) ;</a:t>
            </a:r>
          </a:p>
        </p:txBody>
      </p:sp>
      <p:cxnSp>
        <p:nvCxnSpPr>
          <p:cNvPr id="16" name="Connecteur droit 15"/>
          <p:cNvCxnSpPr/>
          <p:nvPr/>
        </p:nvCxnSpPr>
        <p:spPr>
          <a:xfrm>
            <a:off x="9108504" y="1340768"/>
            <a:ext cx="0" cy="2124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a:off x="9108504" y="5913512"/>
            <a:ext cx="0" cy="720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lide(fromBottom)">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41" presetClass="entr" presetSubtype="0" fill="hold" grpId="0" nodeType="click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8"/>
                                        </p:tgtEl>
                                        <p:attrNameLst>
                                          <p:attrName>ppt_y</p:attrName>
                                        </p:attrNameLst>
                                      </p:cBhvr>
                                      <p:tavLst>
                                        <p:tav tm="0">
                                          <p:val>
                                            <p:strVal val="#ppt_y"/>
                                          </p:val>
                                        </p:tav>
                                        <p:tav tm="100000">
                                          <p:val>
                                            <p:strVal val="#ppt_y"/>
                                          </p:val>
                                        </p:tav>
                                      </p:tavLst>
                                    </p:anim>
                                    <p:anim calcmode="lin" valueType="num">
                                      <p:cBhvr>
                                        <p:cTn id="2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8"/>
                                        </p:tgtEl>
                                      </p:cBhvr>
                                    </p:animEffect>
                                  </p:childTnLst>
                                </p:cTn>
                              </p:par>
                            </p:childTnLst>
                          </p:cTn>
                        </p:par>
                        <p:par>
                          <p:cTn id="23" fill="hold">
                            <p:stCondLst>
                              <p:cond delay="4850"/>
                            </p:stCondLst>
                            <p:childTnLst>
                              <p:par>
                                <p:cTn id="24" presetID="9" presetClass="entr" presetSubtype="0" fill="hold" nodeType="afterEffect">
                                  <p:stCondLst>
                                    <p:cond delay="3600"/>
                                  </p:stCondLst>
                                  <p:childTnLst>
                                    <p:set>
                                      <p:cBhvr>
                                        <p:cTn id="25" dur="1" fill="hold">
                                          <p:stCondLst>
                                            <p:cond delay="0"/>
                                          </p:stCondLst>
                                        </p:cTn>
                                        <p:tgtEl>
                                          <p:spTgt spid="33793"/>
                                        </p:tgtEl>
                                        <p:attrNameLst>
                                          <p:attrName>style.visibility</p:attrName>
                                        </p:attrNameLst>
                                      </p:cBhvr>
                                      <p:to>
                                        <p:strVal val="visible"/>
                                      </p:to>
                                    </p:set>
                                    <p:animEffect transition="in" filter="dissolve">
                                      <p:cBhvr>
                                        <p:cTn id="26" dur="500"/>
                                        <p:tgtEl>
                                          <p:spTgt spid="33793"/>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slide(fromBottom)">
                                      <p:cBhvr>
                                        <p:cTn id="31" dur="500"/>
                                        <p:tgtEl>
                                          <p:spTgt spid="11"/>
                                        </p:tgtEl>
                                      </p:cBhvr>
                                    </p:animEffect>
                                  </p:childTnLst>
                                </p:cTn>
                              </p:par>
                              <p:par>
                                <p:cTn id="32" presetID="55" presetClass="entr" presetSubtype="0" fill="hold" nodeType="withEffect">
                                  <p:stCondLst>
                                    <p:cond delay="5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1000" fill="hold"/>
                                        <p:tgtEl>
                                          <p:spTgt spid="16"/>
                                        </p:tgtEl>
                                        <p:attrNameLst>
                                          <p:attrName>ppt_w</p:attrName>
                                        </p:attrNameLst>
                                      </p:cBhvr>
                                      <p:tavLst>
                                        <p:tav tm="0">
                                          <p:val>
                                            <p:strVal val="#ppt_w*0.70"/>
                                          </p:val>
                                        </p:tav>
                                        <p:tav tm="100000">
                                          <p:val>
                                            <p:strVal val="#ppt_w"/>
                                          </p:val>
                                        </p:tav>
                                      </p:tavLst>
                                    </p:anim>
                                    <p:anim calcmode="lin" valueType="num">
                                      <p:cBhvr>
                                        <p:cTn id="35" dur="1000" fill="hold"/>
                                        <p:tgtEl>
                                          <p:spTgt spid="16"/>
                                        </p:tgtEl>
                                        <p:attrNameLst>
                                          <p:attrName>ppt_h</p:attrName>
                                        </p:attrNameLst>
                                      </p:cBhvr>
                                      <p:tavLst>
                                        <p:tav tm="0">
                                          <p:val>
                                            <p:strVal val="#ppt_h"/>
                                          </p:val>
                                        </p:tav>
                                        <p:tav tm="100000">
                                          <p:val>
                                            <p:strVal val="#ppt_h"/>
                                          </p:val>
                                        </p:tav>
                                      </p:tavLst>
                                    </p:anim>
                                    <p:animEffect transition="in" filter="fade">
                                      <p:cBhvr>
                                        <p:cTn id="36" dur="1000"/>
                                        <p:tgtEl>
                                          <p:spTgt spid="16"/>
                                        </p:tgtEl>
                                      </p:cBhvr>
                                    </p:animEffect>
                                  </p:childTnLst>
                                </p:cTn>
                              </p:par>
                              <p:par>
                                <p:cTn id="37" presetID="35" presetClass="emph" presetSubtype="0" repeatCount="indefinite" fill="hold" nodeType="withEffect">
                                  <p:stCondLst>
                                    <p:cond delay="1500"/>
                                  </p:stCondLst>
                                  <p:childTnLst>
                                    <p:anim calcmode="discrete" valueType="str">
                                      <p:cBhvr>
                                        <p:cTn id="38" dur="1000" fill="hold"/>
                                        <p:tgtEl>
                                          <p:spTgt spid="16"/>
                                        </p:tgtEl>
                                        <p:attrNameLst>
                                          <p:attrName>style.visibility</p:attrName>
                                        </p:attrNameLst>
                                      </p:cBhvr>
                                      <p:tavLst>
                                        <p:tav tm="0">
                                          <p:val>
                                            <p:strVal val="hidden"/>
                                          </p:val>
                                        </p:tav>
                                        <p:tav tm="50000">
                                          <p:val>
                                            <p:strVal val="visible"/>
                                          </p:val>
                                        </p:tav>
                                      </p:tavLst>
                                    </p:anim>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tgtEl>
                                          <p:spTgt spid="12"/>
                                        </p:tgtEl>
                                        <p:attrNameLst>
                                          <p:attrName>ppt_x</p:attrName>
                                        </p:attrNameLst>
                                      </p:cBhvr>
                                      <p:tavLst>
                                        <p:tav tm="0">
                                          <p:val>
                                            <p:strVal val="#ppt_x-.2"/>
                                          </p:val>
                                        </p:tav>
                                        <p:tav tm="100000">
                                          <p:val>
                                            <p:strVal val="#ppt_x"/>
                                          </p:val>
                                        </p:tav>
                                      </p:tavLst>
                                    </p:anim>
                                    <p:anim calcmode="lin" valueType="num">
                                      <p:cBhvr>
                                        <p:cTn id="44"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45" dur="1000"/>
                                        <p:tgtEl>
                                          <p:spTgt spid="12"/>
                                        </p:tgtEl>
                                      </p:cBhvr>
                                    </p:animEffect>
                                  </p:childTnLst>
                                </p:cTn>
                              </p:par>
                            </p:childTnLst>
                          </p:cTn>
                        </p:par>
                      </p:childTnLst>
                    </p:cTn>
                  </p:par>
                  <p:par>
                    <p:cTn id="46" fill="hold">
                      <p:stCondLst>
                        <p:cond delay="indefinite"/>
                      </p:stCondLst>
                      <p:childTnLst>
                        <p:par>
                          <p:cTn id="47" fill="hold">
                            <p:stCondLst>
                              <p:cond delay="0"/>
                            </p:stCondLst>
                            <p:childTnLst>
                              <p:par>
                                <p:cTn id="48" presetID="12" presetClass="entr" presetSubtype="4"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slide(fromBottom)">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slide(fromBottom)">
                                      <p:cBhvr>
                                        <p:cTn id="55" dur="500"/>
                                        <p:tgtEl>
                                          <p:spTgt spid="14"/>
                                        </p:tgtEl>
                                      </p:cBhvr>
                                    </p:animEffect>
                                  </p:childTnLst>
                                </p:cTn>
                              </p:par>
                            </p:childTnLst>
                          </p:cTn>
                        </p:par>
                      </p:childTnLst>
                    </p:cTn>
                  </p:par>
                  <p:par>
                    <p:cTn id="56" fill="hold">
                      <p:stCondLst>
                        <p:cond delay="indefinite"/>
                      </p:stCondLst>
                      <p:childTnLst>
                        <p:par>
                          <p:cTn id="57" fill="hold">
                            <p:stCondLst>
                              <p:cond delay="0"/>
                            </p:stCondLst>
                            <p:childTnLst>
                              <p:par>
                                <p:cTn id="58" presetID="30" presetClass="entr" presetSubtype="0" fill="hold" nodeType="clickEffect">
                                  <p:stCondLst>
                                    <p:cond delay="0"/>
                                  </p:stCondLst>
                                  <p:childTnLst>
                                    <p:set>
                                      <p:cBhvr>
                                        <p:cTn id="59" dur="1" fill="hold">
                                          <p:stCondLst>
                                            <p:cond delay="0"/>
                                          </p:stCondLst>
                                        </p:cTn>
                                        <p:tgtEl>
                                          <p:spTgt spid="33795"/>
                                        </p:tgtEl>
                                        <p:attrNameLst>
                                          <p:attrName>style.visibility</p:attrName>
                                        </p:attrNameLst>
                                      </p:cBhvr>
                                      <p:to>
                                        <p:strVal val="visible"/>
                                      </p:to>
                                    </p:set>
                                    <p:animEffect transition="in" filter="fade">
                                      <p:cBhvr>
                                        <p:cTn id="60" dur="800" decel="100000"/>
                                        <p:tgtEl>
                                          <p:spTgt spid="33795"/>
                                        </p:tgtEl>
                                      </p:cBhvr>
                                    </p:animEffect>
                                    <p:anim calcmode="lin" valueType="num">
                                      <p:cBhvr>
                                        <p:cTn id="61" dur="800" decel="100000" fill="hold"/>
                                        <p:tgtEl>
                                          <p:spTgt spid="33795"/>
                                        </p:tgtEl>
                                        <p:attrNameLst>
                                          <p:attrName>style.rotation</p:attrName>
                                        </p:attrNameLst>
                                      </p:cBhvr>
                                      <p:tavLst>
                                        <p:tav tm="0">
                                          <p:val>
                                            <p:fltVal val="-90"/>
                                          </p:val>
                                        </p:tav>
                                        <p:tav tm="100000">
                                          <p:val>
                                            <p:fltVal val="0"/>
                                          </p:val>
                                        </p:tav>
                                      </p:tavLst>
                                    </p:anim>
                                    <p:anim calcmode="lin" valueType="num">
                                      <p:cBhvr>
                                        <p:cTn id="62" dur="800" decel="100000" fill="hold"/>
                                        <p:tgtEl>
                                          <p:spTgt spid="33795"/>
                                        </p:tgtEl>
                                        <p:attrNameLst>
                                          <p:attrName>ppt_x</p:attrName>
                                        </p:attrNameLst>
                                      </p:cBhvr>
                                      <p:tavLst>
                                        <p:tav tm="0">
                                          <p:val>
                                            <p:strVal val="#ppt_x+0.4"/>
                                          </p:val>
                                        </p:tav>
                                        <p:tav tm="100000">
                                          <p:val>
                                            <p:strVal val="#ppt_x-0.05"/>
                                          </p:val>
                                        </p:tav>
                                      </p:tavLst>
                                    </p:anim>
                                    <p:anim calcmode="lin" valueType="num">
                                      <p:cBhvr>
                                        <p:cTn id="63" dur="800" decel="100000" fill="hold"/>
                                        <p:tgtEl>
                                          <p:spTgt spid="33795"/>
                                        </p:tgtEl>
                                        <p:attrNameLst>
                                          <p:attrName>ppt_y</p:attrName>
                                        </p:attrNameLst>
                                      </p:cBhvr>
                                      <p:tavLst>
                                        <p:tav tm="0">
                                          <p:val>
                                            <p:strVal val="#ppt_y-0.4"/>
                                          </p:val>
                                        </p:tav>
                                        <p:tav tm="100000">
                                          <p:val>
                                            <p:strVal val="#ppt_y+0.1"/>
                                          </p:val>
                                        </p:tav>
                                      </p:tavLst>
                                    </p:anim>
                                    <p:anim calcmode="lin" valueType="num">
                                      <p:cBhvr>
                                        <p:cTn id="64" dur="200" accel="100000" fill="hold">
                                          <p:stCondLst>
                                            <p:cond delay="800"/>
                                          </p:stCondLst>
                                        </p:cTn>
                                        <p:tgtEl>
                                          <p:spTgt spid="33795"/>
                                        </p:tgtEl>
                                        <p:attrNameLst>
                                          <p:attrName>ppt_x</p:attrName>
                                        </p:attrNameLst>
                                      </p:cBhvr>
                                      <p:tavLst>
                                        <p:tav tm="0">
                                          <p:val>
                                            <p:strVal val="#ppt_x-0.05"/>
                                          </p:val>
                                        </p:tav>
                                        <p:tav tm="100000">
                                          <p:val>
                                            <p:strVal val="#ppt_x"/>
                                          </p:val>
                                        </p:tav>
                                      </p:tavLst>
                                    </p:anim>
                                    <p:anim calcmode="lin" valueType="num">
                                      <p:cBhvr>
                                        <p:cTn id="65" dur="200" accel="100000" fill="hold">
                                          <p:stCondLst>
                                            <p:cond delay="800"/>
                                          </p:stCondLst>
                                        </p:cTn>
                                        <p:tgtEl>
                                          <p:spTgt spid="33795"/>
                                        </p:tgtEl>
                                        <p:attrNameLst>
                                          <p:attrName>ppt_y</p:attrName>
                                        </p:attrNameLst>
                                      </p:cBhvr>
                                      <p:tavLst>
                                        <p:tav tm="0">
                                          <p:val>
                                            <p:strVal val="#ppt_y+0.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2" presetClass="entr" presetSubtype="4" fill="hold" grpId="0" nodeType="click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slide(fromBottom)">
                                      <p:cBhvr>
                                        <p:cTn id="70" dur="500"/>
                                        <p:tgtEl>
                                          <p:spTgt spid="17"/>
                                        </p:tgtEl>
                                      </p:cBhvr>
                                    </p:animEffect>
                                  </p:childTnLst>
                                </p:cTn>
                              </p:par>
                            </p:childTnLst>
                          </p:cTn>
                        </p:par>
                      </p:childTnLst>
                    </p:cTn>
                  </p:par>
                  <p:par>
                    <p:cTn id="71" fill="hold">
                      <p:stCondLst>
                        <p:cond delay="indefinite"/>
                      </p:stCondLst>
                      <p:childTnLst>
                        <p:par>
                          <p:cTn id="72" fill="hold">
                            <p:stCondLst>
                              <p:cond delay="0"/>
                            </p:stCondLst>
                            <p:childTnLst>
                              <p:par>
                                <p:cTn id="73" presetID="41" presetClass="entr" presetSubtype="0" fill="hold" grpId="0" nodeType="clickEffect">
                                  <p:stCondLst>
                                    <p:cond delay="0"/>
                                  </p:stCondLst>
                                  <p:iterate type="lt">
                                    <p:tmPct val="10000"/>
                                  </p:iterate>
                                  <p:childTnLst>
                                    <p:set>
                                      <p:cBhvr>
                                        <p:cTn id="74" dur="1" fill="hold">
                                          <p:stCondLst>
                                            <p:cond delay="0"/>
                                          </p:stCondLst>
                                        </p:cTn>
                                        <p:tgtEl>
                                          <p:spTgt spid="18"/>
                                        </p:tgtEl>
                                        <p:attrNameLst>
                                          <p:attrName>style.visibility</p:attrName>
                                        </p:attrNameLst>
                                      </p:cBhvr>
                                      <p:to>
                                        <p:strVal val="visible"/>
                                      </p:to>
                                    </p:set>
                                    <p:anim calcmode="lin" valueType="num">
                                      <p:cBhvr>
                                        <p:cTn id="7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18"/>
                                        </p:tgtEl>
                                        <p:attrNameLst>
                                          <p:attrName>ppt_y</p:attrName>
                                        </p:attrNameLst>
                                      </p:cBhvr>
                                      <p:tavLst>
                                        <p:tav tm="0">
                                          <p:val>
                                            <p:strVal val="#ppt_y"/>
                                          </p:val>
                                        </p:tav>
                                        <p:tav tm="100000">
                                          <p:val>
                                            <p:strVal val="#ppt_y"/>
                                          </p:val>
                                        </p:tav>
                                      </p:tavLst>
                                    </p:anim>
                                    <p:anim calcmode="lin" valueType="num">
                                      <p:cBhvr>
                                        <p:cTn id="7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18"/>
                                        </p:tgtEl>
                                      </p:cBhvr>
                                    </p:animEffect>
                                  </p:childTnLst>
                                </p:cTn>
                              </p:par>
                              <p:par>
                                <p:cTn id="80" presetID="55" presetClass="entr" presetSubtype="0" fill="hold" nodeType="withEffect">
                                  <p:stCondLst>
                                    <p:cond delay="500"/>
                                  </p:stCondLst>
                                  <p:childTnLst>
                                    <p:set>
                                      <p:cBhvr>
                                        <p:cTn id="81" dur="1" fill="hold">
                                          <p:stCondLst>
                                            <p:cond delay="0"/>
                                          </p:stCondLst>
                                        </p:cTn>
                                        <p:tgtEl>
                                          <p:spTgt spid="19"/>
                                        </p:tgtEl>
                                        <p:attrNameLst>
                                          <p:attrName>style.visibility</p:attrName>
                                        </p:attrNameLst>
                                      </p:cBhvr>
                                      <p:to>
                                        <p:strVal val="visible"/>
                                      </p:to>
                                    </p:set>
                                    <p:anim calcmode="lin" valueType="num">
                                      <p:cBhvr>
                                        <p:cTn id="82" dur="1000" fill="hold"/>
                                        <p:tgtEl>
                                          <p:spTgt spid="19"/>
                                        </p:tgtEl>
                                        <p:attrNameLst>
                                          <p:attrName>ppt_w</p:attrName>
                                        </p:attrNameLst>
                                      </p:cBhvr>
                                      <p:tavLst>
                                        <p:tav tm="0">
                                          <p:val>
                                            <p:strVal val="#ppt_w*0.70"/>
                                          </p:val>
                                        </p:tav>
                                        <p:tav tm="100000">
                                          <p:val>
                                            <p:strVal val="#ppt_w"/>
                                          </p:val>
                                        </p:tav>
                                      </p:tavLst>
                                    </p:anim>
                                    <p:anim calcmode="lin" valueType="num">
                                      <p:cBhvr>
                                        <p:cTn id="83" dur="1000" fill="hold"/>
                                        <p:tgtEl>
                                          <p:spTgt spid="19"/>
                                        </p:tgtEl>
                                        <p:attrNameLst>
                                          <p:attrName>ppt_h</p:attrName>
                                        </p:attrNameLst>
                                      </p:cBhvr>
                                      <p:tavLst>
                                        <p:tav tm="0">
                                          <p:val>
                                            <p:strVal val="#ppt_h"/>
                                          </p:val>
                                        </p:tav>
                                        <p:tav tm="100000">
                                          <p:val>
                                            <p:strVal val="#ppt_h"/>
                                          </p:val>
                                        </p:tav>
                                      </p:tavLst>
                                    </p:anim>
                                    <p:animEffect transition="in" filter="fade">
                                      <p:cBhvr>
                                        <p:cTn id="84" dur="1000"/>
                                        <p:tgtEl>
                                          <p:spTgt spid="19"/>
                                        </p:tgtEl>
                                      </p:cBhvr>
                                    </p:animEffect>
                                  </p:childTnLst>
                                </p:cTn>
                              </p:par>
                              <p:par>
                                <p:cTn id="85" presetID="35" presetClass="emph" presetSubtype="0" repeatCount="indefinite" fill="hold" nodeType="withEffect">
                                  <p:stCondLst>
                                    <p:cond delay="1500"/>
                                  </p:stCondLst>
                                  <p:childTnLst>
                                    <p:anim calcmode="discrete" valueType="str">
                                      <p:cBhvr>
                                        <p:cTn id="86" dur="1000" fill="hold"/>
                                        <p:tgtEl>
                                          <p:spTgt spid="1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7" grpId="0" autoUpdateAnimBg="0"/>
      <p:bldP spid="8" grpId="0"/>
      <p:bldP spid="11" grpId="0" autoUpdateAnimBg="0"/>
      <p:bldP spid="12" grpId="0"/>
      <p:bldP spid="13" grpId="0"/>
      <p:bldP spid="14" grpId="0"/>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8712968" cy="646331"/>
          </a:xfrm>
          <a:prstGeom prst="rect">
            <a:avLst/>
          </a:prstGeom>
        </p:spPr>
        <p:txBody>
          <a:bodyPr wrap="square">
            <a:spAutoFit/>
          </a:bodyPr>
          <a:lstStyle/>
          <a:p>
            <a:pPr algn="just"/>
            <a:r>
              <a:rPr lang="fr-FR" dirty="0"/>
              <a:t>- Les </a:t>
            </a:r>
            <a:r>
              <a:rPr lang="fr-FR" b="1" dirty="0"/>
              <a:t>unités de </a:t>
            </a:r>
            <a:r>
              <a:rPr lang="fr-FR" b="1" dirty="0">
                <a:sym typeface="Symbol"/>
              </a:rPr>
              <a:t></a:t>
            </a:r>
            <a:r>
              <a:rPr lang="fr-FR" dirty="0"/>
              <a:t> (en </a:t>
            </a:r>
            <a:r>
              <a:rPr lang="fr-FR" dirty="0" err="1"/>
              <a:t>S.m</a:t>
            </a:r>
            <a:r>
              <a:rPr lang="fr-FR" baseline="30000" dirty="0"/>
              <a:t>–1</a:t>
            </a:r>
            <a:r>
              <a:rPr lang="fr-FR" dirty="0"/>
              <a:t>) et de </a:t>
            </a:r>
            <a:r>
              <a:rPr lang="fr-FR" dirty="0">
                <a:sym typeface="Symbol"/>
              </a:rPr>
              <a:t></a:t>
            </a:r>
            <a:r>
              <a:rPr lang="fr-FR" i="1" baseline="-25000" dirty="0"/>
              <a:t>i</a:t>
            </a:r>
            <a:r>
              <a:rPr lang="fr-FR" dirty="0"/>
              <a:t> (S.m².mol</a:t>
            </a:r>
            <a:r>
              <a:rPr lang="fr-FR" baseline="30000" dirty="0"/>
              <a:t>–1</a:t>
            </a:r>
            <a:r>
              <a:rPr lang="fr-FR" dirty="0"/>
              <a:t>) imposent que les </a:t>
            </a:r>
            <a:r>
              <a:rPr lang="fr-FR" b="1" dirty="0"/>
              <a:t>concentrations</a:t>
            </a:r>
            <a:r>
              <a:rPr lang="fr-FR" dirty="0"/>
              <a:t> soient exprimées en </a:t>
            </a:r>
            <a:r>
              <a:rPr lang="fr-FR" b="1" dirty="0" err="1"/>
              <a:t>mol.m</a:t>
            </a:r>
            <a:r>
              <a:rPr lang="fr-FR" b="1" baseline="30000" dirty="0"/>
              <a:t>–3</a:t>
            </a:r>
            <a:r>
              <a:rPr lang="fr-FR" dirty="0"/>
              <a:t> </a:t>
            </a:r>
            <a:r>
              <a:rPr lang="fr-FR" u="sng" dirty="0"/>
              <a:t>et non</a:t>
            </a:r>
            <a:r>
              <a:rPr lang="fr-FR" dirty="0"/>
              <a:t> en </a:t>
            </a:r>
            <a:r>
              <a:rPr lang="fr-FR" dirty="0" err="1"/>
              <a:t>mol.L</a:t>
            </a:r>
            <a:r>
              <a:rPr lang="fr-FR" baseline="30000" dirty="0"/>
              <a:t>–1</a:t>
            </a:r>
            <a:r>
              <a:rPr lang="fr-FR" dirty="0"/>
              <a:t> ;</a:t>
            </a:r>
          </a:p>
        </p:txBody>
      </p:sp>
      <p:grpSp>
        <p:nvGrpSpPr>
          <p:cNvPr id="11" name="Groupe 10"/>
          <p:cNvGrpSpPr/>
          <p:nvPr/>
        </p:nvGrpSpPr>
        <p:grpSpPr>
          <a:xfrm>
            <a:off x="179512" y="908720"/>
            <a:ext cx="8640960" cy="923330"/>
            <a:chOff x="179512" y="908720"/>
            <a:chExt cx="8640960" cy="923330"/>
          </a:xfrm>
        </p:grpSpPr>
        <p:sp>
          <p:nvSpPr>
            <p:cNvPr id="8" name="Rectangle 7"/>
            <p:cNvSpPr/>
            <p:nvPr/>
          </p:nvSpPr>
          <p:spPr>
            <a:xfrm>
              <a:off x="179512" y="908720"/>
              <a:ext cx="8640960" cy="923330"/>
            </a:xfrm>
            <a:prstGeom prst="rect">
              <a:avLst/>
            </a:prstGeom>
          </p:spPr>
          <p:txBody>
            <a:bodyPr wrap="square">
              <a:spAutoFit/>
            </a:bodyPr>
            <a:lstStyle/>
            <a:p>
              <a:pPr algn="just"/>
              <a:r>
                <a:rPr lang="fr-FR" dirty="0">
                  <a:solidFill>
                    <a:schemeClr val="bg1">
                      <a:lumMod val="85000"/>
                    </a:schemeClr>
                  </a:solidFill>
                  <a:sym typeface="Symbol"/>
                </a:rPr>
                <a:t>- </a:t>
              </a:r>
              <a:r>
                <a:rPr lang="fr-FR" i="1" baseline="-25000" dirty="0">
                  <a:solidFill>
                    <a:schemeClr val="bg1">
                      <a:lumMod val="85000"/>
                    </a:schemeClr>
                  </a:solidFill>
                </a:rPr>
                <a:t>i</a:t>
              </a:r>
              <a:r>
                <a:rPr lang="fr-FR" dirty="0">
                  <a:solidFill>
                    <a:schemeClr val="bg1">
                      <a:lumMod val="85000"/>
                    </a:schemeClr>
                  </a:solidFill>
                </a:rPr>
                <a:t> est souvent donnée dans des tables : à concentration très faible (solution très diluée) elle est notée        et représente la </a:t>
              </a:r>
              <a:r>
                <a:rPr lang="fr-FR" b="1" dirty="0">
                  <a:solidFill>
                    <a:schemeClr val="bg1">
                      <a:lumMod val="85000"/>
                    </a:schemeClr>
                  </a:solidFill>
                </a:rPr>
                <a:t>conductivité molaire ionique limite</a:t>
              </a:r>
              <a:r>
                <a:rPr lang="fr-FR" dirty="0">
                  <a:solidFill>
                    <a:schemeClr val="bg1">
                      <a:lumMod val="85000"/>
                    </a:schemeClr>
                  </a:solidFill>
                </a:rPr>
                <a:t>. Elle dépend de la température et du solvant :</a:t>
              </a:r>
            </a:p>
          </p:txBody>
        </p:sp>
        <p:graphicFrame>
          <p:nvGraphicFramePr>
            <p:cNvPr id="34820" name="Object 4"/>
            <p:cNvGraphicFramePr>
              <a:graphicFrameLocks noChangeAspect="1"/>
            </p:cNvGraphicFramePr>
            <p:nvPr/>
          </p:nvGraphicFramePr>
          <p:xfrm>
            <a:off x="1691680" y="1141836"/>
            <a:ext cx="288032" cy="416046"/>
          </p:xfrm>
          <a:graphic>
            <a:graphicData uri="http://schemas.openxmlformats.org/presentationml/2006/ole">
              <mc:AlternateContent xmlns:mc="http://schemas.openxmlformats.org/markup-compatibility/2006">
                <mc:Choice xmlns:v="urn:schemas-microsoft-com:vml" Requires="v">
                  <p:oleObj spid="_x0000_s34853" name="Equation" r:id="rId3" imgW="177646" imgH="241091" progId="Equation.DSMT4">
                    <p:embed/>
                  </p:oleObj>
                </mc:Choice>
                <mc:Fallback>
                  <p:oleObj name="Equation" r:id="rId3" imgW="177646" imgH="241091" progId="Equation.DSMT4">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1141836"/>
                          <a:ext cx="288032" cy="4160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pic>
        <p:nvPicPr>
          <p:cNvPr id="34821" name="Picture 5"/>
          <p:cNvPicPr>
            <a:picLocks noChangeAspect="1" noChangeArrowheads="1"/>
          </p:cNvPicPr>
          <p:nvPr/>
        </p:nvPicPr>
        <p:blipFill>
          <a:blip r:embed="rId5" cstate="print"/>
          <a:srcRect/>
          <a:stretch>
            <a:fillRect/>
          </a:stretch>
        </p:blipFill>
        <p:spPr bwMode="auto">
          <a:xfrm>
            <a:off x="119641" y="1935682"/>
            <a:ext cx="8904718" cy="529558"/>
          </a:xfrm>
          <a:prstGeom prst="rect">
            <a:avLst/>
          </a:prstGeom>
          <a:noFill/>
          <a:ln w="9525">
            <a:noFill/>
            <a:miter lim="800000"/>
            <a:headEnd/>
            <a:tailEnd/>
          </a:ln>
        </p:spPr>
      </p:pic>
      <p:sp>
        <p:nvSpPr>
          <p:cNvPr id="7" name="Rectangle 6"/>
          <p:cNvSpPr/>
          <p:nvPr/>
        </p:nvSpPr>
        <p:spPr>
          <a:xfrm>
            <a:off x="179512" y="2634049"/>
            <a:ext cx="8474367" cy="646331"/>
          </a:xfrm>
          <a:prstGeom prst="rect">
            <a:avLst/>
          </a:prstGeom>
        </p:spPr>
        <p:txBody>
          <a:bodyPr wrap="square">
            <a:spAutoFit/>
          </a:bodyPr>
          <a:lstStyle/>
          <a:p>
            <a:pPr algn="just">
              <a:buFontTx/>
              <a:buChar char="-"/>
            </a:pPr>
            <a:r>
              <a:rPr lang="fr-FR" dirty="0"/>
              <a:t> La conductivité des ions H</a:t>
            </a:r>
            <a:r>
              <a:rPr lang="fr-FR" baseline="-25000" dirty="0"/>
              <a:t>3</a:t>
            </a:r>
            <a:r>
              <a:rPr lang="fr-FR" dirty="0"/>
              <a:t>O</a:t>
            </a:r>
            <a:r>
              <a:rPr lang="fr-FR" baseline="30000" dirty="0"/>
              <a:t>+</a:t>
            </a:r>
            <a:r>
              <a:rPr lang="fr-FR" dirty="0"/>
              <a:t> (ion oxonium) et HO</a:t>
            </a:r>
            <a:r>
              <a:rPr lang="fr-FR" baseline="30000" dirty="0"/>
              <a:t>–</a:t>
            </a:r>
            <a:r>
              <a:rPr lang="fr-FR" dirty="0"/>
              <a:t> (ion hydroxyde) est particulièrement élevée :</a:t>
            </a:r>
          </a:p>
        </p:txBody>
      </p:sp>
      <p:pic>
        <p:nvPicPr>
          <p:cNvPr id="9" name="Image 8"/>
          <p:cNvPicPr/>
          <p:nvPr/>
        </p:nvPicPr>
        <p:blipFill>
          <a:blip r:embed="rId6" cstate="print"/>
          <a:srcRect/>
          <a:stretch>
            <a:fillRect/>
          </a:stretch>
        </p:blipFill>
        <p:spPr bwMode="auto">
          <a:xfrm>
            <a:off x="323527" y="3429000"/>
            <a:ext cx="3743393" cy="2088232"/>
          </a:xfrm>
          <a:prstGeom prst="rect">
            <a:avLst/>
          </a:prstGeom>
          <a:noFill/>
          <a:ln w="9525">
            <a:noFill/>
            <a:miter lim="800000"/>
            <a:headEnd/>
            <a:tailEnd/>
          </a:ln>
        </p:spPr>
      </p:pic>
      <p:sp>
        <p:nvSpPr>
          <p:cNvPr id="10" name="Rectangle 9"/>
          <p:cNvSpPr/>
          <p:nvPr/>
        </p:nvSpPr>
        <p:spPr>
          <a:xfrm>
            <a:off x="4355976" y="3595953"/>
            <a:ext cx="4572000" cy="1754326"/>
          </a:xfrm>
          <a:prstGeom prst="rect">
            <a:avLst/>
          </a:prstGeom>
        </p:spPr>
        <p:txBody>
          <a:bodyPr>
            <a:spAutoFit/>
          </a:bodyPr>
          <a:lstStyle/>
          <a:p>
            <a:pPr algn="just"/>
            <a:r>
              <a:rPr lang="fr-FR" dirty="0">
                <a:solidFill>
                  <a:schemeClr val="bg1">
                    <a:lumMod val="85000"/>
                  </a:schemeClr>
                </a:solidFill>
              </a:rPr>
              <a:t>Elle s’explique par la superposition du mouvement propre des ions et d’un transfert de charge, par l’intermédiaire d’un proton, sans pratiquement transfert de matière ; les liaisons hydrogène deviennent des liaisons covalentes et inversement.</a:t>
            </a:r>
          </a:p>
        </p:txBody>
      </p:sp>
      <p:cxnSp>
        <p:nvCxnSpPr>
          <p:cNvPr id="13" name="Connecteur droit 12"/>
          <p:cNvCxnSpPr/>
          <p:nvPr/>
        </p:nvCxnSpPr>
        <p:spPr>
          <a:xfrm>
            <a:off x="9108504" y="188640"/>
            <a:ext cx="0" cy="540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E32C4703-B1C5-42E1-AC2B-181B6CC85936}"/>
              </a:ext>
            </a:extLst>
          </p:cNvPr>
          <p:cNvSpPr txBox="1"/>
          <p:nvPr/>
        </p:nvSpPr>
        <p:spPr>
          <a:xfrm>
            <a:off x="179512" y="5651956"/>
            <a:ext cx="6334491" cy="646331"/>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fr-FR" b="1" u="sng" spc="50" dirty="0">
                <a:ln w="11430"/>
              </a:rPr>
              <a:t>Exercices :</a:t>
            </a:r>
            <a:r>
              <a:rPr lang="fr-FR" b="1" spc="50" dirty="0">
                <a:ln w="11430"/>
              </a:rPr>
              <a:t> </a:t>
            </a:r>
            <a:r>
              <a:rPr lang="fr-FR" b="1" spc="50" dirty="0" smtClean="0">
                <a:ln w="11430"/>
              </a:rPr>
              <a:t>n°18 &amp; n°19 p54 (à faire tout de suite, si possible)</a:t>
            </a:r>
          </a:p>
          <a:p>
            <a:r>
              <a:rPr lang="fr-FR" b="1" spc="50" dirty="0">
                <a:ln w="11430"/>
              </a:rPr>
              <a:t> </a:t>
            </a:r>
            <a:r>
              <a:rPr lang="fr-FR" b="1" spc="50" dirty="0" smtClean="0">
                <a:ln w="11430"/>
              </a:rPr>
              <a:t>                  n°22 </a:t>
            </a:r>
            <a:r>
              <a:rPr lang="fr-FR" b="1" spc="50" dirty="0">
                <a:ln w="11430"/>
              </a:rPr>
              <a:t>p55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35" presetClass="emph" presetSubtype="0" repeatCount="indefinite" fill="hold" nodeType="withEffect">
                                  <p:stCondLst>
                                    <p:cond delay="1000"/>
                                  </p:stCondLst>
                                  <p:childTnLst>
                                    <p:anim calcmode="discrete" valueType="str">
                                      <p:cBhvr>
                                        <p:cTn id="11" dur="1000" fill="hold"/>
                                        <p:tgtEl>
                                          <p:spTgt spid="13"/>
                                        </p:tgtEl>
                                        <p:attrNameLst>
                                          <p:attrName>style.visibility</p:attrName>
                                        </p:attrNameLst>
                                      </p:cBhvr>
                                      <p:tavLst>
                                        <p:tav tm="0">
                                          <p:val>
                                            <p:strVal val="hidden"/>
                                          </p:val>
                                        </p:tav>
                                        <p:tav tm="50000">
                                          <p:val>
                                            <p:strVal val="visible"/>
                                          </p:val>
                                        </p:tav>
                                      </p:tavLst>
                                    </p:anim>
                                  </p:childTnLst>
                                </p:cTn>
                              </p:par>
                            </p:childTnLst>
                          </p:cTn>
                        </p:par>
                      </p:childTnLst>
                    </p:cTn>
                  </p:par>
                  <p:par>
                    <p:cTn id="12" fill="hold">
                      <p:stCondLst>
                        <p:cond delay="indefinite"/>
                      </p:stCondLst>
                      <p:childTnLst>
                        <p:par>
                          <p:cTn id="13" fill="hold">
                            <p:stCondLst>
                              <p:cond delay="0"/>
                            </p:stCondLst>
                            <p:childTnLst>
                              <p:par>
                                <p:cTn id="14" presetID="29"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1000" fill="hold"/>
                                        <p:tgtEl>
                                          <p:spTgt spid="11"/>
                                        </p:tgtEl>
                                        <p:attrNameLst>
                                          <p:attrName>ppt_x</p:attrName>
                                        </p:attrNameLst>
                                      </p:cBhvr>
                                      <p:tavLst>
                                        <p:tav tm="0">
                                          <p:val>
                                            <p:strVal val="#ppt_x-.2"/>
                                          </p:val>
                                        </p:tav>
                                        <p:tav tm="100000">
                                          <p:val>
                                            <p:strVal val="#ppt_x"/>
                                          </p:val>
                                        </p:tav>
                                      </p:tavLst>
                                    </p:anim>
                                    <p:anim calcmode="lin" valueType="num">
                                      <p:cBhvr>
                                        <p:cTn id="17"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18" dur="10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30" presetClass="entr" presetSubtype="0" fill="hold" nodeType="clickEffect">
                                  <p:stCondLst>
                                    <p:cond delay="0"/>
                                  </p:stCondLst>
                                  <p:childTnLst>
                                    <p:set>
                                      <p:cBhvr>
                                        <p:cTn id="22" dur="1" fill="hold">
                                          <p:stCondLst>
                                            <p:cond delay="0"/>
                                          </p:stCondLst>
                                        </p:cTn>
                                        <p:tgtEl>
                                          <p:spTgt spid="34821"/>
                                        </p:tgtEl>
                                        <p:attrNameLst>
                                          <p:attrName>style.visibility</p:attrName>
                                        </p:attrNameLst>
                                      </p:cBhvr>
                                      <p:to>
                                        <p:strVal val="visible"/>
                                      </p:to>
                                    </p:set>
                                    <p:animEffect transition="in" filter="fade">
                                      <p:cBhvr>
                                        <p:cTn id="23" dur="800" decel="100000"/>
                                        <p:tgtEl>
                                          <p:spTgt spid="34821"/>
                                        </p:tgtEl>
                                      </p:cBhvr>
                                    </p:animEffect>
                                    <p:anim calcmode="lin" valueType="num">
                                      <p:cBhvr>
                                        <p:cTn id="24" dur="800" decel="100000" fill="hold"/>
                                        <p:tgtEl>
                                          <p:spTgt spid="34821"/>
                                        </p:tgtEl>
                                        <p:attrNameLst>
                                          <p:attrName>style.rotation</p:attrName>
                                        </p:attrNameLst>
                                      </p:cBhvr>
                                      <p:tavLst>
                                        <p:tav tm="0">
                                          <p:val>
                                            <p:fltVal val="-90"/>
                                          </p:val>
                                        </p:tav>
                                        <p:tav tm="100000">
                                          <p:val>
                                            <p:fltVal val="0"/>
                                          </p:val>
                                        </p:tav>
                                      </p:tavLst>
                                    </p:anim>
                                    <p:anim calcmode="lin" valueType="num">
                                      <p:cBhvr>
                                        <p:cTn id="25" dur="800" decel="100000" fill="hold"/>
                                        <p:tgtEl>
                                          <p:spTgt spid="34821"/>
                                        </p:tgtEl>
                                        <p:attrNameLst>
                                          <p:attrName>ppt_x</p:attrName>
                                        </p:attrNameLst>
                                      </p:cBhvr>
                                      <p:tavLst>
                                        <p:tav tm="0">
                                          <p:val>
                                            <p:strVal val="#ppt_x+0.4"/>
                                          </p:val>
                                        </p:tav>
                                        <p:tav tm="100000">
                                          <p:val>
                                            <p:strVal val="#ppt_x-0.05"/>
                                          </p:val>
                                        </p:tav>
                                      </p:tavLst>
                                    </p:anim>
                                    <p:anim calcmode="lin" valueType="num">
                                      <p:cBhvr>
                                        <p:cTn id="26" dur="800" decel="100000" fill="hold"/>
                                        <p:tgtEl>
                                          <p:spTgt spid="34821"/>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34821"/>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34821"/>
                                        </p:tgtEl>
                                        <p:attrNameLst>
                                          <p:attrName>ppt_y</p:attrName>
                                        </p:attrNameLst>
                                      </p:cBhvr>
                                      <p:tavLst>
                                        <p:tav tm="0">
                                          <p:val>
                                            <p:strVal val="#ppt_y+0.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9"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1000" fill="hold"/>
                                        <p:tgtEl>
                                          <p:spTgt spid="7"/>
                                        </p:tgtEl>
                                        <p:attrNameLst>
                                          <p:attrName>ppt_x</p:attrName>
                                        </p:attrNameLst>
                                      </p:cBhvr>
                                      <p:tavLst>
                                        <p:tav tm="0">
                                          <p:val>
                                            <p:strVal val="#ppt_x-.2"/>
                                          </p:val>
                                        </p:tav>
                                        <p:tav tm="100000">
                                          <p:val>
                                            <p:strVal val="#ppt_x"/>
                                          </p:val>
                                        </p:tav>
                                      </p:tavLst>
                                    </p:anim>
                                    <p:anim calcmode="lin" valueType="num">
                                      <p:cBhvr>
                                        <p:cTn id="34"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5" dur="1000"/>
                                        <p:tgtEl>
                                          <p:spTgt spid="7"/>
                                        </p:tgtEl>
                                      </p:cBhvr>
                                    </p:animEffect>
                                  </p:childTnLst>
                                </p:cTn>
                              </p:par>
                              <p:par>
                                <p:cTn id="36" presetID="30" presetClass="entr" presetSubtype="0" fill="hold" nodeType="withEffect">
                                  <p:stCondLst>
                                    <p:cond delay="100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800" decel="100000"/>
                                        <p:tgtEl>
                                          <p:spTgt spid="9"/>
                                        </p:tgtEl>
                                      </p:cBhvr>
                                    </p:animEffect>
                                    <p:anim calcmode="lin" valueType="num">
                                      <p:cBhvr>
                                        <p:cTn id="39" dur="800" decel="100000" fill="hold"/>
                                        <p:tgtEl>
                                          <p:spTgt spid="9"/>
                                        </p:tgtEl>
                                        <p:attrNameLst>
                                          <p:attrName>style.rotation</p:attrName>
                                        </p:attrNameLst>
                                      </p:cBhvr>
                                      <p:tavLst>
                                        <p:tav tm="0">
                                          <p:val>
                                            <p:fltVal val="-90"/>
                                          </p:val>
                                        </p:tav>
                                        <p:tav tm="100000">
                                          <p:val>
                                            <p:fltVal val="0"/>
                                          </p:val>
                                        </p:tav>
                                      </p:tavLst>
                                    </p:anim>
                                    <p:anim calcmode="lin" valueType="num">
                                      <p:cBhvr>
                                        <p:cTn id="40" dur="800" decel="100000" fill="hold"/>
                                        <p:tgtEl>
                                          <p:spTgt spid="9"/>
                                        </p:tgtEl>
                                        <p:attrNameLst>
                                          <p:attrName>ppt_x</p:attrName>
                                        </p:attrNameLst>
                                      </p:cBhvr>
                                      <p:tavLst>
                                        <p:tav tm="0">
                                          <p:val>
                                            <p:strVal val="#ppt_x+0.4"/>
                                          </p:val>
                                        </p:tav>
                                        <p:tav tm="100000">
                                          <p:val>
                                            <p:strVal val="#ppt_x-0.05"/>
                                          </p:val>
                                        </p:tav>
                                      </p:tavLst>
                                    </p:anim>
                                    <p:anim calcmode="lin" valueType="num">
                                      <p:cBhvr>
                                        <p:cTn id="41" dur="800" decel="100000" fill="hold"/>
                                        <p:tgtEl>
                                          <p:spTgt spid="9"/>
                                        </p:tgtEl>
                                        <p:attrNameLst>
                                          <p:attrName>ppt_y</p:attrName>
                                        </p:attrNameLst>
                                      </p:cBhvr>
                                      <p:tavLst>
                                        <p:tav tm="0">
                                          <p:val>
                                            <p:strVal val="#ppt_y-0.4"/>
                                          </p:val>
                                        </p:tav>
                                        <p:tav tm="100000">
                                          <p:val>
                                            <p:strVal val="#ppt_y+0.1"/>
                                          </p:val>
                                        </p:tav>
                                      </p:tavLst>
                                    </p:anim>
                                    <p:anim calcmode="lin" valueType="num">
                                      <p:cBhvr>
                                        <p:cTn id="42"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43"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par>
                                <p:cTn id="44" presetID="4" presetClass="entr" presetSubtype="32" fill="hold" grpId="0" nodeType="withEffect">
                                  <p:stCondLst>
                                    <p:cond delay="2000"/>
                                  </p:stCondLst>
                                  <p:childTnLst>
                                    <p:set>
                                      <p:cBhvr>
                                        <p:cTn id="45" dur="1" fill="hold">
                                          <p:stCondLst>
                                            <p:cond delay="0"/>
                                          </p:stCondLst>
                                        </p:cTn>
                                        <p:tgtEl>
                                          <p:spTgt spid="10"/>
                                        </p:tgtEl>
                                        <p:attrNameLst>
                                          <p:attrName>style.visibility</p:attrName>
                                        </p:attrNameLst>
                                      </p:cBhvr>
                                      <p:to>
                                        <p:strVal val="visible"/>
                                      </p:to>
                                    </p:set>
                                    <p:animEffect transition="in" filter="box(out)">
                                      <p:cBhvr>
                                        <p:cTn id="46" dur="500"/>
                                        <p:tgtEl>
                                          <p:spTgt spid="10"/>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slide(fromBottom)">
                                      <p:cBhvr>
                                        <p:cTn id="5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988944"/>
            <a:ext cx="8784976" cy="1600438"/>
          </a:xfrm>
          <a:prstGeom prst="rect">
            <a:avLst/>
          </a:prstGeom>
        </p:spPr>
        <p:txBody>
          <a:bodyPr wrap="square">
            <a:spAutoFit/>
          </a:bodyPr>
          <a:lstStyle/>
          <a:p>
            <a:pPr algn="just">
              <a:buFontTx/>
              <a:buChar char="-"/>
            </a:pPr>
            <a:r>
              <a:rPr lang="fr-FR" dirty="0">
                <a:solidFill>
                  <a:srgbClr val="FF0000"/>
                </a:solidFill>
              </a:rPr>
              <a:t> Un </a:t>
            </a:r>
            <a:r>
              <a:rPr lang="fr-FR" b="1" dirty="0">
                <a:solidFill>
                  <a:srgbClr val="FF0000"/>
                </a:solidFill>
              </a:rPr>
              <a:t>titrage </a:t>
            </a:r>
            <a:r>
              <a:rPr lang="fr-FR" b="1" dirty="0" err="1">
                <a:solidFill>
                  <a:srgbClr val="FF0000"/>
                </a:solidFill>
              </a:rPr>
              <a:t>conductimétrique</a:t>
            </a:r>
            <a:r>
              <a:rPr lang="fr-FR" dirty="0">
                <a:solidFill>
                  <a:srgbClr val="FF0000"/>
                </a:solidFill>
              </a:rPr>
              <a:t> consiste à suivre l’évolution de la </a:t>
            </a:r>
            <a:r>
              <a:rPr lang="fr-FR" b="1" dirty="0">
                <a:solidFill>
                  <a:srgbClr val="FF0000"/>
                </a:solidFill>
              </a:rPr>
              <a:t>conductance</a:t>
            </a:r>
            <a:r>
              <a:rPr lang="fr-FR" dirty="0">
                <a:solidFill>
                  <a:srgbClr val="FF0000"/>
                </a:solidFill>
              </a:rPr>
              <a:t> </a:t>
            </a:r>
            <a:r>
              <a:rPr lang="fr-FR" b="1" dirty="0">
                <a:solidFill>
                  <a:srgbClr val="FF0000"/>
                </a:solidFill>
              </a:rPr>
              <a:t>G</a:t>
            </a:r>
            <a:r>
              <a:rPr lang="fr-FR" dirty="0">
                <a:solidFill>
                  <a:srgbClr val="FF0000"/>
                </a:solidFill>
              </a:rPr>
              <a:t> ou de la </a:t>
            </a:r>
            <a:r>
              <a:rPr lang="fr-FR" b="1" dirty="0">
                <a:solidFill>
                  <a:srgbClr val="FF0000"/>
                </a:solidFill>
              </a:rPr>
              <a:t>conductivité</a:t>
            </a:r>
            <a:r>
              <a:rPr lang="fr-FR" dirty="0">
                <a:solidFill>
                  <a:srgbClr val="FF0000"/>
                </a:solidFill>
              </a:rPr>
              <a:t> </a:t>
            </a:r>
            <a:r>
              <a:rPr lang="fr-FR" b="1" dirty="0">
                <a:solidFill>
                  <a:srgbClr val="FF0000"/>
                </a:solidFill>
                <a:sym typeface="Symbol"/>
              </a:rPr>
              <a:t></a:t>
            </a:r>
            <a:r>
              <a:rPr lang="fr-FR" dirty="0">
                <a:solidFill>
                  <a:srgbClr val="FF0000"/>
                </a:solidFill>
              </a:rPr>
              <a:t> de la solution titrée au cours de l’ajout de la solution </a:t>
            </a:r>
            <a:r>
              <a:rPr lang="fr-FR" dirty="0" err="1">
                <a:solidFill>
                  <a:srgbClr val="FF0000"/>
                </a:solidFill>
              </a:rPr>
              <a:t>titrante</a:t>
            </a:r>
            <a:r>
              <a:rPr lang="fr-FR" dirty="0">
                <a:solidFill>
                  <a:srgbClr val="FF0000"/>
                </a:solidFill>
              </a:rPr>
              <a:t> ;</a:t>
            </a:r>
          </a:p>
          <a:p>
            <a:pPr algn="just"/>
            <a:endParaRPr lang="fr-FR" sz="800" dirty="0">
              <a:solidFill>
                <a:srgbClr val="FF0000"/>
              </a:solidFill>
            </a:endParaRPr>
          </a:p>
          <a:p>
            <a:pPr algn="just">
              <a:buFontTx/>
              <a:buChar char="-"/>
            </a:pPr>
            <a:r>
              <a:rPr lang="fr-FR" dirty="0">
                <a:solidFill>
                  <a:srgbClr val="FF0000"/>
                </a:solidFill>
              </a:rPr>
              <a:t> La </a:t>
            </a:r>
            <a:r>
              <a:rPr lang="fr-FR" b="1" dirty="0">
                <a:solidFill>
                  <a:srgbClr val="FF0000"/>
                </a:solidFill>
              </a:rPr>
              <a:t>courbe de titrage</a:t>
            </a:r>
            <a:r>
              <a:rPr lang="fr-FR" dirty="0">
                <a:solidFill>
                  <a:srgbClr val="FF0000"/>
                </a:solidFill>
              </a:rPr>
              <a:t> est la courbe </a:t>
            </a:r>
            <a:r>
              <a:rPr lang="fr-FR" b="1" dirty="0">
                <a:solidFill>
                  <a:srgbClr val="FF0000"/>
                </a:solidFill>
              </a:rPr>
              <a:t>G = </a:t>
            </a:r>
            <a:r>
              <a:rPr lang="fr-FR" b="1" i="1" dirty="0">
                <a:solidFill>
                  <a:srgbClr val="FF0000"/>
                </a:solidFill>
              </a:rPr>
              <a:t>f</a:t>
            </a:r>
            <a:r>
              <a:rPr lang="fr-FR" b="1" dirty="0">
                <a:solidFill>
                  <a:srgbClr val="FF0000"/>
                </a:solidFill>
              </a:rPr>
              <a:t>(</a:t>
            </a:r>
            <a:r>
              <a:rPr lang="fr-FR" b="1" dirty="0" err="1">
                <a:solidFill>
                  <a:srgbClr val="FF0000"/>
                </a:solidFill>
              </a:rPr>
              <a:t>V</a:t>
            </a:r>
            <a:r>
              <a:rPr lang="fr-FR" b="1" baseline="-25000" dirty="0" err="1">
                <a:solidFill>
                  <a:srgbClr val="FF0000"/>
                </a:solidFill>
              </a:rPr>
              <a:t>Sol</a:t>
            </a:r>
            <a:r>
              <a:rPr lang="fr-FR" b="1" baseline="-25000" dirty="0">
                <a:solidFill>
                  <a:srgbClr val="FF0000"/>
                </a:solidFill>
              </a:rPr>
              <a:t>. </a:t>
            </a:r>
            <a:r>
              <a:rPr lang="fr-FR" b="1" baseline="-25000" dirty="0" err="1">
                <a:solidFill>
                  <a:srgbClr val="FF0000"/>
                </a:solidFill>
              </a:rPr>
              <a:t>titrante</a:t>
            </a:r>
            <a:r>
              <a:rPr lang="fr-FR" b="1" baseline="-25000" dirty="0">
                <a:solidFill>
                  <a:srgbClr val="FF0000"/>
                </a:solidFill>
              </a:rPr>
              <a:t> versée</a:t>
            </a:r>
            <a:r>
              <a:rPr lang="fr-FR" b="1" dirty="0">
                <a:solidFill>
                  <a:srgbClr val="FF0000"/>
                </a:solidFill>
              </a:rPr>
              <a:t>)</a:t>
            </a:r>
            <a:r>
              <a:rPr lang="fr-FR" dirty="0">
                <a:solidFill>
                  <a:srgbClr val="FF0000"/>
                </a:solidFill>
              </a:rPr>
              <a:t> [respectivement </a:t>
            </a:r>
            <a:r>
              <a:rPr lang="fr-FR" b="1" dirty="0">
                <a:solidFill>
                  <a:srgbClr val="FF0000"/>
                </a:solidFill>
                <a:sym typeface="Symbol"/>
              </a:rPr>
              <a:t></a:t>
            </a:r>
            <a:r>
              <a:rPr lang="fr-FR" b="1" dirty="0">
                <a:solidFill>
                  <a:srgbClr val="FF0000"/>
                </a:solidFill>
              </a:rPr>
              <a:t> = </a:t>
            </a:r>
            <a:r>
              <a:rPr lang="fr-FR" b="1" i="1" dirty="0">
                <a:solidFill>
                  <a:srgbClr val="FF0000"/>
                </a:solidFill>
              </a:rPr>
              <a:t>f</a:t>
            </a:r>
            <a:r>
              <a:rPr lang="fr-FR" b="1" dirty="0">
                <a:solidFill>
                  <a:srgbClr val="FF0000"/>
                </a:solidFill>
              </a:rPr>
              <a:t>(</a:t>
            </a:r>
            <a:r>
              <a:rPr lang="fr-FR" b="1" dirty="0" err="1">
                <a:solidFill>
                  <a:srgbClr val="FF0000"/>
                </a:solidFill>
              </a:rPr>
              <a:t>V</a:t>
            </a:r>
            <a:r>
              <a:rPr lang="fr-FR" b="1" baseline="-25000" dirty="0" err="1">
                <a:solidFill>
                  <a:srgbClr val="FF0000"/>
                </a:solidFill>
              </a:rPr>
              <a:t>Sol</a:t>
            </a:r>
            <a:r>
              <a:rPr lang="fr-FR" b="1" baseline="-25000" dirty="0">
                <a:solidFill>
                  <a:srgbClr val="FF0000"/>
                </a:solidFill>
              </a:rPr>
              <a:t>. </a:t>
            </a:r>
            <a:r>
              <a:rPr lang="fr-FR" b="1" baseline="-25000" dirty="0" err="1">
                <a:solidFill>
                  <a:srgbClr val="FF0000"/>
                </a:solidFill>
              </a:rPr>
              <a:t>titrante</a:t>
            </a:r>
            <a:r>
              <a:rPr lang="fr-FR" b="1" baseline="-25000" dirty="0">
                <a:solidFill>
                  <a:srgbClr val="FF0000"/>
                </a:solidFill>
              </a:rPr>
              <a:t> versée</a:t>
            </a:r>
            <a:r>
              <a:rPr lang="fr-FR" b="1" dirty="0">
                <a:solidFill>
                  <a:srgbClr val="FF0000"/>
                </a:solidFill>
              </a:rPr>
              <a:t>)</a:t>
            </a:r>
            <a:r>
              <a:rPr lang="fr-FR" dirty="0">
                <a:solidFill>
                  <a:srgbClr val="FF0000"/>
                </a:solidFill>
              </a:rPr>
              <a:t>] donnant les variations de la conductance G [respectivement de la conductivité </a:t>
            </a:r>
            <a:r>
              <a:rPr lang="fr-FR" dirty="0">
                <a:solidFill>
                  <a:srgbClr val="FF0000"/>
                </a:solidFill>
                <a:sym typeface="Symbol"/>
              </a:rPr>
              <a:t></a:t>
            </a:r>
            <a:r>
              <a:rPr lang="fr-FR" dirty="0">
                <a:solidFill>
                  <a:srgbClr val="FF0000"/>
                </a:solidFill>
              </a:rPr>
              <a:t>] en fonction du volume de solution </a:t>
            </a:r>
            <a:r>
              <a:rPr lang="fr-FR" dirty="0" err="1">
                <a:solidFill>
                  <a:srgbClr val="FF0000"/>
                </a:solidFill>
              </a:rPr>
              <a:t>titrante</a:t>
            </a:r>
            <a:r>
              <a:rPr lang="fr-FR" dirty="0">
                <a:solidFill>
                  <a:srgbClr val="FF0000"/>
                </a:solidFill>
              </a:rPr>
              <a:t> versée.</a:t>
            </a:r>
          </a:p>
        </p:txBody>
      </p:sp>
      <p:pic>
        <p:nvPicPr>
          <p:cNvPr id="35842" name="Picture 2"/>
          <p:cNvPicPr>
            <a:picLocks noChangeAspect="1" noChangeArrowheads="1"/>
          </p:cNvPicPr>
          <p:nvPr/>
        </p:nvPicPr>
        <p:blipFill>
          <a:blip r:embed="rId2" cstate="print"/>
          <a:srcRect/>
          <a:stretch>
            <a:fillRect/>
          </a:stretch>
        </p:blipFill>
        <p:spPr bwMode="auto">
          <a:xfrm>
            <a:off x="10168" y="2861152"/>
            <a:ext cx="9123664" cy="3736200"/>
          </a:xfrm>
          <a:prstGeom prst="rect">
            <a:avLst/>
          </a:prstGeom>
          <a:noFill/>
          <a:ln w="9525">
            <a:noFill/>
            <a:miter lim="800000"/>
            <a:headEnd/>
            <a:tailEnd/>
          </a:ln>
        </p:spPr>
      </p:pic>
      <p:sp>
        <p:nvSpPr>
          <p:cNvPr id="7" name="Rectangle 6">
            <a:extLst>
              <a:ext uri="{FF2B5EF4-FFF2-40B4-BE49-F238E27FC236}">
                <a16:creationId xmlns:a16="http://schemas.microsoft.com/office/drawing/2014/main" id="{D880ED82-5A4E-497D-992B-7C406C1605FD}"/>
              </a:ext>
            </a:extLst>
          </p:cNvPr>
          <p:cNvSpPr/>
          <p:nvPr/>
        </p:nvSpPr>
        <p:spPr>
          <a:xfrm>
            <a:off x="179512" y="188640"/>
            <a:ext cx="2794163" cy="646331"/>
          </a:xfrm>
          <a:prstGeom prst="rect">
            <a:avLst/>
          </a:prstGeom>
        </p:spPr>
        <p:txBody>
          <a:bodyPr wrap="none">
            <a:spAutoFit/>
          </a:bodyPr>
          <a:lstStyle/>
          <a:p>
            <a:pPr marL="342900" indent="-342900"/>
            <a:r>
              <a:rPr lang="fr-FR" dirty="0">
                <a:solidFill>
                  <a:srgbClr val="0070C0"/>
                </a:solidFill>
                <a:uFill>
                  <a:solidFill>
                    <a:srgbClr val="FF0000"/>
                  </a:solidFill>
                </a:uFill>
              </a:rPr>
              <a:t>5. </a:t>
            </a:r>
            <a:r>
              <a:rPr lang="fr-FR" u="sng" dirty="0">
                <a:solidFill>
                  <a:srgbClr val="0070C0"/>
                </a:solidFill>
                <a:uFill>
                  <a:solidFill>
                    <a:srgbClr val="FF0000"/>
                  </a:solidFill>
                </a:uFill>
              </a:rPr>
              <a:t>Titrage </a:t>
            </a:r>
            <a:r>
              <a:rPr lang="fr-FR" u="sng" dirty="0" err="1">
                <a:solidFill>
                  <a:srgbClr val="0070C0"/>
                </a:solidFill>
                <a:uFill>
                  <a:solidFill>
                    <a:srgbClr val="FF0000"/>
                  </a:solidFill>
                </a:uFill>
              </a:rPr>
              <a:t>conductimétrique</a:t>
            </a:r>
            <a:endParaRPr lang="fr-FR" u="sng" dirty="0">
              <a:solidFill>
                <a:srgbClr val="0070C0"/>
              </a:solidFill>
              <a:uFill>
                <a:solidFill>
                  <a:srgbClr val="FF0000"/>
                </a:solidFill>
              </a:uFill>
            </a:endParaRPr>
          </a:p>
          <a:p>
            <a:pPr marL="342900" indent="-342900"/>
            <a:r>
              <a:rPr lang="fr-FR" dirty="0">
                <a:solidFill>
                  <a:srgbClr val="0070C0"/>
                </a:solidFill>
                <a:uFill>
                  <a:solidFill>
                    <a:srgbClr val="FF0000"/>
                  </a:solidFill>
                </a:uFill>
              </a:rPr>
              <a:t>5.1. </a:t>
            </a:r>
            <a:r>
              <a:rPr lang="fr-FR" u="sng" dirty="0">
                <a:solidFill>
                  <a:srgbClr val="0070C0"/>
                </a:solidFill>
                <a:uFill>
                  <a:solidFill>
                    <a:srgbClr val="FF0000"/>
                  </a:solidFill>
                </a:uFill>
              </a:rPr>
              <a:t>Définitions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7"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4">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4">
                                            <p:txEl>
                                              <p:pRg st="2" end="2"/>
                                            </p:txEl>
                                          </p:spTgt>
                                        </p:tgtEl>
                                        <p:attrNameLst>
                                          <p:attrName>style.visibility</p:attrName>
                                        </p:attrNameLst>
                                      </p:cBhvr>
                                      <p:to>
                                        <p:strVal val="visible"/>
                                      </p:to>
                                    </p:set>
                                    <p:anim calcmode="discrete" valueType="clr">
                                      <p:cBhvr override="childStyle">
                                        <p:cTn id="14" dur="80"/>
                                        <p:tgtEl>
                                          <p:spTgt spid="4">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4">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4">
                                            <p:txEl>
                                              <p:pRg st="2" end="2"/>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30" presetClass="entr" presetSubtype="0" fill="hold" nodeType="clickEffect">
                                  <p:stCondLst>
                                    <p:cond delay="0"/>
                                  </p:stCondLst>
                                  <p:childTnLst>
                                    <p:set>
                                      <p:cBhvr>
                                        <p:cTn id="20" dur="1" fill="hold">
                                          <p:stCondLst>
                                            <p:cond delay="0"/>
                                          </p:stCondLst>
                                        </p:cTn>
                                        <p:tgtEl>
                                          <p:spTgt spid="35842"/>
                                        </p:tgtEl>
                                        <p:attrNameLst>
                                          <p:attrName>style.visibility</p:attrName>
                                        </p:attrNameLst>
                                      </p:cBhvr>
                                      <p:to>
                                        <p:strVal val="visible"/>
                                      </p:to>
                                    </p:set>
                                    <p:animEffect transition="in" filter="fade">
                                      <p:cBhvr>
                                        <p:cTn id="21" dur="800" decel="100000"/>
                                        <p:tgtEl>
                                          <p:spTgt spid="35842"/>
                                        </p:tgtEl>
                                      </p:cBhvr>
                                    </p:animEffect>
                                    <p:anim calcmode="lin" valueType="num">
                                      <p:cBhvr>
                                        <p:cTn id="22" dur="800" decel="100000" fill="hold"/>
                                        <p:tgtEl>
                                          <p:spTgt spid="35842"/>
                                        </p:tgtEl>
                                        <p:attrNameLst>
                                          <p:attrName>style.rotation</p:attrName>
                                        </p:attrNameLst>
                                      </p:cBhvr>
                                      <p:tavLst>
                                        <p:tav tm="0">
                                          <p:val>
                                            <p:fltVal val="-90"/>
                                          </p:val>
                                        </p:tav>
                                        <p:tav tm="100000">
                                          <p:val>
                                            <p:fltVal val="0"/>
                                          </p:val>
                                        </p:tav>
                                      </p:tavLst>
                                    </p:anim>
                                    <p:anim calcmode="lin" valueType="num">
                                      <p:cBhvr>
                                        <p:cTn id="23" dur="800" decel="100000" fill="hold"/>
                                        <p:tgtEl>
                                          <p:spTgt spid="35842"/>
                                        </p:tgtEl>
                                        <p:attrNameLst>
                                          <p:attrName>ppt_x</p:attrName>
                                        </p:attrNameLst>
                                      </p:cBhvr>
                                      <p:tavLst>
                                        <p:tav tm="0">
                                          <p:val>
                                            <p:strVal val="#ppt_x+0.4"/>
                                          </p:val>
                                        </p:tav>
                                        <p:tav tm="100000">
                                          <p:val>
                                            <p:strVal val="#ppt_x-0.05"/>
                                          </p:val>
                                        </p:tav>
                                      </p:tavLst>
                                    </p:anim>
                                    <p:anim calcmode="lin" valueType="num">
                                      <p:cBhvr>
                                        <p:cTn id="24" dur="800" decel="100000" fill="hold"/>
                                        <p:tgtEl>
                                          <p:spTgt spid="35842"/>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35842"/>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3584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188640"/>
            <a:ext cx="8784976" cy="1323439"/>
          </a:xfrm>
          <a:prstGeom prst="rect">
            <a:avLst/>
          </a:prstGeom>
          <a:solidFill>
            <a:schemeClr val="accent6">
              <a:lumMod val="40000"/>
              <a:lumOff val="60000"/>
            </a:schemeClr>
          </a:solidFill>
        </p:spPr>
        <p:txBody>
          <a:bodyPr wrap="square">
            <a:spAutoFit/>
          </a:bodyPr>
          <a:lstStyle/>
          <a:p>
            <a:pPr algn="just"/>
            <a:r>
              <a:rPr lang="fr-FR" b="1" u="sng" dirty="0"/>
              <a:t>Principe :</a:t>
            </a:r>
          </a:p>
          <a:p>
            <a:pPr algn="just"/>
            <a:endParaRPr lang="fr-FR" sz="800" dirty="0"/>
          </a:p>
          <a:p>
            <a:pPr algn="just"/>
            <a:r>
              <a:rPr lang="fr-FR" dirty="0"/>
              <a:t>On mesure la conductivité (ou la conductance) de la solution titrée pour chaque volume de solution titrante versée. Afin de pouvoir représenter des points expérimentaux régulièrement répartis, on ajoute la solution titrante </a:t>
            </a:r>
            <a:r>
              <a:rPr lang="fr-FR" b="1" dirty="0"/>
              <a:t>millilitre par millilitre</a:t>
            </a:r>
            <a:r>
              <a:rPr lang="fr-FR" dirty="0"/>
              <a:t>.</a:t>
            </a:r>
          </a:p>
        </p:txBody>
      </p:sp>
      <p:sp>
        <p:nvSpPr>
          <p:cNvPr id="6" name="Rectangle 5"/>
          <p:cNvSpPr/>
          <p:nvPr/>
        </p:nvSpPr>
        <p:spPr>
          <a:xfrm>
            <a:off x="179512" y="1556792"/>
            <a:ext cx="1357295" cy="369332"/>
          </a:xfrm>
          <a:prstGeom prst="rect">
            <a:avLst/>
          </a:prstGeom>
        </p:spPr>
        <p:txBody>
          <a:bodyPr wrap="none">
            <a:spAutoFit/>
          </a:bodyPr>
          <a:lstStyle/>
          <a:p>
            <a:r>
              <a:rPr lang="fr-FR" u="sng" dirty="0"/>
              <a:t>Remarques :</a:t>
            </a:r>
            <a:endParaRPr lang="fr-FR" dirty="0"/>
          </a:p>
        </p:txBody>
      </p:sp>
      <p:sp>
        <p:nvSpPr>
          <p:cNvPr id="7" name="Rectangle 6"/>
          <p:cNvSpPr/>
          <p:nvPr/>
        </p:nvSpPr>
        <p:spPr>
          <a:xfrm>
            <a:off x="179512" y="1916832"/>
            <a:ext cx="8784976" cy="1877437"/>
          </a:xfrm>
          <a:prstGeom prst="rect">
            <a:avLst/>
          </a:prstGeom>
        </p:spPr>
        <p:txBody>
          <a:bodyPr wrap="square">
            <a:spAutoFit/>
          </a:bodyPr>
          <a:lstStyle/>
          <a:p>
            <a:pPr algn="just">
              <a:buFontTx/>
              <a:buChar char="-"/>
            </a:pPr>
            <a:r>
              <a:rPr lang="fr-FR" dirty="0"/>
              <a:t> En pratique, pour que l’évolution de la conductivité avec le volume de solution </a:t>
            </a:r>
            <a:r>
              <a:rPr lang="fr-FR" dirty="0" err="1"/>
              <a:t>titrante</a:t>
            </a:r>
            <a:r>
              <a:rPr lang="fr-FR" dirty="0"/>
              <a:t> versée soit linéaire, le volume versé de solution </a:t>
            </a:r>
            <a:r>
              <a:rPr lang="fr-FR" dirty="0" err="1"/>
              <a:t>titrante</a:t>
            </a:r>
            <a:r>
              <a:rPr lang="fr-FR" dirty="0"/>
              <a:t> au cours du titrage doit être petit (négligeable) devant le volume initialement introduit de la solution titrée ;</a:t>
            </a:r>
          </a:p>
          <a:p>
            <a:endParaRPr lang="fr-FR" sz="800" dirty="0"/>
          </a:p>
          <a:p>
            <a:pPr algn="just">
              <a:buFontTx/>
              <a:buChar char="-"/>
            </a:pPr>
            <a:r>
              <a:rPr lang="fr-FR" dirty="0"/>
              <a:t> </a:t>
            </a:r>
            <a:r>
              <a:rPr lang="fr-FR" b="1" dirty="0"/>
              <a:t>Toutes les espèces chimiques ioniques participent à la conductivité de la solution , y compris les ions spectateurs qui n’apparaissent pas dans l’équation de la réaction support du titrage</a:t>
            </a:r>
            <a:r>
              <a:rPr lang="fr-FR" dirty="0"/>
              <a:t>.</a:t>
            </a:r>
          </a:p>
        </p:txBody>
      </p:sp>
      <p:sp>
        <p:nvSpPr>
          <p:cNvPr id="8" name="Rectangle 7"/>
          <p:cNvSpPr/>
          <p:nvPr/>
        </p:nvSpPr>
        <p:spPr>
          <a:xfrm>
            <a:off x="179512" y="3933056"/>
            <a:ext cx="8784976" cy="646331"/>
          </a:xfrm>
          <a:prstGeom prst="rect">
            <a:avLst/>
          </a:prstGeom>
        </p:spPr>
        <p:txBody>
          <a:bodyPr wrap="square">
            <a:spAutoFit/>
          </a:bodyPr>
          <a:lstStyle/>
          <a:p>
            <a:pPr algn="just"/>
            <a:r>
              <a:rPr lang="fr-FR" u="sng" dirty="0"/>
              <a:t>Exemple :</a:t>
            </a:r>
            <a:r>
              <a:rPr lang="fr-FR" dirty="0"/>
              <a:t> dosage d’un acide faible (acide éthanoïque) par une base forte (hydroxyde de sodium) :</a:t>
            </a:r>
          </a:p>
        </p:txBody>
      </p:sp>
      <p:sp>
        <p:nvSpPr>
          <p:cNvPr id="9" name="Rectangle 8"/>
          <p:cNvSpPr/>
          <p:nvPr/>
        </p:nvSpPr>
        <p:spPr>
          <a:xfrm>
            <a:off x="179512" y="4581128"/>
            <a:ext cx="3420103" cy="369332"/>
          </a:xfrm>
          <a:prstGeom prst="rect">
            <a:avLst/>
          </a:prstGeom>
        </p:spPr>
        <p:txBody>
          <a:bodyPr wrap="none">
            <a:spAutoFit/>
          </a:bodyPr>
          <a:lstStyle/>
          <a:p>
            <a:r>
              <a:rPr lang="fr-FR" dirty="0"/>
              <a:t>La réaction support du titrage est :</a:t>
            </a:r>
          </a:p>
        </p:txBody>
      </p:sp>
      <p:sp>
        <p:nvSpPr>
          <p:cNvPr id="10" name="Rectangle 9"/>
          <p:cNvSpPr/>
          <p:nvPr/>
        </p:nvSpPr>
        <p:spPr>
          <a:xfrm>
            <a:off x="2344531" y="5003884"/>
            <a:ext cx="4454938" cy="369332"/>
          </a:xfrm>
          <a:prstGeom prst="rect">
            <a:avLst/>
          </a:prstGeom>
        </p:spPr>
        <p:txBody>
          <a:bodyPr wrap="none">
            <a:spAutoFit/>
          </a:bodyPr>
          <a:lstStyle/>
          <a:p>
            <a:r>
              <a:rPr lang="fr-FR" b="1" dirty="0"/>
              <a:t>CH</a:t>
            </a:r>
            <a:r>
              <a:rPr lang="fr-FR" b="1" baseline="-25000" dirty="0"/>
              <a:t>3</a:t>
            </a:r>
            <a:r>
              <a:rPr lang="fr-FR" b="1" dirty="0"/>
              <a:t>COOH</a:t>
            </a:r>
            <a:r>
              <a:rPr lang="fr-FR" b="1" baseline="-25000" dirty="0"/>
              <a:t>(</a:t>
            </a:r>
            <a:r>
              <a:rPr lang="fr-FR" b="1" baseline="-25000" dirty="0" err="1"/>
              <a:t>aq</a:t>
            </a:r>
            <a:r>
              <a:rPr lang="fr-FR" b="1" baseline="-25000" dirty="0"/>
              <a:t>)</a:t>
            </a:r>
            <a:r>
              <a:rPr lang="fr-FR" b="1" dirty="0"/>
              <a:t> + HO</a:t>
            </a:r>
            <a:r>
              <a:rPr lang="fr-FR" b="1" baseline="30000" dirty="0">
                <a:sym typeface="Symbol"/>
              </a:rPr>
              <a:t></a:t>
            </a:r>
            <a:r>
              <a:rPr lang="fr-FR" b="1" baseline="-25000" dirty="0"/>
              <a:t>(</a:t>
            </a:r>
            <a:r>
              <a:rPr lang="fr-FR" b="1" baseline="-25000" dirty="0" err="1"/>
              <a:t>aq</a:t>
            </a:r>
            <a:r>
              <a:rPr lang="fr-FR" b="1" baseline="-25000" dirty="0"/>
              <a:t>)</a:t>
            </a:r>
            <a:r>
              <a:rPr lang="fr-FR" b="1" dirty="0"/>
              <a:t> </a:t>
            </a:r>
            <a:r>
              <a:rPr lang="fr-FR" b="1" dirty="0">
                <a:sym typeface="Symbol"/>
              </a:rPr>
              <a:t></a:t>
            </a:r>
            <a:r>
              <a:rPr lang="fr-FR" b="1" dirty="0"/>
              <a:t> CH</a:t>
            </a:r>
            <a:r>
              <a:rPr lang="fr-FR" b="1" baseline="-25000" dirty="0"/>
              <a:t>3</a:t>
            </a:r>
            <a:r>
              <a:rPr lang="fr-FR" b="1" dirty="0"/>
              <a:t>COO</a:t>
            </a:r>
            <a:r>
              <a:rPr lang="fr-FR" b="1" baseline="30000" dirty="0">
                <a:sym typeface="Symbol"/>
              </a:rPr>
              <a:t></a:t>
            </a:r>
            <a:r>
              <a:rPr lang="fr-FR" b="1" baseline="-25000" dirty="0"/>
              <a:t>(</a:t>
            </a:r>
            <a:r>
              <a:rPr lang="fr-FR" b="1" baseline="-25000" dirty="0" err="1"/>
              <a:t>aq</a:t>
            </a:r>
            <a:r>
              <a:rPr lang="fr-FR" b="1" baseline="-25000" dirty="0"/>
              <a:t>)</a:t>
            </a:r>
            <a:r>
              <a:rPr lang="fr-FR" b="1" dirty="0"/>
              <a:t> + H</a:t>
            </a:r>
            <a:r>
              <a:rPr lang="fr-FR" b="1" baseline="-25000" dirty="0"/>
              <a:t>2</a:t>
            </a:r>
            <a:r>
              <a:rPr lang="fr-FR" b="1" dirty="0"/>
              <a:t>O</a:t>
            </a:r>
            <a:r>
              <a:rPr lang="fr-FR" b="1" baseline="-25000" dirty="0"/>
              <a:t>(ℓ)</a:t>
            </a:r>
            <a:endParaRPr lang="fr-FR" dirty="0"/>
          </a:p>
        </p:txBody>
      </p:sp>
      <p:sp>
        <p:nvSpPr>
          <p:cNvPr id="11" name="Rectangle 10">
            <a:extLst>
              <a:ext uri="{FF2B5EF4-FFF2-40B4-BE49-F238E27FC236}">
                <a16:creationId xmlns:a16="http://schemas.microsoft.com/office/drawing/2014/main" id="{D880ED82-5A4E-497D-992B-7C406C1605FD}"/>
              </a:ext>
            </a:extLst>
          </p:cNvPr>
          <p:cNvSpPr/>
          <p:nvPr/>
        </p:nvSpPr>
        <p:spPr>
          <a:xfrm>
            <a:off x="179512" y="5435932"/>
            <a:ext cx="4577663" cy="369332"/>
          </a:xfrm>
          <a:prstGeom prst="rect">
            <a:avLst/>
          </a:prstGeom>
        </p:spPr>
        <p:txBody>
          <a:bodyPr wrap="none">
            <a:spAutoFit/>
          </a:bodyPr>
          <a:lstStyle/>
          <a:p>
            <a:pPr marL="342900" indent="-342900"/>
            <a:r>
              <a:rPr lang="fr-FR" dirty="0">
                <a:solidFill>
                  <a:srgbClr val="0070C0"/>
                </a:solidFill>
                <a:uFill>
                  <a:solidFill>
                    <a:srgbClr val="FF0000"/>
                  </a:solidFill>
                </a:uFill>
              </a:rPr>
              <a:t>5.2. </a:t>
            </a:r>
            <a:r>
              <a:rPr lang="fr-FR" u="sng" dirty="0">
                <a:solidFill>
                  <a:srgbClr val="0070C0"/>
                </a:solidFill>
                <a:uFill>
                  <a:solidFill>
                    <a:srgbClr val="FF0000"/>
                  </a:solidFill>
                </a:uFill>
              </a:rPr>
              <a:t>Équivalence d’un titrage </a:t>
            </a:r>
            <a:r>
              <a:rPr lang="fr-FR" u="sng" dirty="0" err="1">
                <a:solidFill>
                  <a:srgbClr val="0070C0"/>
                </a:solidFill>
                <a:uFill>
                  <a:solidFill>
                    <a:srgbClr val="FF0000"/>
                  </a:solidFill>
                </a:uFill>
              </a:rPr>
              <a:t>conductimétrique</a:t>
            </a:r>
            <a:endParaRPr lang="fr-FR" u="sng" dirty="0">
              <a:solidFill>
                <a:srgbClr val="0070C0"/>
              </a:solidFill>
              <a:uFill>
                <a:solidFill>
                  <a:srgbClr val="FF0000"/>
                </a:solidFill>
              </a:u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8"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additive="base">
                                        <p:cTn id="12"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7" presetClass="entr" presetSubtype="8" fill="hold" grpId="0"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 calcmode="lin" valueType="num">
                                      <p:cBhvr additive="base">
                                        <p:cTn id="18" dur="500" fill="hold"/>
                                        <p:tgtEl>
                                          <p:spTgt spid="7">
                                            <p:txEl>
                                              <p:pRg st="2" end="2"/>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7" presetClass="entr" presetSubtype="8"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1000" fill="hold"/>
                                        <p:tgtEl>
                                          <p:spTgt spid="8"/>
                                        </p:tgtEl>
                                        <p:attrNameLst>
                                          <p:attrName>ppt_x</p:attrName>
                                        </p:attrNameLst>
                                      </p:cBhvr>
                                      <p:tavLst>
                                        <p:tav tm="0">
                                          <p:val>
                                            <p:strVal val="0-#ppt_w/2"/>
                                          </p:val>
                                        </p:tav>
                                        <p:tav tm="100000">
                                          <p:val>
                                            <p:strVal val="#ppt_x"/>
                                          </p:val>
                                        </p:tav>
                                      </p:tavLst>
                                    </p:anim>
                                    <p:anim calcmode="lin" valueType="num">
                                      <p:cBhvr additive="base">
                                        <p:cTn id="25" dur="1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slide(fromBottom)">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dissolv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0-#ppt_w/2"/>
                                          </p:val>
                                        </p:tav>
                                        <p:tav tm="100000">
                                          <p:val>
                                            <p:strVal val="#ppt_x"/>
                                          </p:val>
                                        </p:tav>
                                      </p:tavLst>
                                    </p:anim>
                                    <p:anim calcmode="lin" valueType="num">
                                      <p:cBhvr additive="base">
                                        <p:cTn id="41"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P spid="8" grpId="0"/>
      <p:bldP spid="9"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16632"/>
            <a:ext cx="8784976" cy="1200329"/>
          </a:xfrm>
          <a:prstGeom prst="rect">
            <a:avLst/>
          </a:prstGeom>
        </p:spPr>
        <p:txBody>
          <a:bodyPr wrap="square">
            <a:spAutoFit/>
          </a:bodyPr>
          <a:lstStyle/>
          <a:p>
            <a:pPr algn="just"/>
            <a:r>
              <a:rPr lang="fr-FR" dirty="0">
                <a:latin typeface="Calibri" panose="020F0502020204030204" pitchFamily="34" charset="0"/>
                <a:ea typeface="Calibri" panose="020F0502020204030204" pitchFamily="34" charset="0"/>
                <a:cs typeface="Calibri" panose="020F0502020204030204" pitchFamily="34" charset="0"/>
              </a:rPr>
              <a:t>Pour déterminer l’équivalence d’un dosage </a:t>
            </a:r>
            <a:r>
              <a:rPr lang="fr-FR" dirty="0" err="1">
                <a:latin typeface="Calibri" panose="020F0502020204030204" pitchFamily="34" charset="0"/>
                <a:ea typeface="Calibri" panose="020F0502020204030204" pitchFamily="34" charset="0"/>
                <a:cs typeface="Calibri" panose="020F0502020204030204" pitchFamily="34" charset="0"/>
              </a:rPr>
              <a:t>conductimétrique</a:t>
            </a:r>
            <a:r>
              <a:rPr lang="fr-FR" dirty="0">
                <a:latin typeface="Calibri" panose="020F0502020204030204" pitchFamily="34" charset="0"/>
                <a:ea typeface="Calibri" panose="020F0502020204030204" pitchFamily="34" charset="0"/>
                <a:cs typeface="Calibri" panose="020F0502020204030204" pitchFamily="34" charset="0"/>
              </a:rPr>
              <a:t>, on trace, à partir du nuage de points (courbe) obtenu grâce aux mesures expérimentales, les deux (la plupart du temps) meilleures approximations linéaires (par modélisation) de chaque partie du nuage de points :</a:t>
            </a:r>
            <a:endParaRPr lang="fr-FR" dirty="0"/>
          </a:p>
        </p:txBody>
      </p:sp>
      <p:pic>
        <p:nvPicPr>
          <p:cNvPr id="5" name="Image 4"/>
          <p:cNvPicPr>
            <a:picLocks noChangeAspect="1"/>
          </p:cNvPicPr>
          <p:nvPr/>
        </p:nvPicPr>
        <p:blipFill>
          <a:blip r:embed="rId2" cstate="print"/>
          <a:srcRect/>
          <a:stretch>
            <a:fillRect/>
          </a:stretch>
        </p:blipFill>
        <p:spPr bwMode="auto">
          <a:xfrm>
            <a:off x="1259631" y="1592538"/>
            <a:ext cx="6624738" cy="4860798"/>
          </a:xfrm>
          <a:prstGeom prst="rect">
            <a:avLst/>
          </a:prstGeom>
          <a:noFill/>
          <a:ln w="9525">
            <a:noFill/>
            <a:miter lim="800000"/>
            <a:headEnd/>
            <a:tailEnd/>
          </a:ln>
        </p:spPr>
      </p:pic>
    </p:spTree>
    <p:extLst>
      <p:ext uri="{BB962C8B-B14F-4D97-AF65-F5344CB8AC3E}">
        <p14:creationId xmlns:p14="http://schemas.microsoft.com/office/powerpoint/2010/main" val="63366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116632"/>
            <a:ext cx="8856984" cy="923330"/>
          </a:xfrm>
          <a:prstGeom prst="rect">
            <a:avLst/>
          </a:prstGeom>
        </p:spPr>
        <p:txBody>
          <a:bodyPr wrap="square">
            <a:spAutoFit/>
          </a:bodyPr>
          <a:lstStyle/>
          <a:p>
            <a:pPr algn="just"/>
            <a:r>
              <a:rPr lang="fr-FR"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a:t>
            </a:r>
            <a:r>
              <a:rPr lang="fr-FR" dirty="0">
                <a:latin typeface="Calibri" panose="020F0502020204030204" pitchFamily="34" charset="0"/>
                <a:ea typeface="Calibri" panose="020F0502020204030204" pitchFamily="34" charset="0"/>
                <a:cs typeface="Calibri" panose="020F0502020204030204" pitchFamily="34" charset="0"/>
              </a:rPr>
              <a:t> Dans tous les cas, ces deux droites se coupent en un point (correspondant au </a:t>
            </a:r>
            <a:r>
              <a:rPr lang="fr-FR" b="1" dirty="0">
                <a:latin typeface="Calibri" panose="020F0502020204030204" pitchFamily="34" charset="0"/>
                <a:ea typeface="Calibri" panose="020F0502020204030204" pitchFamily="34" charset="0"/>
                <a:cs typeface="Calibri" panose="020F0502020204030204" pitchFamily="34" charset="0"/>
              </a:rPr>
              <a:t>changement de pente de la courbe</a:t>
            </a:r>
            <a:r>
              <a:rPr lang="fr-FR" dirty="0">
                <a:latin typeface="Calibri" panose="020F0502020204030204" pitchFamily="34" charset="0"/>
                <a:ea typeface="Calibri" panose="020F0502020204030204" pitchFamily="34" charset="0"/>
                <a:cs typeface="Calibri" panose="020F0502020204030204" pitchFamily="34" charset="0"/>
              </a:rPr>
              <a:t>) : ce point représente </a:t>
            </a:r>
            <a:r>
              <a:rPr lang="fr-FR" b="1" dirty="0">
                <a:latin typeface="Calibri" panose="020F0502020204030204" pitchFamily="34" charset="0"/>
                <a:ea typeface="Calibri" panose="020F0502020204030204" pitchFamily="34" charset="0"/>
                <a:cs typeface="Calibri" panose="020F0502020204030204" pitchFamily="34" charset="0"/>
              </a:rPr>
              <a:t>l'équivalence</a:t>
            </a:r>
            <a:r>
              <a:rPr lang="fr-FR" dirty="0">
                <a:latin typeface="Calibri" panose="020F0502020204030204" pitchFamily="34" charset="0"/>
                <a:ea typeface="Calibri" panose="020F0502020204030204" pitchFamily="34" charset="0"/>
                <a:cs typeface="Calibri" panose="020F0502020204030204" pitchFamily="34" charset="0"/>
              </a:rPr>
              <a:t>. On lit alors son abscisse pour obtenir le volume équivalent V</a:t>
            </a:r>
            <a:r>
              <a:rPr lang="fr-FR" baseline="-25000" dirty="0">
                <a:latin typeface="Calibri" panose="020F0502020204030204" pitchFamily="34" charset="0"/>
                <a:ea typeface="Calibri" panose="020F0502020204030204" pitchFamily="34" charset="0"/>
                <a:cs typeface="Calibri" panose="020F0502020204030204" pitchFamily="34" charset="0"/>
              </a:rPr>
              <a:t>BE</a:t>
            </a:r>
            <a:r>
              <a:rPr lang="fr-FR" dirty="0">
                <a:latin typeface="Calibri" panose="020F0502020204030204" pitchFamily="34" charset="0"/>
                <a:ea typeface="Calibri" panose="020F0502020204030204" pitchFamily="34" charset="0"/>
                <a:cs typeface="Calibri" panose="020F0502020204030204" pitchFamily="34" charset="0"/>
              </a:rPr>
              <a:t>.</a:t>
            </a:r>
            <a:endParaRPr lang="fr-FR" dirty="0"/>
          </a:p>
        </p:txBody>
      </p:sp>
      <p:sp>
        <p:nvSpPr>
          <p:cNvPr id="5" name="Rectangle 4"/>
          <p:cNvSpPr/>
          <p:nvPr/>
        </p:nvSpPr>
        <p:spPr>
          <a:xfrm>
            <a:off x="109618" y="1124744"/>
            <a:ext cx="1185261" cy="369332"/>
          </a:xfrm>
          <a:prstGeom prst="rect">
            <a:avLst/>
          </a:prstGeom>
        </p:spPr>
        <p:txBody>
          <a:bodyPr wrap="none">
            <a:spAutoFit/>
          </a:bodyPr>
          <a:lstStyle/>
          <a:p>
            <a:r>
              <a:rPr lang="fr-FR" u="sng" dirty="0">
                <a:latin typeface="Calibri" panose="020F0502020204030204" pitchFamily="34" charset="0"/>
                <a:ea typeface="Calibri" panose="020F0502020204030204" pitchFamily="34" charset="0"/>
                <a:cs typeface="Calibri" panose="020F0502020204030204" pitchFamily="34" charset="0"/>
              </a:rPr>
              <a:t>Exemples :</a:t>
            </a:r>
            <a:endParaRPr lang="fr-FR" dirty="0"/>
          </a:p>
        </p:txBody>
      </p:sp>
      <p:pic>
        <p:nvPicPr>
          <p:cNvPr id="6" name="Image 5"/>
          <p:cNvPicPr>
            <a:picLocks noChangeAspect="1"/>
          </p:cNvPicPr>
          <p:nvPr/>
        </p:nvPicPr>
        <p:blipFill>
          <a:blip r:embed="rId2" cstate="print"/>
          <a:srcRect/>
          <a:stretch>
            <a:fillRect/>
          </a:stretch>
        </p:blipFill>
        <p:spPr bwMode="auto">
          <a:xfrm>
            <a:off x="251520" y="1562498"/>
            <a:ext cx="3960440" cy="4149110"/>
          </a:xfrm>
          <a:prstGeom prst="rect">
            <a:avLst/>
          </a:prstGeom>
          <a:noFill/>
          <a:ln w="9525">
            <a:noFill/>
            <a:miter lim="800000"/>
            <a:headEnd/>
            <a:tailEnd/>
          </a:ln>
        </p:spPr>
      </p:pic>
      <p:pic>
        <p:nvPicPr>
          <p:cNvPr id="7" name="Image 6"/>
          <p:cNvPicPr>
            <a:picLocks noChangeAspect="1"/>
          </p:cNvPicPr>
          <p:nvPr/>
        </p:nvPicPr>
        <p:blipFill>
          <a:blip r:embed="rId3" cstate="print"/>
          <a:srcRect/>
          <a:stretch>
            <a:fillRect/>
          </a:stretch>
        </p:blipFill>
        <p:spPr bwMode="auto">
          <a:xfrm>
            <a:off x="4579097" y="1562498"/>
            <a:ext cx="4313383" cy="4149110"/>
          </a:xfrm>
          <a:prstGeom prst="rect">
            <a:avLst/>
          </a:prstGeom>
          <a:noFill/>
          <a:ln w="9525">
            <a:noFill/>
            <a:miter lim="800000"/>
            <a:headEnd/>
            <a:tailEnd/>
          </a:ln>
        </p:spPr>
      </p:pic>
      <p:sp>
        <p:nvSpPr>
          <p:cNvPr id="8" name="Rectangle 7"/>
          <p:cNvSpPr/>
          <p:nvPr/>
        </p:nvSpPr>
        <p:spPr>
          <a:xfrm>
            <a:off x="179512" y="5799729"/>
            <a:ext cx="4104456" cy="523220"/>
          </a:xfrm>
          <a:prstGeom prst="rect">
            <a:avLst/>
          </a:prstGeom>
        </p:spPr>
        <p:txBody>
          <a:bodyPr wrap="square">
            <a:spAutoFit/>
          </a:bodyPr>
          <a:lstStyle/>
          <a:p>
            <a:pPr algn="ctr"/>
            <a:r>
              <a:rPr lang="fr-FR" sz="1400" i="1" dirty="0">
                <a:latin typeface="Calibri" panose="020F0502020204030204" pitchFamily="34" charset="0"/>
                <a:ea typeface="Calibri" panose="020F0502020204030204" pitchFamily="34" charset="0"/>
                <a:cs typeface="Calibri" panose="020F0502020204030204" pitchFamily="34" charset="0"/>
              </a:rPr>
              <a:t>Titrage </a:t>
            </a:r>
            <a:r>
              <a:rPr lang="fr-FR" sz="1400" i="1" dirty="0" err="1">
                <a:latin typeface="Calibri" panose="020F0502020204030204" pitchFamily="34" charset="0"/>
                <a:ea typeface="Calibri" panose="020F0502020204030204" pitchFamily="34" charset="0"/>
                <a:cs typeface="Calibri" panose="020F0502020204030204" pitchFamily="34" charset="0"/>
              </a:rPr>
              <a:t>conductimétrique</a:t>
            </a:r>
            <a:r>
              <a:rPr lang="fr-FR" sz="1400" i="1" dirty="0">
                <a:latin typeface="Calibri" panose="020F0502020204030204" pitchFamily="34" charset="0"/>
                <a:ea typeface="Calibri" panose="020F0502020204030204" pitchFamily="34" charset="0"/>
                <a:cs typeface="Calibri" panose="020F0502020204030204" pitchFamily="34" charset="0"/>
              </a:rPr>
              <a:t> d’un acide fort par une base</a:t>
            </a:r>
          </a:p>
          <a:p>
            <a:pPr algn="ctr"/>
            <a:r>
              <a:rPr lang="fr-FR" sz="1400" i="1" dirty="0">
                <a:latin typeface="Calibri" panose="020F0502020204030204" pitchFamily="34" charset="0"/>
                <a:ea typeface="Calibri" panose="020F0502020204030204" pitchFamily="34" charset="0"/>
                <a:cs typeface="Calibri" panose="020F0502020204030204" pitchFamily="34" charset="0"/>
              </a:rPr>
              <a:t>forte</a:t>
            </a:r>
            <a:endParaRPr lang="fr-FR" sz="1400" dirty="0"/>
          </a:p>
        </p:txBody>
      </p:sp>
      <p:sp>
        <p:nvSpPr>
          <p:cNvPr id="9" name="Rectangle 8"/>
          <p:cNvSpPr/>
          <p:nvPr/>
        </p:nvSpPr>
        <p:spPr>
          <a:xfrm>
            <a:off x="4485356" y="5794503"/>
            <a:ext cx="4407124" cy="523220"/>
          </a:xfrm>
          <a:prstGeom prst="rect">
            <a:avLst/>
          </a:prstGeom>
        </p:spPr>
        <p:txBody>
          <a:bodyPr wrap="square">
            <a:spAutoFit/>
          </a:bodyPr>
          <a:lstStyle/>
          <a:p>
            <a:pPr algn="ctr"/>
            <a:r>
              <a:rPr lang="fr-FR" sz="1400" i="1" dirty="0">
                <a:latin typeface="Calibri" panose="020F0502020204030204" pitchFamily="34" charset="0"/>
                <a:ea typeface="Calibri" panose="020F0502020204030204" pitchFamily="34" charset="0"/>
                <a:cs typeface="Calibri" panose="020F0502020204030204" pitchFamily="34" charset="0"/>
              </a:rPr>
              <a:t>Titrage </a:t>
            </a:r>
            <a:r>
              <a:rPr lang="fr-FR" sz="1400" i="1" dirty="0" err="1">
                <a:latin typeface="Calibri" panose="020F0502020204030204" pitchFamily="34" charset="0"/>
                <a:ea typeface="Calibri" panose="020F0502020204030204" pitchFamily="34" charset="0"/>
                <a:cs typeface="Calibri" panose="020F0502020204030204" pitchFamily="34" charset="0"/>
              </a:rPr>
              <a:t>conductimétrique</a:t>
            </a:r>
            <a:r>
              <a:rPr lang="fr-FR" sz="1400" i="1" dirty="0">
                <a:latin typeface="Calibri" panose="020F0502020204030204" pitchFamily="34" charset="0"/>
                <a:ea typeface="Calibri" panose="020F0502020204030204" pitchFamily="34" charset="0"/>
                <a:cs typeface="Calibri" panose="020F0502020204030204" pitchFamily="34" charset="0"/>
              </a:rPr>
              <a:t> d’un acide faible par une base forte</a:t>
            </a:r>
            <a:endParaRPr lang="fr-FR" sz="1400" dirty="0"/>
          </a:p>
        </p:txBody>
      </p:sp>
    </p:spTree>
    <p:extLst>
      <p:ext uri="{BB962C8B-B14F-4D97-AF65-F5344CB8AC3E}">
        <p14:creationId xmlns:p14="http://schemas.microsoft.com/office/powerpoint/2010/main" val="1398437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362D8C8-DB8B-4902-9C19-940A715715C0}"/>
              </a:ext>
            </a:extLst>
          </p:cNvPr>
          <p:cNvSpPr/>
          <p:nvPr/>
        </p:nvSpPr>
        <p:spPr>
          <a:xfrm>
            <a:off x="179512" y="958076"/>
            <a:ext cx="2658228" cy="369332"/>
          </a:xfrm>
          <a:prstGeom prst="rect">
            <a:avLst/>
          </a:prstGeom>
        </p:spPr>
        <p:txBody>
          <a:bodyPr wrap="none">
            <a:spAutoFit/>
          </a:bodyPr>
          <a:lstStyle/>
          <a:p>
            <a:pPr marL="342900" indent="-342900"/>
            <a:r>
              <a:rPr lang="fr-FR" dirty="0">
                <a:solidFill>
                  <a:srgbClr val="0070C0"/>
                </a:solidFill>
                <a:uFill>
                  <a:solidFill>
                    <a:srgbClr val="FF0000"/>
                  </a:solidFill>
                </a:uFill>
              </a:rPr>
              <a:t>6. </a:t>
            </a:r>
            <a:r>
              <a:rPr lang="fr-FR" u="sng" dirty="0">
                <a:solidFill>
                  <a:srgbClr val="0070C0"/>
                </a:solidFill>
                <a:uFill>
                  <a:solidFill>
                    <a:srgbClr val="FF0000"/>
                  </a:solidFill>
                </a:uFill>
              </a:rPr>
              <a:t>Dosage par étalonnage</a:t>
            </a:r>
          </a:p>
        </p:txBody>
      </p:sp>
      <p:sp>
        <p:nvSpPr>
          <p:cNvPr id="8" name="Rectangle 7">
            <a:extLst>
              <a:ext uri="{FF2B5EF4-FFF2-40B4-BE49-F238E27FC236}">
                <a16:creationId xmlns:a16="http://schemas.microsoft.com/office/drawing/2014/main" id="{C1CA239E-9984-4141-8C59-215E537D7115}"/>
              </a:ext>
            </a:extLst>
          </p:cNvPr>
          <p:cNvSpPr/>
          <p:nvPr/>
        </p:nvSpPr>
        <p:spPr>
          <a:xfrm>
            <a:off x="179512" y="1316375"/>
            <a:ext cx="8784976" cy="1200329"/>
          </a:xfrm>
          <a:prstGeom prst="rect">
            <a:avLst/>
          </a:prstGeom>
        </p:spPr>
        <p:txBody>
          <a:bodyPr wrap="square">
            <a:spAutoFit/>
          </a:bodyPr>
          <a:lstStyle/>
          <a:p>
            <a:pPr algn="just"/>
            <a:r>
              <a:rPr lang="fr-FR" dirty="0"/>
              <a:t>Ce type de dosage s’appuie sur l'utilisation de solutions (appelées solutions étalons) qui contiennent l'espèce chimique à doser en différentes concentrations connues et suppose également que la concentration de l'espèce chimique à doser influe sur une grandeur physique (absorbance, conductivité, etc.) qu'il est possible de mesurer.</a:t>
            </a:r>
          </a:p>
        </p:txBody>
      </p:sp>
      <p:sp>
        <p:nvSpPr>
          <p:cNvPr id="9" name="Rectangle 8">
            <a:extLst>
              <a:ext uri="{FF2B5EF4-FFF2-40B4-BE49-F238E27FC236}">
                <a16:creationId xmlns:a16="http://schemas.microsoft.com/office/drawing/2014/main" id="{FFB3A713-EDD5-480A-9155-E5D33C7FA20E}"/>
              </a:ext>
            </a:extLst>
          </p:cNvPr>
          <p:cNvSpPr/>
          <p:nvPr/>
        </p:nvSpPr>
        <p:spPr>
          <a:xfrm>
            <a:off x="179512" y="2540511"/>
            <a:ext cx="1077539" cy="369332"/>
          </a:xfrm>
          <a:prstGeom prst="rect">
            <a:avLst/>
          </a:prstGeom>
        </p:spPr>
        <p:txBody>
          <a:bodyPr wrap="none">
            <a:spAutoFit/>
          </a:bodyPr>
          <a:lstStyle/>
          <a:p>
            <a:r>
              <a:rPr lang="fr-FR" b="1" u="sng" dirty="0"/>
              <a:t>Principe :</a:t>
            </a:r>
            <a:endParaRPr lang="fr-FR" dirty="0"/>
          </a:p>
        </p:txBody>
      </p:sp>
      <p:sp>
        <p:nvSpPr>
          <p:cNvPr id="10" name="Rectangle 9">
            <a:extLst>
              <a:ext uri="{FF2B5EF4-FFF2-40B4-BE49-F238E27FC236}">
                <a16:creationId xmlns:a16="http://schemas.microsoft.com/office/drawing/2014/main" id="{92BEEC85-65E9-4FAE-9E09-519DAA977D55}"/>
              </a:ext>
            </a:extLst>
          </p:cNvPr>
          <p:cNvSpPr/>
          <p:nvPr/>
        </p:nvSpPr>
        <p:spPr>
          <a:xfrm>
            <a:off x="179512" y="2900551"/>
            <a:ext cx="8784976" cy="2400657"/>
          </a:xfrm>
          <a:prstGeom prst="rect">
            <a:avLst/>
          </a:prstGeom>
        </p:spPr>
        <p:txBody>
          <a:bodyPr wrap="square">
            <a:spAutoFit/>
          </a:bodyPr>
          <a:lstStyle/>
          <a:p>
            <a:pPr algn="just">
              <a:buFont typeface="Wingdings" pitchFamily="2" charset="2"/>
              <a:buChar char=""/>
            </a:pPr>
            <a:r>
              <a:rPr lang="fr-FR" dirty="0"/>
              <a:t> Pour chaque solution étalon, on mesure la grandeur physique étudiée (qui varie en fonction de la concentration).</a:t>
            </a:r>
          </a:p>
          <a:p>
            <a:pPr algn="just"/>
            <a:endParaRPr lang="fr-FR" sz="800" dirty="0"/>
          </a:p>
          <a:p>
            <a:pPr algn="just">
              <a:buFont typeface="Wingdings" pitchFamily="2" charset="2"/>
              <a:buChar char=""/>
            </a:pPr>
            <a:r>
              <a:rPr lang="fr-FR" dirty="0"/>
              <a:t> On reporte les mesures sur un graphique, dont l'abscisse correspond à la concentration (connue) des solutions étalons et l'ordonnée, à la grandeur physique mesurée.</a:t>
            </a:r>
          </a:p>
          <a:p>
            <a:pPr algn="just"/>
            <a:endParaRPr lang="fr-FR" sz="800" dirty="0"/>
          </a:p>
          <a:p>
            <a:pPr algn="just">
              <a:buFont typeface="Symbol" pitchFamily="18" charset="2"/>
              <a:buChar char="®"/>
            </a:pPr>
            <a:r>
              <a:rPr lang="fr-FR" dirty="0"/>
              <a:t> Par modélisation, on obtient alors une courbe appelée </a:t>
            </a:r>
            <a:r>
              <a:rPr lang="fr-FR" b="1" dirty="0"/>
              <a:t>courbe d'étalonnage</a:t>
            </a:r>
            <a:r>
              <a:rPr lang="fr-FR" dirty="0"/>
              <a:t>.</a:t>
            </a:r>
          </a:p>
          <a:p>
            <a:pPr algn="just"/>
            <a:endParaRPr lang="fr-FR" sz="800" dirty="0"/>
          </a:p>
          <a:p>
            <a:pPr algn="just"/>
            <a:r>
              <a:rPr lang="fr-FR" dirty="0">
                <a:sym typeface="Wingdings"/>
              </a:rPr>
              <a:t></a:t>
            </a:r>
            <a:r>
              <a:rPr lang="fr-FR" dirty="0"/>
              <a:t> Il suffit alors de mesurer la grandeur physique de la solution à doser afin d'obtenir un point de la courbe dont l'abscisse indiquera la concentration recherchée.</a:t>
            </a:r>
          </a:p>
        </p:txBody>
      </p:sp>
      <p:sp>
        <p:nvSpPr>
          <p:cNvPr id="6" name="ZoneTexte 5">
            <a:extLst>
              <a:ext uri="{FF2B5EF4-FFF2-40B4-BE49-F238E27FC236}">
                <a16:creationId xmlns:a16="http://schemas.microsoft.com/office/drawing/2014/main" id="{64167EF1-FBEB-455D-845F-5002C40E927A}"/>
              </a:ext>
            </a:extLst>
          </p:cNvPr>
          <p:cNvSpPr txBox="1"/>
          <p:nvPr/>
        </p:nvSpPr>
        <p:spPr>
          <a:xfrm>
            <a:off x="179512" y="179348"/>
            <a:ext cx="5475473" cy="646331"/>
          </a:xfrm>
          <a:prstGeom prst="rect">
            <a:avLst/>
          </a:prstGeom>
          <a:noFill/>
        </p:spPr>
        <p:txBody>
          <a:bodyPr wrap="none" rtlCol="0">
            <a:spAutoFit/>
          </a:bodyPr>
          <a:lstStyle/>
          <a:p>
            <a:r>
              <a:rPr lang="fr-FR" b="1" u="sng" dirty="0"/>
              <a:t>Exercices :</a:t>
            </a:r>
            <a:r>
              <a:rPr lang="fr-FR" b="1" dirty="0"/>
              <a:t> n°34 p88, n°31 p85, n°41 p62 et n°36 p58</a:t>
            </a:r>
          </a:p>
          <a:p>
            <a:r>
              <a:rPr lang="fr-FR" b="1" dirty="0"/>
              <a:t>                    </a:t>
            </a:r>
            <a:r>
              <a:rPr lang="fr-FR" b="1" dirty="0">
                <a:solidFill>
                  <a:schemeClr val="bg1">
                    <a:lumMod val="50000"/>
                  </a:schemeClr>
                </a:solidFill>
              </a:rPr>
              <a:t>n°40 p62, n°20 p81 et n°23 p55 </a:t>
            </a:r>
            <a:r>
              <a:rPr lang="fr-FR" b="1" dirty="0">
                <a:solidFill>
                  <a:schemeClr val="bg1">
                    <a:lumMod val="50000"/>
                  </a:schemeClr>
                </a:solidFill>
                <a:sym typeface="Symbol" panose="05050102010706020507" pitchFamily="18" charset="2"/>
              </a:rPr>
              <a:t> facultatifs</a:t>
            </a:r>
            <a:endParaRPr lang="fr-FR" b="1" dirty="0">
              <a:solidFill>
                <a:schemeClr val="bg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8"/>
                                        </p:tgtEl>
                                        <p:attrNameLst>
                                          <p:attrName>ppt_y</p:attrName>
                                        </p:attrNameLst>
                                      </p:cBhvr>
                                      <p:tavLst>
                                        <p:tav tm="0">
                                          <p:val>
                                            <p:strVal val="#ppt_y"/>
                                          </p:val>
                                        </p:tav>
                                        <p:tav tm="100000">
                                          <p:val>
                                            <p:strVal val="#ppt_y"/>
                                          </p:val>
                                        </p:tav>
                                      </p:tavLst>
                                    </p:anim>
                                    <p:anim calcmode="lin" valueType="num">
                                      <p:cBhvr>
                                        <p:cTn id="1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slide(fromBottom)">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7" presetClass="entr" presetSubtype="8"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 calcmode="lin" valueType="num">
                                      <p:cBhvr additive="base">
                                        <p:cTn id="27" dur="10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8" dur="10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7" presetClass="entr" presetSubtype="8" fill="hold" grpId="0" nodeType="clickEffect">
                                  <p:stCondLst>
                                    <p:cond delay="0"/>
                                  </p:stCondLst>
                                  <p:childTnLst>
                                    <p:set>
                                      <p:cBhvr>
                                        <p:cTn id="32" dur="1" fill="hold">
                                          <p:stCondLst>
                                            <p:cond delay="0"/>
                                          </p:stCondLst>
                                        </p:cTn>
                                        <p:tgtEl>
                                          <p:spTgt spid="10">
                                            <p:txEl>
                                              <p:pRg st="2" end="2"/>
                                            </p:txEl>
                                          </p:spTgt>
                                        </p:tgtEl>
                                        <p:attrNameLst>
                                          <p:attrName>style.visibility</p:attrName>
                                        </p:attrNameLst>
                                      </p:cBhvr>
                                      <p:to>
                                        <p:strVal val="visible"/>
                                      </p:to>
                                    </p:set>
                                    <p:anim calcmode="lin" valueType="num">
                                      <p:cBhvr additive="base">
                                        <p:cTn id="33" dur="1000" fill="hold"/>
                                        <p:tgtEl>
                                          <p:spTgt spid="10">
                                            <p:txEl>
                                              <p:pRg st="2" end="2"/>
                                            </p:txEl>
                                          </p:spTgt>
                                        </p:tgtEl>
                                        <p:attrNameLst>
                                          <p:attrName>ppt_x</p:attrName>
                                        </p:attrNameLst>
                                      </p:cBhvr>
                                      <p:tavLst>
                                        <p:tav tm="0">
                                          <p:val>
                                            <p:strVal val="0-#ppt_w/2"/>
                                          </p:val>
                                        </p:tav>
                                        <p:tav tm="100000">
                                          <p:val>
                                            <p:strVal val="#ppt_x"/>
                                          </p:val>
                                        </p:tav>
                                      </p:tavLst>
                                    </p:anim>
                                    <p:anim calcmode="lin" valueType="num">
                                      <p:cBhvr additive="base">
                                        <p:cTn id="34" dur="1000" fill="hold"/>
                                        <p:tgtEl>
                                          <p:spTgt spid="1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7" presetClass="entr" presetSubtype="8" fill="hold" grpId="0" nodeType="clickEffect">
                                  <p:stCondLst>
                                    <p:cond delay="0"/>
                                  </p:stCondLst>
                                  <p:childTnLst>
                                    <p:set>
                                      <p:cBhvr>
                                        <p:cTn id="38" dur="1" fill="hold">
                                          <p:stCondLst>
                                            <p:cond delay="0"/>
                                          </p:stCondLst>
                                        </p:cTn>
                                        <p:tgtEl>
                                          <p:spTgt spid="10">
                                            <p:txEl>
                                              <p:pRg st="4" end="4"/>
                                            </p:txEl>
                                          </p:spTgt>
                                        </p:tgtEl>
                                        <p:attrNameLst>
                                          <p:attrName>style.visibility</p:attrName>
                                        </p:attrNameLst>
                                      </p:cBhvr>
                                      <p:to>
                                        <p:strVal val="visible"/>
                                      </p:to>
                                    </p:set>
                                    <p:anim calcmode="lin" valueType="num">
                                      <p:cBhvr additive="base">
                                        <p:cTn id="39" dur="1000" fill="hold"/>
                                        <p:tgtEl>
                                          <p:spTgt spid="10">
                                            <p:txEl>
                                              <p:pRg st="4" end="4"/>
                                            </p:txEl>
                                          </p:spTgt>
                                        </p:tgtEl>
                                        <p:attrNameLst>
                                          <p:attrName>ppt_x</p:attrName>
                                        </p:attrNameLst>
                                      </p:cBhvr>
                                      <p:tavLst>
                                        <p:tav tm="0">
                                          <p:val>
                                            <p:strVal val="0-#ppt_w/2"/>
                                          </p:val>
                                        </p:tav>
                                        <p:tav tm="100000">
                                          <p:val>
                                            <p:strVal val="#ppt_x"/>
                                          </p:val>
                                        </p:tav>
                                      </p:tavLst>
                                    </p:anim>
                                    <p:anim calcmode="lin" valueType="num">
                                      <p:cBhvr additive="base">
                                        <p:cTn id="40" dur="1000" fill="hold"/>
                                        <p:tgtEl>
                                          <p:spTgt spid="1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7" presetClass="entr" presetSubtype="8" fill="hold" grpId="0" nodeType="clickEffect">
                                  <p:stCondLst>
                                    <p:cond delay="0"/>
                                  </p:stCondLst>
                                  <p:childTnLst>
                                    <p:set>
                                      <p:cBhvr>
                                        <p:cTn id="44" dur="1" fill="hold">
                                          <p:stCondLst>
                                            <p:cond delay="0"/>
                                          </p:stCondLst>
                                        </p:cTn>
                                        <p:tgtEl>
                                          <p:spTgt spid="10">
                                            <p:txEl>
                                              <p:pRg st="6" end="6"/>
                                            </p:txEl>
                                          </p:spTgt>
                                        </p:tgtEl>
                                        <p:attrNameLst>
                                          <p:attrName>style.visibility</p:attrName>
                                        </p:attrNameLst>
                                      </p:cBhvr>
                                      <p:to>
                                        <p:strVal val="visible"/>
                                      </p:to>
                                    </p:set>
                                    <p:anim calcmode="lin" valueType="num">
                                      <p:cBhvr additive="base">
                                        <p:cTn id="45" dur="1000" fill="hold"/>
                                        <p:tgtEl>
                                          <p:spTgt spid="10">
                                            <p:txEl>
                                              <p:pRg st="6" end="6"/>
                                            </p:txEl>
                                          </p:spTgt>
                                        </p:tgtEl>
                                        <p:attrNameLst>
                                          <p:attrName>ppt_x</p:attrName>
                                        </p:attrNameLst>
                                      </p:cBhvr>
                                      <p:tavLst>
                                        <p:tav tm="0">
                                          <p:val>
                                            <p:strVal val="0-#ppt_w/2"/>
                                          </p:val>
                                        </p:tav>
                                        <p:tav tm="100000">
                                          <p:val>
                                            <p:strVal val="#ppt_x"/>
                                          </p:val>
                                        </p:tav>
                                      </p:tavLst>
                                    </p:anim>
                                    <p:anim calcmode="lin" valueType="num">
                                      <p:cBhvr additive="base">
                                        <p:cTn id="46" dur="1000" fill="hold"/>
                                        <p:tgtEl>
                                          <p:spTgt spid="10">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79512" y="116632"/>
            <a:ext cx="1095493" cy="369332"/>
          </a:xfrm>
          <a:prstGeom prst="rect">
            <a:avLst/>
          </a:prstGeom>
        </p:spPr>
        <p:txBody>
          <a:bodyPr wrap="none">
            <a:spAutoFit/>
          </a:bodyPr>
          <a:lstStyle/>
          <a:p>
            <a:r>
              <a:rPr lang="fr-FR" u="sng" dirty="0"/>
              <a:t>Exemple :</a:t>
            </a:r>
            <a:endParaRPr lang="fr-FR" dirty="0"/>
          </a:p>
        </p:txBody>
      </p:sp>
      <p:pic>
        <p:nvPicPr>
          <p:cNvPr id="37890" name="Picture 2"/>
          <p:cNvPicPr>
            <a:picLocks noChangeAspect="1" noChangeArrowheads="1"/>
          </p:cNvPicPr>
          <p:nvPr/>
        </p:nvPicPr>
        <p:blipFill>
          <a:blip r:embed="rId2" cstate="print"/>
          <a:srcRect/>
          <a:stretch>
            <a:fillRect/>
          </a:stretch>
        </p:blipFill>
        <p:spPr bwMode="auto">
          <a:xfrm>
            <a:off x="2015716" y="521668"/>
            <a:ext cx="5112568" cy="1755204"/>
          </a:xfrm>
          <a:prstGeom prst="rect">
            <a:avLst/>
          </a:prstGeom>
          <a:noFill/>
          <a:ln w="9525">
            <a:noFill/>
            <a:miter lim="800000"/>
            <a:headEnd/>
            <a:tailEnd/>
          </a:ln>
        </p:spPr>
      </p:pic>
      <p:sp>
        <p:nvSpPr>
          <p:cNvPr id="10" name="Rectangle 9">
            <a:extLst>
              <a:ext uri="{FF2B5EF4-FFF2-40B4-BE49-F238E27FC236}">
                <a16:creationId xmlns:a16="http://schemas.microsoft.com/office/drawing/2014/main" id="{D3EC8DB7-6248-4CEA-9C04-EA096DC377F7}"/>
              </a:ext>
            </a:extLst>
          </p:cNvPr>
          <p:cNvSpPr/>
          <p:nvPr/>
        </p:nvSpPr>
        <p:spPr>
          <a:xfrm>
            <a:off x="179512" y="2348880"/>
            <a:ext cx="1357295" cy="369332"/>
          </a:xfrm>
          <a:prstGeom prst="rect">
            <a:avLst/>
          </a:prstGeom>
        </p:spPr>
        <p:txBody>
          <a:bodyPr wrap="none">
            <a:spAutoFit/>
          </a:bodyPr>
          <a:lstStyle/>
          <a:p>
            <a:r>
              <a:rPr lang="fr-FR" u="sng" dirty="0"/>
              <a:t>Remarques :</a:t>
            </a:r>
            <a:endParaRPr lang="fr-FR" dirty="0"/>
          </a:p>
        </p:txBody>
      </p:sp>
      <p:sp>
        <p:nvSpPr>
          <p:cNvPr id="11" name="Rectangle 10">
            <a:extLst>
              <a:ext uri="{FF2B5EF4-FFF2-40B4-BE49-F238E27FC236}">
                <a16:creationId xmlns:a16="http://schemas.microsoft.com/office/drawing/2014/main" id="{0765AB05-9798-4A79-A519-D1F3509020E1}"/>
              </a:ext>
            </a:extLst>
          </p:cNvPr>
          <p:cNvSpPr/>
          <p:nvPr/>
        </p:nvSpPr>
        <p:spPr>
          <a:xfrm>
            <a:off x="179512" y="2708920"/>
            <a:ext cx="8784976" cy="1323439"/>
          </a:xfrm>
          <a:prstGeom prst="rect">
            <a:avLst/>
          </a:prstGeom>
        </p:spPr>
        <p:txBody>
          <a:bodyPr wrap="square">
            <a:spAutoFit/>
          </a:bodyPr>
          <a:lstStyle/>
          <a:p>
            <a:pPr algn="just">
              <a:buFontTx/>
              <a:buChar char="-"/>
            </a:pPr>
            <a:r>
              <a:rPr lang="fr-FR" dirty="0"/>
              <a:t> Le dosage par étalonnage est une technique non destructive puisqu'elle n'altère par  l'échantillon dosé contrairement aux dosages par titrage dans lesquels intervient une réaction chimique ;</a:t>
            </a:r>
          </a:p>
          <a:p>
            <a:endParaRPr lang="fr-FR" sz="800" dirty="0"/>
          </a:p>
          <a:p>
            <a:pPr algn="just">
              <a:buFontTx/>
              <a:buChar char="-"/>
            </a:pPr>
            <a:r>
              <a:rPr lang="fr-FR" dirty="0"/>
              <a:t> Le dosage par étalonnage n'exige, en règle général, qu'un volume modéré de solution.</a:t>
            </a:r>
          </a:p>
        </p:txBody>
      </p:sp>
      <p:sp>
        <p:nvSpPr>
          <p:cNvPr id="12" name="Rectangle 11">
            <a:extLst>
              <a:ext uri="{FF2B5EF4-FFF2-40B4-BE49-F238E27FC236}">
                <a16:creationId xmlns:a16="http://schemas.microsoft.com/office/drawing/2014/main" id="{85C08222-9569-497F-8487-90B17AFBF0DB}"/>
              </a:ext>
            </a:extLst>
          </p:cNvPr>
          <p:cNvSpPr/>
          <p:nvPr/>
        </p:nvSpPr>
        <p:spPr>
          <a:xfrm>
            <a:off x="179512" y="4149080"/>
            <a:ext cx="3122714" cy="369332"/>
          </a:xfrm>
          <a:prstGeom prst="rect">
            <a:avLst/>
          </a:prstGeom>
        </p:spPr>
        <p:txBody>
          <a:bodyPr wrap="none">
            <a:spAutoFit/>
          </a:bodyPr>
          <a:lstStyle/>
          <a:p>
            <a:pPr marL="342900" indent="-342900"/>
            <a:r>
              <a:rPr lang="fr-FR" dirty="0">
                <a:solidFill>
                  <a:srgbClr val="0070C0"/>
                </a:solidFill>
                <a:uFill>
                  <a:solidFill>
                    <a:srgbClr val="FF0000"/>
                  </a:solidFill>
                </a:uFill>
              </a:rPr>
              <a:t>6.1. </a:t>
            </a:r>
            <a:r>
              <a:rPr lang="fr-FR" u="sng" dirty="0">
                <a:solidFill>
                  <a:srgbClr val="0070C0"/>
                </a:solidFill>
                <a:uFill>
                  <a:solidFill>
                    <a:srgbClr val="FF0000"/>
                  </a:solidFill>
                </a:uFill>
              </a:rPr>
              <a:t>Dosage </a:t>
            </a:r>
            <a:r>
              <a:rPr lang="fr-FR" u="sng" dirty="0" err="1">
                <a:solidFill>
                  <a:srgbClr val="0070C0"/>
                </a:solidFill>
                <a:uFill>
                  <a:solidFill>
                    <a:srgbClr val="FF0000"/>
                  </a:solidFill>
                </a:uFill>
              </a:rPr>
              <a:t>conductimétrique</a:t>
            </a:r>
            <a:endParaRPr lang="fr-FR" u="sng" dirty="0">
              <a:solidFill>
                <a:srgbClr val="0070C0"/>
              </a:solidFill>
              <a:uFill>
                <a:solidFill>
                  <a:srgbClr val="FF0000"/>
                </a:solidFill>
              </a:uFill>
            </a:endParaRPr>
          </a:p>
        </p:txBody>
      </p:sp>
      <p:sp>
        <p:nvSpPr>
          <p:cNvPr id="13" name="Rectangle 12">
            <a:extLst>
              <a:ext uri="{FF2B5EF4-FFF2-40B4-BE49-F238E27FC236}">
                <a16:creationId xmlns:a16="http://schemas.microsoft.com/office/drawing/2014/main" id="{D0BAA6AA-8B9B-4AC3-AD68-7A086850498E}"/>
              </a:ext>
            </a:extLst>
          </p:cNvPr>
          <p:cNvSpPr/>
          <p:nvPr/>
        </p:nvSpPr>
        <p:spPr>
          <a:xfrm>
            <a:off x="179512" y="4553252"/>
            <a:ext cx="1077539" cy="369332"/>
          </a:xfrm>
          <a:prstGeom prst="rect">
            <a:avLst/>
          </a:prstGeom>
        </p:spPr>
        <p:txBody>
          <a:bodyPr wrap="none">
            <a:spAutoFit/>
          </a:bodyPr>
          <a:lstStyle/>
          <a:p>
            <a:r>
              <a:rPr lang="fr-FR" b="1" u="sng" dirty="0"/>
              <a:t>Principe :</a:t>
            </a:r>
            <a:endParaRPr lang="fr-FR" dirty="0"/>
          </a:p>
        </p:txBody>
      </p:sp>
      <p:sp>
        <p:nvSpPr>
          <p:cNvPr id="14" name="Rectangle 13">
            <a:extLst>
              <a:ext uri="{FF2B5EF4-FFF2-40B4-BE49-F238E27FC236}">
                <a16:creationId xmlns:a16="http://schemas.microsoft.com/office/drawing/2014/main" id="{EB45B938-9FD6-4164-8170-0B72C385E81F}"/>
              </a:ext>
            </a:extLst>
          </p:cNvPr>
          <p:cNvSpPr/>
          <p:nvPr/>
        </p:nvSpPr>
        <p:spPr>
          <a:xfrm>
            <a:off x="179512" y="4913292"/>
            <a:ext cx="8784976" cy="1477328"/>
          </a:xfrm>
          <a:prstGeom prst="rect">
            <a:avLst/>
          </a:prstGeom>
        </p:spPr>
        <p:txBody>
          <a:bodyPr wrap="square">
            <a:spAutoFit/>
          </a:bodyPr>
          <a:lstStyle/>
          <a:p>
            <a:pPr algn="just"/>
            <a:r>
              <a:rPr lang="fr-FR" dirty="0">
                <a:sym typeface="Wingdings"/>
              </a:rPr>
              <a:t></a:t>
            </a:r>
            <a:r>
              <a:rPr lang="fr-FR" dirty="0"/>
              <a:t> </a:t>
            </a:r>
            <a:r>
              <a:rPr lang="fr-FR" b="1" dirty="0"/>
              <a:t>Construction de la courbe d’étalonnage</a:t>
            </a:r>
            <a:r>
              <a:rPr lang="fr-FR" dirty="0"/>
              <a:t> : on mesure la conductivité </a:t>
            </a:r>
            <a:r>
              <a:rPr lang="fr-FR" dirty="0">
                <a:sym typeface="Symbol"/>
              </a:rPr>
              <a:t></a:t>
            </a:r>
            <a:r>
              <a:rPr lang="fr-FR" dirty="0"/>
              <a:t> de plusieurs solutions de l’espèce chimique à doser (dont les concentrations molaires sont connues) puis on trace la courbe </a:t>
            </a:r>
            <a:r>
              <a:rPr lang="fr-FR" dirty="0">
                <a:sym typeface="Symbol"/>
              </a:rPr>
              <a:t></a:t>
            </a:r>
            <a:r>
              <a:rPr lang="fr-FR" dirty="0"/>
              <a:t> = </a:t>
            </a:r>
            <a:r>
              <a:rPr lang="fr-FR" i="1" dirty="0"/>
              <a:t>f </a:t>
            </a:r>
            <a:r>
              <a:rPr lang="fr-FR" dirty="0"/>
              <a:t>(</a:t>
            </a:r>
            <a:r>
              <a:rPr lang="fr-FR" i="1" dirty="0"/>
              <a:t>c</a:t>
            </a:r>
            <a:r>
              <a:rPr lang="fr-FR" dirty="0"/>
              <a:t>), représentant la conductivité </a:t>
            </a:r>
            <a:r>
              <a:rPr lang="fr-FR" dirty="0">
                <a:sym typeface="Symbol"/>
              </a:rPr>
              <a:t></a:t>
            </a:r>
            <a:r>
              <a:rPr lang="fr-FR" dirty="0"/>
              <a:t> de l’espèce chimique dans ces différentes solutions en fonction de leur concentration molaire </a:t>
            </a:r>
            <a:r>
              <a:rPr lang="fr-FR" i="1" dirty="0"/>
              <a:t>c</a:t>
            </a:r>
            <a:r>
              <a:rPr lang="fr-FR" dirty="0"/>
              <a:t>. On obtient une droite d’étalonnage (droite modélisée passant par l’origine).</a:t>
            </a:r>
          </a:p>
        </p:txBody>
      </p:sp>
      <p:pic>
        <p:nvPicPr>
          <p:cNvPr id="37891" name="Picture 3"/>
          <p:cNvPicPr>
            <a:picLocks noChangeAspect="1" noChangeArrowheads="1"/>
          </p:cNvPicPr>
          <p:nvPr/>
        </p:nvPicPr>
        <p:blipFill>
          <a:blip r:embed="rId2" cstate="print"/>
          <a:srcRect/>
          <a:stretch>
            <a:fillRect/>
          </a:stretch>
        </p:blipFill>
        <p:spPr bwMode="auto">
          <a:xfrm>
            <a:off x="167343" y="0"/>
            <a:ext cx="8809314" cy="30243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fade">
                                      <p:cBhvr>
                                        <p:cTn id="7" dur="800" decel="100000"/>
                                        <p:tgtEl>
                                          <p:spTgt spid="37890"/>
                                        </p:tgtEl>
                                      </p:cBhvr>
                                    </p:animEffect>
                                    <p:anim calcmode="lin" valueType="num">
                                      <p:cBhvr>
                                        <p:cTn id="8" dur="800" decel="100000" fill="hold"/>
                                        <p:tgtEl>
                                          <p:spTgt spid="37890"/>
                                        </p:tgtEl>
                                        <p:attrNameLst>
                                          <p:attrName>style.rotation</p:attrName>
                                        </p:attrNameLst>
                                      </p:cBhvr>
                                      <p:tavLst>
                                        <p:tav tm="0">
                                          <p:val>
                                            <p:fltVal val="-90"/>
                                          </p:val>
                                        </p:tav>
                                        <p:tav tm="100000">
                                          <p:val>
                                            <p:fltVal val="0"/>
                                          </p:val>
                                        </p:tav>
                                      </p:tavLst>
                                    </p:anim>
                                    <p:anim calcmode="lin" valueType="num">
                                      <p:cBhvr>
                                        <p:cTn id="9" dur="800" decel="100000" fill="hold"/>
                                        <p:tgtEl>
                                          <p:spTgt spid="37890"/>
                                        </p:tgtEl>
                                        <p:attrNameLst>
                                          <p:attrName>ppt_x</p:attrName>
                                        </p:attrNameLst>
                                      </p:cBhvr>
                                      <p:tavLst>
                                        <p:tav tm="0">
                                          <p:val>
                                            <p:strVal val="#ppt_x+0.4"/>
                                          </p:val>
                                        </p:tav>
                                        <p:tav tm="100000">
                                          <p:val>
                                            <p:strVal val="#ppt_x-0.05"/>
                                          </p:val>
                                        </p:tav>
                                      </p:tavLst>
                                    </p:anim>
                                    <p:anim calcmode="lin" valueType="num">
                                      <p:cBhvr>
                                        <p:cTn id="10" dur="800" decel="100000" fill="hold"/>
                                        <p:tgtEl>
                                          <p:spTgt spid="3789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789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7890"/>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ppt_y</p:attrName>
                                        </p:attrNameLst>
                                      </p:cBhvr>
                                      <p:tavLst>
                                        <p:tav tm="0">
                                          <p:val>
                                            <p:strVal val="#ppt_y+#ppt_h*1.125000"/>
                                          </p:val>
                                        </p:tav>
                                        <p:tav tm="100000">
                                          <p:val>
                                            <p:strVal val="#ppt_y"/>
                                          </p:val>
                                        </p:tav>
                                      </p:tavLst>
                                    </p:anim>
                                    <p:animEffect transition="in" filter="wipe(up)">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11">
                                            <p:txEl>
                                              <p:pRg st="0" end="0"/>
                                            </p:txEl>
                                          </p:spTgt>
                                        </p:tgtEl>
                                        <p:attrNameLst>
                                          <p:attrName>style.visibility</p:attrName>
                                        </p:attrNameLst>
                                      </p:cBhvr>
                                      <p:to>
                                        <p:strVal val="visible"/>
                                      </p:to>
                                    </p:set>
                                    <p:anim calcmode="lin" valueType="num">
                                      <p:cBhvr>
                                        <p:cTn id="23" dur="500" fill="hold"/>
                                        <p:tgtEl>
                                          <p:spTgt spid="1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1">
                                            <p:txEl>
                                              <p:pRg st="0" end="0"/>
                                            </p:txEl>
                                          </p:spTgt>
                                        </p:tgtEl>
                                        <p:attrNameLst>
                                          <p:attrName>ppt_y</p:attrName>
                                        </p:attrNameLst>
                                      </p:cBhvr>
                                      <p:tavLst>
                                        <p:tav tm="0">
                                          <p:val>
                                            <p:strVal val="#ppt_y"/>
                                          </p:val>
                                        </p:tav>
                                        <p:tav tm="100000">
                                          <p:val>
                                            <p:strVal val="#ppt_y"/>
                                          </p:val>
                                        </p:tav>
                                      </p:tavLst>
                                    </p:anim>
                                    <p:anim calcmode="lin" valueType="num">
                                      <p:cBhvr>
                                        <p:cTn id="25" dur="500" fill="hold"/>
                                        <p:tgtEl>
                                          <p:spTgt spid="1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11">
                                            <p:txEl>
                                              <p:pRg st="2" end="2"/>
                                            </p:txEl>
                                          </p:spTgt>
                                        </p:tgtEl>
                                        <p:attrNameLst>
                                          <p:attrName>style.visibility</p:attrName>
                                        </p:attrNameLst>
                                      </p:cBhvr>
                                      <p:to>
                                        <p:strVal val="visible"/>
                                      </p:to>
                                    </p:set>
                                    <p:anim calcmode="lin" valueType="num">
                                      <p:cBhvr>
                                        <p:cTn id="32" dur="500" fill="hold"/>
                                        <p:tgtEl>
                                          <p:spTgt spid="11">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11">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2">
                                            <p:txEl>
                                              <p:pRg st="0" end="0"/>
                                            </p:txEl>
                                          </p:spTgt>
                                        </p:tgtEl>
                                        <p:attrNameLst>
                                          <p:attrName>style.visibility</p:attrName>
                                        </p:attrNameLst>
                                      </p:cBhvr>
                                      <p:to>
                                        <p:strVal val="visible"/>
                                      </p:to>
                                    </p:set>
                                    <p:anim calcmode="lin" valueType="num">
                                      <p:cBhvr additive="base">
                                        <p:cTn id="41"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slide(fromBottom)">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41" presetClass="entr" presetSubtype="0" fill="hold" grpId="0" nodeType="clickEffect">
                                  <p:stCondLst>
                                    <p:cond delay="0"/>
                                  </p:stCondLst>
                                  <p:iterate type="lt">
                                    <p:tmPct val="10000"/>
                                  </p:iterate>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14"/>
                                        </p:tgtEl>
                                        <p:attrNameLst>
                                          <p:attrName>ppt_y</p:attrName>
                                        </p:attrNameLst>
                                      </p:cBhvr>
                                      <p:tavLst>
                                        <p:tav tm="0">
                                          <p:val>
                                            <p:strVal val="#ppt_y"/>
                                          </p:val>
                                        </p:tav>
                                        <p:tav tm="100000">
                                          <p:val>
                                            <p:strVal val="#ppt_y"/>
                                          </p:val>
                                        </p:tav>
                                      </p:tavLst>
                                    </p:anim>
                                    <p:anim calcmode="lin" valueType="num">
                                      <p:cBhvr>
                                        <p:cTn id="5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7" restart="whenNotActive" fill="hold" evtFilter="cancelBubble" nodeType="interactiveSeq">
                <p:stCondLst>
                  <p:cond evt="onClick" delay="0">
                    <p:tgtEl>
                      <p:spTgt spid="37890"/>
                    </p:tgtEl>
                  </p:cond>
                </p:stCondLst>
                <p:endSync evt="end" delay="0">
                  <p:rtn val="all"/>
                </p:endSync>
                <p:childTnLst>
                  <p:par>
                    <p:cTn id="58" fill="hold">
                      <p:stCondLst>
                        <p:cond delay="0"/>
                      </p:stCondLst>
                      <p:childTnLst>
                        <p:par>
                          <p:cTn id="59" fill="hold">
                            <p:stCondLst>
                              <p:cond delay="0"/>
                            </p:stCondLst>
                            <p:childTnLst>
                              <p:par>
                                <p:cTn id="60" presetID="53" presetClass="entr" presetSubtype="0" fill="hold" nodeType="clickEffect">
                                  <p:stCondLst>
                                    <p:cond delay="0"/>
                                  </p:stCondLst>
                                  <p:childTnLst>
                                    <p:set>
                                      <p:cBhvr>
                                        <p:cTn id="61" dur="1" fill="hold">
                                          <p:stCondLst>
                                            <p:cond delay="0"/>
                                          </p:stCondLst>
                                        </p:cTn>
                                        <p:tgtEl>
                                          <p:spTgt spid="37891"/>
                                        </p:tgtEl>
                                        <p:attrNameLst>
                                          <p:attrName>style.visibility</p:attrName>
                                        </p:attrNameLst>
                                      </p:cBhvr>
                                      <p:to>
                                        <p:strVal val="visible"/>
                                      </p:to>
                                    </p:set>
                                    <p:anim calcmode="lin" valueType="num">
                                      <p:cBhvr>
                                        <p:cTn id="62" dur="500" fill="hold"/>
                                        <p:tgtEl>
                                          <p:spTgt spid="37891"/>
                                        </p:tgtEl>
                                        <p:attrNameLst>
                                          <p:attrName>ppt_w</p:attrName>
                                        </p:attrNameLst>
                                      </p:cBhvr>
                                      <p:tavLst>
                                        <p:tav tm="0">
                                          <p:val>
                                            <p:fltVal val="0"/>
                                          </p:val>
                                        </p:tav>
                                        <p:tav tm="100000">
                                          <p:val>
                                            <p:strVal val="#ppt_w"/>
                                          </p:val>
                                        </p:tav>
                                      </p:tavLst>
                                    </p:anim>
                                    <p:anim calcmode="lin" valueType="num">
                                      <p:cBhvr>
                                        <p:cTn id="63" dur="500" fill="hold"/>
                                        <p:tgtEl>
                                          <p:spTgt spid="37891"/>
                                        </p:tgtEl>
                                        <p:attrNameLst>
                                          <p:attrName>ppt_h</p:attrName>
                                        </p:attrNameLst>
                                      </p:cBhvr>
                                      <p:tavLst>
                                        <p:tav tm="0">
                                          <p:val>
                                            <p:fltVal val="0"/>
                                          </p:val>
                                        </p:tav>
                                        <p:tav tm="100000">
                                          <p:val>
                                            <p:strVal val="#ppt_h"/>
                                          </p:val>
                                        </p:tav>
                                      </p:tavLst>
                                    </p:anim>
                                    <p:animEffect transition="in" filter="fade">
                                      <p:cBhvr>
                                        <p:cTn id="64" dur="500"/>
                                        <p:tgtEl>
                                          <p:spTgt spid="37891"/>
                                        </p:tgtEl>
                                      </p:cBhvr>
                                    </p:animEffect>
                                  </p:childTnLst>
                                </p:cTn>
                              </p:par>
                            </p:childTnLst>
                          </p:cTn>
                        </p:par>
                      </p:childTnLst>
                    </p:cTn>
                  </p:par>
                </p:childTnLst>
              </p:cTn>
              <p:nextCondLst>
                <p:cond evt="onClick" delay="0">
                  <p:tgtEl>
                    <p:spTgt spid="37890"/>
                  </p:tgtEl>
                </p:cond>
              </p:nextCondLst>
            </p:seq>
            <p:seq concurrent="1" nextAc="seek">
              <p:cTn id="65" restart="whenNotActive" fill="hold" evtFilter="cancelBubble" nodeType="interactiveSeq">
                <p:stCondLst>
                  <p:cond evt="onClick" delay="0">
                    <p:tgtEl>
                      <p:spTgt spid="37891"/>
                    </p:tgtEl>
                  </p:cond>
                </p:stCondLst>
                <p:endSync evt="end" delay="0">
                  <p:rtn val="all"/>
                </p:endSync>
                <p:childTnLst>
                  <p:par>
                    <p:cTn id="66" fill="hold">
                      <p:stCondLst>
                        <p:cond delay="0"/>
                      </p:stCondLst>
                      <p:childTnLst>
                        <p:par>
                          <p:cTn id="67" fill="hold">
                            <p:stCondLst>
                              <p:cond delay="0"/>
                            </p:stCondLst>
                            <p:childTnLst>
                              <p:par>
                                <p:cTn id="68" presetID="1" presetClass="exit" presetSubtype="0" fill="hold" nodeType="clickEffect">
                                  <p:stCondLst>
                                    <p:cond delay="0"/>
                                  </p:stCondLst>
                                  <p:childTnLst>
                                    <p:set>
                                      <p:cBhvr>
                                        <p:cTn id="69" dur="1" fill="hold">
                                          <p:stCondLst>
                                            <p:cond delay="0"/>
                                          </p:stCondLst>
                                        </p:cTn>
                                        <p:tgtEl>
                                          <p:spTgt spid="37891"/>
                                        </p:tgtEl>
                                        <p:attrNameLst>
                                          <p:attrName>style.visibility</p:attrName>
                                        </p:attrNameLst>
                                      </p:cBhvr>
                                      <p:to>
                                        <p:strVal val="hidden"/>
                                      </p:to>
                                    </p:set>
                                  </p:childTnLst>
                                </p:cTn>
                              </p:par>
                            </p:childTnLst>
                          </p:cTn>
                        </p:par>
                      </p:childTnLst>
                    </p:cTn>
                  </p:par>
                </p:childTnLst>
              </p:cTn>
              <p:nextCondLst>
                <p:cond evt="onClick" delay="0">
                  <p:tgtEl>
                    <p:spTgt spid="37891"/>
                  </p:tgtEl>
                </p:cond>
              </p:nextCondLst>
            </p:seq>
          </p:childTnLst>
        </p:cTn>
      </p:par>
    </p:tnLst>
    <p:bldLst>
      <p:bldP spid="10" grpId="0"/>
      <p:bldP spid="11" grpId="0" build="p"/>
      <p:bldP spid="12" grpId="0" build="p" autoUpdateAnimBg="0"/>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79512" y="44624"/>
            <a:ext cx="8784976" cy="1200329"/>
          </a:xfrm>
          <a:prstGeom prst="rect">
            <a:avLst/>
          </a:prstGeom>
        </p:spPr>
        <p:txBody>
          <a:bodyPr wrap="square">
            <a:spAutoFit/>
          </a:bodyPr>
          <a:lstStyle/>
          <a:p>
            <a:pPr algn="just"/>
            <a:r>
              <a:rPr lang="fr-FR" dirty="0">
                <a:sym typeface="Wingdings"/>
              </a:rPr>
              <a:t></a:t>
            </a:r>
            <a:r>
              <a:rPr lang="fr-FR" dirty="0"/>
              <a:t> </a:t>
            </a:r>
            <a:r>
              <a:rPr lang="fr-FR" b="1" dirty="0"/>
              <a:t>Détermination de la concentration de la solution inconnue</a:t>
            </a:r>
            <a:r>
              <a:rPr lang="fr-FR" dirty="0"/>
              <a:t> : on mesure la conductivité </a:t>
            </a:r>
            <a:r>
              <a:rPr lang="fr-FR" dirty="0">
                <a:sym typeface="Symbol"/>
              </a:rPr>
              <a:t></a:t>
            </a:r>
            <a:r>
              <a:rPr lang="fr-FR" dirty="0"/>
              <a:t> de la solution contenant l’espèce chimique à doser puis, à partir de la droite d’étalonnage, on reporte la valeur de la conductivité de l’espèce chimique à doser et on détermine sa concentration sur l’axe des abscisses.</a:t>
            </a:r>
          </a:p>
        </p:txBody>
      </p:sp>
      <p:sp>
        <p:nvSpPr>
          <p:cNvPr id="14" name="Rectangle 13"/>
          <p:cNvSpPr/>
          <p:nvPr/>
        </p:nvSpPr>
        <p:spPr>
          <a:xfrm>
            <a:off x="179512" y="1340768"/>
            <a:ext cx="7082580" cy="369332"/>
          </a:xfrm>
          <a:prstGeom prst="rect">
            <a:avLst/>
          </a:prstGeom>
        </p:spPr>
        <p:txBody>
          <a:bodyPr wrap="square">
            <a:spAutoFit/>
          </a:bodyPr>
          <a:lstStyle/>
          <a:p>
            <a:r>
              <a:rPr lang="fr-FR" u="sng" dirty="0"/>
              <a:t>Exemple :</a:t>
            </a:r>
            <a:r>
              <a:rPr lang="fr-FR" dirty="0"/>
              <a:t> dosage par étalonnage d’un sérum physiologique (voir ECE n°1)</a:t>
            </a:r>
          </a:p>
        </p:txBody>
      </p:sp>
      <p:pic>
        <p:nvPicPr>
          <p:cNvPr id="9" name="Image 8">
            <a:extLst>
              <a:ext uri="{FF2B5EF4-FFF2-40B4-BE49-F238E27FC236}">
                <a16:creationId xmlns:a16="http://schemas.microsoft.com/office/drawing/2014/main" id="{3224CEBB-3C32-4513-82F7-0597F8FAE9DB}"/>
              </a:ext>
            </a:extLst>
          </p:cNvPr>
          <p:cNvPicPr/>
          <p:nvPr/>
        </p:nvPicPr>
        <p:blipFill>
          <a:blip r:embed="rId2" cstate="print"/>
          <a:srcRect/>
          <a:stretch>
            <a:fillRect/>
          </a:stretch>
        </p:blipFill>
        <p:spPr bwMode="auto">
          <a:xfrm>
            <a:off x="251520" y="1772816"/>
            <a:ext cx="4733834" cy="3096344"/>
          </a:xfrm>
          <a:prstGeom prst="rect">
            <a:avLst/>
          </a:prstGeom>
          <a:noFill/>
          <a:ln w="9525">
            <a:noFill/>
            <a:miter lim="800000"/>
            <a:headEnd/>
            <a:tailEnd/>
          </a:ln>
        </p:spPr>
      </p:pic>
      <p:sp>
        <p:nvSpPr>
          <p:cNvPr id="10" name="Rectangle 9">
            <a:extLst>
              <a:ext uri="{FF2B5EF4-FFF2-40B4-BE49-F238E27FC236}">
                <a16:creationId xmlns:a16="http://schemas.microsoft.com/office/drawing/2014/main" id="{E0C96251-ECE2-4BDC-985C-AC8954CB42F0}"/>
              </a:ext>
            </a:extLst>
          </p:cNvPr>
          <p:cNvSpPr/>
          <p:nvPr/>
        </p:nvSpPr>
        <p:spPr>
          <a:xfrm>
            <a:off x="5220072" y="4058488"/>
            <a:ext cx="3744416" cy="738664"/>
          </a:xfrm>
          <a:prstGeom prst="rect">
            <a:avLst/>
          </a:prstGeom>
        </p:spPr>
        <p:txBody>
          <a:bodyPr wrap="square">
            <a:spAutoFit/>
          </a:bodyPr>
          <a:lstStyle/>
          <a:p>
            <a:pPr algn="just"/>
            <a:r>
              <a:rPr lang="fr-FR" sz="1400" dirty="0">
                <a:sym typeface="Symbol"/>
              </a:rPr>
              <a:t></a:t>
            </a:r>
            <a:r>
              <a:rPr lang="fr-FR" sz="1400" dirty="0"/>
              <a:t> Courbe d’étalonnage associée aux solutions étalons en chlorure de sodium (ECE sérum physiologique)</a:t>
            </a:r>
          </a:p>
        </p:txBody>
      </p:sp>
      <p:sp>
        <p:nvSpPr>
          <p:cNvPr id="15" name="Rectangle 14">
            <a:extLst>
              <a:ext uri="{FF2B5EF4-FFF2-40B4-BE49-F238E27FC236}">
                <a16:creationId xmlns:a16="http://schemas.microsoft.com/office/drawing/2014/main" id="{7757A847-7B66-4200-8D70-2323D687E034}"/>
              </a:ext>
            </a:extLst>
          </p:cNvPr>
          <p:cNvSpPr/>
          <p:nvPr/>
        </p:nvSpPr>
        <p:spPr>
          <a:xfrm>
            <a:off x="179512" y="5229200"/>
            <a:ext cx="3456908" cy="369332"/>
          </a:xfrm>
          <a:prstGeom prst="rect">
            <a:avLst/>
          </a:prstGeom>
        </p:spPr>
        <p:txBody>
          <a:bodyPr wrap="none">
            <a:spAutoFit/>
          </a:bodyPr>
          <a:lstStyle/>
          <a:p>
            <a:pPr marL="342900" indent="-342900"/>
            <a:r>
              <a:rPr lang="fr-FR" dirty="0">
                <a:solidFill>
                  <a:srgbClr val="0070C0"/>
                </a:solidFill>
                <a:uFill>
                  <a:solidFill>
                    <a:srgbClr val="FF0000"/>
                  </a:solidFill>
                </a:uFill>
              </a:rPr>
              <a:t>6.2. </a:t>
            </a:r>
            <a:r>
              <a:rPr lang="fr-FR" u="sng" dirty="0">
                <a:solidFill>
                  <a:srgbClr val="0070C0"/>
                </a:solidFill>
                <a:uFill>
                  <a:solidFill>
                    <a:srgbClr val="FF0000"/>
                  </a:solidFill>
                </a:uFill>
              </a:rPr>
              <a:t>Dosage </a:t>
            </a:r>
            <a:r>
              <a:rPr lang="fr-FR" u="sng" dirty="0" err="1">
                <a:solidFill>
                  <a:srgbClr val="0070C0"/>
                </a:solidFill>
                <a:uFill>
                  <a:solidFill>
                    <a:srgbClr val="FF0000"/>
                  </a:solidFill>
                </a:uFill>
              </a:rPr>
              <a:t>spectrophotométrique</a:t>
            </a:r>
            <a:endParaRPr lang="fr-FR" u="sng" dirty="0">
              <a:solidFill>
                <a:srgbClr val="0070C0"/>
              </a:solidFill>
              <a:uFill>
                <a:solidFill>
                  <a:srgbClr val="FF0000"/>
                </a:solidFill>
              </a:uFill>
            </a:endParaRPr>
          </a:p>
        </p:txBody>
      </p:sp>
      <p:sp>
        <p:nvSpPr>
          <p:cNvPr id="16" name="Rectangle 15">
            <a:extLst>
              <a:ext uri="{FF2B5EF4-FFF2-40B4-BE49-F238E27FC236}">
                <a16:creationId xmlns:a16="http://schemas.microsoft.com/office/drawing/2014/main" id="{37E8A443-B05E-47D7-88EB-5086E5A7A32F}"/>
              </a:ext>
            </a:extLst>
          </p:cNvPr>
          <p:cNvSpPr/>
          <p:nvPr/>
        </p:nvSpPr>
        <p:spPr>
          <a:xfrm>
            <a:off x="179512" y="5598532"/>
            <a:ext cx="8784976" cy="646331"/>
          </a:xfrm>
          <a:prstGeom prst="rect">
            <a:avLst/>
          </a:prstGeom>
        </p:spPr>
        <p:txBody>
          <a:bodyPr wrap="square">
            <a:spAutoFit/>
          </a:bodyPr>
          <a:lstStyle/>
          <a:p>
            <a:pPr algn="just"/>
            <a:r>
              <a:rPr lang="fr-FR" b="1" u="sng" dirty="0"/>
              <a:t>Rappel :</a:t>
            </a:r>
            <a:r>
              <a:rPr lang="fr-FR" dirty="0"/>
              <a:t> l’absorbance d’une solution colorée est proportionnelle à la concentration de l’espèce chimique responsable de sa couleur : c’est la </a:t>
            </a:r>
            <a:r>
              <a:rPr lang="fr-FR" b="1" dirty="0"/>
              <a:t>loi de </a:t>
            </a:r>
            <a:r>
              <a:rPr lang="fr-FR" b="1" dirty="0" err="1"/>
              <a:t>Beer</a:t>
            </a:r>
            <a:r>
              <a:rPr lang="fr-FR" b="1" dirty="0"/>
              <a:t>-Lambert</a:t>
            </a:r>
            <a:r>
              <a:rPr lang="fr-FR"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lide(fromBottom)">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 calcmode="lin" valueType="num">
                                      <p:cBhvr additive="base">
                                        <p:cTn id="12" dur="500" fill="hold"/>
                                        <p:tgtEl>
                                          <p:spTgt spid="15">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1" presetClass="entr" presetSubtype="0" fill="hold" grpId="0" nodeType="clickEffect">
                                  <p:stCondLst>
                                    <p:cond delay="0"/>
                                  </p:stCondLst>
                                  <p:iterate type="lt">
                                    <p:tmPct val="10000"/>
                                  </p:iterate>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6"/>
                                        </p:tgtEl>
                                        <p:attrNameLst>
                                          <p:attrName>ppt_y</p:attrName>
                                        </p:attrNameLst>
                                      </p:cBhvr>
                                      <p:tavLst>
                                        <p:tav tm="0">
                                          <p:val>
                                            <p:strVal val="#ppt_y"/>
                                          </p:val>
                                        </p:tav>
                                        <p:tav tm="100000">
                                          <p:val>
                                            <p:strVal val="#ppt_y"/>
                                          </p:val>
                                        </p:tav>
                                      </p:tavLst>
                                    </p:anim>
                                    <p:anim calcmode="lin" valueType="num">
                                      <p:cBhvr>
                                        <p:cTn id="20"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build="p" autoUpdateAnimBg="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cstate="print"/>
          <a:srcRect/>
          <a:stretch>
            <a:fillRect/>
          </a:stretch>
        </p:blipFill>
        <p:spPr bwMode="auto">
          <a:xfrm>
            <a:off x="989856" y="188640"/>
            <a:ext cx="7164288" cy="2151863"/>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79512" y="188640"/>
            <a:ext cx="1077539" cy="369332"/>
          </a:xfrm>
          <a:prstGeom prst="rect">
            <a:avLst/>
          </a:prstGeom>
        </p:spPr>
        <p:txBody>
          <a:bodyPr wrap="none">
            <a:spAutoFit/>
          </a:bodyPr>
          <a:lstStyle/>
          <a:p>
            <a:r>
              <a:rPr lang="fr-FR" b="1" u="sng" dirty="0"/>
              <a:t>Principe :</a:t>
            </a:r>
            <a:endParaRPr lang="fr-FR" dirty="0"/>
          </a:p>
        </p:txBody>
      </p:sp>
      <p:sp>
        <p:nvSpPr>
          <p:cNvPr id="9" name="Rectangle 8"/>
          <p:cNvSpPr/>
          <p:nvPr/>
        </p:nvSpPr>
        <p:spPr>
          <a:xfrm>
            <a:off x="179512" y="548680"/>
            <a:ext cx="8784976" cy="3662541"/>
          </a:xfrm>
          <a:prstGeom prst="rect">
            <a:avLst/>
          </a:prstGeom>
        </p:spPr>
        <p:txBody>
          <a:bodyPr wrap="square">
            <a:spAutoFit/>
          </a:bodyPr>
          <a:lstStyle/>
          <a:p>
            <a:pPr algn="just">
              <a:buFont typeface="Wingdings" pitchFamily="2" charset="2"/>
              <a:buChar char=""/>
            </a:pPr>
            <a:r>
              <a:rPr lang="fr-FR" dirty="0"/>
              <a:t> </a:t>
            </a:r>
            <a:r>
              <a:rPr lang="fr-FR" b="1" dirty="0"/>
              <a:t>Choix de la longueur d’onde de travail</a:t>
            </a:r>
            <a:r>
              <a:rPr lang="fr-FR" dirty="0"/>
              <a:t> : pour avoir une meilleur précision sur la mesure d’absorbance, on règle le spectrophotomètre à la longueur d’onde </a:t>
            </a:r>
            <a:r>
              <a:rPr lang="fr-FR" dirty="0">
                <a:sym typeface="Symbol"/>
              </a:rPr>
              <a:t></a:t>
            </a:r>
            <a:r>
              <a:rPr lang="fr-FR" baseline="-25000" dirty="0"/>
              <a:t>max</a:t>
            </a:r>
            <a:r>
              <a:rPr lang="fr-FR" dirty="0"/>
              <a:t>, correspondant au maximum d’absorption de l’espèce chimique.</a:t>
            </a:r>
          </a:p>
          <a:p>
            <a:endParaRPr lang="fr-FR" sz="800" dirty="0"/>
          </a:p>
          <a:p>
            <a:pPr algn="just">
              <a:buFont typeface="Wingdings" pitchFamily="2" charset="2"/>
              <a:buChar char=""/>
            </a:pPr>
            <a:r>
              <a:rPr lang="fr-FR" dirty="0"/>
              <a:t> </a:t>
            </a:r>
            <a:r>
              <a:rPr lang="fr-FR" b="1" dirty="0"/>
              <a:t>Construction de la courbe d’étalonnage</a:t>
            </a:r>
            <a:r>
              <a:rPr lang="fr-FR" dirty="0"/>
              <a:t> : on mesure l’absorbance A de la solution contenant l’espèce chimique à doser, à la longueur d’onde choisie, puis on trace la courbe A = </a:t>
            </a:r>
            <a:r>
              <a:rPr lang="fr-FR" i="1" dirty="0"/>
              <a:t>f </a:t>
            </a:r>
            <a:r>
              <a:rPr lang="fr-FR" dirty="0"/>
              <a:t>(</a:t>
            </a:r>
            <a:r>
              <a:rPr lang="fr-FR" i="1" dirty="0"/>
              <a:t>c</a:t>
            </a:r>
            <a:r>
              <a:rPr lang="fr-FR" dirty="0"/>
              <a:t>), représentant l’absorbance A de plusieurs solutions de l’espèce chimique colorée à doser (dont les concentrations sont connues) en fonction de la concentration molaire </a:t>
            </a:r>
            <a:r>
              <a:rPr lang="fr-FR" i="1" dirty="0"/>
              <a:t>c</a:t>
            </a:r>
            <a:r>
              <a:rPr lang="fr-FR" dirty="0"/>
              <a:t> de l’espèce chimique dans ces différentes solutions. On obtient une droite d’étalonnage (droite modélisée passant par l’origine) de coefficient directeur : </a:t>
            </a:r>
            <a:r>
              <a:rPr lang="fr-FR" dirty="0">
                <a:sym typeface="Symbol"/>
              </a:rPr>
              <a:t></a:t>
            </a:r>
            <a:r>
              <a:rPr lang="fr-FR" dirty="0"/>
              <a:t> </a:t>
            </a:r>
            <a:r>
              <a:rPr lang="fr-FR" dirty="0">
                <a:sym typeface="Symbol"/>
              </a:rPr>
              <a:t></a:t>
            </a:r>
            <a:r>
              <a:rPr lang="fr-FR" dirty="0"/>
              <a:t> ℓ (loi de </a:t>
            </a:r>
            <a:r>
              <a:rPr lang="fr-FR" dirty="0" err="1"/>
              <a:t>Beer</a:t>
            </a:r>
            <a:r>
              <a:rPr lang="fr-FR" dirty="0"/>
              <a:t>-Lambert).</a:t>
            </a:r>
          </a:p>
          <a:p>
            <a:endParaRPr lang="fr-FR" sz="800" dirty="0"/>
          </a:p>
          <a:p>
            <a:pPr algn="just">
              <a:buFont typeface="Wingdings" pitchFamily="2" charset="2"/>
              <a:buChar char=""/>
            </a:pPr>
            <a:r>
              <a:rPr lang="fr-FR" dirty="0"/>
              <a:t> </a:t>
            </a:r>
            <a:r>
              <a:rPr lang="fr-FR" b="1" dirty="0"/>
              <a:t>Détermination de la concentration de la solution inconnue</a:t>
            </a:r>
            <a:r>
              <a:rPr lang="fr-FR" dirty="0"/>
              <a:t> : à partir de la droite d’étalonnage on reporte la valeur de l’absorbance de l’espèce chimique à doser et on détermine sa concentration sur l’axe des abscisses.</a:t>
            </a:r>
          </a:p>
        </p:txBody>
      </p:sp>
      <p:pic>
        <p:nvPicPr>
          <p:cNvPr id="47108" name="Picture 4"/>
          <p:cNvPicPr>
            <a:picLocks noChangeAspect="1" noChangeArrowheads="1"/>
          </p:cNvPicPr>
          <p:nvPr/>
        </p:nvPicPr>
        <p:blipFill>
          <a:blip r:embed="rId2" cstate="print"/>
          <a:srcRect/>
          <a:stretch>
            <a:fillRect/>
          </a:stretch>
        </p:blipFill>
        <p:spPr bwMode="auto">
          <a:xfrm>
            <a:off x="3059832" y="4275855"/>
            <a:ext cx="3024336" cy="2448273"/>
          </a:xfrm>
          <a:prstGeom prst="rect">
            <a:avLst/>
          </a:prstGeom>
          <a:noFill/>
          <a:ln w="9525">
            <a:noFill/>
            <a:miter lim="800000"/>
            <a:headEnd/>
            <a:tailEnd/>
          </a:ln>
        </p:spPr>
      </p:pic>
      <p:pic>
        <p:nvPicPr>
          <p:cNvPr id="47109" name="Picture 5"/>
          <p:cNvPicPr>
            <a:picLocks noChangeAspect="1" noChangeArrowheads="1"/>
          </p:cNvPicPr>
          <p:nvPr/>
        </p:nvPicPr>
        <p:blipFill>
          <a:blip r:embed="rId2" cstate="print"/>
          <a:srcRect/>
          <a:stretch>
            <a:fillRect/>
          </a:stretch>
        </p:blipFill>
        <p:spPr bwMode="auto">
          <a:xfrm>
            <a:off x="1371600" y="1676400"/>
            <a:ext cx="6400800" cy="5181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fill="hold"/>
                                        <p:tgtEl>
                                          <p:spTgt spid="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9">
                                            <p:txEl>
                                              <p:pRg st="2" end="2"/>
                                            </p:txEl>
                                          </p:spTgt>
                                        </p:tgtEl>
                                        <p:attrNameLst>
                                          <p:attrName>style.visibility</p:attrName>
                                        </p:attrNameLst>
                                      </p:cBhvr>
                                      <p:to>
                                        <p:strVal val="visible"/>
                                      </p:to>
                                    </p:set>
                                    <p:anim calcmode="lin" valueType="num">
                                      <p:cBhvr>
                                        <p:cTn id="16" dur="500" fill="hold"/>
                                        <p:tgtEl>
                                          <p:spTgt spid="9">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
                                            <p:txEl>
                                              <p:pRg st="2" end="2"/>
                                            </p:txEl>
                                          </p:spTgt>
                                        </p:tgtEl>
                                        <p:attrNameLst>
                                          <p:attrName>ppt_y</p:attrName>
                                        </p:attrNameLst>
                                      </p:cBhvr>
                                      <p:tavLst>
                                        <p:tav tm="0">
                                          <p:val>
                                            <p:strVal val="#ppt_y"/>
                                          </p:val>
                                        </p:tav>
                                        <p:tav tm="100000">
                                          <p:val>
                                            <p:strVal val="#ppt_y"/>
                                          </p:val>
                                        </p:tav>
                                      </p:tavLst>
                                    </p:anim>
                                    <p:anim calcmode="lin" valueType="num">
                                      <p:cBhvr>
                                        <p:cTn id="18" dur="500" fill="hold"/>
                                        <p:tgtEl>
                                          <p:spTgt spid="9">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9">
                                            <p:txEl>
                                              <p:pRg st="4" end="4"/>
                                            </p:txEl>
                                          </p:spTgt>
                                        </p:tgtEl>
                                        <p:attrNameLst>
                                          <p:attrName>style.visibility</p:attrName>
                                        </p:attrNameLst>
                                      </p:cBhvr>
                                      <p:to>
                                        <p:strVal val="visible"/>
                                      </p:to>
                                    </p:set>
                                    <p:anim calcmode="lin" valueType="num">
                                      <p:cBhvr>
                                        <p:cTn id="25" dur="500" fill="hold"/>
                                        <p:tgtEl>
                                          <p:spTgt spid="9">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xEl>
                                              <p:pRg st="4" end="4"/>
                                            </p:txEl>
                                          </p:spTgt>
                                        </p:tgtEl>
                                        <p:attrNameLst>
                                          <p:attrName>ppt_y</p:attrName>
                                        </p:attrNameLst>
                                      </p:cBhvr>
                                      <p:tavLst>
                                        <p:tav tm="0">
                                          <p:val>
                                            <p:strVal val="#ppt_y"/>
                                          </p:val>
                                        </p:tav>
                                        <p:tav tm="100000">
                                          <p:val>
                                            <p:strVal val="#ppt_y"/>
                                          </p:val>
                                        </p:tav>
                                      </p:tavLst>
                                    </p:anim>
                                    <p:anim calcmode="lin" valueType="num">
                                      <p:cBhvr>
                                        <p:cTn id="27" dur="500" fill="hold"/>
                                        <p:tgtEl>
                                          <p:spTgt spid="9">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0" presetClass="entr" presetSubtype="0" fill="hold" nodeType="clickEffect">
                                  <p:stCondLst>
                                    <p:cond delay="0"/>
                                  </p:stCondLst>
                                  <p:childTnLst>
                                    <p:set>
                                      <p:cBhvr>
                                        <p:cTn id="33" dur="1" fill="hold">
                                          <p:stCondLst>
                                            <p:cond delay="0"/>
                                          </p:stCondLst>
                                        </p:cTn>
                                        <p:tgtEl>
                                          <p:spTgt spid="47108"/>
                                        </p:tgtEl>
                                        <p:attrNameLst>
                                          <p:attrName>style.visibility</p:attrName>
                                        </p:attrNameLst>
                                      </p:cBhvr>
                                      <p:to>
                                        <p:strVal val="visible"/>
                                      </p:to>
                                    </p:set>
                                    <p:animEffect transition="in" filter="fade">
                                      <p:cBhvr>
                                        <p:cTn id="34" dur="800" decel="100000"/>
                                        <p:tgtEl>
                                          <p:spTgt spid="47108"/>
                                        </p:tgtEl>
                                      </p:cBhvr>
                                    </p:animEffect>
                                    <p:anim calcmode="lin" valueType="num">
                                      <p:cBhvr>
                                        <p:cTn id="35" dur="800" decel="100000" fill="hold"/>
                                        <p:tgtEl>
                                          <p:spTgt spid="47108"/>
                                        </p:tgtEl>
                                        <p:attrNameLst>
                                          <p:attrName>style.rotation</p:attrName>
                                        </p:attrNameLst>
                                      </p:cBhvr>
                                      <p:tavLst>
                                        <p:tav tm="0">
                                          <p:val>
                                            <p:fltVal val="-90"/>
                                          </p:val>
                                        </p:tav>
                                        <p:tav tm="100000">
                                          <p:val>
                                            <p:fltVal val="0"/>
                                          </p:val>
                                        </p:tav>
                                      </p:tavLst>
                                    </p:anim>
                                    <p:anim calcmode="lin" valueType="num">
                                      <p:cBhvr>
                                        <p:cTn id="36" dur="800" decel="100000" fill="hold"/>
                                        <p:tgtEl>
                                          <p:spTgt spid="47108"/>
                                        </p:tgtEl>
                                        <p:attrNameLst>
                                          <p:attrName>ppt_x</p:attrName>
                                        </p:attrNameLst>
                                      </p:cBhvr>
                                      <p:tavLst>
                                        <p:tav tm="0">
                                          <p:val>
                                            <p:strVal val="#ppt_x+0.4"/>
                                          </p:val>
                                        </p:tav>
                                        <p:tav tm="100000">
                                          <p:val>
                                            <p:strVal val="#ppt_x-0.05"/>
                                          </p:val>
                                        </p:tav>
                                      </p:tavLst>
                                    </p:anim>
                                    <p:anim calcmode="lin" valueType="num">
                                      <p:cBhvr>
                                        <p:cTn id="37" dur="800" decel="100000" fill="hold"/>
                                        <p:tgtEl>
                                          <p:spTgt spid="47108"/>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47108"/>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4710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47108"/>
                    </p:tgtEl>
                  </p:cond>
                </p:stCondLst>
                <p:endSync evt="end" delay="0">
                  <p:rtn val="all"/>
                </p:endSync>
                <p:childTnLst>
                  <p:par>
                    <p:cTn id="41" fill="hold">
                      <p:stCondLst>
                        <p:cond delay="0"/>
                      </p:stCondLst>
                      <p:childTnLst>
                        <p:par>
                          <p:cTn id="42" fill="hold">
                            <p:stCondLst>
                              <p:cond delay="0"/>
                            </p:stCondLst>
                            <p:childTnLst>
                              <p:par>
                                <p:cTn id="43" presetID="53" presetClass="entr" presetSubtype="0" fill="hold" nodeType="clickEffect">
                                  <p:stCondLst>
                                    <p:cond delay="0"/>
                                  </p:stCondLst>
                                  <p:childTnLst>
                                    <p:set>
                                      <p:cBhvr>
                                        <p:cTn id="44" dur="1" fill="hold">
                                          <p:stCondLst>
                                            <p:cond delay="0"/>
                                          </p:stCondLst>
                                        </p:cTn>
                                        <p:tgtEl>
                                          <p:spTgt spid="47109"/>
                                        </p:tgtEl>
                                        <p:attrNameLst>
                                          <p:attrName>style.visibility</p:attrName>
                                        </p:attrNameLst>
                                      </p:cBhvr>
                                      <p:to>
                                        <p:strVal val="visible"/>
                                      </p:to>
                                    </p:set>
                                    <p:anim calcmode="lin" valueType="num">
                                      <p:cBhvr>
                                        <p:cTn id="45" dur="500" fill="hold"/>
                                        <p:tgtEl>
                                          <p:spTgt spid="47109"/>
                                        </p:tgtEl>
                                        <p:attrNameLst>
                                          <p:attrName>ppt_w</p:attrName>
                                        </p:attrNameLst>
                                      </p:cBhvr>
                                      <p:tavLst>
                                        <p:tav tm="0">
                                          <p:val>
                                            <p:fltVal val="0"/>
                                          </p:val>
                                        </p:tav>
                                        <p:tav tm="100000">
                                          <p:val>
                                            <p:strVal val="#ppt_w"/>
                                          </p:val>
                                        </p:tav>
                                      </p:tavLst>
                                    </p:anim>
                                    <p:anim calcmode="lin" valueType="num">
                                      <p:cBhvr>
                                        <p:cTn id="46" dur="500" fill="hold"/>
                                        <p:tgtEl>
                                          <p:spTgt spid="47109"/>
                                        </p:tgtEl>
                                        <p:attrNameLst>
                                          <p:attrName>ppt_h</p:attrName>
                                        </p:attrNameLst>
                                      </p:cBhvr>
                                      <p:tavLst>
                                        <p:tav tm="0">
                                          <p:val>
                                            <p:fltVal val="0"/>
                                          </p:val>
                                        </p:tav>
                                        <p:tav tm="100000">
                                          <p:val>
                                            <p:strVal val="#ppt_h"/>
                                          </p:val>
                                        </p:tav>
                                      </p:tavLst>
                                    </p:anim>
                                    <p:animEffect transition="in" filter="fade">
                                      <p:cBhvr>
                                        <p:cTn id="47" dur="500"/>
                                        <p:tgtEl>
                                          <p:spTgt spid="47109"/>
                                        </p:tgtEl>
                                      </p:cBhvr>
                                    </p:animEffect>
                                  </p:childTnLst>
                                </p:cTn>
                              </p:par>
                            </p:childTnLst>
                          </p:cTn>
                        </p:par>
                      </p:childTnLst>
                    </p:cTn>
                  </p:par>
                </p:childTnLst>
              </p:cTn>
              <p:nextCondLst>
                <p:cond evt="onClick" delay="0">
                  <p:tgtEl>
                    <p:spTgt spid="47108"/>
                  </p:tgtEl>
                </p:cond>
              </p:nextCondLst>
            </p:seq>
            <p:seq concurrent="1" nextAc="seek">
              <p:cTn id="48" restart="whenNotActive" fill="hold" evtFilter="cancelBubble" nodeType="interactiveSeq">
                <p:stCondLst>
                  <p:cond evt="onClick" delay="0">
                    <p:tgtEl>
                      <p:spTgt spid="47109"/>
                    </p:tgtEl>
                  </p:cond>
                </p:stCondLst>
                <p:endSync evt="end" delay="0">
                  <p:rtn val="all"/>
                </p:endSync>
                <p:childTnLst>
                  <p:par>
                    <p:cTn id="49" fill="hold">
                      <p:stCondLst>
                        <p:cond delay="0"/>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47109"/>
                                        </p:tgtEl>
                                        <p:attrNameLst>
                                          <p:attrName>style.visibility</p:attrName>
                                        </p:attrNameLst>
                                      </p:cBhvr>
                                      <p:to>
                                        <p:strVal val="hidden"/>
                                      </p:to>
                                    </p:set>
                                  </p:childTnLst>
                                </p:cTn>
                              </p:par>
                            </p:childTnLst>
                          </p:cTn>
                        </p:par>
                      </p:childTnLst>
                    </p:cTn>
                  </p:par>
                </p:childTnLst>
              </p:cTn>
              <p:nextCondLst>
                <p:cond evt="onClick" delay="0">
                  <p:tgtEl>
                    <p:spTgt spid="47109"/>
                  </p:tgtEl>
                </p:cond>
              </p:nextCondLst>
            </p:seq>
          </p:childTnLst>
        </p:cTn>
      </p:par>
    </p:tnLst>
    <p:bldLst>
      <p:bldP spid="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a:blip r:embed="rId2" cstate="print"/>
          <a:srcRect/>
          <a:stretch>
            <a:fillRect/>
          </a:stretch>
        </p:blipFill>
        <p:spPr bwMode="auto">
          <a:xfrm>
            <a:off x="179512" y="1149712"/>
            <a:ext cx="8784976" cy="2207280"/>
          </a:xfrm>
          <a:prstGeom prst="rect">
            <a:avLst/>
          </a:prstGeom>
          <a:noFill/>
          <a:ln w="9525">
            <a:noFill/>
            <a:miter lim="800000"/>
            <a:headEnd/>
            <a:tailEnd/>
          </a:ln>
        </p:spPr>
      </p:pic>
      <p:sp>
        <p:nvSpPr>
          <p:cNvPr id="5" name="Rectangle 4"/>
          <p:cNvSpPr/>
          <p:nvPr/>
        </p:nvSpPr>
        <p:spPr>
          <a:xfrm>
            <a:off x="179512" y="188640"/>
            <a:ext cx="1927900" cy="523220"/>
          </a:xfrm>
          <a:prstGeom prst="rect">
            <a:avLst/>
          </a:prstGeom>
        </p:spPr>
        <p:txBody>
          <a:bodyPr wrap="none">
            <a:spAutoFit/>
          </a:bodyPr>
          <a:lstStyle/>
          <a:p>
            <a:r>
              <a:rPr lang="fr-FR" sz="2800" b="1" u="sng" dirty="0">
                <a:effectLst>
                  <a:outerShdw blurRad="50800" dist="38100" algn="tr" rotWithShape="0">
                    <a:prstClr val="black">
                      <a:alpha val="40000"/>
                    </a:prstClr>
                  </a:outerShdw>
                </a:effectLst>
              </a:rPr>
              <a:t>En résumé :</a:t>
            </a:r>
            <a:endParaRPr lang="fr-FR" sz="2800" dirty="0"/>
          </a:p>
        </p:txBody>
      </p:sp>
      <p:sp>
        <p:nvSpPr>
          <p:cNvPr id="2" name="ZoneTexte 1">
            <a:extLst>
              <a:ext uri="{FF2B5EF4-FFF2-40B4-BE49-F238E27FC236}">
                <a16:creationId xmlns:a16="http://schemas.microsoft.com/office/drawing/2014/main" id="{7D7E253C-BDEB-4F1C-916E-6A3098D9B13B}"/>
              </a:ext>
            </a:extLst>
          </p:cNvPr>
          <p:cNvSpPr txBox="1"/>
          <p:nvPr/>
        </p:nvSpPr>
        <p:spPr>
          <a:xfrm>
            <a:off x="179512" y="3789040"/>
            <a:ext cx="4284378" cy="369332"/>
          </a:xfrm>
          <a:prstGeom prst="rect">
            <a:avLst/>
          </a:prstGeom>
          <a:noFill/>
        </p:spPr>
        <p:txBody>
          <a:bodyPr wrap="none" rtlCol="0">
            <a:spAutoFit/>
          </a:bodyPr>
          <a:lstStyle/>
          <a:p>
            <a:r>
              <a:rPr lang="fr-FR" b="1" u="sng" dirty="0"/>
              <a:t>Exercices :</a:t>
            </a:r>
            <a:r>
              <a:rPr lang="fr-FR" b="1" dirty="0"/>
              <a:t> n°23 p55, </a:t>
            </a:r>
            <a:r>
              <a:rPr lang="fr-FR" b="1" dirty="0" smtClean="0"/>
              <a:t>n°40 </a:t>
            </a:r>
            <a:r>
              <a:rPr lang="fr-FR" b="1" dirty="0"/>
              <a:t>p62 et </a:t>
            </a:r>
            <a:r>
              <a:rPr lang="fr-FR" b="1" dirty="0" smtClean="0"/>
              <a:t>n°20 p81</a:t>
            </a:r>
            <a:endParaRPr lang="fr-FR"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ppt_y</p:attrName>
                                        </p:attrNameLst>
                                      </p:cBhvr>
                                      <p:tavLst>
                                        <p:tav tm="0">
                                          <p:val>
                                            <p:strVal val="#ppt_y+#ppt_h*1.125000"/>
                                          </p:val>
                                        </p:tav>
                                        <p:tav tm="100000">
                                          <p:val>
                                            <p:strVal val="#ppt_y"/>
                                          </p:val>
                                        </p:tav>
                                      </p:tavLst>
                                    </p:anim>
                                    <p:animEffect transition="in" filter="wipe(up)">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Vue">
  <a:themeElements>
    <a:clrScheme name="Vue">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ue">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ue">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otalTime>370</TotalTime>
  <Words>1102</Words>
  <Application>Microsoft Office PowerPoint</Application>
  <PresentationFormat>Affichage à l'écran (4:3)</PresentationFormat>
  <Paragraphs>113</Paragraphs>
  <Slides>17</Slides>
  <Notes>0</Notes>
  <HiddenSlides>0</HiddenSlides>
  <MMClips>0</MMClips>
  <ScaleCrop>false</ScaleCrop>
  <HeadingPairs>
    <vt:vector size="8" baseType="variant">
      <vt:variant>
        <vt:lpstr>Polices utilisées</vt:lpstr>
      </vt:variant>
      <vt:variant>
        <vt:i4>7</vt:i4>
      </vt:variant>
      <vt:variant>
        <vt:lpstr>Thème</vt:lpstr>
      </vt:variant>
      <vt:variant>
        <vt:i4>2</vt:i4>
      </vt:variant>
      <vt:variant>
        <vt:lpstr>Serveurs OLE incorporés</vt:lpstr>
      </vt:variant>
      <vt:variant>
        <vt:i4>1</vt:i4>
      </vt:variant>
      <vt:variant>
        <vt:lpstr>Titres des diapositives</vt:lpstr>
      </vt:variant>
      <vt:variant>
        <vt:i4>17</vt:i4>
      </vt:variant>
    </vt:vector>
  </HeadingPairs>
  <TitlesOfParts>
    <vt:vector size="27" baseType="lpstr">
      <vt:lpstr>Arial</vt:lpstr>
      <vt:lpstr>Calibri</vt:lpstr>
      <vt:lpstr>Century Schoolbook</vt:lpstr>
      <vt:lpstr>Symbol</vt:lpstr>
      <vt:lpstr>Wingdings</vt:lpstr>
      <vt:lpstr>Wingdings 2</vt:lpstr>
      <vt:lpstr>Wingdings 3</vt:lpstr>
      <vt:lpstr>Thème Office</vt:lpstr>
      <vt:lpstr>Vue</vt:lpstr>
      <vt:lpstr>Equation</vt:lpstr>
      <vt:lpstr>Conductimétrie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Titrages conductimétriques</dc:title>
  <dc:creator>INTERNET</dc:creator>
  <cp:lastModifiedBy>profil.seven</cp:lastModifiedBy>
  <cp:revision>83</cp:revision>
  <dcterms:created xsi:type="dcterms:W3CDTF">2014-08-06T14:20:06Z</dcterms:created>
  <dcterms:modified xsi:type="dcterms:W3CDTF">2022-09-27T10:01:39Z</dcterms:modified>
</cp:coreProperties>
</file>