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sldIdLst>
    <p:sldId id="256" r:id="rId3"/>
    <p:sldId id="261" r:id="rId4"/>
    <p:sldId id="262" r:id="rId5"/>
    <p:sldId id="263" r:id="rId6"/>
    <p:sldId id="264" r:id="rId7"/>
    <p:sldId id="265" r:id="rId8"/>
    <p:sldId id="266" r:id="rId9"/>
    <p:sldId id="259" r:id="rId10"/>
    <p:sldId id="257" r:id="rId11"/>
    <p:sldId id="267" r:id="rId12"/>
    <p:sldId id="268" r:id="rId13"/>
    <p:sldId id="258" r:id="rId14"/>
    <p:sldId id="269" r:id="rId15"/>
    <p:sldId id="270" r:id="rId16"/>
    <p:sldId id="272" r:id="rId17"/>
    <p:sldId id="273" r:id="rId18"/>
    <p:sldId id="271"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fr-FR"/>
              <a:t>Modifiez le style du titre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AA309A6D-C09C-4548-B29A-6CF363A7E532}" type="datetimeFigureOut">
              <a:rPr lang="fr-FR" smtClean="0"/>
              <a:pPr/>
              <a:t>05/10/2022</a:t>
            </a:fld>
            <a:endParaRPr lang="fr-BE"/>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fr-BE"/>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389926641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865129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fr-FR"/>
              <a:t>Modifiez le style du titre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83554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861264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fr-FR"/>
              <a:t>Cliquez pour modifier les styles du texte du masque</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5104952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0683143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2413286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fr-FR"/>
              <a:t>Modifiez le style du titre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761502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522924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612901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05/10/2022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596511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05/10/2022</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AA309A6D-C09C-4548-B29A-6CF363A7E532}" type="datetimeFigureOut">
              <a:rPr lang="fr-FR" smtClean="0"/>
              <a:pPr/>
              <a:t>05/10/2022</a:t>
            </a:fld>
            <a:endParaRPr lang="fr-BE"/>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fr-BE"/>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13428860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Animations%20n&#176;2%20(Titrages).pptx"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1.bin"/><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4.wmf"/><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Animations%20n&#176;2%20(Titrages).pptx#-1,2,Diapositive 2"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8.png"/><Relationship Id="rId4" Type="http://schemas.openxmlformats.org/officeDocument/2006/relationships/image" Target="../media/image17.wmf"/></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ctrTitle"/>
          </p:nvPr>
        </p:nvSpPr>
        <p:spPr>
          <a:xfrm>
            <a:off x="501687" y="1340768"/>
            <a:ext cx="8140626" cy="923330"/>
          </a:xfrm>
          <a:ln>
            <a:noFill/>
          </a:ln>
        </p:spPr>
        <p:txBody>
          <a:bodyPr wrap="square">
            <a:spAutoFit/>
          </a:bodyPr>
          <a:lstStyle/>
          <a:p>
            <a:pPr algn="ctr"/>
            <a:r>
              <a:rPr lang="fr-FR" sz="5400" cap="none" dirty="0">
                <a:solidFill>
                  <a:srgbClr val="FF0000"/>
                </a:solidFill>
              </a:rPr>
              <a:t>Titrages pH-métriques</a:t>
            </a:r>
          </a:p>
        </p:txBody>
      </p:sp>
      <p:sp>
        <p:nvSpPr>
          <p:cNvPr id="5" name="Rectangle 4"/>
          <p:cNvSpPr/>
          <p:nvPr/>
        </p:nvSpPr>
        <p:spPr>
          <a:xfrm>
            <a:off x="539552" y="116632"/>
            <a:ext cx="3705373" cy="830997"/>
          </a:xfrm>
          <a:prstGeom prst="rect">
            <a:avLst/>
          </a:prstGeom>
          <a:effectLst>
            <a:outerShdw blurRad="50800" dist="38100" dir="8100000" algn="tr" rotWithShape="0">
              <a:prstClr val="black">
                <a:alpha val="40000"/>
              </a:prstClr>
            </a:outerShdw>
          </a:effectLst>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4800" b="1" dirty="0">
                <a:ln w="11430"/>
                <a:solidFill>
                  <a:srgbClr val="FFFF00"/>
                </a:solidFill>
                <a:effectLst>
                  <a:outerShdw blurRad="50800" dist="39000" dir="5460000" algn="tl">
                    <a:srgbClr val="000000">
                      <a:alpha val="38000"/>
                    </a:srgbClr>
                  </a:outerShdw>
                </a:effectLst>
                <a:latin typeface="+mj-lt"/>
              </a:rPr>
              <a:t>Chapitre 3 :</a:t>
            </a:r>
          </a:p>
        </p:txBody>
      </p:sp>
      <p:sp>
        <p:nvSpPr>
          <p:cNvPr id="6" name="Rectangle 5"/>
          <p:cNvSpPr/>
          <p:nvPr/>
        </p:nvSpPr>
        <p:spPr>
          <a:xfrm>
            <a:off x="251520" y="2852936"/>
            <a:ext cx="3047501" cy="369332"/>
          </a:xfrm>
          <a:prstGeom prst="rect">
            <a:avLst/>
          </a:prstGeom>
        </p:spPr>
        <p:txBody>
          <a:bodyPr wrap="none">
            <a:spAutoFit/>
          </a:bodyPr>
          <a:lstStyle/>
          <a:p>
            <a:r>
              <a:rPr lang="fr-FR" u="sng" dirty="0">
                <a:latin typeface="Calibri" pitchFamily="34" charset="0"/>
                <a:cs typeface="Calibri" pitchFamily="34" charset="0"/>
              </a:rPr>
              <a:t>Les objectifs de connaissance :</a:t>
            </a:r>
            <a:endParaRPr lang="fr-FR" dirty="0">
              <a:latin typeface="Calibri" pitchFamily="34" charset="0"/>
              <a:cs typeface="Calibri" pitchFamily="34" charset="0"/>
            </a:endParaRPr>
          </a:p>
        </p:txBody>
      </p:sp>
      <p:sp>
        <p:nvSpPr>
          <p:cNvPr id="7" name="Rectangle 6"/>
          <p:cNvSpPr/>
          <p:nvPr/>
        </p:nvSpPr>
        <p:spPr>
          <a:xfrm>
            <a:off x="251520" y="4427820"/>
            <a:ext cx="2843599" cy="369332"/>
          </a:xfrm>
          <a:prstGeom prst="rect">
            <a:avLst/>
          </a:prstGeom>
        </p:spPr>
        <p:txBody>
          <a:bodyPr wrap="none">
            <a:spAutoFit/>
          </a:bodyPr>
          <a:lstStyle/>
          <a:p>
            <a:r>
              <a:rPr lang="fr-FR" u="sng" dirty="0">
                <a:latin typeface="Calibri" pitchFamily="34" charset="0"/>
                <a:cs typeface="Calibri" pitchFamily="34" charset="0"/>
              </a:rPr>
              <a:t>Les objectifs de savoir-faire :</a:t>
            </a:r>
            <a:endParaRPr lang="fr-FR" dirty="0">
              <a:latin typeface="Calibri" pitchFamily="34" charset="0"/>
              <a:cs typeface="Calibri" pitchFamily="34" charset="0"/>
            </a:endParaRPr>
          </a:p>
        </p:txBody>
      </p:sp>
      <p:sp>
        <p:nvSpPr>
          <p:cNvPr id="8" name="Rectangle 7"/>
          <p:cNvSpPr/>
          <p:nvPr/>
        </p:nvSpPr>
        <p:spPr>
          <a:xfrm>
            <a:off x="467545" y="3222268"/>
            <a:ext cx="8496944" cy="923330"/>
          </a:xfrm>
          <a:prstGeom prst="rect">
            <a:avLst/>
          </a:prstGeom>
        </p:spPr>
        <p:txBody>
          <a:bodyPr wrap="square">
            <a:spAutoFit/>
          </a:bodyPr>
          <a:lstStyle/>
          <a:p>
            <a:pPr lvl="0">
              <a:buFontTx/>
              <a:buChar char="-"/>
            </a:pPr>
            <a:r>
              <a:rPr lang="fr-FR" dirty="0">
                <a:latin typeface="Calibri" pitchFamily="34" charset="0"/>
                <a:cs typeface="Calibri" pitchFamily="34" charset="0"/>
              </a:rPr>
              <a:t> Espèces chimiques </a:t>
            </a:r>
            <a:r>
              <a:rPr lang="fr-FR" dirty="0" err="1">
                <a:latin typeface="Calibri" pitchFamily="34" charset="0"/>
                <a:cs typeface="Calibri" pitchFamily="34" charset="0"/>
              </a:rPr>
              <a:t>titrante</a:t>
            </a:r>
            <a:r>
              <a:rPr lang="fr-FR" dirty="0">
                <a:latin typeface="Calibri" pitchFamily="34" charset="0"/>
                <a:cs typeface="Calibri" pitchFamily="34" charset="0"/>
              </a:rPr>
              <a:t> et titrée ;</a:t>
            </a:r>
          </a:p>
          <a:p>
            <a:pPr lvl="0">
              <a:buFontTx/>
              <a:buChar char="-"/>
            </a:pPr>
            <a:r>
              <a:rPr lang="fr-FR" dirty="0">
                <a:latin typeface="Calibri" pitchFamily="34" charset="0"/>
                <a:cs typeface="Calibri" pitchFamily="34" charset="0"/>
              </a:rPr>
              <a:t> Faire la différence entre un dosage et un titrage ;</a:t>
            </a:r>
          </a:p>
          <a:p>
            <a:pPr lvl="0">
              <a:buFontTx/>
              <a:buChar char="-"/>
            </a:pPr>
            <a:r>
              <a:rPr lang="fr-FR" dirty="0">
                <a:latin typeface="Calibri" pitchFamily="34" charset="0"/>
                <a:cs typeface="Calibri" pitchFamily="34" charset="0"/>
              </a:rPr>
              <a:t> Définir l’équivalence d’un </a:t>
            </a:r>
            <a:r>
              <a:rPr lang="fr-FR">
                <a:latin typeface="Calibri" pitchFamily="34" charset="0"/>
                <a:cs typeface="Calibri" pitchFamily="34" charset="0"/>
              </a:rPr>
              <a:t>titrage direct.</a:t>
            </a:r>
            <a:endParaRPr lang="fr-FR" strike="sngStrike" dirty="0">
              <a:latin typeface="Calibri" pitchFamily="34" charset="0"/>
              <a:cs typeface="Calibri" pitchFamily="34" charset="0"/>
            </a:endParaRPr>
          </a:p>
        </p:txBody>
      </p:sp>
      <p:sp>
        <p:nvSpPr>
          <p:cNvPr id="9" name="Rectangle 8"/>
          <p:cNvSpPr/>
          <p:nvPr/>
        </p:nvSpPr>
        <p:spPr>
          <a:xfrm>
            <a:off x="467544" y="4797152"/>
            <a:ext cx="6926383" cy="1200329"/>
          </a:xfrm>
          <a:prstGeom prst="rect">
            <a:avLst/>
          </a:prstGeom>
        </p:spPr>
        <p:txBody>
          <a:bodyPr wrap="none">
            <a:spAutoFit/>
          </a:bodyPr>
          <a:lstStyle/>
          <a:p>
            <a:pPr lvl="0">
              <a:buFontTx/>
              <a:buChar char="-"/>
            </a:pPr>
            <a:r>
              <a:rPr lang="fr-FR" dirty="0">
                <a:latin typeface="Calibri" pitchFamily="34" charset="0"/>
                <a:cs typeface="Calibri" pitchFamily="34" charset="0"/>
              </a:rPr>
              <a:t> </a:t>
            </a:r>
            <a:r>
              <a:rPr lang="fr-FR" cap="all" dirty="0">
                <a:latin typeface="Calibri" pitchFamily="34" charset="0"/>
                <a:cs typeface="Calibri" pitchFamily="34" charset="0"/>
              </a:rPr>
              <a:t>é</a:t>
            </a:r>
            <a:r>
              <a:rPr lang="fr-FR" dirty="0">
                <a:latin typeface="Calibri" pitchFamily="34" charset="0"/>
                <a:cs typeface="Calibri" pitchFamily="34" charset="0"/>
              </a:rPr>
              <a:t>tablir l’équation de la réaction support d’un titrage ;</a:t>
            </a:r>
          </a:p>
          <a:p>
            <a:pPr lvl="0">
              <a:buFontTx/>
              <a:buChar char="-"/>
            </a:pPr>
            <a:r>
              <a:rPr lang="fr-FR" dirty="0">
                <a:latin typeface="Calibri" pitchFamily="34" charset="0"/>
                <a:cs typeface="Calibri" pitchFamily="34" charset="0"/>
              </a:rPr>
              <a:t> D</a:t>
            </a:r>
            <a:r>
              <a:rPr lang="fr-FR" dirty="0">
                <a:latin typeface="Calibri" pitchFamily="34" charset="0"/>
              </a:rPr>
              <a:t>éterminer la concentration d’une espèce chimique par titrage direct</a:t>
            </a:r>
            <a:r>
              <a:rPr lang="fr-FR" dirty="0">
                <a:latin typeface="Calibri" pitchFamily="34" charset="0"/>
                <a:cs typeface="Calibri" pitchFamily="34" charset="0"/>
              </a:rPr>
              <a:t> ;</a:t>
            </a:r>
          </a:p>
          <a:p>
            <a:pPr lvl="0">
              <a:buFontTx/>
              <a:buChar char="-"/>
            </a:pPr>
            <a:r>
              <a:rPr lang="fr-FR" dirty="0">
                <a:latin typeface="Calibri" pitchFamily="34" charset="0"/>
                <a:cs typeface="Calibri" pitchFamily="34" charset="0"/>
              </a:rPr>
              <a:t> Déterminer l’équivalence d’un titrage ;</a:t>
            </a:r>
          </a:p>
          <a:p>
            <a:pPr>
              <a:buFontTx/>
              <a:buChar char="-"/>
            </a:pPr>
            <a:r>
              <a:rPr lang="fr-FR" dirty="0">
                <a:latin typeface="Calibri" pitchFamily="34" charset="0"/>
                <a:cs typeface="Calibri" pitchFamily="34" charset="0"/>
              </a:rPr>
              <a:t> D</a:t>
            </a:r>
            <a:r>
              <a:rPr lang="fr-FR" dirty="0">
                <a:latin typeface="Calibri" pitchFamily="34" charset="0"/>
              </a:rPr>
              <a:t>éterminer la concentration d’une espèce chimique par dosage.</a:t>
            </a:r>
            <a:endParaRPr lang="fr-FR" dirty="0">
              <a:latin typeface="Calibri" pitchFamily="34" charset="0"/>
              <a:cs typeface="Calibri" pitchFamily="34" charset="0"/>
            </a:endParaRPr>
          </a:p>
        </p:txBody>
      </p:sp>
      <p:sp>
        <p:nvSpPr>
          <p:cNvPr id="10" name="ZoneTexte 9" hidden="1"/>
          <p:cNvSpPr txBox="1"/>
          <p:nvPr/>
        </p:nvSpPr>
        <p:spPr>
          <a:xfrm>
            <a:off x="93465" y="6165304"/>
            <a:ext cx="8957071"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spAutoFit/>
          </a:bodyPr>
          <a:lstStyle/>
          <a:p>
            <a:r>
              <a:rPr lang="fr-FR" sz="1400" i="1" u="sng" strike="sngStrike" dirty="0">
                <a:effectLst>
                  <a:outerShdw blurRad="50800" dist="38100" dir="2700000" algn="tl" rotWithShape="0">
                    <a:prstClr val="black">
                      <a:alpha val="40000"/>
                    </a:prstClr>
                  </a:outerShdw>
                </a:effectLst>
              </a:rPr>
              <a:t>Thème</a:t>
            </a:r>
            <a:r>
              <a:rPr lang="fr-FR" sz="1400" u="sng" strike="sngStrike" dirty="0">
                <a:effectLst>
                  <a:outerShdw blurRad="50800" dist="38100" dir="2700000" algn="tl" rotWithShape="0">
                    <a:prstClr val="black">
                      <a:alpha val="40000"/>
                    </a:prstClr>
                  </a:outerShdw>
                </a:effectLst>
              </a:rPr>
              <a:t> :</a:t>
            </a:r>
            <a:r>
              <a:rPr lang="fr-FR" sz="1400" strike="sngStrike" dirty="0">
                <a:effectLst>
                  <a:outerShdw blurRad="50800" dist="38100" dir="2700000" algn="tl" rotWithShape="0">
                    <a:prstClr val="black">
                      <a:alpha val="40000"/>
                    </a:prstClr>
                  </a:outerShdw>
                </a:effectLst>
              </a:rPr>
              <a:t> AGIR		</a:t>
            </a:r>
            <a:r>
              <a:rPr lang="fr-FR" sz="1400" i="1" u="sng" strike="sngStrike" dirty="0">
                <a:effectLst>
                  <a:outerShdw blurRad="50800" dist="38100" dir="2700000" algn="tl" rotWithShape="0">
                    <a:prstClr val="black">
                      <a:alpha val="40000"/>
                    </a:prstClr>
                  </a:outerShdw>
                </a:effectLst>
              </a:rPr>
              <a:t>Domaine </a:t>
            </a:r>
            <a:r>
              <a:rPr lang="fr-FR" sz="1400" u="sng" strike="sngStrike" dirty="0">
                <a:effectLst>
                  <a:outerShdw blurRad="50800" dist="38100" dir="2700000" algn="tl" rotWithShape="0">
                    <a:prstClr val="black">
                      <a:alpha val="40000"/>
                    </a:prstClr>
                  </a:outerShdw>
                </a:effectLst>
              </a:rPr>
              <a:t>:</a:t>
            </a:r>
            <a:r>
              <a:rPr lang="fr-FR" sz="1400" strike="sngStrike" dirty="0">
                <a:effectLst>
                  <a:outerShdw blurRad="50800" dist="38100" dir="2700000" algn="tl" rotWithShape="0">
                    <a:prstClr val="black">
                      <a:alpha val="40000"/>
                    </a:prstClr>
                  </a:outerShdw>
                </a:effectLst>
              </a:rPr>
              <a:t> Économiser les ressources et respecter l’environnement</a:t>
            </a:r>
          </a:p>
          <a:p>
            <a:r>
              <a:rPr lang="fr-FR" sz="1400" i="1" u="sng" strike="sngStrike" dirty="0">
                <a:effectLst>
                  <a:outerShdw blurRad="50800" dist="38100" dir="2700000" algn="tl" rotWithShape="0">
                    <a:prstClr val="black">
                      <a:alpha val="40000"/>
                    </a:prstClr>
                  </a:outerShdw>
                </a:effectLst>
              </a:rPr>
              <a:t>Livre</a:t>
            </a:r>
            <a:r>
              <a:rPr lang="fr-FR" sz="1400" u="sng" strike="sngStrike" dirty="0">
                <a:effectLst>
                  <a:outerShdw blurRad="50800" dist="38100" dir="2700000" algn="tl" rotWithShape="0">
                    <a:prstClr val="black">
                      <a:alpha val="40000"/>
                    </a:prstClr>
                  </a:outerShdw>
                </a:effectLst>
              </a:rPr>
              <a:t> :</a:t>
            </a:r>
            <a:r>
              <a:rPr lang="fr-FR" sz="1400" strike="sngStrike" dirty="0">
                <a:effectLst>
                  <a:outerShdw blurRad="50800" dist="38100" dir="2700000" algn="tl" rotWithShape="0">
                    <a:prstClr val="black">
                      <a:alpha val="40000"/>
                    </a:prstClr>
                  </a:outerShdw>
                </a:effectLst>
              </a:rPr>
              <a:t> Chapitre 18	                                        </a:t>
            </a:r>
            <a:r>
              <a:rPr lang="fr-FR" sz="1400" strike="sngStrike" dirty="0">
                <a:effectLst>
                  <a:outerShdw blurRad="50800" dist="38100" dir="2700000" algn="tl" rotWithShape="0">
                    <a:prstClr val="black">
                      <a:alpha val="40000"/>
                    </a:prstClr>
                  </a:outerShdw>
                </a:effectLst>
                <a:sym typeface="Wingdings 3"/>
              </a:rPr>
              <a:t>  Contrôle de la qualité par dosage</a:t>
            </a:r>
            <a:endParaRPr lang="fr-FR" sz="1400" strike="sngStrike" dirty="0">
              <a:effectLst>
                <a:outerShdw blurRad="50800" dist="38100" dir="2700000" algn="tl" rotWithShape="0">
                  <a:prstClr val="black">
                    <a:alpha val="40000"/>
                  </a:prst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p:tgtEl>
                                          <p:spTgt spid="8">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additive="base">
                                        <p:cTn id="18" dur="500"/>
                                        <p:tgtEl>
                                          <p:spTgt spid="8">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 calcmode="lin" valueType="num">
                                      <p:cBhvr additive="base">
                                        <p:cTn id="24" dur="500"/>
                                        <p:tgtEl>
                                          <p:spTgt spid="8">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slide(fromBottom)">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 calcmode="lin" valueType="num">
                                      <p:cBhvr additive="base">
                                        <p:cTn id="35"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36" dur="500"/>
                                        <p:tgtEl>
                                          <p:spTgt spid="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9">
                                            <p:txEl>
                                              <p:pRg st="1" end="1"/>
                                            </p:txEl>
                                          </p:spTgt>
                                        </p:tgtEl>
                                        <p:attrNameLst>
                                          <p:attrName>style.visibility</p:attrName>
                                        </p:attrNameLst>
                                      </p:cBhvr>
                                      <p:to>
                                        <p:strVal val="visible"/>
                                      </p:to>
                                    </p:set>
                                    <p:anim calcmode="lin" valueType="num">
                                      <p:cBhvr additive="base">
                                        <p:cTn id="41" dur="500"/>
                                        <p:tgtEl>
                                          <p:spTgt spid="9">
                                            <p:txEl>
                                              <p:pRg st="1" end="1"/>
                                            </p:txEl>
                                          </p:spTgt>
                                        </p:tgtEl>
                                        <p:attrNameLst>
                                          <p:attrName>ppt_y</p:attrName>
                                        </p:attrNameLst>
                                      </p:cBhvr>
                                      <p:tavLst>
                                        <p:tav tm="0">
                                          <p:val>
                                            <p:strVal val="#ppt_y+#ppt_h*1.125000"/>
                                          </p:val>
                                        </p:tav>
                                        <p:tav tm="100000">
                                          <p:val>
                                            <p:strVal val="#ppt_y"/>
                                          </p:val>
                                        </p:tav>
                                      </p:tavLst>
                                    </p:anim>
                                    <p:animEffect transition="in" filter="wipe(up)">
                                      <p:cBhvr>
                                        <p:cTn id="42" dur="500"/>
                                        <p:tgtEl>
                                          <p:spTgt spid="9">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9">
                                            <p:txEl>
                                              <p:pRg st="2" end="2"/>
                                            </p:txEl>
                                          </p:spTgt>
                                        </p:tgtEl>
                                        <p:attrNameLst>
                                          <p:attrName>style.visibility</p:attrName>
                                        </p:attrNameLst>
                                      </p:cBhvr>
                                      <p:to>
                                        <p:strVal val="visible"/>
                                      </p:to>
                                    </p:set>
                                    <p:anim calcmode="lin" valueType="num">
                                      <p:cBhvr additive="base">
                                        <p:cTn id="47" dur="500"/>
                                        <p:tgtEl>
                                          <p:spTgt spid="9">
                                            <p:txEl>
                                              <p:pRg st="2" end="2"/>
                                            </p:txEl>
                                          </p:spTgt>
                                        </p:tgtEl>
                                        <p:attrNameLst>
                                          <p:attrName>ppt_y</p:attrName>
                                        </p:attrNameLst>
                                      </p:cBhvr>
                                      <p:tavLst>
                                        <p:tav tm="0">
                                          <p:val>
                                            <p:strVal val="#ppt_y+#ppt_h*1.125000"/>
                                          </p:val>
                                        </p:tav>
                                        <p:tav tm="100000">
                                          <p:val>
                                            <p:strVal val="#ppt_y"/>
                                          </p:val>
                                        </p:tav>
                                      </p:tavLst>
                                    </p:anim>
                                    <p:animEffect transition="in" filter="wipe(up)">
                                      <p:cBhvr>
                                        <p:cTn id="48" dur="500"/>
                                        <p:tgtEl>
                                          <p:spTgt spid="9">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9">
                                            <p:txEl>
                                              <p:pRg st="3" end="3"/>
                                            </p:txEl>
                                          </p:spTgt>
                                        </p:tgtEl>
                                        <p:attrNameLst>
                                          <p:attrName>style.visibility</p:attrName>
                                        </p:attrNameLst>
                                      </p:cBhvr>
                                      <p:to>
                                        <p:strVal val="visible"/>
                                      </p:to>
                                    </p:set>
                                    <p:anim calcmode="lin" valueType="num">
                                      <p:cBhvr additive="base">
                                        <p:cTn id="53" dur="500"/>
                                        <p:tgtEl>
                                          <p:spTgt spid="9">
                                            <p:txEl>
                                              <p:pRg st="3" end="3"/>
                                            </p:txEl>
                                          </p:spTgt>
                                        </p:tgtEl>
                                        <p:attrNameLst>
                                          <p:attrName>ppt_y</p:attrName>
                                        </p:attrNameLst>
                                      </p:cBhvr>
                                      <p:tavLst>
                                        <p:tav tm="0">
                                          <p:val>
                                            <p:strVal val="#ppt_y+#ppt_h*1.125000"/>
                                          </p:val>
                                        </p:tav>
                                        <p:tav tm="100000">
                                          <p:val>
                                            <p:strVal val="#ppt_y"/>
                                          </p:val>
                                        </p:tav>
                                      </p:tavLst>
                                    </p:anim>
                                    <p:animEffect transition="in" filter="wipe(up)">
                                      <p:cBhvr>
                                        <p:cTn id="54"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build="p"/>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260648"/>
            <a:ext cx="2902974" cy="646331"/>
          </a:xfrm>
          <a:prstGeom prst="rect">
            <a:avLst/>
          </a:prstGeom>
        </p:spPr>
        <p:txBody>
          <a:bodyPr wrap="none">
            <a:spAutoFit/>
          </a:bodyPr>
          <a:lstStyle/>
          <a:p>
            <a:pPr marL="342900" indent="-342900"/>
            <a:r>
              <a:rPr lang="fr-FR" dirty="0">
                <a:solidFill>
                  <a:srgbClr val="0070C0"/>
                </a:solidFill>
                <a:uFill>
                  <a:solidFill>
                    <a:srgbClr val="FF0000"/>
                  </a:solidFill>
                </a:uFill>
              </a:rPr>
              <a:t>1. </a:t>
            </a:r>
            <a:r>
              <a:rPr lang="fr-FR" u="sng" dirty="0">
                <a:solidFill>
                  <a:srgbClr val="0070C0"/>
                </a:solidFill>
                <a:uFill>
                  <a:solidFill>
                    <a:srgbClr val="FF0000"/>
                  </a:solidFill>
                </a:uFill>
              </a:rPr>
              <a:t>Définitions</a:t>
            </a:r>
          </a:p>
          <a:p>
            <a:pPr marL="342900" indent="-342900"/>
            <a:r>
              <a:rPr lang="fr-FR" dirty="0">
                <a:solidFill>
                  <a:srgbClr val="0070C0"/>
                </a:solidFill>
                <a:uFill>
                  <a:solidFill>
                    <a:srgbClr val="FF0000"/>
                  </a:solidFill>
                </a:uFill>
              </a:rPr>
              <a:t>1.1. </a:t>
            </a:r>
            <a:r>
              <a:rPr lang="fr-FR" u="sng" dirty="0">
                <a:solidFill>
                  <a:srgbClr val="0070C0"/>
                </a:solidFill>
                <a:uFill>
                  <a:solidFill>
                    <a:srgbClr val="FF0000"/>
                  </a:solidFill>
                </a:uFill>
              </a:rPr>
              <a:t>Dosage par titrage direct</a:t>
            </a:r>
          </a:p>
        </p:txBody>
      </p:sp>
      <p:sp>
        <p:nvSpPr>
          <p:cNvPr id="5" name="Rectangle 4"/>
          <p:cNvSpPr/>
          <p:nvPr/>
        </p:nvSpPr>
        <p:spPr>
          <a:xfrm>
            <a:off x="179512" y="899428"/>
            <a:ext cx="1345176" cy="369332"/>
          </a:xfrm>
          <a:prstGeom prst="rect">
            <a:avLst/>
          </a:prstGeom>
        </p:spPr>
        <p:txBody>
          <a:bodyPr wrap="none">
            <a:spAutoFit/>
          </a:bodyPr>
          <a:lstStyle/>
          <a:p>
            <a:r>
              <a:rPr lang="fr-FR" b="1" u="sng" dirty="0"/>
              <a:t>Définitions :</a:t>
            </a:r>
            <a:endParaRPr lang="fr-FR" u="sng" dirty="0"/>
          </a:p>
        </p:txBody>
      </p:sp>
      <p:sp>
        <p:nvSpPr>
          <p:cNvPr id="7" name="Rectangle 6"/>
          <p:cNvSpPr/>
          <p:nvPr/>
        </p:nvSpPr>
        <p:spPr>
          <a:xfrm>
            <a:off x="3131840" y="1292567"/>
            <a:ext cx="5832648" cy="1200329"/>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Un </a:t>
            </a:r>
            <a:r>
              <a:rPr lang="fr-FR" b="1" dirty="0">
                <a:solidFill>
                  <a:srgbClr val="FF0000"/>
                </a:solidFill>
              </a:rPr>
              <a:t>dosage</a:t>
            </a:r>
            <a:r>
              <a:rPr lang="fr-FR" dirty="0">
                <a:solidFill>
                  <a:srgbClr val="FF0000"/>
                </a:solidFill>
              </a:rPr>
              <a:t> est une technique expérimentale qui permet de déterminer précisément la quantité de matière (inconnue) ou la concentration molaire (inconnue) d’une espèce chimique dans une solution ;</a:t>
            </a:r>
          </a:p>
        </p:txBody>
      </p:sp>
      <p:sp>
        <p:nvSpPr>
          <p:cNvPr id="8" name="Rectangle 7"/>
          <p:cNvSpPr/>
          <p:nvPr/>
        </p:nvSpPr>
        <p:spPr>
          <a:xfrm>
            <a:off x="3131840" y="2538770"/>
            <a:ext cx="5688632" cy="1754326"/>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Un dosage par titrage direct (ou </a:t>
            </a:r>
            <a:r>
              <a:rPr lang="fr-FR" b="1" dirty="0">
                <a:solidFill>
                  <a:srgbClr val="FF0000"/>
                </a:solidFill>
              </a:rPr>
              <a:t>titrage direct</a:t>
            </a:r>
            <a:r>
              <a:rPr lang="fr-FR" dirty="0">
                <a:solidFill>
                  <a:srgbClr val="FF0000"/>
                </a:solidFill>
              </a:rPr>
              <a:t>) est un cas particulier du dosage qui s’appuie sur une réaction chimique, appelée </a:t>
            </a:r>
            <a:r>
              <a:rPr lang="fr-FR" b="1" dirty="0">
                <a:solidFill>
                  <a:srgbClr val="FF0000"/>
                </a:solidFill>
              </a:rPr>
              <a:t>réaction support de titrage</a:t>
            </a:r>
            <a:r>
              <a:rPr lang="fr-FR" dirty="0">
                <a:solidFill>
                  <a:srgbClr val="FF0000"/>
                </a:solidFill>
              </a:rPr>
              <a:t>, qui doit être </a:t>
            </a:r>
            <a:r>
              <a:rPr lang="fr-FR" b="1" dirty="0">
                <a:solidFill>
                  <a:srgbClr val="FF0000"/>
                </a:solidFill>
              </a:rPr>
              <a:t>rapide</a:t>
            </a:r>
            <a:r>
              <a:rPr lang="fr-FR" dirty="0">
                <a:solidFill>
                  <a:srgbClr val="FF0000"/>
                </a:solidFill>
              </a:rPr>
              <a:t>, </a:t>
            </a:r>
            <a:r>
              <a:rPr lang="fr-FR" b="1" dirty="0">
                <a:solidFill>
                  <a:srgbClr val="FF0000"/>
                </a:solidFill>
              </a:rPr>
              <a:t>totale</a:t>
            </a:r>
            <a:r>
              <a:rPr lang="fr-FR" dirty="0">
                <a:solidFill>
                  <a:srgbClr val="FF0000"/>
                </a:solidFill>
              </a:rPr>
              <a:t> et </a:t>
            </a:r>
            <a:r>
              <a:rPr lang="fr-FR" b="1" dirty="0">
                <a:solidFill>
                  <a:srgbClr val="FF0000"/>
                </a:solidFill>
              </a:rPr>
              <a:t>univoque</a:t>
            </a:r>
            <a:r>
              <a:rPr lang="fr-FR" dirty="0">
                <a:solidFill>
                  <a:srgbClr val="FF0000"/>
                </a:solidFill>
              </a:rPr>
              <a:t>. On parle de </a:t>
            </a:r>
            <a:r>
              <a:rPr lang="fr-FR" b="1" dirty="0">
                <a:solidFill>
                  <a:srgbClr val="FF0000"/>
                </a:solidFill>
              </a:rPr>
              <a:t>réaction quantitative</a:t>
            </a:r>
            <a:r>
              <a:rPr lang="fr-FR" dirty="0">
                <a:solidFill>
                  <a:srgbClr val="FF0000"/>
                </a:solidFill>
              </a:rPr>
              <a:t> : le réactif limitant est entièrement consommé ;</a:t>
            </a:r>
          </a:p>
        </p:txBody>
      </p:sp>
      <p:sp>
        <p:nvSpPr>
          <p:cNvPr id="9" name="Rectangle 8"/>
          <p:cNvSpPr/>
          <p:nvPr/>
        </p:nvSpPr>
        <p:spPr>
          <a:xfrm>
            <a:off x="323528" y="4870901"/>
            <a:ext cx="8568952" cy="923330"/>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Au cours d’un dosage par titrage (ci-contre), l’</a:t>
            </a:r>
            <a:r>
              <a:rPr lang="fr-FR" b="1" dirty="0">
                <a:solidFill>
                  <a:srgbClr val="FF0000"/>
                </a:solidFill>
              </a:rPr>
              <a:t>espèce chimique titrée</a:t>
            </a:r>
            <a:r>
              <a:rPr lang="fr-FR" dirty="0">
                <a:solidFill>
                  <a:srgbClr val="FF0000"/>
                </a:solidFill>
              </a:rPr>
              <a:t> réagit avec une espèce chimique de concentration connue (avec précision), appelée </a:t>
            </a:r>
            <a:r>
              <a:rPr lang="fr-FR" b="1" dirty="0">
                <a:solidFill>
                  <a:srgbClr val="FF0000"/>
                </a:solidFill>
              </a:rPr>
              <a:t>espèce chimique </a:t>
            </a:r>
            <a:r>
              <a:rPr lang="fr-FR" b="1" dirty="0" err="1">
                <a:solidFill>
                  <a:srgbClr val="FF0000"/>
                </a:solidFill>
              </a:rPr>
              <a:t>titrante</a:t>
            </a:r>
            <a:r>
              <a:rPr lang="fr-FR" b="1" dirty="0">
                <a:solidFill>
                  <a:srgbClr val="FF0000"/>
                </a:solidFill>
              </a:rPr>
              <a:t> </a:t>
            </a:r>
            <a:r>
              <a:rPr lang="fr-FR" dirty="0">
                <a:solidFill>
                  <a:srgbClr val="FF0000"/>
                </a:solidFill>
              </a:rPr>
              <a:t>;</a:t>
            </a:r>
          </a:p>
        </p:txBody>
      </p:sp>
      <p:sp>
        <p:nvSpPr>
          <p:cNvPr id="10" name="Rectangle 9"/>
          <p:cNvSpPr/>
          <p:nvPr/>
        </p:nvSpPr>
        <p:spPr>
          <a:xfrm>
            <a:off x="323528" y="5879013"/>
            <a:ext cx="8496944" cy="646331"/>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Le volume (précis) de solution contenant l’espèce chimique titrée s’appelle </a:t>
            </a:r>
            <a:r>
              <a:rPr lang="fr-FR" b="1" dirty="0">
                <a:solidFill>
                  <a:srgbClr val="FF0000"/>
                </a:solidFill>
              </a:rPr>
              <a:t>la prise d’essai</a:t>
            </a:r>
            <a:r>
              <a:rPr lang="fr-FR" dirty="0">
                <a:solidFill>
                  <a:srgbClr val="FF0000"/>
                </a:solidFill>
              </a:rPr>
              <a:t>.</a:t>
            </a:r>
          </a:p>
        </p:txBody>
      </p:sp>
      <p:grpSp>
        <p:nvGrpSpPr>
          <p:cNvPr id="12" name="Groupe 11"/>
          <p:cNvGrpSpPr/>
          <p:nvPr/>
        </p:nvGrpSpPr>
        <p:grpSpPr>
          <a:xfrm>
            <a:off x="323528" y="1340768"/>
            <a:ext cx="2839239" cy="3501970"/>
            <a:chOff x="323528" y="1340768"/>
            <a:chExt cx="2839239" cy="3501970"/>
          </a:xfrm>
        </p:grpSpPr>
        <p:pic>
          <p:nvPicPr>
            <p:cNvPr id="6" name="Image 5"/>
            <p:cNvPicPr/>
            <p:nvPr/>
          </p:nvPicPr>
          <p:blipFill>
            <a:blip r:embed="rId2" cstate="print"/>
            <a:srcRect/>
            <a:stretch>
              <a:fillRect/>
            </a:stretch>
          </p:blipFill>
          <p:spPr bwMode="auto">
            <a:xfrm>
              <a:off x="323528" y="1340768"/>
              <a:ext cx="2808312" cy="3280636"/>
            </a:xfrm>
            <a:prstGeom prst="rect">
              <a:avLst/>
            </a:prstGeom>
            <a:noFill/>
            <a:ln w="9525">
              <a:noFill/>
              <a:miter lim="800000"/>
              <a:headEnd/>
              <a:tailEnd/>
            </a:ln>
          </p:spPr>
        </p:pic>
        <p:sp>
          <p:nvSpPr>
            <p:cNvPr id="11" name="Rectangle 10"/>
            <p:cNvSpPr/>
            <p:nvPr/>
          </p:nvSpPr>
          <p:spPr>
            <a:xfrm>
              <a:off x="323528" y="4581128"/>
              <a:ext cx="2839239" cy="261610"/>
            </a:xfrm>
            <a:prstGeom prst="rect">
              <a:avLst/>
            </a:prstGeom>
          </p:spPr>
          <p:txBody>
            <a:bodyPr wrap="none">
              <a:spAutoFit/>
            </a:bodyPr>
            <a:lstStyle/>
            <a:p>
              <a:r>
                <a:rPr lang="fr-FR" sz="1100" dirty="0">
                  <a:solidFill>
                    <a:srgbClr val="0070C0"/>
                  </a:solidFill>
                </a:rPr>
                <a:t>Schéma du montage expérimental d'un titrage</a:t>
              </a:r>
            </a:p>
          </p:txBody>
        </p:sp>
      </p:grpSp>
      <p:cxnSp>
        <p:nvCxnSpPr>
          <p:cNvPr id="13" name="Connecteur droit 12"/>
          <p:cNvCxnSpPr/>
          <p:nvPr/>
        </p:nvCxnSpPr>
        <p:spPr>
          <a:xfrm>
            <a:off x="9108504" y="1052736"/>
            <a:ext cx="0" cy="5436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7"/>
                                        </p:tgtEl>
                                        <p:attrNameLst>
                                          <p:attrName>style.visibility</p:attrName>
                                        </p:attrNameLst>
                                      </p:cBhvr>
                                      <p:to>
                                        <p:strVal val="visible"/>
                                      </p:to>
                                    </p:set>
                                    <p:anim calcmode="discrete" valueType="clr">
                                      <p:cBhvr override="childStyle">
                                        <p:cTn id="24"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7"/>
                                        </p:tgtEl>
                                        <p:attrNameLst>
                                          <p:attrName>fillcolor</p:attrName>
                                        </p:attrNameLst>
                                      </p:cBhvr>
                                      <p:tavLst>
                                        <p:tav tm="0">
                                          <p:val>
                                            <p:clrVal>
                                              <a:schemeClr val="accent2"/>
                                            </p:clrVal>
                                          </p:val>
                                        </p:tav>
                                        <p:tav tm="50000">
                                          <p:val>
                                            <p:clrVal>
                                              <a:schemeClr val="hlink"/>
                                            </p:clrVal>
                                          </p:val>
                                        </p:tav>
                                      </p:tavLst>
                                    </p:anim>
                                    <p:set>
                                      <p:cBhvr>
                                        <p:cTn id="26" dur="80"/>
                                        <p:tgtEl>
                                          <p:spTgt spid="7"/>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8"/>
                                        </p:tgtEl>
                                        <p:attrNameLst>
                                          <p:attrName>style.visibility</p:attrName>
                                        </p:attrNameLst>
                                      </p:cBhvr>
                                      <p:to>
                                        <p:strVal val="visible"/>
                                      </p:to>
                                    </p:set>
                                    <p:anim calcmode="discrete" valueType="clr">
                                      <p:cBhvr override="childStyle">
                                        <p:cTn id="31"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8"/>
                                        </p:tgtEl>
                                        <p:attrNameLst>
                                          <p:attrName>fillcolor</p:attrName>
                                        </p:attrNameLst>
                                      </p:cBhvr>
                                      <p:tavLst>
                                        <p:tav tm="0">
                                          <p:val>
                                            <p:clrVal>
                                              <a:schemeClr val="accent2"/>
                                            </p:clrVal>
                                          </p:val>
                                        </p:tav>
                                        <p:tav tm="50000">
                                          <p:val>
                                            <p:clrVal>
                                              <a:schemeClr val="hlink"/>
                                            </p:clrVal>
                                          </p:val>
                                        </p:tav>
                                      </p:tavLst>
                                    </p:anim>
                                    <p:set>
                                      <p:cBhvr>
                                        <p:cTn id="33" dur="80"/>
                                        <p:tgtEl>
                                          <p:spTgt spid="8"/>
                                        </p:tgtEl>
                                        <p:attrNameLst>
                                          <p:attrName>fill.type</p:attrName>
                                        </p:attrNameLst>
                                      </p:cBhvr>
                                      <p:to>
                                        <p:strVal val="solid"/>
                                      </p:to>
                                    </p:set>
                                  </p:childTnLst>
                                </p:cTn>
                              </p:par>
                            </p:childTnLst>
                          </p:cTn>
                        </p:par>
                      </p:childTnLst>
                    </p:cTn>
                  </p:par>
                  <p:par>
                    <p:cTn id="34" fill="hold">
                      <p:stCondLst>
                        <p:cond delay="indefinite"/>
                      </p:stCondLst>
                      <p:childTnLst>
                        <p:par>
                          <p:cTn id="35" fill="hold">
                            <p:stCondLst>
                              <p:cond delay="0"/>
                            </p:stCondLst>
                            <p:childTnLst>
                              <p:par>
                                <p:cTn id="36" presetID="27" presetClass="entr" presetSubtype="0" fill="hold" grpId="0" nodeType="clickEffect">
                                  <p:stCondLst>
                                    <p:cond delay="0"/>
                                  </p:stCondLst>
                                  <p:iterate type="lt">
                                    <p:tmPct val="50000"/>
                                  </p:iterate>
                                  <p:childTnLst>
                                    <p:set>
                                      <p:cBhvr>
                                        <p:cTn id="37" dur="1" fill="hold">
                                          <p:stCondLst>
                                            <p:cond delay="0"/>
                                          </p:stCondLst>
                                        </p:cTn>
                                        <p:tgtEl>
                                          <p:spTgt spid="9"/>
                                        </p:tgtEl>
                                        <p:attrNameLst>
                                          <p:attrName>style.visibility</p:attrName>
                                        </p:attrNameLst>
                                      </p:cBhvr>
                                      <p:to>
                                        <p:strVal val="visible"/>
                                      </p:to>
                                    </p:set>
                                    <p:anim calcmode="discrete" valueType="clr">
                                      <p:cBhvr override="childStyle">
                                        <p:cTn id="38"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9"/>
                                        </p:tgtEl>
                                        <p:attrNameLst>
                                          <p:attrName>fillcolor</p:attrName>
                                        </p:attrNameLst>
                                      </p:cBhvr>
                                      <p:tavLst>
                                        <p:tav tm="0">
                                          <p:val>
                                            <p:clrVal>
                                              <a:schemeClr val="accent2"/>
                                            </p:clrVal>
                                          </p:val>
                                        </p:tav>
                                        <p:tav tm="50000">
                                          <p:val>
                                            <p:clrVal>
                                              <a:schemeClr val="hlink"/>
                                            </p:clrVal>
                                          </p:val>
                                        </p:tav>
                                      </p:tavLst>
                                    </p:anim>
                                    <p:set>
                                      <p:cBhvr>
                                        <p:cTn id="40" dur="80"/>
                                        <p:tgtEl>
                                          <p:spTgt spid="9"/>
                                        </p:tgtEl>
                                        <p:attrNameLst>
                                          <p:attrName>fill.type</p:attrName>
                                        </p:attrNameLst>
                                      </p:cBhvr>
                                      <p:to>
                                        <p:strVal val="solid"/>
                                      </p:to>
                                    </p:set>
                                  </p:childTnLst>
                                </p:cTn>
                              </p:par>
                            </p:childTnLst>
                          </p:cTn>
                        </p:par>
                      </p:childTnLst>
                    </p:cTn>
                  </p:par>
                  <p:par>
                    <p:cTn id="41" fill="hold">
                      <p:stCondLst>
                        <p:cond delay="indefinite"/>
                      </p:stCondLst>
                      <p:childTnLst>
                        <p:par>
                          <p:cTn id="42" fill="hold">
                            <p:stCondLst>
                              <p:cond delay="0"/>
                            </p:stCondLst>
                            <p:childTnLst>
                              <p:par>
                                <p:cTn id="43" presetID="27" presetClass="entr" presetSubtype="0" fill="hold" grpId="0" nodeType="clickEffect">
                                  <p:stCondLst>
                                    <p:cond delay="0"/>
                                  </p:stCondLst>
                                  <p:iterate type="lt">
                                    <p:tmPct val="50000"/>
                                  </p:iterate>
                                  <p:childTnLst>
                                    <p:set>
                                      <p:cBhvr>
                                        <p:cTn id="44" dur="1" fill="hold">
                                          <p:stCondLst>
                                            <p:cond delay="0"/>
                                          </p:stCondLst>
                                        </p:cTn>
                                        <p:tgtEl>
                                          <p:spTgt spid="10"/>
                                        </p:tgtEl>
                                        <p:attrNameLst>
                                          <p:attrName>style.visibility</p:attrName>
                                        </p:attrNameLst>
                                      </p:cBhvr>
                                      <p:to>
                                        <p:strVal val="visible"/>
                                      </p:to>
                                    </p:set>
                                    <p:anim calcmode="discrete" valueType="clr">
                                      <p:cBhvr override="childStyle">
                                        <p:cTn id="45"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10"/>
                                        </p:tgtEl>
                                        <p:attrNameLst>
                                          <p:attrName>fillcolor</p:attrName>
                                        </p:attrNameLst>
                                      </p:cBhvr>
                                      <p:tavLst>
                                        <p:tav tm="0">
                                          <p:val>
                                            <p:clrVal>
                                              <a:schemeClr val="accent2"/>
                                            </p:clrVal>
                                          </p:val>
                                        </p:tav>
                                        <p:tav tm="50000">
                                          <p:val>
                                            <p:clrVal>
                                              <a:schemeClr val="hlink"/>
                                            </p:clrVal>
                                          </p:val>
                                        </p:tav>
                                      </p:tavLst>
                                    </p:anim>
                                    <p:set>
                                      <p:cBhvr>
                                        <p:cTn id="47" dur="80"/>
                                        <p:tgtEl>
                                          <p:spTgt spid="10"/>
                                        </p:tgtEl>
                                        <p:attrNameLst>
                                          <p:attrName>fill.type</p:attrName>
                                        </p:attrNameLst>
                                      </p:cBhvr>
                                      <p:to>
                                        <p:strVal val="solid"/>
                                      </p:to>
                                    </p:set>
                                  </p:childTnLst>
                                </p:cTn>
                              </p:par>
                              <p:par>
                                <p:cTn id="48" presetID="55" presetClass="entr" presetSubtype="0" fill="hold" nodeType="withEffect">
                                  <p:stCondLst>
                                    <p:cond delay="330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strVal val="#ppt_w*0.70"/>
                                          </p:val>
                                        </p:tav>
                                        <p:tav tm="100000">
                                          <p:val>
                                            <p:strVal val="#ppt_w"/>
                                          </p:val>
                                        </p:tav>
                                      </p:tavLst>
                                    </p:anim>
                                    <p:anim calcmode="lin" valueType="num">
                                      <p:cBhvr>
                                        <p:cTn id="51" dur="1000" fill="hold"/>
                                        <p:tgtEl>
                                          <p:spTgt spid="13"/>
                                        </p:tgtEl>
                                        <p:attrNameLst>
                                          <p:attrName>ppt_h</p:attrName>
                                        </p:attrNameLst>
                                      </p:cBhvr>
                                      <p:tavLst>
                                        <p:tav tm="0">
                                          <p:val>
                                            <p:strVal val="#ppt_h"/>
                                          </p:val>
                                        </p:tav>
                                        <p:tav tm="100000">
                                          <p:val>
                                            <p:strVal val="#ppt_h"/>
                                          </p:val>
                                        </p:tav>
                                      </p:tavLst>
                                    </p:anim>
                                    <p:animEffect transition="in" filter="fade">
                                      <p:cBhvr>
                                        <p:cTn id="52" dur="1000"/>
                                        <p:tgtEl>
                                          <p:spTgt spid="13"/>
                                        </p:tgtEl>
                                      </p:cBhvr>
                                    </p:animEffect>
                                  </p:childTnLst>
                                </p:cTn>
                              </p:par>
                              <p:par>
                                <p:cTn id="53" presetID="35" presetClass="emph" presetSubtype="0" repeatCount="indefinite" fill="hold" nodeType="withEffect">
                                  <p:stCondLst>
                                    <p:cond delay="4300"/>
                                  </p:stCondLst>
                                  <p:childTnLst>
                                    <p:anim calcmode="discrete" valueType="str">
                                      <p:cBhvr>
                                        <p:cTn id="54"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12968" cy="646331"/>
          </a:xfrm>
          <a:prstGeom prst="rect">
            <a:avLst/>
          </a:prstGeom>
        </p:spPr>
        <p:txBody>
          <a:bodyPr wrap="square">
            <a:spAutoFit/>
          </a:bodyPr>
          <a:lstStyle/>
          <a:p>
            <a:pPr algn="just"/>
            <a:r>
              <a:rPr lang="fr-FR" u="sng" dirty="0"/>
              <a:t>Remarque :</a:t>
            </a:r>
            <a:r>
              <a:rPr lang="fr-FR" dirty="0"/>
              <a:t> un dosage par titrage est une technique expérimentale (dosage) dite destructive : l’espèce chimique titrée disparait à l’issu du titrage.</a:t>
            </a:r>
          </a:p>
        </p:txBody>
      </p:sp>
      <p:sp>
        <p:nvSpPr>
          <p:cNvPr id="5" name="Rectangle 4"/>
          <p:cNvSpPr/>
          <p:nvPr/>
        </p:nvSpPr>
        <p:spPr>
          <a:xfrm>
            <a:off x="323528" y="908720"/>
            <a:ext cx="4579074" cy="369332"/>
          </a:xfrm>
          <a:prstGeom prst="rect">
            <a:avLst/>
          </a:prstGeom>
        </p:spPr>
        <p:txBody>
          <a:bodyPr wrap="none">
            <a:spAutoFit/>
          </a:bodyPr>
          <a:lstStyle/>
          <a:p>
            <a:pPr marL="342900" indent="-342900"/>
            <a:r>
              <a:rPr lang="fr-FR" dirty="0">
                <a:solidFill>
                  <a:srgbClr val="0070C0"/>
                </a:solidFill>
                <a:uFill>
                  <a:solidFill>
                    <a:srgbClr val="FF0000"/>
                  </a:solidFill>
                </a:uFill>
              </a:rPr>
              <a:t>1.2. </a:t>
            </a:r>
            <a:r>
              <a:rPr lang="fr-FR" u="sng" dirty="0">
                <a:solidFill>
                  <a:srgbClr val="0070C0"/>
                </a:solidFill>
                <a:uFill>
                  <a:solidFill>
                    <a:srgbClr val="FF0000"/>
                  </a:solidFill>
                </a:uFill>
              </a:rPr>
              <a:t>Équivalence d’un dosage par titrage direct</a:t>
            </a:r>
          </a:p>
        </p:txBody>
      </p:sp>
      <p:sp>
        <p:nvSpPr>
          <p:cNvPr id="6" name="Rectangle 5"/>
          <p:cNvSpPr/>
          <p:nvPr/>
        </p:nvSpPr>
        <p:spPr>
          <a:xfrm>
            <a:off x="179512" y="1340768"/>
            <a:ext cx="8712968" cy="646331"/>
          </a:xfrm>
          <a:prstGeom prst="rect">
            <a:avLst/>
          </a:prstGeom>
        </p:spPr>
        <p:txBody>
          <a:bodyPr wrap="square">
            <a:spAutoFit/>
          </a:bodyPr>
          <a:lstStyle/>
          <a:p>
            <a:pPr algn="just"/>
            <a:r>
              <a:rPr lang="fr-FR" dirty="0">
                <a:solidFill>
                  <a:schemeClr val="bg1">
                    <a:lumMod val="85000"/>
                  </a:schemeClr>
                </a:solidFill>
              </a:rPr>
              <a:t>Lors d’un titrage, on introduit progressivement la </a:t>
            </a:r>
            <a:r>
              <a:rPr lang="fr-FR" b="1" dirty="0">
                <a:solidFill>
                  <a:schemeClr val="bg1">
                    <a:lumMod val="85000"/>
                  </a:schemeClr>
                </a:solidFill>
              </a:rPr>
              <a:t>solution titrante</a:t>
            </a:r>
            <a:r>
              <a:rPr lang="fr-FR" dirty="0">
                <a:solidFill>
                  <a:schemeClr val="bg1">
                    <a:lumMod val="85000"/>
                  </a:schemeClr>
                </a:solidFill>
              </a:rPr>
              <a:t> </a:t>
            </a:r>
            <a:r>
              <a:rPr lang="fr-FR" b="1" dirty="0">
                <a:solidFill>
                  <a:schemeClr val="bg1">
                    <a:lumMod val="85000"/>
                  </a:schemeClr>
                </a:solidFill>
              </a:rPr>
              <a:t>dans</a:t>
            </a:r>
            <a:r>
              <a:rPr lang="fr-FR" dirty="0">
                <a:solidFill>
                  <a:schemeClr val="bg1">
                    <a:lumMod val="85000"/>
                  </a:schemeClr>
                </a:solidFill>
              </a:rPr>
              <a:t> un volume connu V de </a:t>
            </a:r>
            <a:r>
              <a:rPr lang="fr-FR" b="1" dirty="0">
                <a:solidFill>
                  <a:schemeClr val="bg1">
                    <a:lumMod val="85000"/>
                  </a:schemeClr>
                </a:solidFill>
              </a:rPr>
              <a:t>solution titrée</a:t>
            </a:r>
            <a:r>
              <a:rPr lang="fr-FR" dirty="0">
                <a:solidFill>
                  <a:schemeClr val="bg1">
                    <a:lumMod val="85000"/>
                  </a:schemeClr>
                </a:solidFill>
              </a:rPr>
              <a:t>.</a:t>
            </a:r>
          </a:p>
        </p:txBody>
      </p:sp>
      <p:pic>
        <p:nvPicPr>
          <p:cNvPr id="7" name="Image 6" descr="help.png">
            <a:hlinkClick r:id="rId2" action="ppaction://hlinkpres?slideindex=1&amp;slidetitle="/>
          </p:cNvPr>
          <p:cNvPicPr>
            <a:picLocks noChangeAspect="1"/>
          </p:cNvPicPr>
          <p:nvPr/>
        </p:nvPicPr>
        <p:blipFill>
          <a:blip r:embed="rId3" cstate="print"/>
          <a:stretch>
            <a:fillRect/>
          </a:stretch>
        </p:blipFill>
        <p:spPr>
          <a:xfrm>
            <a:off x="2126392" y="1677834"/>
            <a:ext cx="213360" cy="213360"/>
          </a:xfrm>
          <a:prstGeom prst="rect">
            <a:avLst/>
          </a:prstGeom>
        </p:spPr>
      </p:pic>
      <p:sp>
        <p:nvSpPr>
          <p:cNvPr id="8" name="Rectangle 7"/>
          <p:cNvSpPr/>
          <p:nvPr/>
        </p:nvSpPr>
        <p:spPr>
          <a:xfrm>
            <a:off x="179512" y="1979548"/>
            <a:ext cx="1253805" cy="369332"/>
          </a:xfrm>
          <a:prstGeom prst="rect">
            <a:avLst/>
          </a:prstGeom>
        </p:spPr>
        <p:txBody>
          <a:bodyPr wrap="none">
            <a:spAutoFit/>
          </a:bodyPr>
          <a:lstStyle/>
          <a:p>
            <a:r>
              <a:rPr lang="fr-FR" b="1" u="sng" dirty="0"/>
              <a:t>Définition :</a:t>
            </a:r>
            <a:endParaRPr lang="fr-FR" u="sng" dirty="0"/>
          </a:p>
        </p:txBody>
      </p:sp>
      <p:sp>
        <p:nvSpPr>
          <p:cNvPr id="9" name="Rectangle 8"/>
          <p:cNvSpPr/>
          <p:nvPr/>
        </p:nvSpPr>
        <p:spPr>
          <a:xfrm>
            <a:off x="179512" y="2348880"/>
            <a:ext cx="8712968" cy="646331"/>
          </a:xfrm>
          <a:prstGeom prst="rect">
            <a:avLst/>
          </a:prstGeom>
        </p:spPr>
        <p:txBody>
          <a:bodyPr wrap="square">
            <a:spAutoFit/>
          </a:bodyPr>
          <a:lstStyle/>
          <a:p>
            <a:pPr algn="just"/>
            <a:r>
              <a:rPr lang="fr-FR" dirty="0">
                <a:solidFill>
                  <a:srgbClr val="FF0000"/>
                </a:solidFill>
              </a:rPr>
              <a:t>L’état du système chimique pour lequel les réactifs ont été introduits dans des proportions stœchiométriques est appelé </a:t>
            </a:r>
            <a:r>
              <a:rPr lang="fr-FR" b="1" dirty="0">
                <a:solidFill>
                  <a:srgbClr val="FF0000"/>
                </a:solidFill>
              </a:rPr>
              <a:t>l’équivalence du titrage</a:t>
            </a:r>
            <a:r>
              <a:rPr lang="fr-FR" dirty="0">
                <a:solidFill>
                  <a:srgbClr val="FF0000"/>
                </a:solidFill>
              </a:rPr>
              <a:t>.</a:t>
            </a:r>
          </a:p>
        </p:txBody>
      </p:sp>
      <p:sp>
        <p:nvSpPr>
          <p:cNvPr id="10" name="Rectangle 9"/>
          <p:cNvSpPr/>
          <p:nvPr/>
        </p:nvSpPr>
        <p:spPr>
          <a:xfrm>
            <a:off x="179512" y="3068960"/>
            <a:ext cx="8568952" cy="646331"/>
          </a:xfrm>
          <a:prstGeom prst="rect">
            <a:avLst/>
          </a:prstGeom>
        </p:spPr>
        <p:txBody>
          <a:bodyPr wrap="square">
            <a:spAutoFit/>
          </a:bodyPr>
          <a:lstStyle/>
          <a:p>
            <a:pPr algn="just"/>
            <a:r>
              <a:rPr lang="fr-FR" b="1" u="sng" dirty="0"/>
              <a:t>Exemple :</a:t>
            </a:r>
            <a:r>
              <a:rPr lang="fr-FR" b="1" dirty="0"/>
              <a:t> On réalise le titrage d’une solution A, de concentration inconnue C</a:t>
            </a:r>
            <a:r>
              <a:rPr lang="fr-FR" b="1" baseline="-25000" dirty="0"/>
              <a:t>A</a:t>
            </a:r>
            <a:r>
              <a:rPr lang="fr-FR" b="1" dirty="0"/>
              <a:t> et de volume V</a:t>
            </a:r>
            <a:r>
              <a:rPr lang="fr-FR" b="1" baseline="-25000" dirty="0"/>
              <a:t>A</a:t>
            </a:r>
            <a:r>
              <a:rPr lang="fr-FR" b="1" dirty="0"/>
              <a:t>, par une solution B, de concentration connue C</a:t>
            </a:r>
            <a:r>
              <a:rPr lang="fr-FR" b="1" baseline="-25000" dirty="0"/>
              <a:t>B</a:t>
            </a:r>
            <a:r>
              <a:rPr lang="fr-FR" b="1" dirty="0"/>
              <a:t>.</a:t>
            </a:r>
            <a:endParaRPr lang="fr-FR" dirty="0"/>
          </a:p>
        </p:txBody>
      </p:sp>
      <p:sp>
        <p:nvSpPr>
          <p:cNvPr id="11" name="Rectangle 10"/>
          <p:cNvSpPr/>
          <p:nvPr/>
        </p:nvSpPr>
        <p:spPr>
          <a:xfrm>
            <a:off x="179512" y="3789040"/>
            <a:ext cx="8640960" cy="646331"/>
          </a:xfrm>
          <a:prstGeom prst="rect">
            <a:avLst/>
          </a:prstGeom>
        </p:spPr>
        <p:txBody>
          <a:bodyPr wrap="square">
            <a:spAutoFit/>
          </a:bodyPr>
          <a:lstStyle/>
          <a:p>
            <a:pPr algn="just"/>
            <a:r>
              <a:rPr lang="fr-FR" dirty="0"/>
              <a:t>Soit V</a:t>
            </a:r>
            <a:r>
              <a:rPr lang="fr-FR" baseline="-25000" dirty="0"/>
              <a:t>B</a:t>
            </a:r>
            <a:r>
              <a:rPr lang="fr-FR" dirty="0"/>
              <a:t>, le volume de solution B versé et V</a:t>
            </a:r>
            <a:r>
              <a:rPr lang="fr-FR" baseline="-25000" dirty="0"/>
              <a:t>B,E</a:t>
            </a:r>
            <a:r>
              <a:rPr lang="fr-FR" dirty="0"/>
              <a:t>, le volume de réactif titrant (solution B) versé à l’équivalence :</a:t>
            </a:r>
          </a:p>
        </p:txBody>
      </p:sp>
      <p:cxnSp>
        <p:nvCxnSpPr>
          <p:cNvPr id="13" name="Connecteur droit 12"/>
          <p:cNvCxnSpPr/>
          <p:nvPr/>
        </p:nvCxnSpPr>
        <p:spPr>
          <a:xfrm>
            <a:off x="9108504" y="1412776"/>
            <a:ext cx="0" cy="1440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p:nvPicPr>
        <p:blipFill>
          <a:blip r:embed="rId4" cstate="print"/>
          <a:srcRect/>
          <a:stretch>
            <a:fillRect/>
          </a:stretch>
        </p:blipFill>
        <p:spPr bwMode="auto">
          <a:xfrm>
            <a:off x="89502" y="4571637"/>
            <a:ext cx="8964996" cy="173768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par>
                                <p:cTn id="18" presetID="9" presetClass="entr" presetSubtype="0" fill="hold" nodeType="withEffect">
                                  <p:stCondLst>
                                    <p:cond delay="520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9"/>
                                        </p:tgtEl>
                                        <p:attrNameLst>
                                          <p:attrName>style.visibility</p:attrName>
                                        </p:attrNameLst>
                                      </p:cBhvr>
                                      <p:to>
                                        <p:strVal val="visible"/>
                                      </p:to>
                                    </p:set>
                                    <p:anim calcmode="discrete" valueType="clr">
                                      <p:cBhvr override="childStyle">
                                        <p:cTn id="31"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9"/>
                                        </p:tgtEl>
                                        <p:attrNameLst>
                                          <p:attrName>fillcolor</p:attrName>
                                        </p:attrNameLst>
                                      </p:cBhvr>
                                      <p:tavLst>
                                        <p:tav tm="0">
                                          <p:val>
                                            <p:clrVal>
                                              <a:schemeClr val="accent2"/>
                                            </p:clrVal>
                                          </p:val>
                                        </p:tav>
                                        <p:tav tm="50000">
                                          <p:val>
                                            <p:clrVal>
                                              <a:schemeClr val="hlink"/>
                                            </p:clrVal>
                                          </p:val>
                                        </p:tav>
                                      </p:tavLst>
                                    </p:anim>
                                    <p:set>
                                      <p:cBhvr>
                                        <p:cTn id="33" dur="80"/>
                                        <p:tgtEl>
                                          <p:spTgt spid="9"/>
                                        </p:tgtEl>
                                        <p:attrNameLst>
                                          <p:attrName>fill.type</p:attrName>
                                        </p:attrNameLst>
                                      </p:cBhvr>
                                      <p:to>
                                        <p:strVal val="solid"/>
                                      </p:to>
                                    </p:set>
                                  </p:childTnLst>
                                </p:cTn>
                              </p:par>
                              <p:par>
                                <p:cTn id="34" presetID="55" presetClass="entr" presetSubtype="0" fill="hold" nodeType="withEffect">
                                  <p:stCondLst>
                                    <p:cond delay="51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strVal val="#ppt_w*0.70"/>
                                          </p:val>
                                        </p:tav>
                                        <p:tav tm="100000">
                                          <p:val>
                                            <p:strVal val="#ppt_w"/>
                                          </p:val>
                                        </p:tav>
                                      </p:tavLst>
                                    </p:anim>
                                    <p:anim calcmode="lin" valueType="num">
                                      <p:cBhvr>
                                        <p:cTn id="37" dur="1000" fill="hold"/>
                                        <p:tgtEl>
                                          <p:spTgt spid="13"/>
                                        </p:tgtEl>
                                        <p:attrNameLst>
                                          <p:attrName>ppt_h</p:attrName>
                                        </p:attrNameLst>
                                      </p:cBhvr>
                                      <p:tavLst>
                                        <p:tav tm="0">
                                          <p:val>
                                            <p:strVal val="#ppt_h"/>
                                          </p:val>
                                        </p:tav>
                                        <p:tav tm="100000">
                                          <p:val>
                                            <p:strVal val="#ppt_h"/>
                                          </p:val>
                                        </p:tav>
                                      </p:tavLst>
                                    </p:anim>
                                    <p:animEffect transition="in" filter="fade">
                                      <p:cBhvr>
                                        <p:cTn id="38" dur="1000"/>
                                        <p:tgtEl>
                                          <p:spTgt spid="13"/>
                                        </p:tgtEl>
                                      </p:cBhvr>
                                    </p:animEffect>
                                  </p:childTnLst>
                                </p:cTn>
                              </p:par>
                              <p:par>
                                <p:cTn id="39" presetID="35" presetClass="emph" presetSubtype="0" repeatCount="indefinite" fill="hold" nodeType="withEffect">
                                  <p:stCondLst>
                                    <p:cond delay="6100"/>
                                  </p:stCondLst>
                                  <p:childTnLst>
                                    <p:anim calcmode="discrete" valueType="str">
                                      <p:cBhvr>
                                        <p:cTn id="40"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0"/>
                                        </p:tgtEl>
                                        <p:attrNameLst>
                                          <p:attrName>ppt_y</p:attrName>
                                        </p:attrNameLst>
                                      </p:cBhvr>
                                      <p:tavLst>
                                        <p:tav tm="0">
                                          <p:val>
                                            <p:strVal val="#ppt_y"/>
                                          </p:val>
                                        </p:tav>
                                        <p:tav tm="100000">
                                          <p:val>
                                            <p:strVal val="#ppt_y"/>
                                          </p:val>
                                        </p:tav>
                                      </p:tavLst>
                                    </p:anim>
                                    <p:anim calcmode="lin" valueType="num">
                                      <p:cBhvr>
                                        <p:cTn id="4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slide(fromBottom)">
                                      <p:cBhvr>
                                        <p:cTn id="54" dur="500"/>
                                        <p:tgtEl>
                                          <p:spTgt spid="11"/>
                                        </p:tgtEl>
                                      </p:cBhvr>
                                    </p:animEffect>
                                  </p:childTnLst>
                                </p:cTn>
                              </p:par>
                              <p:par>
                                <p:cTn id="55" presetID="30" presetClass="entr" presetSubtype="0" fill="hold" nodeType="withEffect">
                                  <p:stCondLst>
                                    <p:cond delay="10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800" decel="100000"/>
                                        <p:tgtEl>
                                          <p:spTgt spid="16"/>
                                        </p:tgtEl>
                                      </p:cBhvr>
                                    </p:animEffect>
                                    <p:anim calcmode="lin" valueType="num">
                                      <p:cBhvr>
                                        <p:cTn id="58" dur="800" decel="100000" fill="hold"/>
                                        <p:tgtEl>
                                          <p:spTgt spid="16"/>
                                        </p:tgtEl>
                                        <p:attrNameLst>
                                          <p:attrName>style.rotation</p:attrName>
                                        </p:attrNameLst>
                                      </p:cBhvr>
                                      <p:tavLst>
                                        <p:tav tm="0">
                                          <p:val>
                                            <p:fltVal val="-90"/>
                                          </p:val>
                                        </p:tav>
                                        <p:tav tm="100000">
                                          <p:val>
                                            <p:fltVal val="0"/>
                                          </p:val>
                                        </p:tav>
                                      </p:tavLst>
                                    </p:anim>
                                    <p:anim calcmode="lin" valueType="num">
                                      <p:cBhvr>
                                        <p:cTn id="59" dur="800" decel="100000" fill="hold"/>
                                        <p:tgtEl>
                                          <p:spTgt spid="16"/>
                                        </p:tgtEl>
                                        <p:attrNameLst>
                                          <p:attrName>ppt_x</p:attrName>
                                        </p:attrNameLst>
                                      </p:cBhvr>
                                      <p:tavLst>
                                        <p:tav tm="0">
                                          <p:val>
                                            <p:strVal val="#ppt_x+0.4"/>
                                          </p:val>
                                        </p:tav>
                                        <p:tav tm="100000">
                                          <p:val>
                                            <p:strVal val="#ppt_x-0.05"/>
                                          </p:val>
                                        </p:tav>
                                      </p:tavLst>
                                    </p:anim>
                                    <p:anim calcmode="lin" valueType="num">
                                      <p:cBhvr>
                                        <p:cTn id="60" dur="800" decel="100000" fill="hold"/>
                                        <p:tgtEl>
                                          <p:spTgt spid="16"/>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1520" y="2276872"/>
            <a:ext cx="6756337" cy="369332"/>
          </a:xfrm>
          <a:prstGeom prst="rect">
            <a:avLst/>
          </a:prstGeom>
        </p:spPr>
        <p:txBody>
          <a:bodyPr wrap="none">
            <a:spAutoFit/>
          </a:bodyPr>
          <a:lstStyle/>
          <a:p>
            <a:r>
              <a:rPr lang="fr-FR" dirty="0"/>
              <a:t>À l’équivalence, le réactif titré et le réactif titrant sont limitants, donc :</a:t>
            </a:r>
          </a:p>
        </p:txBody>
      </p:sp>
      <p:grpSp>
        <p:nvGrpSpPr>
          <p:cNvPr id="16" name="Groupe 15"/>
          <p:cNvGrpSpPr/>
          <p:nvPr/>
        </p:nvGrpSpPr>
        <p:grpSpPr>
          <a:xfrm>
            <a:off x="1331640" y="2728024"/>
            <a:ext cx="6480720" cy="700976"/>
            <a:chOff x="1475656" y="2455072"/>
            <a:chExt cx="6480720" cy="700976"/>
          </a:xfrm>
        </p:grpSpPr>
        <p:sp>
          <p:nvSpPr>
            <p:cNvPr id="7" name="Rectangle 6"/>
            <p:cNvSpPr/>
            <p:nvPr/>
          </p:nvSpPr>
          <p:spPr>
            <a:xfrm>
              <a:off x="1475656" y="2658718"/>
              <a:ext cx="5846472" cy="369332"/>
            </a:xfrm>
            <a:prstGeom prst="rect">
              <a:avLst/>
            </a:prstGeom>
          </p:spPr>
          <p:txBody>
            <a:bodyPr wrap="none">
              <a:spAutoFit/>
            </a:bodyPr>
            <a:lstStyle/>
            <a:p>
              <a:r>
                <a:rPr lang="fr-FR" dirty="0"/>
                <a:t>n(A)</a:t>
              </a:r>
              <a:r>
                <a:rPr lang="fr-FR" baseline="-25000" dirty="0"/>
                <a:t>0</a:t>
              </a:r>
              <a:r>
                <a:rPr lang="fr-FR" dirty="0"/>
                <a:t> </a:t>
              </a:r>
              <a:r>
                <a:rPr lang="fr-FR" dirty="0">
                  <a:sym typeface="Symbol"/>
                </a:rPr>
                <a:t></a:t>
              </a:r>
              <a:r>
                <a:rPr lang="fr-FR" dirty="0"/>
                <a:t> </a:t>
              </a:r>
              <a:r>
                <a:rPr lang="fr-FR" i="1" dirty="0" err="1"/>
                <a:t>a</a:t>
              </a:r>
              <a:r>
                <a:rPr lang="fr-FR" b="1" i="1" dirty="0" err="1">
                  <a:latin typeface="Times New Roman" panose="02020603050405020304" pitchFamily="18" charset="0"/>
                  <a:cs typeface="Times New Roman" panose="02020603050405020304" pitchFamily="18" charset="0"/>
                </a:rPr>
                <a:t>x</a:t>
              </a:r>
              <a:r>
                <a:rPr lang="fr-FR" b="1" i="1" baseline="-25000" dirty="0" err="1"/>
                <a:t>E</a:t>
              </a:r>
              <a:r>
                <a:rPr lang="fr-FR" dirty="0"/>
                <a:t> = 0  </a:t>
              </a:r>
              <a:r>
                <a:rPr lang="fr-FR" b="1" cap="small" dirty="0"/>
                <a:t>et</a:t>
              </a:r>
              <a:r>
                <a:rPr lang="fr-FR" dirty="0"/>
                <a:t>  n(B)</a:t>
              </a:r>
              <a:r>
                <a:rPr lang="fr-FR" baseline="-25000" dirty="0"/>
                <a:t>E</a:t>
              </a:r>
              <a:r>
                <a:rPr lang="fr-FR" dirty="0"/>
                <a:t> – </a:t>
              </a:r>
              <a:r>
                <a:rPr lang="fr-FR" i="1" dirty="0" err="1"/>
                <a:t>b</a:t>
              </a:r>
              <a:r>
                <a:rPr lang="fr-FR" b="1" i="1" dirty="0" err="1">
                  <a:latin typeface="Times New Roman" panose="02020603050405020304" pitchFamily="18" charset="0"/>
                  <a:cs typeface="Times New Roman" panose="02020603050405020304" pitchFamily="18" charset="0"/>
                </a:rPr>
                <a:t>x</a:t>
              </a:r>
              <a:r>
                <a:rPr lang="fr-FR" b="1" i="1" baseline="-25000" dirty="0" err="1"/>
                <a:t>E</a:t>
              </a:r>
              <a:r>
                <a:rPr lang="fr-FR" dirty="0"/>
                <a:t> = 0      </a:t>
              </a:r>
              <a:r>
                <a:rPr lang="fr-FR" dirty="0">
                  <a:sym typeface="Symbol"/>
                </a:rPr>
                <a:t>   </a:t>
              </a:r>
              <a:r>
                <a:rPr lang="fr-FR" dirty="0"/>
                <a:t> </a:t>
              </a:r>
              <a:r>
                <a:rPr lang="fr-FR" b="1" i="1" dirty="0" err="1">
                  <a:latin typeface="Times New Roman" panose="02020603050405020304" pitchFamily="18" charset="0"/>
                  <a:cs typeface="Times New Roman" panose="02020603050405020304" pitchFamily="18" charset="0"/>
                </a:rPr>
                <a:t>x</a:t>
              </a:r>
              <a:r>
                <a:rPr lang="fr-FR" b="1" i="1" baseline="-25000" dirty="0" err="1"/>
                <a:t>E</a:t>
              </a:r>
              <a:r>
                <a:rPr lang="fr-FR" dirty="0"/>
                <a:t> =                </a:t>
              </a:r>
              <a:r>
                <a:rPr lang="fr-FR" b="1" cap="small" dirty="0"/>
                <a:t>et</a:t>
              </a:r>
              <a:r>
                <a:rPr lang="fr-FR" dirty="0"/>
                <a:t>  </a:t>
              </a:r>
              <a:r>
                <a:rPr lang="fr-FR" b="1" i="1" dirty="0" err="1">
                  <a:latin typeface="Times New Roman" panose="02020603050405020304" pitchFamily="18" charset="0"/>
                  <a:cs typeface="Times New Roman" panose="02020603050405020304" pitchFamily="18" charset="0"/>
                </a:rPr>
                <a:t>x</a:t>
              </a:r>
              <a:r>
                <a:rPr lang="fr-FR" b="1" i="1" baseline="-25000" dirty="0" err="1"/>
                <a:t>E</a:t>
              </a:r>
              <a:r>
                <a:rPr lang="fr-FR" dirty="0"/>
                <a:t> =</a:t>
              </a:r>
            </a:p>
          </p:txBody>
        </p:sp>
        <p:graphicFrame>
          <p:nvGraphicFramePr>
            <p:cNvPr id="2053" name="Object 5"/>
            <p:cNvGraphicFramePr>
              <a:graphicFrameLocks noChangeAspect="1"/>
            </p:cNvGraphicFramePr>
            <p:nvPr/>
          </p:nvGraphicFramePr>
          <p:xfrm>
            <a:off x="5724128" y="2484350"/>
            <a:ext cx="720080" cy="661298"/>
          </p:xfrm>
          <a:graphic>
            <a:graphicData uri="http://schemas.openxmlformats.org/presentationml/2006/ole">
              <mc:AlternateContent xmlns:mc="http://schemas.openxmlformats.org/markup-compatibility/2006">
                <mc:Choice xmlns:v="urn:schemas-microsoft-com:vml" Requires="v">
                  <p:oleObj spid="_x0000_s1030" name="Equation" r:id="rId3" imgW="469696" imgH="431613" progId="Equation.DSMT4">
                    <p:embed/>
                  </p:oleObj>
                </mc:Choice>
                <mc:Fallback>
                  <p:oleObj name="Equation" r:id="rId3" imgW="469696" imgH="431613" progId="Equation.DSMT4">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2484350"/>
                          <a:ext cx="720080" cy="6612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5" name="Object 7"/>
            <p:cNvGraphicFramePr>
              <a:graphicFrameLocks noChangeAspect="1"/>
            </p:cNvGraphicFramePr>
            <p:nvPr/>
          </p:nvGraphicFramePr>
          <p:xfrm>
            <a:off x="7193090" y="2455072"/>
            <a:ext cx="763286" cy="700976"/>
          </p:xfrm>
          <a:graphic>
            <a:graphicData uri="http://schemas.openxmlformats.org/presentationml/2006/ole">
              <mc:AlternateContent xmlns:mc="http://schemas.openxmlformats.org/markup-compatibility/2006">
                <mc:Choice xmlns:v="urn:schemas-microsoft-com:vml" Requires="v">
                  <p:oleObj spid="_x0000_s1031" name="Equation" r:id="rId5" imgW="469696" imgH="431613" progId="Equation.DSMT4">
                    <p:embed/>
                  </p:oleObj>
                </mc:Choice>
                <mc:Fallback>
                  <p:oleObj name="Equation" r:id="rId5" imgW="469696" imgH="431613" progId="Equation.DSMT4">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3090" y="2455072"/>
                          <a:ext cx="763286" cy="7009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pic>
        <p:nvPicPr>
          <p:cNvPr id="17" name="Image 16"/>
          <p:cNvPicPr/>
          <p:nvPr/>
        </p:nvPicPr>
        <p:blipFill>
          <a:blip r:embed="rId7" cstate="print"/>
          <a:srcRect/>
          <a:stretch>
            <a:fillRect/>
          </a:stretch>
        </p:blipFill>
        <p:spPr bwMode="auto">
          <a:xfrm>
            <a:off x="251520" y="3532740"/>
            <a:ext cx="2808312" cy="3280636"/>
          </a:xfrm>
          <a:prstGeom prst="rect">
            <a:avLst/>
          </a:prstGeom>
          <a:noFill/>
          <a:ln w="9525">
            <a:noFill/>
            <a:miter lim="800000"/>
            <a:headEnd/>
            <a:tailEnd/>
          </a:ln>
        </p:spPr>
      </p:pic>
      <p:sp>
        <p:nvSpPr>
          <p:cNvPr id="18" name="Rectangle 17"/>
          <p:cNvSpPr/>
          <p:nvPr/>
        </p:nvSpPr>
        <p:spPr>
          <a:xfrm>
            <a:off x="3131840" y="3645024"/>
            <a:ext cx="5832648" cy="923330"/>
          </a:xfrm>
          <a:prstGeom prst="rect">
            <a:avLst/>
          </a:prstGeom>
        </p:spPr>
        <p:txBody>
          <a:bodyPr wrap="square">
            <a:spAutoFit/>
          </a:bodyPr>
          <a:lstStyle/>
          <a:p>
            <a:pPr algn="just"/>
            <a:r>
              <a:rPr lang="fr-FR" dirty="0">
                <a:sym typeface="Symbol"/>
              </a:rPr>
              <a:t></a:t>
            </a:r>
            <a:r>
              <a:rPr lang="fr-FR" dirty="0"/>
              <a:t> À l’équivalence, il y a une relation entre la quantité de matière de réactif titré initialement introduit et la quantité de matière de réactif titrant versé :</a:t>
            </a:r>
          </a:p>
        </p:txBody>
      </p:sp>
      <p:pic>
        <p:nvPicPr>
          <p:cNvPr id="2057" name="Picture 9"/>
          <p:cNvPicPr>
            <a:picLocks noChangeAspect="1" noChangeArrowheads="1"/>
          </p:cNvPicPr>
          <p:nvPr/>
        </p:nvPicPr>
        <p:blipFill>
          <a:blip r:embed="rId8" cstate="print"/>
          <a:srcRect/>
          <a:stretch>
            <a:fillRect/>
          </a:stretch>
        </p:blipFill>
        <p:spPr bwMode="auto">
          <a:xfrm>
            <a:off x="5415347" y="4663680"/>
            <a:ext cx="1697682" cy="693836"/>
          </a:xfrm>
          <a:prstGeom prst="rect">
            <a:avLst/>
          </a:prstGeom>
          <a:noFill/>
          <a:ln w="9525">
            <a:noFill/>
            <a:miter lim="800000"/>
            <a:headEnd/>
            <a:tailEnd/>
          </a:ln>
        </p:spPr>
      </p:pic>
      <p:sp>
        <p:nvSpPr>
          <p:cNvPr id="20" name="Rectangle 19"/>
          <p:cNvSpPr/>
          <p:nvPr/>
        </p:nvSpPr>
        <p:spPr>
          <a:xfrm>
            <a:off x="3131840" y="5455768"/>
            <a:ext cx="2681696" cy="369332"/>
          </a:xfrm>
          <a:prstGeom prst="rect">
            <a:avLst/>
          </a:prstGeom>
        </p:spPr>
        <p:txBody>
          <a:bodyPr wrap="none">
            <a:spAutoFit/>
          </a:bodyPr>
          <a:lstStyle/>
          <a:p>
            <a:r>
              <a:rPr lang="fr-FR" dirty="0"/>
              <a:t>Que l’on peut aussi écrire :</a:t>
            </a:r>
          </a:p>
        </p:txBody>
      </p:sp>
      <p:pic>
        <p:nvPicPr>
          <p:cNvPr id="2058" name="Picture 10"/>
          <p:cNvPicPr>
            <a:picLocks noChangeAspect="1" noChangeArrowheads="1"/>
          </p:cNvPicPr>
          <p:nvPr/>
        </p:nvPicPr>
        <p:blipFill>
          <a:blip r:embed="rId9" cstate="print"/>
          <a:srcRect/>
          <a:stretch>
            <a:fillRect/>
          </a:stretch>
        </p:blipFill>
        <p:spPr bwMode="auto">
          <a:xfrm>
            <a:off x="5148064" y="6031832"/>
            <a:ext cx="2232248" cy="709536"/>
          </a:xfrm>
          <a:prstGeom prst="rect">
            <a:avLst/>
          </a:prstGeom>
          <a:noFill/>
          <a:ln w="9525">
            <a:noFill/>
            <a:miter lim="800000"/>
            <a:headEnd/>
            <a:tailEnd/>
          </a:ln>
        </p:spPr>
      </p:pic>
      <p:sp>
        <p:nvSpPr>
          <p:cNvPr id="15" name="Rectangle 14"/>
          <p:cNvSpPr/>
          <p:nvPr/>
        </p:nvSpPr>
        <p:spPr>
          <a:xfrm>
            <a:off x="251520" y="188640"/>
            <a:ext cx="8640960" cy="1446550"/>
          </a:xfrm>
          <a:prstGeom prst="rect">
            <a:avLst/>
          </a:prstGeom>
        </p:spPr>
        <p:txBody>
          <a:bodyPr wrap="square">
            <a:spAutoFit/>
          </a:bodyPr>
          <a:lstStyle/>
          <a:p>
            <a:pPr>
              <a:buFont typeface="Calibri" pitchFamily="34" charset="0"/>
              <a:buChar char="‒"/>
            </a:pPr>
            <a:r>
              <a:rPr lang="fr-FR" dirty="0"/>
              <a:t> Pour V</a:t>
            </a:r>
            <a:r>
              <a:rPr lang="fr-FR" baseline="-25000" dirty="0"/>
              <a:t>B</a:t>
            </a:r>
            <a:r>
              <a:rPr lang="fr-FR" dirty="0"/>
              <a:t> &lt; V</a:t>
            </a:r>
            <a:r>
              <a:rPr lang="fr-FR" baseline="-25000" dirty="0"/>
              <a:t>B,E</a:t>
            </a:r>
            <a:r>
              <a:rPr lang="fr-FR" dirty="0"/>
              <a:t> : le réactif titrant est le réactif limitant ;</a:t>
            </a:r>
          </a:p>
          <a:p>
            <a:endParaRPr lang="fr-FR" sz="800" dirty="0"/>
          </a:p>
          <a:p>
            <a:pPr algn="just">
              <a:buFont typeface="Calibri" pitchFamily="34" charset="0"/>
              <a:buChar char="‒"/>
            </a:pPr>
            <a:r>
              <a:rPr lang="fr-FR" dirty="0"/>
              <a:t> Pour V</a:t>
            </a:r>
            <a:r>
              <a:rPr lang="fr-FR" baseline="-25000" dirty="0"/>
              <a:t>B</a:t>
            </a:r>
            <a:r>
              <a:rPr lang="fr-FR" dirty="0"/>
              <a:t> = V</a:t>
            </a:r>
            <a:r>
              <a:rPr lang="fr-FR" baseline="-25000" dirty="0"/>
              <a:t>B,E</a:t>
            </a:r>
            <a:r>
              <a:rPr lang="fr-FR" dirty="0"/>
              <a:t> : le réactif titrant et le réactif titré sont limitants, ils ont été introduits dans des proportions stœchiométriques. </a:t>
            </a:r>
            <a:r>
              <a:rPr lang="fr-FR" b="1" dirty="0"/>
              <a:t>On est à l’équivalence</a:t>
            </a:r>
            <a:r>
              <a:rPr lang="fr-FR" dirty="0"/>
              <a:t> ;</a:t>
            </a:r>
          </a:p>
          <a:p>
            <a:endParaRPr lang="fr-FR" sz="800" dirty="0"/>
          </a:p>
          <a:p>
            <a:pPr>
              <a:buFont typeface="Calibri" pitchFamily="34" charset="0"/>
              <a:buChar char="‒"/>
            </a:pPr>
            <a:r>
              <a:rPr lang="fr-FR" dirty="0"/>
              <a:t> Pour V</a:t>
            </a:r>
            <a:r>
              <a:rPr lang="fr-FR" baseline="-25000" dirty="0"/>
              <a:t>B</a:t>
            </a:r>
            <a:r>
              <a:rPr lang="fr-FR" dirty="0"/>
              <a:t> &gt; V</a:t>
            </a:r>
            <a:r>
              <a:rPr lang="fr-FR" baseline="-25000" dirty="0"/>
              <a:t>B,E</a:t>
            </a:r>
            <a:r>
              <a:rPr lang="fr-FR" dirty="0"/>
              <a:t> : le réactif limitant est le réactif titré.</a:t>
            </a:r>
          </a:p>
        </p:txBody>
      </p:sp>
      <p:sp>
        <p:nvSpPr>
          <p:cNvPr id="19" name="Rectangle 18"/>
          <p:cNvSpPr/>
          <p:nvPr/>
        </p:nvSpPr>
        <p:spPr>
          <a:xfrm>
            <a:off x="251520" y="1772816"/>
            <a:ext cx="6388928" cy="369332"/>
          </a:xfrm>
          <a:prstGeom prst="rect">
            <a:avLst/>
          </a:prstGeom>
        </p:spPr>
        <p:txBody>
          <a:bodyPr wrap="none">
            <a:spAutoFit/>
          </a:bodyPr>
          <a:lstStyle/>
          <a:p>
            <a:r>
              <a:rPr lang="fr-FR" dirty="0">
                <a:sym typeface="Symbol"/>
              </a:rPr>
              <a:t></a:t>
            </a:r>
            <a:r>
              <a:rPr lang="fr-FR" dirty="0"/>
              <a:t> </a:t>
            </a:r>
            <a:r>
              <a:rPr lang="fr-FR" b="1" dirty="0"/>
              <a:t>L’équivalence correspond à un changement de réactif limitant</a:t>
            </a:r>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Effect transition="in" filter="slide(fromBottom)">
                                      <p:cBhvr>
                                        <p:cTn id="7" dur="500"/>
                                        <p:tgtEl>
                                          <p:spTgt spid="1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
                                            <p:txEl>
                                              <p:pRg st="4" end="4"/>
                                            </p:txEl>
                                          </p:spTgt>
                                        </p:tgtEl>
                                        <p:attrNameLst>
                                          <p:attrName>style.visibility</p:attrName>
                                        </p:attrNameLst>
                                      </p:cBhvr>
                                      <p:to>
                                        <p:strVal val="visible"/>
                                      </p:to>
                                    </p:set>
                                    <p:animEffect transition="in" filter="slide(fromBottom)">
                                      <p:cBhvr>
                                        <p:cTn id="12" dur="500"/>
                                        <p:tgtEl>
                                          <p:spTgt spid="1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000"/>
                                        <p:tgtEl>
                                          <p:spTgt spid="19"/>
                                        </p:tgtEl>
                                      </p:cBhvr>
                                    </p:animEffect>
                                    <p:anim calcmode="lin" valueType="num">
                                      <p:cBhvr>
                                        <p:cTn id="18" dur="2000" fill="hold"/>
                                        <p:tgtEl>
                                          <p:spTgt spid="19"/>
                                        </p:tgtEl>
                                        <p:attrNameLst>
                                          <p:attrName>style.rotation</p:attrName>
                                        </p:attrNameLst>
                                      </p:cBhvr>
                                      <p:tavLst>
                                        <p:tav tm="0">
                                          <p:val>
                                            <p:fltVal val="720"/>
                                          </p:val>
                                        </p:tav>
                                        <p:tav tm="100000">
                                          <p:val>
                                            <p:fltVal val="0"/>
                                          </p:val>
                                        </p:tav>
                                      </p:tavLst>
                                    </p:anim>
                                    <p:anim calcmode="lin" valueType="num">
                                      <p:cBhvr>
                                        <p:cTn id="19" dur="2000" fill="hold"/>
                                        <p:tgtEl>
                                          <p:spTgt spid="19"/>
                                        </p:tgtEl>
                                        <p:attrNameLst>
                                          <p:attrName>ppt_h</p:attrName>
                                        </p:attrNameLst>
                                      </p:cBhvr>
                                      <p:tavLst>
                                        <p:tav tm="0">
                                          <p:val>
                                            <p:fltVal val="0"/>
                                          </p:val>
                                        </p:tav>
                                        <p:tav tm="100000">
                                          <p:val>
                                            <p:strVal val="#ppt_h"/>
                                          </p:val>
                                        </p:tav>
                                      </p:tavLst>
                                    </p:anim>
                                    <p:anim calcmode="lin" valueType="num">
                                      <p:cBhvr>
                                        <p:cTn id="20" dur="2000" fill="hold"/>
                                        <p:tgtEl>
                                          <p:spTgt spid="19"/>
                                        </p:tgtEl>
                                        <p:attrNameLst>
                                          <p:attrName>ppt_w</p:attrName>
                                        </p:attrNameLst>
                                      </p:cBhvr>
                                      <p:tavLst>
                                        <p:tav tm="0">
                                          <p:val>
                                            <p:fltVal val="0"/>
                                          </p:val>
                                        </p:tav>
                                        <p:tav tm="100000">
                                          <p:val>
                                            <p:strVal val="#ppt_w"/>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0" presetClass="entr" presetSubtype="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800" decel="100000"/>
                                        <p:tgtEl>
                                          <p:spTgt spid="16"/>
                                        </p:tgtEl>
                                      </p:cBhvr>
                                    </p:animEffect>
                                    <p:anim calcmode="lin" valueType="num">
                                      <p:cBhvr>
                                        <p:cTn id="31" dur="800" decel="100000" fill="hold"/>
                                        <p:tgtEl>
                                          <p:spTgt spid="16"/>
                                        </p:tgtEl>
                                        <p:attrNameLst>
                                          <p:attrName>style.rotation</p:attrName>
                                        </p:attrNameLst>
                                      </p:cBhvr>
                                      <p:tavLst>
                                        <p:tav tm="0">
                                          <p:val>
                                            <p:fltVal val="-90"/>
                                          </p:val>
                                        </p:tav>
                                        <p:tav tm="100000">
                                          <p:val>
                                            <p:fltVal val="0"/>
                                          </p:val>
                                        </p:tav>
                                      </p:tavLst>
                                    </p:anim>
                                    <p:anim calcmode="lin" valueType="num">
                                      <p:cBhvr>
                                        <p:cTn id="32" dur="800" decel="100000" fill="hold"/>
                                        <p:tgtEl>
                                          <p:spTgt spid="16"/>
                                        </p:tgtEl>
                                        <p:attrNameLst>
                                          <p:attrName>ppt_x</p:attrName>
                                        </p:attrNameLst>
                                      </p:cBhvr>
                                      <p:tavLst>
                                        <p:tav tm="0">
                                          <p:val>
                                            <p:strVal val="#ppt_x+0.4"/>
                                          </p:val>
                                        </p:tav>
                                        <p:tav tm="100000">
                                          <p:val>
                                            <p:strVal val="#ppt_x-0.05"/>
                                          </p:val>
                                        </p:tav>
                                      </p:tavLst>
                                    </p:anim>
                                    <p:anim calcmode="lin" valueType="num">
                                      <p:cBhvr>
                                        <p:cTn id="33" dur="800" decel="100000" fill="hold"/>
                                        <p:tgtEl>
                                          <p:spTgt spid="16"/>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8"/>
                                        </p:tgtEl>
                                        <p:attrNameLst>
                                          <p:attrName>ppt_y</p:attrName>
                                        </p:attrNameLst>
                                      </p:cBhvr>
                                      <p:tavLst>
                                        <p:tav tm="0">
                                          <p:val>
                                            <p:strVal val="#ppt_y"/>
                                          </p:val>
                                        </p:tav>
                                        <p:tav tm="100000">
                                          <p:val>
                                            <p:strVal val="#ppt_y"/>
                                          </p:val>
                                        </p:tav>
                                      </p:tavLst>
                                    </p:anim>
                                    <p:anim calcmode="lin" valueType="num">
                                      <p:cBhvr>
                                        <p:cTn id="4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30" presetClass="entr" presetSubtype="0" fill="hold" nodeType="clickEffect">
                                  <p:stCondLst>
                                    <p:cond delay="0"/>
                                  </p:stCondLst>
                                  <p:childTnLst>
                                    <p:set>
                                      <p:cBhvr>
                                        <p:cTn id="53" dur="1" fill="hold">
                                          <p:stCondLst>
                                            <p:cond delay="0"/>
                                          </p:stCondLst>
                                        </p:cTn>
                                        <p:tgtEl>
                                          <p:spTgt spid="2057"/>
                                        </p:tgtEl>
                                        <p:attrNameLst>
                                          <p:attrName>style.visibility</p:attrName>
                                        </p:attrNameLst>
                                      </p:cBhvr>
                                      <p:to>
                                        <p:strVal val="visible"/>
                                      </p:to>
                                    </p:set>
                                    <p:animEffect transition="in" filter="fade">
                                      <p:cBhvr>
                                        <p:cTn id="54" dur="800" decel="100000"/>
                                        <p:tgtEl>
                                          <p:spTgt spid="2057"/>
                                        </p:tgtEl>
                                      </p:cBhvr>
                                    </p:animEffect>
                                    <p:anim calcmode="lin" valueType="num">
                                      <p:cBhvr>
                                        <p:cTn id="55" dur="800" decel="100000" fill="hold"/>
                                        <p:tgtEl>
                                          <p:spTgt spid="2057"/>
                                        </p:tgtEl>
                                        <p:attrNameLst>
                                          <p:attrName>style.rotation</p:attrName>
                                        </p:attrNameLst>
                                      </p:cBhvr>
                                      <p:tavLst>
                                        <p:tav tm="0">
                                          <p:val>
                                            <p:fltVal val="-90"/>
                                          </p:val>
                                        </p:tav>
                                        <p:tav tm="100000">
                                          <p:val>
                                            <p:fltVal val="0"/>
                                          </p:val>
                                        </p:tav>
                                      </p:tavLst>
                                    </p:anim>
                                    <p:anim calcmode="lin" valueType="num">
                                      <p:cBhvr>
                                        <p:cTn id="56" dur="800" decel="100000" fill="hold"/>
                                        <p:tgtEl>
                                          <p:spTgt spid="2057"/>
                                        </p:tgtEl>
                                        <p:attrNameLst>
                                          <p:attrName>ppt_x</p:attrName>
                                        </p:attrNameLst>
                                      </p:cBhvr>
                                      <p:tavLst>
                                        <p:tav tm="0">
                                          <p:val>
                                            <p:strVal val="#ppt_x+0.4"/>
                                          </p:val>
                                        </p:tav>
                                        <p:tav tm="100000">
                                          <p:val>
                                            <p:strVal val="#ppt_x-0.05"/>
                                          </p:val>
                                        </p:tav>
                                      </p:tavLst>
                                    </p:anim>
                                    <p:anim calcmode="lin" valueType="num">
                                      <p:cBhvr>
                                        <p:cTn id="57" dur="800" decel="100000" fill="hold"/>
                                        <p:tgtEl>
                                          <p:spTgt spid="2057"/>
                                        </p:tgtEl>
                                        <p:attrNameLst>
                                          <p:attrName>ppt_y</p:attrName>
                                        </p:attrNameLst>
                                      </p:cBhvr>
                                      <p:tavLst>
                                        <p:tav tm="0">
                                          <p:val>
                                            <p:strVal val="#ppt_y-0.4"/>
                                          </p:val>
                                        </p:tav>
                                        <p:tav tm="100000">
                                          <p:val>
                                            <p:strVal val="#ppt_y+0.1"/>
                                          </p:val>
                                        </p:tav>
                                      </p:tavLst>
                                    </p:anim>
                                    <p:anim calcmode="lin" valueType="num">
                                      <p:cBhvr>
                                        <p:cTn id="58" dur="200" accel="100000" fill="hold">
                                          <p:stCondLst>
                                            <p:cond delay="800"/>
                                          </p:stCondLst>
                                        </p:cTn>
                                        <p:tgtEl>
                                          <p:spTgt spid="2057"/>
                                        </p:tgtEl>
                                        <p:attrNameLst>
                                          <p:attrName>ppt_x</p:attrName>
                                        </p:attrNameLst>
                                      </p:cBhvr>
                                      <p:tavLst>
                                        <p:tav tm="0">
                                          <p:val>
                                            <p:strVal val="#ppt_x-0.05"/>
                                          </p:val>
                                        </p:tav>
                                        <p:tav tm="100000">
                                          <p:val>
                                            <p:strVal val="#ppt_x"/>
                                          </p:val>
                                        </p:tav>
                                      </p:tavLst>
                                    </p:anim>
                                    <p:anim calcmode="lin" valueType="num">
                                      <p:cBhvr>
                                        <p:cTn id="59" dur="200" accel="100000" fill="hold">
                                          <p:stCondLst>
                                            <p:cond delay="800"/>
                                          </p:stCondLst>
                                        </p:cTn>
                                        <p:tgtEl>
                                          <p:spTgt spid="2057"/>
                                        </p:tgtEl>
                                        <p:attrNameLst>
                                          <p:attrName>ppt_y</p:attrName>
                                        </p:attrNameLst>
                                      </p:cBhvr>
                                      <p:tavLst>
                                        <p:tav tm="0">
                                          <p:val>
                                            <p:strVal val="#ppt_y+0.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1" presetClass="entr" presetSubtype="0" fill="hold" grpId="0" nodeType="clickEffect">
                                  <p:stCondLst>
                                    <p:cond delay="0"/>
                                  </p:stCondLst>
                                  <p:iterate type="lt">
                                    <p:tmPct val="10000"/>
                                  </p:iterate>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0"/>
                                        </p:tgtEl>
                                        <p:attrNameLst>
                                          <p:attrName>ppt_y</p:attrName>
                                        </p:attrNameLst>
                                      </p:cBhvr>
                                      <p:tavLst>
                                        <p:tav tm="0">
                                          <p:val>
                                            <p:strVal val="#ppt_y"/>
                                          </p:val>
                                        </p:tav>
                                        <p:tav tm="100000">
                                          <p:val>
                                            <p:strVal val="#ppt_y"/>
                                          </p:val>
                                        </p:tav>
                                      </p:tavLst>
                                    </p:anim>
                                    <p:anim calcmode="lin" valueType="num">
                                      <p:cBhvr>
                                        <p:cTn id="6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30" presetClass="entr" presetSubtype="0" fill="hold" nodeType="clickEffect">
                                  <p:stCondLst>
                                    <p:cond delay="0"/>
                                  </p:stCondLst>
                                  <p:childTnLst>
                                    <p:set>
                                      <p:cBhvr>
                                        <p:cTn id="72" dur="1" fill="hold">
                                          <p:stCondLst>
                                            <p:cond delay="0"/>
                                          </p:stCondLst>
                                        </p:cTn>
                                        <p:tgtEl>
                                          <p:spTgt spid="2058"/>
                                        </p:tgtEl>
                                        <p:attrNameLst>
                                          <p:attrName>style.visibility</p:attrName>
                                        </p:attrNameLst>
                                      </p:cBhvr>
                                      <p:to>
                                        <p:strVal val="visible"/>
                                      </p:to>
                                    </p:set>
                                    <p:animEffect transition="in" filter="fade">
                                      <p:cBhvr>
                                        <p:cTn id="73" dur="800" decel="100000"/>
                                        <p:tgtEl>
                                          <p:spTgt spid="2058"/>
                                        </p:tgtEl>
                                      </p:cBhvr>
                                    </p:animEffect>
                                    <p:anim calcmode="lin" valueType="num">
                                      <p:cBhvr>
                                        <p:cTn id="74" dur="800" decel="100000" fill="hold"/>
                                        <p:tgtEl>
                                          <p:spTgt spid="2058"/>
                                        </p:tgtEl>
                                        <p:attrNameLst>
                                          <p:attrName>style.rotation</p:attrName>
                                        </p:attrNameLst>
                                      </p:cBhvr>
                                      <p:tavLst>
                                        <p:tav tm="0">
                                          <p:val>
                                            <p:fltVal val="-90"/>
                                          </p:val>
                                        </p:tav>
                                        <p:tav tm="100000">
                                          <p:val>
                                            <p:fltVal val="0"/>
                                          </p:val>
                                        </p:tav>
                                      </p:tavLst>
                                    </p:anim>
                                    <p:anim calcmode="lin" valueType="num">
                                      <p:cBhvr>
                                        <p:cTn id="75" dur="800" decel="100000" fill="hold"/>
                                        <p:tgtEl>
                                          <p:spTgt spid="2058"/>
                                        </p:tgtEl>
                                        <p:attrNameLst>
                                          <p:attrName>ppt_x</p:attrName>
                                        </p:attrNameLst>
                                      </p:cBhvr>
                                      <p:tavLst>
                                        <p:tav tm="0">
                                          <p:val>
                                            <p:strVal val="#ppt_x+0.4"/>
                                          </p:val>
                                        </p:tav>
                                        <p:tav tm="100000">
                                          <p:val>
                                            <p:strVal val="#ppt_x-0.05"/>
                                          </p:val>
                                        </p:tav>
                                      </p:tavLst>
                                    </p:anim>
                                    <p:anim calcmode="lin" valueType="num">
                                      <p:cBhvr>
                                        <p:cTn id="76" dur="800" decel="100000" fill="hold"/>
                                        <p:tgtEl>
                                          <p:spTgt spid="2058"/>
                                        </p:tgtEl>
                                        <p:attrNameLst>
                                          <p:attrName>ppt_y</p:attrName>
                                        </p:attrNameLst>
                                      </p:cBhvr>
                                      <p:tavLst>
                                        <p:tav tm="0">
                                          <p:val>
                                            <p:strVal val="#ppt_y-0.4"/>
                                          </p:val>
                                        </p:tav>
                                        <p:tav tm="100000">
                                          <p:val>
                                            <p:strVal val="#ppt_y+0.1"/>
                                          </p:val>
                                        </p:tav>
                                      </p:tavLst>
                                    </p:anim>
                                    <p:anim calcmode="lin" valueType="num">
                                      <p:cBhvr>
                                        <p:cTn id="77" dur="200" accel="100000" fill="hold">
                                          <p:stCondLst>
                                            <p:cond delay="800"/>
                                          </p:stCondLst>
                                        </p:cTn>
                                        <p:tgtEl>
                                          <p:spTgt spid="2058"/>
                                        </p:tgtEl>
                                        <p:attrNameLst>
                                          <p:attrName>ppt_x</p:attrName>
                                        </p:attrNameLst>
                                      </p:cBhvr>
                                      <p:tavLst>
                                        <p:tav tm="0">
                                          <p:val>
                                            <p:strVal val="#ppt_x-0.05"/>
                                          </p:val>
                                        </p:tav>
                                        <p:tav tm="100000">
                                          <p:val>
                                            <p:strVal val="#ppt_x"/>
                                          </p:val>
                                        </p:tav>
                                      </p:tavLst>
                                    </p:anim>
                                    <p:anim calcmode="lin" valueType="num">
                                      <p:cBhvr>
                                        <p:cTn id="78" dur="200" accel="100000" fill="hold">
                                          <p:stCondLst>
                                            <p:cond delay="800"/>
                                          </p:stCondLst>
                                        </p:cTn>
                                        <p:tgtEl>
                                          <p:spTgt spid="205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20" grpId="0"/>
      <p:bldP spid="15" grpId="0" uiExpand="1" build="p"/>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6170279" cy="369332"/>
          </a:xfrm>
          <a:prstGeom prst="rect">
            <a:avLst/>
          </a:prstGeom>
        </p:spPr>
        <p:txBody>
          <a:bodyPr wrap="none">
            <a:spAutoFit/>
          </a:bodyPr>
          <a:lstStyle/>
          <a:p>
            <a:r>
              <a:rPr lang="fr-FR" dirty="0"/>
              <a:t>Ainsi, on peut déterminer la concentration de la solution titrée :</a:t>
            </a:r>
          </a:p>
        </p:txBody>
      </p:sp>
      <p:pic>
        <p:nvPicPr>
          <p:cNvPr id="33794" name="Picture 2"/>
          <p:cNvPicPr>
            <a:picLocks noChangeAspect="1" noChangeArrowheads="1"/>
          </p:cNvPicPr>
          <p:nvPr/>
        </p:nvPicPr>
        <p:blipFill>
          <a:blip r:embed="rId2" cstate="print"/>
          <a:srcRect/>
          <a:stretch>
            <a:fillRect/>
          </a:stretch>
        </p:blipFill>
        <p:spPr bwMode="auto">
          <a:xfrm>
            <a:off x="3689251" y="764704"/>
            <a:ext cx="1765498" cy="667626"/>
          </a:xfrm>
          <a:prstGeom prst="rect">
            <a:avLst/>
          </a:prstGeom>
          <a:noFill/>
          <a:ln w="9525">
            <a:noFill/>
            <a:miter lim="800000"/>
            <a:headEnd/>
            <a:tailEnd/>
          </a:ln>
        </p:spPr>
      </p:pic>
      <p:sp>
        <p:nvSpPr>
          <p:cNvPr id="6" name="Rectangle 5"/>
          <p:cNvSpPr/>
          <p:nvPr/>
        </p:nvSpPr>
        <p:spPr>
          <a:xfrm>
            <a:off x="251520" y="1556792"/>
            <a:ext cx="1357295" cy="369332"/>
          </a:xfrm>
          <a:prstGeom prst="rect">
            <a:avLst/>
          </a:prstGeom>
        </p:spPr>
        <p:txBody>
          <a:bodyPr wrap="none">
            <a:spAutoFit/>
          </a:bodyPr>
          <a:lstStyle/>
          <a:p>
            <a:r>
              <a:rPr lang="fr-FR" u="sng" dirty="0"/>
              <a:t>Remarques :</a:t>
            </a:r>
            <a:endParaRPr lang="fr-FR" dirty="0"/>
          </a:p>
        </p:txBody>
      </p:sp>
      <p:sp>
        <p:nvSpPr>
          <p:cNvPr id="7" name="Rectangle 6"/>
          <p:cNvSpPr/>
          <p:nvPr/>
        </p:nvSpPr>
        <p:spPr>
          <a:xfrm>
            <a:off x="251520" y="1916832"/>
            <a:ext cx="8640960" cy="1985159"/>
          </a:xfrm>
          <a:prstGeom prst="rect">
            <a:avLst/>
          </a:prstGeom>
        </p:spPr>
        <p:txBody>
          <a:bodyPr wrap="square">
            <a:spAutoFit/>
          </a:bodyPr>
          <a:lstStyle/>
          <a:p>
            <a:pPr algn="just">
              <a:buFont typeface="Wingdings" pitchFamily="2" charset="2"/>
              <a:buChar char="§"/>
            </a:pPr>
            <a:r>
              <a:rPr lang="fr-FR" i="1" dirty="0"/>
              <a:t>  </a:t>
            </a:r>
            <a:r>
              <a:rPr lang="fr-FR" i="1" dirty="0" err="1">
                <a:latin typeface="Times New Roman" pitchFamily="18" charset="0"/>
                <a:cs typeface="Times New Roman" pitchFamily="18" charset="0"/>
              </a:rPr>
              <a:t>x</a:t>
            </a:r>
            <a:r>
              <a:rPr lang="fr-FR" baseline="-25000" dirty="0" err="1"/>
              <a:t>E</a:t>
            </a:r>
            <a:r>
              <a:rPr lang="fr-FR" dirty="0"/>
              <a:t> correspond au </a:t>
            </a:r>
            <a:r>
              <a:rPr lang="fr-FR" i="1" dirty="0" err="1">
                <a:latin typeface="Times New Roman" pitchFamily="18" charset="0"/>
                <a:cs typeface="Times New Roman" pitchFamily="18" charset="0"/>
              </a:rPr>
              <a:t>x</a:t>
            </a:r>
            <a:r>
              <a:rPr lang="fr-FR" baseline="-25000" dirty="0" err="1"/>
              <a:t>max</a:t>
            </a:r>
            <a:r>
              <a:rPr lang="fr-FR" dirty="0"/>
              <a:t> du tableau d’avancement de la réaction support du titrage puisque cette réaction est totale et univoque ;</a:t>
            </a:r>
          </a:p>
          <a:p>
            <a:pPr>
              <a:lnSpc>
                <a:spcPct val="150000"/>
              </a:lnSpc>
              <a:buFont typeface="Wingdings" pitchFamily="2" charset="2"/>
              <a:buChar char="§"/>
            </a:pPr>
            <a:r>
              <a:rPr lang="fr-FR" dirty="0"/>
              <a:t>  V</a:t>
            </a:r>
            <a:r>
              <a:rPr lang="fr-FR" baseline="-25000" dirty="0"/>
              <a:t>B,E</a:t>
            </a:r>
            <a:r>
              <a:rPr lang="fr-FR" dirty="0"/>
              <a:t> est aussi appelé « volume équivalent » ;</a:t>
            </a:r>
          </a:p>
          <a:p>
            <a:endParaRPr lang="fr-FR" sz="500" dirty="0"/>
          </a:p>
          <a:p>
            <a:pPr algn="just">
              <a:buFont typeface="Wingdings" pitchFamily="2" charset="2"/>
              <a:buChar char="§"/>
            </a:pPr>
            <a:r>
              <a:rPr lang="fr-FR" dirty="0"/>
              <a:t>  Le repérage de l’équivalence peut se faire de diverses manières : la plus simple consiste à utiliser un indicateur de fin de réaction (un changement de teinte du mélange réactionnel, la mesure d’une grandeur physico-chimique, etc.).</a:t>
            </a:r>
          </a:p>
        </p:txBody>
      </p:sp>
      <p:sp>
        <p:nvSpPr>
          <p:cNvPr id="8" name="Rectangle 7"/>
          <p:cNvSpPr/>
          <p:nvPr/>
        </p:nvSpPr>
        <p:spPr>
          <a:xfrm>
            <a:off x="323528" y="4427820"/>
            <a:ext cx="3153748" cy="369332"/>
          </a:xfrm>
          <a:prstGeom prst="rect">
            <a:avLst/>
          </a:prstGeom>
        </p:spPr>
        <p:txBody>
          <a:bodyPr wrap="none">
            <a:spAutoFit/>
          </a:bodyPr>
          <a:lstStyle/>
          <a:p>
            <a:pPr marL="342900" indent="-342900"/>
            <a:r>
              <a:rPr lang="fr-FR" dirty="0">
                <a:solidFill>
                  <a:srgbClr val="0070C0"/>
                </a:solidFill>
                <a:uFill>
                  <a:solidFill>
                    <a:srgbClr val="FF0000"/>
                  </a:solidFill>
                </a:uFill>
              </a:rPr>
              <a:t>2. </a:t>
            </a:r>
            <a:r>
              <a:rPr lang="fr-FR" u="sng" dirty="0">
                <a:solidFill>
                  <a:srgbClr val="0070C0"/>
                </a:solidFill>
                <a:uFill>
                  <a:solidFill>
                    <a:srgbClr val="FF0000"/>
                  </a:solidFill>
                </a:uFill>
              </a:rPr>
              <a:t>Titrage direct par </a:t>
            </a:r>
            <a:r>
              <a:rPr lang="fr-FR" u="sng" dirty="0" err="1">
                <a:solidFill>
                  <a:srgbClr val="0070C0"/>
                </a:solidFill>
                <a:uFill>
                  <a:solidFill>
                    <a:srgbClr val="FF0000"/>
                  </a:solidFill>
                </a:uFill>
              </a:rPr>
              <a:t>pH-métrie</a:t>
            </a:r>
            <a:endParaRPr lang="fr-FR" u="sng" dirty="0">
              <a:solidFill>
                <a:srgbClr val="0070C0"/>
              </a:solidFill>
              <a:uFill>
                <a:solidFill>
                  <a:srgbClr val="FF0000"/>
                </a:solidFill>
              </a:uFill>
            </a:endParaRPr>
          </a:p>
        </p:txBody>
      </p:sp>
      <p:sp>
        <p:nvSpPr>
          <p:cNvPr id="10" name="Rectangle 9"/>
          <p:cNvSpPr/>
          <p:nvPr/>
        </p:nvSpPr>
        <p:spPr>
          <a:xfrm>
            <a:off x="179512" y="4859868"/>
            <a:ext cx="1345176" cy="369332"/>
          </a:xfrm>
          <a:prstGeom prst="rect">
            <a:avLst/>
          </a:prstGeom>
        </p:spPr>
        <p:txBody>
          <a:bodyPr wrap="none">
            <a:spAutoFit/>
          </a:bodyPr>
          <a:lstStyle/>
          <a:p>
            <a:r>
              <a:rPr lang="fr-FR" b="1" u="sng" dirty="0"/>
              <a:t>Définitions :</a:t>
            </a:r>
            <a:endParaRPr lang="fr-FR" u="sng" dirty="0"/>
          </a:p>
        </p:txBody>
      </p:sp>
      <p:sp>
        <p:nvSpPr>
          <p:cNvPr id="11" name="Rectangle 10"/>
          <p:cNvSpPr/>
          <p:nvPr/>
        </p:nvSpPr>
        <p:spPr>
          <a:xfrm>
            <a:off x="251520" y="5228327"/>
            <a:ext cx="8712968" cy="1585049"/>
          </a:xfrm>
          <a:prstGeom prst="rect">
            <a:avLst/>
          </a:prstGeom>
        </p:spPr>
        <p:txBody>
          <a:bodyPr wrap="square">
            <a:spAutoFit/>
          </a:bodyPr>
          <a:lstStyle/>
          <a:p>
            <a:pPr algn="just">
              <a:buFont typeface="Wingdings" pitchFamily="2" charset="2"/>
              <a:buChar char="§"/>
            </a:pPr>
            <a:r>
              <a:rPr lang="fr-FR" dirty="0"/>
              <a:t>  </a:t>
            </a:r>
            <a:r>
              <a:rPr lang="fr-FR" dirty="0">
                <a:solidFill>
                  <a:srgbClr val="FF0000"/>
                </a:solidFill>
              </a:rPr>
              <a:t>Un </a:t>
            </a:r>
            <a:r>
              <a:rPr lang="fr-FR" b="1" dirty="0">
                <a:solidFill>
                  <a:srgbClr val="FF0000"/>
                </a:solidFill>
              </a:rPr>
              <a:t>titrage pH-métrique</a:t>
            </a:r>
            <a:r>
              <a:rPr lang="fr-FR" dirty="0">
                <a:solidFill>
                  <a:srgbClr val="FF0000"/>
                </a:solidFill>
              </a:rPr>
              <a:t> consiste à suivre l’évolution du pH de la solution titrée au cours de l’ajout de la solution titrante. La réaction support du titrage est une réaction acido-basique entre un couple titrant et un couple titré ;</a:t>
            </a:r>
          </a:p>
          <a:p>
            <a:endParaRPr lang="fr-FR" sz="500" dirty="0"/>
          </a:p>
          <a:p>
            <a:pPr algn="just">
              <a:buFont typeface="Wingdings" pitchFamily="2" charset="2"/>
              <a:buChar char="§"/>
            </a:pPr>
            <a:r>
              <a:rPr lang="fr-FR" dirty="0"/>
              <a:t>  </a:t>
            </a:r>
            <a:r>
              <a:rPr lang="fr-FR" dirty="0">
                <a:solidFill>
                  <a:srgbClr val="FF0000"/>
                </a:solidFill>
              </a:rPr>
              <a:t>La </a:t>
            </a:r>
            <a:r>
              <a:rPr lang="fr-FR" b="1" dirty="0">
                <a:solidFill>
                  <a:srgbClr val="FF0000"/>
                </a:solidFill>
              </a:rPr>
              <a:t>courbe de titrage</a:t>
            </a:r>
            <a:r>
              <a:rPr lang="fr-FR" dirty="0">
                <a:solidFill>
                  <a:srgbClr val="FF0000"/>
                </a:solidFill>
              </a:rPr>
              <a:t> pH-métrique est la courbe </a:t>
            </a:r>
            <a:r>
              <a:rPr lang="fr-FR" b="1" dirty="0">
                <a:solidFill>
                  <a:srgbClr val="FF0000"/>
                </a:solidFill>
              </a:rPr>
              <a:t>pH = </a:t>
            </a:r>
            <a:r>
              <a:rPr lang="fr-FR" b="1" i="1" dirty="0">
                <a:solidFill>
                  <a:srgbClr val="FF0000"/>
                </a:solidFill>
              </a:rPr>
              <a:t>f</a:t>
            </a:r>
            <a:r>
              <a:rPr lang="fr-FR" b="1" dirty="0">
                <a:solidFill>
                  <a:srgbClr val="FF0000"/>
                </a:solidFill>
              </a:rPr>
              <a:t>(</a:t>
            </a:r>
            <a:r>
              <a:rPr lang="fr-FR" b="1" dirty="0" err="1">
                <a:solidFill>
                  <a:srgbClr val="FF0000"/>
                </a:solidFill>
              </a:rPr>
              <a:t>V</a:t>
            </a:r>
            <a:r>
              <a:rPr lang="fr-FR" b="1" baseline="-25000" dirty="0" err="1">
                <a:solidFill>
                  <a:srgbClr val="FF0000"/>
                </a:solidFill>
              </a:rPr>
              <a:t>Sol</a:t>
            </a:r>
            <a:r>
              <a:rPr lang="fr-FR" b="1" baseline="-25000" dirty="0">
                <a:solidFill>
                  <a:srgbClr val="FF0000"/>
                </a:solidFill>
              </a:rPr>
              <a:t>. titrante versée</a:t>
            </a:r>
            <a:r>
              <a:rPr lang="fr-FR" b="1" dirty="0">
                <a:solidFill>
                  <a:srgbClr val="FF0000"/>
                </a:solidFill>
              </a:rPr>
              <a:t>)</a:t>
            </a:r>
            <a:r>
              <a:rPr lang="fr-FR" dirty="0">
                <a:solidFill>
                  <a:srgbClr val="FF0000"/>
                </a:solidFill>
              </a:rPr>
              <a:t> donnant les variations du pH en fonction du volume de solution titrante versée.</a:t>
            </a:r>
          </a:p>
        </p:txBody>
      </p:sp>
      <p:sp>
        <p:nvSpPr>
          <p:cNvPr id="9" name="ZoneTexte 8"/>
          <p:cNvSpPr txBox="1"/>
          <p:nvPr/>
        </p:nvSpPr>
        <p:spPr>
          <a:xfrm>
            <a:off x="251520" y="3995772"/>
            <a:ext cx="3187604" cy="369332"/>
          </a:xfrm>
          <a:prstGeom prst="rect">
            <a:avLst/>
          </a:prstGeom>
          <a:noFill/>
        </p:spPr>
        <p:txBody>
          <a:bodyPr wrap="none" rtlCol="0">
            <a:spAutoFit/>
          </a:bodyPr>
          <a:lstStyle/>
          <a:p>
            <a:r>
              <a:rPr lang="fr-FR" u="sng" dirty="0"/>
              <a:t>Exercices :</a:t>
            </a:r>
            <a:r>
              <a:rPr lang="fr-FR" dirty="0"/>
              <a:t> n°15 p80 et n°16 p80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dissolve">
                                      <p:cBhvr>
                                        <p:cTn id="7" dur="5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p:cTn id="18"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7">
                                            <p:txEl>
                                              <p:pRg st="1" end="1"/>
                                            </p:txEl>
                                          </p:spTgt>
                                        </p:tgtEl>
                                        <p:attrNameLst>
                                          <p:attrName>style.visibility</p:attrName>
                                        </p:attrNameLst>
                                      </p:cBhvr>
                                      <p:to>
                                        <p:strVal val="visible"/>
                                      </p:to>
                                    </p:set>
                                    <p:anim calcmode="lin" valueType="num">
                                      <p:cBhvr>
                                        <p:cTn id="27" dur="500" fill="hold"/>
                                        <p:tgtEl>
                                          <p:spTgt spid="7">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xEl>
                                              <p:pRg st="1" end="1"/>
                                            </p:txEl>
                                          </p:spTgt>
                                        </p:tgtEl>
                                        <p:attrNameLst>
                                          <p:attrName>ppt_y</p:attrName>
                                        </p:attrNameLst>
                                      </p:cBhvr>
                                      <p:tavLst>
                                        <p:tav tm="0">
                                          <p:val>
                                            <p:strVal val="#ppt_y"/>
                                          </p:val>
                                        </p:tav>
                                        <p:tav tm="100000">
                                          <p:val>
                                            <p:strVal val="#ppt_y"/>
                                          </p:val>
                                        </p:tav>
                                      </p:tavLst>
                                    </p:anim>
                                    <p:anim calcmode="lin" valueType="num">
                                      <p:cBhvr>
                                        <p:cTn id="29" dur="500" fill="hold"/>
                                        <p:tgtEl>
                                          <p:spTgt spid="7">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7">
                                            <p:txEl>
                                              <p:pRg st="3" end="3"/>
                                            </p:txEl>
                                          </p:spTgt>
                                        </p:tgtEl>
                                        <p:attrNameLst>
                                          <p:attrName>style.visibility</p:attrName>
                                        </p:attrNameLst>
                                      </p:cBhvr>
                                      <p:to>
                                        <p:strVal val="visible"/>
                                      </p:to>
                                    </p:set>
                                    <p:anim calcmode="lin" valueType="num">
                                      <p:cBhvr>
                                        <p:cTn id="36" dur="500" fill="hold"/>
                                        <p:tgtEl>
                                          <p:spTgt spid="7">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7">
                                            <p:txEl>
                                              <p:pRg st="3" end="3"/>
                                            </p:txEl>
                                          </p:spTgt>
                                        </p:tgtEl>
                                        <p:attrNameLst>
                                          <p:attrName>ppt_y</p:attrName>
                                        </p:attrNameLst>
                                      </p:cBhvr>
                                      <p:tavLst>
                                        <p:tav tm="0">
                                          <p:val>
                                            <p:strVal val="#ppt_y"/>
                                          </p:val>
                                        </p:tav>
                                        <p:tav tm="100000">
                                          <p:val>
                                            <p:strVal val="#ppt_y"/>
                                          </p:val>
                                        </p:tav>
                                      </p:tavLst>
                                    </p:anim>
                                    <p:anim calcmode="lin" valueType="num">
                                      <p:cBhvr>
                                        <p:cTn id="38" dur="500" fill="hold"/>
                                        <p:tgtEl>
                                          <p:spTgt spid="7">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7">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7">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slide(fromBottom)">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8">
                                            <p:txEl>
                                              <p:pRg st="0" end="0"/>
                                            </p:txEl>
                                          </p:spTgt>
                                        </p:tgtEl>
                                        <p:attrNameLst>
                                          <p:attrName>style.visibility</p:attrName>
                                        </p:attrNameLst>
                                      </p:cBhvr>
                                      <p:to>
                                        <p:strVal val="visible"/>
                                      </p:to>
                                    </p:set>
                                    <p:anim calcmode="lin" valueType="num">
                                      <p:cBhvr additive="base">
                                        <p:cTn id="50"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51"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7" presetClass="entr" presetSubtype="0" fill="hold" grpId="0" nodeType="clickEffect">
                                  <p:stCondLst>
                                    <p:cond delay="0"/>
                                  </p:stCondLst>
                                  <p:iterate type="lt">
                                    <p:tmPct val="50000"/>
                                  </p:iterate>
                                  <p:childTnLst>
                                    <p:set>
                                      <p:cBhvr>
                                        <p:cTn id="61" dur="1" fill="hold">
                                          <p:stCondLst>
                                            <p:cond delay="0"/>
                                          </p:stCondLst>
                                        </p:cTn>
                                        <p:tgtEl>
                                          <p:spTgt spid="11">
                                            <p:txEl>
                                              <p:pRg st="0" end="0"/>
                                            </p:txEl>
                                          </p:spTgt>
                                        </p:tgtEl>
                                        <p:attrNameLst>
                                          <p:attrName>style.visibility</p:attrName>
                                        </p:attrNameLst>
                                      </p:cBhvr>
                                      <p:to>
                                        <p:strVal val="visible"/>
                                      </p:to>
                                    </p:set>
                                    <p:anim calcmode="discrete" valueType="clr">
                                      <p:cBhvr override="childStyle">
                                        <p:cTn id="62" dur="80"/>
                                        <p:tgtEl>
                                          <p:spTgt spid="1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11">
                                            <p:txEl>
                                              <p:pRg st="0" end="0"/>
                                            </p:txEl>
                                          </p:spTgt>
                                        </p:tgtEl>
                                        <p:attrNameLst>
                                          <p:attrName>fillcolor</p:attrName>
                                        </p:attrNameLst>
                                      </p:cBhvr>
                                      <p:tavLst>
                                        <p:tav tm="0">
                                          <p:val>
                                            <p:clrVal>
                                              <a:schemeClr val="accent2"/>
                                            </p:clrVal>
                                          </p:val>
                                        </p:tav>
                                        <p:tav tm="50000">
                                          <p:val>
                                            <p:clrVal>
                                              <a:schemeClr val="hlink"/>
                                            </p:clrVal>
                                          </p:val>
                                        </p:tav>
                                      </p:tavLst>
                                    </p:anim>
                                    <p:set>
                                      <p:cBhvr>
                                        <p:cTn id="64" dur="80"/>
                                        <p:tgtEl>
                                          <p:spTgt spid="11">
                                            <p:txEl>
                                              <p:pRg st="0" end="0"/>
                                            </p:txEl>
                                          </p:spTgt>
                                        </p:tgtEl>
                                        <p:attrNameLst>
                                          <p:attrName>fill.type</p:attrName>
                                        </p:attrNameLst>
                                      </p:cBhvr>
                                      <p:to>
                                        <p:strVal val="solid"/>
                                      </p:to>
                                    </p:set>
                                  </p:childTnLst>
                                </p:cTn>
                              </p:par>
                            </p:childTnLst>
                          </p:cTn>
                        </p:par>
                      </p:childTnLst>
                    </p:cTn>
                  </p:par>
                  <p:par>
                    <p:cTn id="65" fill="hold">
                      <p:stCondLst>
                        <p:cond delay="indefinite"/>
                      </p:stCondLst>
                      <p:childTnLst>
                        <p:par>
                          <p:cTn id="66" fill="hold">
                            <p:stCondLst>
                              <p:cond delay="0"/>
                            </p:stCondLst>
                            <p:childTnLst>
                              <p:par>
                                <p:cTn id="67" presetID="27" presetClass="entr" presetSubtype="0" fill="hold" grpId="0" nodeType="clickEffect">
                                  <p:stCondLst>
                                    <p:cond delay="0"/>
                                  </p:stCondLst>
                                  <p:iterate type="lt">
                                    <p:tmPct val="50000"/>
                                  </p:iterate>
                                  <p:childTnLst>
                                    <p:set>
                                      <p:cBhvr>
                                        <p:cTn id="68" dur="1" fill="hold">
                                          <p:stCondLst>
                                            <p:cond delay="0"/>
                                          </p:stCondLst>
                                        </p:cTn>
                                        <p:tgtEl>
                                          <p:spTgt spid="11">
                                            <p:txEl>
                                              <p:pRg st="2" end="2"/>
                                            </p:txEl>
                                          </p:spTgt>
                                        </p:tgtEl>
                                        <p:attrNameLst>
                                          <p:attrName>style.visibility</p:attrName>
                                        </p:attrNameLst>
                                      </p:cBhvr>
                                      <p:to>
                                        <p:strVal val="visible"/>
                                      </p:to>
                                    </p:set>
                                    <p:anim calcmode="discrete" valueType="clr">
                                      <p:cBhvr override="childStyle">
                                        <p:cTn id="69" dur="80"/>
                                        <p:tgtEl>
                                          <p:spTgt spid="11">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0" dur="80"/>
                                        <p:tgtEl>
                                          <p:spTgt spid="11">
                                            <p:txEl>
                                              <p:pRg st="2" end="2"/>
                                            </p:txEl>
                                          </p:spTgt>
                                        </p:tgtEl>
                                        <p:attrNameLst>
                                          <p:attrName>fillcolor</p:attrName>
                                        </p:attrNameLst>
                                      </p:cBhvr>
                                      <p:tavLst>
                                        <p:tav tm="0">
                                          <p:val>
                                            <p:clrVal>
                                              <a:schemeClr val="accent2"/>
                                            </p:clrVal>
                                          </p:val>
                                        </p:tav>
                                        <p:tav tm="50000">
                                          <p:val>
                                            <p:clrVal>
                                              <a:schemeClr val="hlink"/>
                                            </p:clrVal>
                                          </p:val>
                                        </p:tav>
                                      </p:tavLst>
                                    </p:anim>
                                    <p:set>
                                      <p:cBhvr>
                                        <p:cTn id="71" dur="80"/>
                                        <p:tgtEl>
                                          <p:spTgt spid="11">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build="p"/>
      <p:bldP spid="10" grpId="0"/>
      <p:bldP spid="11" grpId="0" uiExpand="1" build="p"/>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128565" y="224106"/>
            <a:ext cx="8886870" cy="3564934"/>
          </a:xfrm>
          <a:prstGeom prst="rect">
            <a:avLst/>
          </a:prstGeom>
          <a:noFill/>
          <a:ln w="9525">
            <a:noFill/>
            <a:miter lim="800000"/>
            <a:headEnd/>
            <a:tailEnd/>
          </a:ln>
        </p:spPr>
      </p:pic>
      <p:grpSp>
        <p:nvGrpSpPr>
          <p:cNvPr id="10" name="Groupe 9"/>
          <p:cNvGrpSpPr/>
          <p:nvPr/>
        </p:nvGrpSpPr>
        <p:grpSpPr>
          <a:xfrm>
            <a:off x="323529" y="4005064"/>
            <a:ext cx="8568951" cy="2031325"/>
            <a:chOff x="323529" y="4005064"/>
            <a:chExt cx="8568951" cy="2031325"/>
          </a:xfrm>
        </p:grpSpPr>
        <p:sp>
          <p:nvSpPr>
            <p:cNvPr id="7" name="Rectangle 6"/>
            <p:cNvSpPr/>
            <p:nvPr/>
          </p:nvSpPr>
          <p:spPr>
            <a:xfrm>
              <a:off x="323529" y="4005064"/>
              <a:ext cx="8568951" cy="2031325"/>
            </a:xfrm>
            <a:prstGeom prst="rect">
              <a:avLst/>
            </a:prstGeom>
            <a:solidFill>
              <a:schemeClr val="accent6">
                <a:lumMod val="40000"/>
                <a:lumOff val="60000"/>
              </a:schemeClr>
            </a:solidFill>
          </p:spPr>
          <p:txBody>
            <a:bodyPr wrap="square">
              <a:spAutoFit/>
            </a:bodyPr>
            <a:lstStyle/>
            <a:p>
              <a:r>
                <a:rPr lang="fr-FR" b="1" u="sng" dirty="0"/>
                <a:t>Principe :</a:t>
              </a:r>
            </a:p>
            <a:p>
              <a:pPr algn="just"/>
              <a:r>
                <a:rPr lang="fr-FR" dirty="0"/>
                <a:t>On mesure le pH de la solution titrée pour chaque volume de solution titrante versée. Afin de pouvoir représenter des points expérimentaux régulièrement répartis, il faut ajouter la solution titrante </a:t>
              </a:r>
              <a:r>
                <a:rPr lang="fr-FR" b="1" dirty="0"/>
                <a:t>millilitre par millilitre</a:t>
              </a:r>
              <a:r>
                <a:rPr lang="fr-FR" dirty="0"/>
                <a:t> avant et après l’équivalence mais « </a:t>
              </a:r>
              <a:r>
                <a:rPr lang="fr-FR" b="1" dirty="0"/>
                <a:t>resserrer</a:t>
              </a:r>
              <a:r>
                <a:rPr lang="fr-FR" dirty="0"/>
                <a:t> » les versements </a:t>
              </a:r>
              <a:r>
                <a:rPr lang="fr-FR" b="1" dirty="0"/>
                <a:t>au voisinage de l’équivalence</a:t>
              </a:r>
              <a:r>
                <a:rPr lang="fr-FR" dirty="0"/>
                <a:t>, c’est à dire pour :</a:t>
              </a:r>
            </a:p>
            <a:p>
              <a:pPr algn="just"/>
              <a:endParaRPr lang="fr-FR" dirty="0"/>
            </a:p>
            <a:p>
              <a:pPr algn="just"/>
              <a:endParaRPr lang="fr-FR" dirty="0"/>
            </a:p>
          </p:txBody>
        </p:sp>
        <p:sp>
          <p:nvSpPr>
            <p:cNvPr id="8" name="Rectangle 7"/>
            <p:cNvSpPr/>
            <p:nvPr/>
          </p:nvSpPr>
          <p:spPr>
            <a:xfrm>
              <a:off x="2736208" y="5579948"/>
              <a:ext cx="3671583" cy="369332"/>
            </a:xfrm>
            <a:prstGeom prst="rect">
              <a:avLst/>
            </a:prstGeom>
          </p:spPr>
          <p:txBody>
            <a:bodyPr wrap="none">
              <a:spAutoFit/>
            </a:bodyPr>
            <a:lstStyle/>
            <a:p>
              <a:r>
                <a:rPr lang="fr-FR" dirty="0"/>
                <a:t>V</a:t>
              </a:r>
              <a:r>
                <a:rPr lang="fr-FR" baseline="-25000" dirty="0"/>
                <a:t>E</a:t>
              </a:r>
              <a:r>
                <a:rPr lang="fr-FR" dirty="0"/>
                <a:t> – 1 </a:t>
              </a:r>
              <a:r>
                <a:rPr lang="fr-FR" dirty="0" err="1"/>
                <a:t>mL</a:t>
              </a:r>
              <a:r>
                <a:rPr lang="fr-FR" dirty="0"/>
                <a:t> &lt; </a:t>
              </a:r>
              <a:r>
                <a:rPr lang="fr-FR" dirty="0" err="1"/>
                <a:t>V</a:t>
              </a:r>
              <a:r>
                <a:rPr lang="fr-FR" baseline="-25000" dirty="0" err="1"/>
                <a:t>sol</a:t>
              </a:r>
              <a:r>
                <a:rPr lang="fr-FR" baseline="-25000" dirty="0"/>
                <a:t>. </a:t>
              </a:r>
              <a:r>
                <a:rPr lang="fr-FR" baseline="-25000" dirty="0" err="1"/>
                <a:t>titrante</a:t>
              </a:r>
              <a:r>
                <a:rPr lang="fr-FR" baseline="-25000" dirty="0"/>
                <a:t> versée</a:t>
              </a:r>
              <a:r>
                <a:rPr lang="fr-FR" dirty="0"/>
                <a:t> &lt; V</a:t>
              </a:r>
              <a:r>
                <a:rPr lang="fr-FR" baseline="-25000" dirty="0"/>
                <a:t>E</a:t>
              </a:r>
              <a:r>
                <a:rPr lang="fr-FR" dirty="0"/>
                <a:t> + 1 </a:t>
              </a:r>
              <a:r>
                <a:rPr lang="fr-FR" dirty="0" err="1"/>
                <a:t>mL</a:t>
              </a:r>
              <a:endParaRPr lang="fr-FR" dirty="0"/>
            </a:p>
          </p:txBody>
        </p:sp>
      </p:grpSp>
      <p:sp>
        <p:nvSpPr>
          <p:cNvPr id="9" name="Rectangle 8"/>
          <p:cNvSpPr/>
          <p:nvPr/>
        </p:nvSpPr>
        <p:spPr>
          <a:xfrm>
            <a:off x="323528" y="6237312"/>
            <a:ext cx="4932441" cy="369332"/>
          </a:xfrm>
          <a:prstGeom prst="rect">
            <a:avLst/>
          </a:prstGeom>
        </p:spPr>
        <p:txBody>
          <a:bodyPr wrap="none">
            <a:spAutoFit/>
          </a:bodyPr>
          <a:lstStyle/>
          <a:p>
            <a:pPr marL="342900" indent="-342900"/>
            <a:r>
              <a:rPr lang="fr-FR" dirty="0">
                <a:solidFill>
                  <a:srgbClr val="0070C0"/>
                </a:solidFill>
                <a:uFill>
                  <a:solidFill>
                    <a:srgbClr val="FF0000"/>
                  </a:solidFill>
                </a:uFill>
              </a:rPr>
              <a:t>2.1. </a:t>
            </a:r>
            <a:r>
              <a:rPr lang="fr-FR" u="sng" dirty="0">
                <a:solidFill>
                  <a:srgbClr val="0070C0"/>
                </a:solidFill>
                <a:uFill>
                  <a:solidFill>
                    <a:srgbClr val="FF0000"/>
                  </a:solidFill>
                </a:uFill>
              </a:rPr>
              <a:t>Équivalence d’un titrage direct par pH-métrie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1"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12968" cy="923330"/>
          </a:xfrm>
          <a:prstGeom prst="rect">
            <a:avLst/>
          </a:prstGeom>
        </p:spPr>
        <p:txBody>
          <a:bodyPr wrap="square">
            <a:spAutoFit/>
          </a:bodyPr>
          <a:lstStyle/>
          <a:p>
            <a:pPr algn="just"/>
            <a:r>
              <a:rPr lang="fr-FR" dirty="0">
                <a:solidFill>
                  <a:schemeClr val="bg1">
                    <a:lumMod val="75000"/>
                  </a:schemeClr>
                </a:solidFill>
              </a:rPr>
              <a:t>À l'équivalence, la quantité de matière de l'espèce titrée et la quantité de matière de l'espèce titrante ont été mélangées et ont réagi dans les proportions stœchiométriques de l'équation de la réaction support du titrage.</a:t>
            </a:r>
          </a:p>
        </p:txBody>
      </p:sp>
      <p:sp>
        <p:nvSpPr>
          <p:cNvPr id="5" name="Rectangle 4"/>
          <p:cNvSpPr/>
          <p:nvPr/>
        </p:nvSpPr>
        <p:spPr>
          <a:xfrm>
            <a:off x="179512" y="1196752"/>
            <a:ext cx="8640960" cy="646331"/>
          </a:xfrm>
          <a:prstGeom prst="rect">
            <a:avLst/>
          </a:prstGeom>
        </p:spPr>
        <p:txBody>
          <a:bodyPr wrap="square">
            <a:spAutoFit/>
          </a:bodyPr>
          <a:lstStyle/>
          <a:p>
            <a:pPr algn="just"/>
            <a:r>
              <a:rPr lang="fr-FR" dirty="0">
                <a:sym typeface="Symbol"/>
              </a:rPr>
              <a:t></a:t>
            </a:r>
            <a:r>
              <a:rPr lang="fr-FR" dirty="0"/>
              <a:t> L’équivalence est repérée expérimentalement lorsqu’il se produit une brusque variation du pH, appelée « </a:t>
            </a:r>
            <a:r>
              <a:rPr lang="fr-FR" b="1" dirty="0"/>
              <a:t>saut de pH </a:t>
            </a:r>
            <a:r>
              <a:rPr lang="fr-FR" dirty="0"/>
              <a:t>».</a:t>
            </a:r>
          </a:p>
        </p:txBody>
      </p:sp>
      <p:sp>
        <p:nvSpPr>
          <p:cNvPr id="6" name="Rectangle 5"/>
          <p:cNvSpPr/>
          <p:nvPr/>
        </p:nvSpPr>
        <p:spPr>
          <a:xfrm>
            <a:off x="179512" y="1916832"/>
            <a:ext cx="8640960" cy="646331"/>
          </a:xfrm>
          <a:prstGeom prst="rect">
            <a:avLst/>
          </a:prstGeom>
        </p:spPr>
        <p:txBody>
          <a:bodyPr wrap="square">
            <a:spAutoFit/>
          </a:bodyPr>
          <a:lstStyle/>
          <a:p>
            <a:pPr algn="just"/>
            <a:r>
              <a:rPr lang="fr-FR" dirty="0"/>
              <a:t>On peut déterminer expérimentalement les coordonnées du point d’équivalence sur la courbe de titrage par deux méthodes :</a:t>
            </a:r>
          </a:p>
        </p:txBody>
      </p:sp>
      <p:pic>
        <p:nvPicPr>
          <p:cNvPr id="35842" name="Picture 2"/>
          <p:cNvPicPr>
            <a:picLocks noChangeAspect="1" noChangeArrowheads="1"/>
          </p:cNvPicPr>
          <p:nvPr/>
        </p:nvPicPr>
        <p:blipFill>
          <a:blip r:embed="rId2" cstate="print"/>
          <a:srcRect/>
          <a:stretch>
            <a:fillRect/>
          </a:stretch>
        </p:blipFill>
        <p:spPr bwMode="auto">
          <a:xfrm>
            <a:off x="364323" y="2732460"/>
            <a:ext cx="8415354" cy="4080915"/>
          </a:xfrm>
          <a:prstGeom prst="rect">
            <a:avLst/>
          </a:prstGeom>
          <a:noFill/>
          <a:ln w="9525">
            <a:noFill/>
            <a:miter lim="800000"/>
            <a:headEnd/>
            <a:tailEnd/>
          </a:ln>
        </p:spPr>
      </p:pic>
      <p:pic>
        <p:nvPicPr>
          <p:cNvPr id="8" name="Picture 2" descr="http://passeport.univ-lille1.fr/site/chimie/scc1034/C10dosab/C10dosab_web.publi/web/res/02_6_2_image.jpg"/>
          <p:cNvPicPr>
            <a:picLocks noChangeAspect="1" noChangeArrowheads="1"/>
          </p:cNvPicPr>
          <p:nvPr/>
        </p:nvPicPr>
        <p:blipFill>
          <a:blip r:embed="rId3" cstate="print"/>
          <a:srcRect r="2269" b="4547"/>
          <a:stretch>
            <a:fillRect/>
          </a:stretch>
        </p:blipFill>
        <p:spPr bwMode="auto">
          <a:xfrm>
            <a:off x="4499992" y="2780929"/>
            <a:ext cx="4630752" cy="4104456"/>
          </a:xfrm>
          <a:prstGeom prst="rect">
            <a:avLst/>
          </a:prstGeom>
          <a:noFill/>
        </p:spPr>
      </p:pic>
      <p:pic>
        <p:nvPicPr>
          <p:cNvPr id="9" name="Info" descr="info.png"/>
          <p:cNvPicPr>
            <a:picLocks noChangeAspect="1"/>
          </p:cNvPicPr>
          <p:nvPr/>
        </p:nvPicPr>
        <p:blipFill>
          <a:blip r:embed="rId4" cstate="print"/>
          <a:stretch>
            <a:fillRect/>
          </a:stretch>
        </p:blipFill>
        <p:spPr>
          <a:xfrm>
            <a:off x="3491880" y="2768133"/>
            <a:ext cx="216000" cy="216000"/>
          </a:xfrm>
          <a:prstGeom prst="rect">
            <a:avLst/>
          </a:prstGeom>
        </p:spPr>
      </p:pic>
      <p:pic>
        <p:nvPicPr>
          <p:cNvPr id="10" name="Image 9">
            <a:hlinkClick r:id="rId5" action="ppaction://hlinkpres?slideindex=2&amp;slidetitle=Diapositive 2" tooltip="Méthode des tangentes"/>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9912" y="2768133"/>
            <a:ext cx="216000" cy="21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 calcmode="lin" valueType="num">
                                      <p:cBhvr>
                                        <p:cTn id="1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35842"/>
                                        </p:tgtEl>
                                        <p:attrNameLst>
                                          <p:attrName>style.visibility</p:attrName>
                                        </p:attrNameLst>
                                      </p:cBhvr>
                                      <p:to>
                                        <p:strVal val="visible"/>
                                      </p:to>
                                    </p:set>
                                    <p:animEffect transition="in" filter="fade">
                                      <p:cBhvr>
                                        <p:cTn id="25" dur="800" decel="100000"/>
                                        <p:tgtEl>
                                          <p:spTgt spid="35842"/>
                                        </p:tgtEl>
                                      </p:cBhvr>
                                    </p:animEffect>
                                    <p:anim calcmode="lin" valueType="num">
                                      <p:cBhvr>
                                        <p:cTn id="26" dur="800" decel="100000" fill="hold"/>
                                        <p:tgtEl>
                                          <p:spTgt spid="35842"/>
                                        </p:tgtEl>
                                        <p:attrNameLst>
                                          <p:attrName>style.rotation</p:attrName>
                                        </p:attrNameLst>
                                      </p:cBhvr>
                                      <p:tavLst>
                                        <p:tav tm="0">
                                          <p:val>
                                            <p:fltVal val="-90"/>
                                          </p:val>
                                        </p:tav>
                                        <p:tav tm="100000">
                                          <p:val>
                                            <p:fltVal val="0"/>
                                          </p:val>
                                        </p:tav>
                                      </p:tavLst>
                                    </p:anim>
                                    <p:anim calcmode="lin" valueType="num">
                                      <p:cBhvr>
                                        <p:cTn id="27" dur="800" decel="100000" fill="hold"/>
                                        <p:tgtEl>
                                          <p:spTgt spid="35842"/>
                                        </p:tgtEl>
                                        <p:attrNameLst>
                                          <p:attrName>ppt_x</p:attrName>
                                        </p:attrNameLst>
                                      </p:cBhvr>
                                      <p:tavLst>
                                        <p:tav tm="0">
                                          <p:val>
                                            <p:strVal val="#ppt_x+0.4"/>
                                          </p:val>
                                        </p:tav>
                                        <p:tav tm="100000">
                                          <p:val>
                                            <p:strVal val="#ppt_x-0.05"/>
                                          </p:val>
                                        </p:tav>
                                      </p:tavLst>
                                    </p:anim>
                                    <p:anim calcmode="lin" valueType="num">
                                      <p:cBhvr>
                                        <p:cTn id="28" dur="800" decel="100000" fill="hold"/>
                                        <p:tgtEl>
                                          <p:spTgt spid="35842"/>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35842"/>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35842"/>
                                        </p:tgtEl>
                                        <p:attrNameLst>
                                          <p:attrName>ppt_y</p:attrName>
                                        </p:attrNameLst>
                                      </p:cBhvr>
                                      <p:tavLst>
                                        <p:tav tm="0">
                                          <p:val>
                                            <p:strVal val="#ppt_y+0.1"/>
                                          </p:val>
                                        </p:tav>
                                        <p:tav tm="100000">
                                          <p:val>
                                            <p:strVal val="#ppt_y"/>
                                          </p:val>
                                        </p:tav>
                                      </p:tavLst>
                                    </p:anim>
                                  </p:childTnLst>
                                </p:cTn>
                              </p:par>
                              <p:par>
                                <p:cTn id="31" presetID="9" presetClass="entr" presetSubtype="0" fill="hold" nodeType="withEffect">
                                  <p:stCondLst>
                                    <p:cond delay="100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par>
                                <p:cTn id="34" presetID="9" presetClass="entr" presetSubtype="0" fill="hold" nodeType="withEffect">
                                  <p:stCondLst>
                                    <p:cond delay="1500"/>
                                  </p:stCondLst>
                                  <p:childTnLst>
                                    <p:set>
                                      <p:cBhvr>
                                        <p:cTn id="35" dur="1" fill="hold">
                                          <p:stCondLst>
                                            <p:cond delay="0"/>
                                          </p:stCondLst>
                                        </p:cTn>
                                        <p:tgtEl>
                                          <p:spTgt spid="10"/>
                                        </p:tgtEl>
                                        <p:attrNameLst>
                                          <p:attrName>style.visibility</p:attrName>
                                        </p:attrNameLst>
                                      </p:cBhvr>
                                      <p:to>
                                        <p:strVal val="visible"/>
                                      </p:to>
                                    </p:set>
                                    <p:animEffect transition="in" filter="dissolv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9"/>
                    </p:tgtEl>
                  </p:cond>
                </p:stCondLst>
                <p:endSync evt="end" delay="0">
                  <p:rtn val="all"/>
                </p:endSync>
                <p:childTnLst>
                  <p:par>
                    <p:cTn id="38" fill="hold">
                      <p:stCondLst>
                        <p:cond delay="0"/>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childTnLst>
              </p:cTn>
              <p:nextCondLst>
                <p:cond evt="onClick" delay="0">
                  <p:tgtEl>
                    <p:spTgt spid="9"/>
                  </p:tgtEl>
                </p:cond>
              </p:nextCondLst>
            </p:seq>
            <p:seq concurrent="1" nextAc="seek">
              <p:cTn id="45" restart="whenNotActive" fill="hold" evtFilter="cancelBubble" nodeType="interactiveSeq">
                <p:stCondLst>
                  <p:cond evt="onClick" delay="0">
                    <p:tgtEl>
                      <p:spTgt spid="8"/>
                    </p:tgtEl>
                  </p:cond>
                </p:stCondLst>
                <p:endSync evt="end" delay="0">
                  <p:rtn val="all"/>
                </p:endSync>
                <p:childTnLst>
                  <p:par>
                    <p:cTn id="46" fill="hold">
                      <p:stCondLst>
                        <p:cond delay="0"/>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2265" y="562372"/>
            <a:ext cx="9119471" cy="573325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79348"/>
            <a:ext cx="4686732" cy="369332"/>
          </a:xfrm>
          <a:prstGeom prst="rect">
            <a:avLst/>
          </a:prstGeom>
        </p:spPr>
        <p:txBody>
          <a:bodyPr wrap="none">
            <a:spAutoFit/>
          </a:bodyPr>
          <a:lstStyle/>
          <a:p>
            <a:pPr marL="342900" indent="-342900"/>
            <a:r>
              <a:rPr lang="fr-FR" dirty="0">
                <a:solidFill>
                  <a:srgbClr val="0070C0"/>
                </a:solidFill>
                <a:uFill>
                  <a:solidFill>
                    <a:srgbClr val="FF0000"/>
                  </a:solidFill>
                </a:uFill>
              </a:rPr>
              <a:t>2.2. </a:t>
            </a:r>
            <a:r>
              <a:rPr lang="fr-FR" u="sng" dirty="0">
                <a:solidFill>
                  <a:srgbClr val="0070C0"/>
                </a:solidFill>
                <a:uFill>
                  <a:solidFill>
                    <a:srgbClr val="FF0000"/>
                  </a:solidFill>
                </a:uFill>
              </a:rPr>
              <a:t>Titrage d’un acide faible par une base forte</a:t>
            </a:r>
          </a:p>
        </p:txBody>
      </p:sp>
      <p:sp>
        <p:nvSpPr>
          <p:cNvPr id="5" name="Rectangle 4"/>
          <p:cNvSpPr/>
          <p:nvPr/>
        </p:nvSpPr>
        <p:spPr>
          <a:xfrm>
            <a:off x="251520" y="539388"/>
            <a:ext cx="4708405" cy="369332"/>
          </a:xfrm>
          <a:prstGeom prst="rect">
            <a:avLst/>
          </a:prstGeom>
        </p:spPr>
        <p:txBody>
          <a:bodyPr wrap="none">
            <a:spAutoFit/>
          </a:bodyPr>
          <a:lstStyle/>
          <a:p>
            <a:r>
              <a:rPr lang="fr-FR" dirty="0"/>
              <a:t>L'équation de la réaction support du titrage est :</a:t>
            </a:r>
          </a:p>
        </p:txBody>
      </p:sp>
      <p:sp>
        <p:nvSpPr>
          <p:cNvPr id="6" name="Rectangle 5"/>
          <p:cNvSpPr/>
          <p:nvPr/>
        </p:nvSpPr>
        <p:spPr>
          <a:xfrm>
            <a:off x="2965630" y="1034152"/>
            <a:ext cx="3212739" cy="369332"/>
          </a:xfrm>
          <a:prstGeom prst="rect">
            <a:avLst/>
          </a:prstGeom>
        </p:spPr>
        <p:txBody>
          <a:bodyPr wrap="none">
            <a:spAutoFit/>
          </a:bodyPr>
          <a:lstStyle/>
          <a:p>
            <a:r>
              <a:rPr lang="fr-FR" dirty="0"/>
              <a:t>AH</a:t>
            </a:r>
            <a:r>
              <a:rPr lang="fr-FR" baseline="-25000" dirty="0"/>
              <a:t>(</a:t>
            </a:r>
            <a:r>
              <a:rPr lang="fr-FR" baseline="-25000" dirty="0" err="1"/>
              <a:t>aq</a:t>
            </a:r>
            <a:r>
              <a:rPr lang="fr-FR" baseline="-25000" dirty="0"/>
              <a:t>)</a:t>
            </a:r>
            <a:r>
              <a:rPr lang="fr-FR" dirty="0"/>
              <a:t> + HO</a:t>
            </a:r>
            <a:r>
              <a:rPr lang="fr-FR" baseline="30000" dirty="0"/>
              <a:t>–</a:t>
            </a:r>
            <a:r>
              <a:rPr lang="fr-FR" baseline="-25000" dirty="0"/>
              <a:t>(</a:t>
            </a:r>
            <a:r>
              <a:rPr lang="fr-FR" baseline="-25000" dirty="0" err="1"/>
              <a:t>aq</a:t>
            </a:r>
            <a:r>
              <a:rPr lang="fr-FR" baseline="-25000" dirty="0"/>
              <a:t>)</a:t>
            </a:r>
            <a:r>
              <a:rPr lang="fr-FR" dirty="0"/>
              <a:t>  </a:t>
            </a:r>
            <a:r>
              <a:rPr lang="fr-FR" dirty="0">
                <a:sym typeface="Symbol"/>
              </a:rPr>
              <a:t></a:t>
            </a:r>
            <a:r>
              <a:rPr lang="fr-FR" dirty="0"/>
              <a:t>  A</a:t>
            </a:r>
            <a:r>
              <a:rPr lang="fr-FR" baseline="30000" dirty="0"/>
              <a:t>–</a:t>
            </a:r>
            <a:r>
              <a:rPr lang="fr-FR" baseline="-25000" dirty="0"/>
              <a:t>(</a:t>
            </a:r>
            <a:r>
              <a:rPr lang="fr-FR" baseline="-25000" dirty="0" err="1"/>
              <a:t>aq</a:t>
            </a:r>
            <a:r>
              <a:rPr lang="fr-FR" baseline="-25000" dirty="0"/>
              <a:t>)</a:t>
            </a:r>
            <a:r>
              <a:rPr lang="fr-FR" dirty="0"/>
              <a:t> + H</a:t>
            </a:r>
            <a:r>
              <a:rPr lang="fr-FR" baseline="-25000" dirty="0"/>
              <a:t>2</a:t>
            </a:r>
            <a:r>
              <a:rPr lang="fr-FR" dirty="0"/>
              <a:t>O</a:t>
            </a:r>
            <a:r>
              <a:rPr lang="fr-FR" baseline="-25000" dirty="0"/>
              <a:t>(ℓ)</a:t>
            </a:r>
            <a:endParaRPr lang="fr-FR" dirty="0"/>
          </a:p>
        </p:txBody>
      </p:sp>
      <p:sp>
        <p:nvSpPr>
          <p:cNvPr id="7" name="Rectangle 6"/>
          <p:cNvSpPr/>
          <p:nvPr/>
        </p:nvSpPr>
        <p:spPr>
          <a:xfrm>
            <a:off x="251520" y="1547500"/>
            <a:ext cx="4015202" cy="369332"/>
          </a:xfrm>
          <a:prstGeom prst="rect">
            <a:avLst/>
          </a:prstGeom>
        </p:spPr>
        <p:txBody>
          <a:bodyPr wrap="none">
            <a:spAutoFit/>
          </a:bodyPr>
          <a:lstStyle/>
          <a:p>
            <a:r>
              <a:rPr lang="fr-FR" dirty="0"/>
              <a:t>La courbe de titrage a la forme suivante :</a:t>
            </a:r>
          </a:p>
        </p:txBody>
      </p:sp>
      <p:pic>
        <p:nvPicPr>
          <p:cNvPr id="8" name="Image 7"/>
          <p:cNvPicPr/>
          <p:nvPr/>
        </p:nvPicPr>
        <p:blipFill>
          <a:blip r:embed="rId2" cstate="print"/>
          <a:srcRect/>
          <a:stretch>
            <a:fillRect/>
          </a:stretch>
        </p:blipFill>
        <p:spPr bwMode="auto">
          <a:xfrm>
            <a:off x="251520" y="1979548"/>
            <a:ext cx="4596151" cy="3240360"/>
          </a:xfrm>
          <a:prstGeom prst="rect">
            <a:avLst/>
          </a:prstGeom>
          <a:noFill/>
          <a:ln w="9525">
            <a:noFill/>
            <a:miter lim="800000"/>
            <a:headEnd/>
            <a:tailEnd/>
          </a:ln>
        </p:spPr>
      </p:pic>
      <p:sp>
        <p:nvSpPr>
          <p:cNvPr id="30722" name="AutoShape 2"/>
          <p:cNvSpPr>
            <a:spLocks noChangeArrowheads="1"/>
          </p:cNvSpPr>
          <p:nvPr/>
        </p:nvSpPr>
        <p:spPr bwMode="auto">
          <a:xfrm>
            <a:off x="5290977" y="3140028"/>
            <a:ext cx="3169455" cy="919401"/>
          </a:xfrm>
          <a:prstGeom prst="roundRect">
            <a:avLst>
              <a:gd name="adj" fmla="val 16667"/>
            </a:avLst>
          </a:prstGeom>
          <a:gradFill rotWithShape="0">
            <a:gsLst>
              <a:gs pos="0">
                <a:srgbClr val="FFFFFF"/>
              </a:gs>
              <a:gs pos="100000">
                <a:srgbClr val="FBD4B4"/>
              </a:gs>
            </a:gsLst>
            <a:lin ang="5400000" scaled="1"/>
          </a:gradFill>
          <a:ln w="12700">
            <a:solidFill>
              <a:srgbClr val="FABF8F"/>
            </a:solidFill>
            <a:round/>
            <a:headEnd/>
            <a:tailEnd/>
          </a:ln>
          <a:effectLst>
            <a:outerShdw dist="28398" dir="3806097" algn="ctr" rotWithShape="0">
              <a:srgbClr val="974706">
                <a:alpha val="50000"/>
              </a:srgbClr>
            </a:outerShdw>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Times New Roman" pitchFamily="18" charset="0"/>
                <a:cs typeface="Arial" pitchFamily="34" charset="0"/>
              </a:rPr>
              <a:t>Titrage pH-métrique d’une solution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Times New Roman" pitchFamily="18" charset="0"/>
                <a:cs typeface="Arial" pitchFamily="34" charset="0"/>
              </a:rPr>
              <a:t>d’acide ascorbique (vitamine C)</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Times New Roman" pitchFamily="18" charset="0"/>
                <a:cs typeface="Arial" pitchFamily="34" charset="0"/>
              </a:rPr>
              <a:t>par l’hydroxyde de sodium (soude)</a:t>
            </a:r>
            <a:endParaRPr kumimoji="0" lang="fr-FR" sz="1600" b="0" i="0" u="none" strike="noStrike" cap="none" normalizeH="0" baseline="0" dirty="0">
              <a:ln>
                <a:noFill/>
              </a:ln>
              <a:solidFill>
                <a:schemeClr val="tx1"/>
              </a:solidFill>
              <a:effectLst/>
              <a:latin typeface="Arial" pitchFamily="34" charset="0"/>
              <a:cs typeface="Arial" pitchFamily="34" charset="0"/>
            </a:endParaRPr>
          </a:p>
        </p:txBody>
      </p:sp>
      <p:sp>
        <p:nvSpPr>
          <p:cNvPr id="9" name="Rectangle 8"/>
          <p:cNvSpPr/>
          <p:nvPr/>
        </p:nvSpPr>
        <p:spPr>
          <a:xfrm>
            <a:off x="251520" y="5435932"/>
            <a:ext cx="1439433" cy="369332"/>
          </a:xfrm>
          <a:prstGeom prst="rect">
            <a:avLst/>
          </a:prstGeom>
        </p:spPr>
        <p:txBody>
          <a:bodyPr wrap="none">
            <a:spAutoFit/>
          </a:bodyPr>
          <a:lstStyle/>
          <a:p>
            <a:r>
              <a:rPr lang="fr-FR" b="1" u="sng" dirty="0">
                <a:effectLst>
                  <a:outerShdw blurRad="50800" dist="38100" algn="tr" rotWithShape="0">
                    <a:prstClr val="black">
                      <a:alpha val="40000"/>
                    </a:prstClr>
                  </a:outerShdw>
                </a:effectLst>
              </a:rPr>
              <a:t>Équivalence</a:t>
            </a:r>
            <a:r>
              <a:rPr lang="fr-FR" b="1" dirty="0">
                <a:effectLst>
                  <a:outerShdw blurRad="50800" dist="38100" algn="tr" rotWithShape="0">
                    <a:prstClr val="black">
                      <a:alpha val="40000"/>
                    </a:prstClr>
                  </a:outerShdw>
                </a:effectLst>
              </a:rPr>
              <a:t> :</a:t>
            </a:r>
            <a:endParaRPr lang="fr-FR" dirty="0"/>
          </a:p>
        </p:txBody>
      </p:sp>
      <p:sp>
        <p:nvSpPr>
          <p:cNvPr id="10" name="Rectangle 9"/>
          <p:cNvSpPr/>
          <p:nvPr/>
        </p:nvSpPr>
        <p:spPr>
          <a:xfrm>
            <a:off x="251520" y="5867980"/>
            <a:ext cx="4124591" cy="369332"/>
          </a:xfrm>
          <a:prstGeom prst="rect">
            <a:avLst/>
          </a:prstGeom>
        </p:spPr>
        <p:txBody>
          <a:bodyPr wrap="none">
            <a:spAutoFit/>
          </a:bodyPr>
          <a:lstStyle/>
          <a:p>
            <a:r>
              <a:rPr lang="fr-FR" dirty="0"/>
              <a:t>À l'équivalence, on a : </a:t>
            </a:r>
            <a:r>
              <a:rPr lang="fr-FR" b="1" dirty="0"/>
              <a:t>n(HO</a:t>
            </a:r>
            <a:r>
              <a:rPr lang="fr-FR" b="1" baseline="30000" dirty="0"/>
              <a:t>–</a:t>
            </a:r>
            <a:r>
              <a:rPr lang="fr-FR" b="1" dirty="0"/>
              <a:t>)</a:t>
            </a:r>
            <a:r>
              <a:rPr lang="fr-FR" b="1" baseline="-25000" dirty="0"/>
              <a:t>versé</a:t>
            </a:r>
            <a:r>
              <a:rPr lang="fr-FR" b="1" dirty="0"/>
              <a:t> = n(AH)</a:t>
            </a:r>
            <a:r>
              <a:rPr lang="fr-FR" b="1" baseline="-25000" dirty="0"/>
              <a:t>0</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7"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800" decel="100000"/>
                                        <p:tgtEl>
                                          <p:spTgt spid="8"/>
                                        </p:tgtEl>
                                      </p:cBhvr>
                                    </p:animEffect>
                                    <p:anim calcmode="lin" valueType="num">
                                      <p:cBhvr>
                                        <p:cTn id="25" dur="800" decel="100000" fill="hold"/>
                                        <p:tgtEl>
                                          <p:spTgt spid="8"/>
                                        </p:tgtEl>
                                        <p:attrNameLst>
                                          <p:attrName>style.rotation</p:attrName>
                                        </p:attrNameLst>
                                      </p:cBhvr>
                                      <p:tavLst>
                                        <p:tav tm="0">
                                          <p:val>
                                            <p:fltVal val="-90"/>
                                          </p:val>
                                        </p:tav>
                                        <p:tav tm="100000">
                                          <p:val>
                                            <p:fltVal val="0"/>
                                          </p:val>
                                        </p:tav>
                                      </p:tavLst>
                                    </p:anim>
                                    <p:anim calcmode="lin" valueType="num">
                                      <p:cBhvr>
                                        <p:cTn id="26" dur="800" decel="100000" fill="hold"/>
                                        <p:tgtEl>
                                          <p:spTgt spid="8"/>
                                        </p:tgtEl>
                                        <p:attrNameLst>
                                          <p:attrName>ppt_x</p:attrName>
                                        </p:attrNameLst>
                                      </p:cBhvr>
                                      <p:tavLst>
                                        <p:tav tm="0">
                                          <p:val>
                                            <p:strVal val="#ppt_x+0.4"/>
                                          </p:val>
                                        </p:tav>
                                        <p:tav tm="100000">
                                          <p:val>
                                            <p:strVal val="#ppt_x-0.05"/>
                                          </p:val>
                                        </p:tav>
                                      </p:tavLst>
                                    </p:anim>
                                    <p:anim calcmode="lin" valueType="num">
                                      <p:cBhvr>
                                        <p:cTn id="27" dur="800" decel="100000" fill="hold"/>
                                        <p:tgtEl>
                                          <p:spTgt spid="8"/>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30" presetID="9" presetClass="entr" presetSubtype="0" fill="hold" grpId="0" nodeType="withEffect">
                                  <p:stCondLst>
                                    <p:cond delay="1000"/>
                                  </p:stCondLst>
                                  <p:childTnLst>
                                    <p:set>
                                      <p:cBhvr>
                                        <p:cTn id="31" dur="1" fill="hold">
                                          <p:stCondLst>
                                            <p:cond delay="0"/>
                                          </p:stCondLst>
                                        </p:cTn>
                                        <p:tgtEl>
                                          <p:spTgt spid="30722"/>
                                        </p:tgtEl>
                                        <p:attrNameLst>
                                          <p:attrName>style.visibility</p:attrName>
                                        </p:attrNameLst>
                                      </p:cBhvr>
                                      <p:to>
                                        <p:strVal val="visible"/>
                                      </p:to>
                                    </p:set>
                                    <p:animEffect transition="in" filter="dissolve">
                                      <p:cBhvr>
                                        <p:cTn id="32" dur="500"/>
                                        <p:tgtEl>
                                          <p:spTgt spid="3072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lide(fromBottom)">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7"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30722" grpId="0" animBg="1"/>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332656"/>
            <a:ext cx="8568952" cy="646331"/>
          </a:xfrm>
          <a:prstGeom prst="rect">
            <a:avLst/>
          </a:prstGeom>
        </p:spPr>
        <p:txBody>
          <a:bodyPr wrap="square">
            <a:spAutoFit/>
          </a:bodyPr>
          <a:lstStyle/>
          <a:p>
            <a:pPr algn="just"/>
            <a:r>
              <a:rPr lang="fr-FR" dirty="0"/>
              <a:t>La réaction étant totale, à l'équivalence les espèces AH et HO</a:t>
            </a:r>
            <a:r>
              <a:rPr lang="fr-FR" baseline="30000" dirty="0"/>
              <a:t>–</a:t>
            </a:r>
            <a:r>
              <a:rPr lang="fr-FR" dirty="0"/>
              <a:t> ont totalement disparu. Donc la solution ne contient plus que la base conjuguée A</a:t>
            </a:r>
            <a:r>
              <a:rPr lang="fr-FR" baseline="30000" dirty="0"/>
              <a:t>–</a:t>
            </a:r>
            <a:r>
              <a:rPr lang="fr-FR" dirty="0"/>
              <a:t> et H</a:t>
            </a:r>
            <a:r>
              <a:rPr lang="fr-FR" baseline="-25000" dirty="0"/>
              <a:t>2</a:t>
            </a:r>
            <a:r>
              <a:rPr lang="fr-FR" dirty="0"/>
              <a:t>O et le </a:t>
            </a:r>
            <a:r>
              <a:rPr lang="fr-FR" b="1" dirty="0"/>
              <a:t>pH &gt; 7</a:t>
            </a:r>
            <a:r>
              <a:rPr lang="fr-FR" dirty="0"/>
              <a:t>.</a:t>
            </a:r>
          </a:p>
        </p:txBody>
      </p:sp>
      <p:sp>
        <p:nvSpPr>
          <p:cNvPr id="5" name="Rectangle 4"/>
          <p:cNvSpPr/>
          <p:nvPr/>
        </p:nvSpPr>
        <p:spPr>
          <a:xfrm>
            <a:off x="323528" y="1052736"/>
            <a:ext cx="8568952" cy="646331"/>
          </a:xfrm>
          <a:prstGeom prst="rect">
            <a:avLst/>
          </a:prstGeom>
        </p:spPr>
        <p:txBody>
          <a:bodyPr wrap="square">
            <a:spAutoFit/>
          </a:bodyPr>
          <a:lstStyle/>
          <a:p>
            <a:pPr algn="just"/>
            <a:r>
              <a:rPr lang="fr-FR" b="1" u="sng" dirty="0"/>
              <a:t>Remarque :</a:t>
            </a:r>
            <a:r>
              <a:rPr lang="fr-FR" dirty="0"/>
              <a:t> à la demi-équivalence, pour </a:t>
            </a:r>
            <a:r>
              <a:rPr lang="fr-FR" dirty="0" err="1"/>
              <a:t>V</a:t>
            </a:r>
            <a:r>
              <a:rPr lang="fr-FR" baseline="-25000" dirty="0" err="1"/>
              <a:t>sol</a:t>
            </a:r>
            <a:r>
              <a:rPr lang="fr-FR" baseline="-25000" dirty="0"/>
              <a:t>. titrante versée</a:t>
            </a:r>
            <a:r>
              <a:rPr lang="fr-FR" dirty="0"/>
              <a:t> = V</a:t>
            </a:r>
            <a:r>
              <a:rPr lang="fr-FR" baseline="-25000" dirty="0"/>
              <a:t>B</a:t>
            </a:r>
            <a:r>
              <a:rPr lang="fr-FR" dirty="0"/>
              <a:t> = ½ V</a:t>
            </a:r>
            <a:r>
              <a:rPr lang="fr-FR" baseline="-25000" dirty="0"/>
              <a:t>E</a:t>
            </a:r>
            <a:r>
              <a:rPr lang="fr-FR" dirty="0"/>
              <a:t>, la « moitié de l’acide » a réagi donc [AH] = [A</a:t>
            </a:r>
            <a:r>
              <a:rPr lang="fr-FR" baseline="30000" dirty="0"/>
              <a:t>–</a:t>
            </a:r>
            <a:r>
              <a:rPr lang="fr-FR" dirty="0"/>
              <a:t>]</a:t>
            </a:r>
          </a:p>
        </p:txBody>
      </p:sp>
      <p:pic>
        <p:nvPicPr>
          <p:cNvPr id="31745" name="Picture 1"/>
          <p:cNvPicPr>
            <a:picLocks noChangeAspect="1" noChangeArrowheads="1"/>
          </p:cNvPicPr>
          <p:nvPr/>
        </p:nvPicPr>
        <p:blipFill>
          <a:blip r:embed="rId2" cstate="print"/>
          <a:srcRect/>
          <a:stretch>
            <a:fillRect/>
          </a:stretch>
        </p:blipFill>
        <p:spPr bwMode="auto">
          <a:xfrm>
            <a:off x="125760" y="1844824"/>
            <a:ext cx="8892480" cy="2302667"/>
          </a:xfrm>
          <a:prstGeom prst="rect">
            <a:avLst/>
          </a:prstGeom>
          <a:noFill/>
          <a:ln w="9525">
            <a:noFill/>
            <a:miter lim="800000"/>
            <a:headEnd/>
            <a:tailEnd/>
          </a:ln>
        </p:spPr>
      </p:pic>
      <p:sp>
        <p:nvSpPr>
          <p:cNvPr id="8" name="Rectangle 7"/>
          <p:cNvSpPr/>
          <p:nvPr/>
        </p:nvSpPr>
        <p:spPr>
          <a:xfrm>
            <a:off x="251520" y="4365104"/>
            <a:ext cx="7550337" cy="646331"/>
          </a:xfrm>
          <a:prstGeom prst="rect">
            <a:avLst/>
          </a:prstGeom>
        </p:spPr>
        <p:txBody>
          <a:bodyPr wrap="square">
            <a:spAutoFit/>
          </a:bodyPr>
          <a:lstStyle/>
          <a:p>
            <a:pPr algn="just">
              <a:buFont typeface="Wingdings" pitchFamily="2" charset="2"/>
              <a:buChar char="§"/>
            </a:pPr>
            <a:r>
              <a:rPr lang="fr-FR" dirty="0"/>
              <a:t>  À l’équivalence : n(AH)</a:t>
            </a:r>
            <a:r>
              <a:rPr lang="fr-FR" baseline="-25000" dirty="0"/>
              <a:t>0</a:t>
            </a:r>
            <a:r>
              <a:rPr lang="fr-FR" dirty="0"/>
              <a:t> </a:t>
            </a:r>
            <a:r>
              <a:rPr lang="fr-FR" dirty="0">
                <a:sym typeface="Symbol"/>
              </a:rPr>
              <a:t></a:t>
            </a:r>
            <a:r>
              <a:rPr lang="fr-FR" dirty="0"/>
              <a:t> </a:t>
            </a:r>
            <a:r>
              <a:rPr lang="fr-FR" b="1" i="1" dirty="0" err="1">
                <a:latin typeface="Times New Roman" pitchFamily="18" charset="0"/>
                <a:cs typeface="Times New Roman" pitchFamily="18" charset="0"/>
              </a:rPr>
              <a:t>x</a:t>
            </a:r>
            <a:r>
              <a:rPr lang="fr-FR" b="1" i="1" baseline="-25000" dirty="0" err="1"/>
              <a:t>E</a:t>
            </a:r>
            <a:r>
              <a:rPr lang="fr-FR" dirty="0"/>
              <a:t> = 0  et n(HO</a:t>
            </a:r>
            <a:r>
              <a:rPr lang="fr-FR" baseline="30000" dirty="0"/>
              <a:t>–</a:t>
            </a:r>
            <a:r>
              <a:rPr lang="fr-FR" dirty="0"/>
              <a:t>)</a:t>
            </a:r>
            <a:r>
              <a:rPr lang="fr-FR" baseline="-25000" dirty="0"/>
              <a:t>E</a:t>
            </a:r>
            <a:r>
              <a:rPr lang="fr-FR" dirty="0"/>
              <a:t> – </a:t>
            </a:r>
            <a:r>
              <a:rPr lang="fr-FR" b="1" i="1" dirty="0" err="1">
                <a:latin typeface="Times New Roman" pitchFamily="18" charset="0"/>
                <a:cs typeface="Times New Roman" pitchFamily="18" charset="0"/>
              </a:rPr>
              <a:t>x</a:t>
            </a:r>
            <a:r>
              <a:rPr lang="fr-FR" b="1" i="1" baseline="-25000" dirty="0" err="1"/>
              <a:t>E</a:t>
            </a:r>
            <a:r>
              <a:rPr lang="fr-FR" dirty="0"/>
              <a:t> = 0  </a:t>
            </a:r>
            <a:r>
              <a:rPr lang="fr-FR" dirty="0">
                <a:sym typeface="Symbol"/>
              </a:rPr>
              <a:t></a:t>
            </a:r>
            <a:r>
              <a:rPr lang="fr-FR" dirty="0"/>
              <a:t> </a:t>
            </a:r>
            <a:r>
              <a:rPr lang="fr-FR" b="1" i="1" dirty="0" err="1">
                <a:latin typeface="Times New Roman" pitchFamily="18" charset="0"/>
                <a:cs typeface="Times New Roman" pitchFamily="18" charset="0"/>
              </a:rPr>
              <a:t>x</a:t>
            </a:r>
            <a:r>
              <a:rPr lang="fr-FR" b="1" i="1" baseline="-25000" dirty="0" err="1"/>
              <a:t>E</a:t>
            </a:r>
            <a:r>
              <a:rPr lang="fr-FR" dirty="0"/>
              <a:t> = n(AH)</a:t>
            </a:r>
            <a:r>
              <a:rPr lang="fr-FR" baseline="-25000" dirty="0"/>
              <a:t>0</a:t>
            </a:r>
            <a:r>
              <a:rPr lang="fr-FR" dirty="0"/>
              <a:t> = n(HO</a:t>
            </a:r>
            <a:r>
              <a:rPr lang="fr-FR" baseline="30000" dirty="0"/>
              <a:t>–</a:t>
            </a:r>
            <a:r>
              <a:rPr lang="fr-FR" dirty="0"/>
              <a:t>)</a:t>
            </a:r>
            <a:r>
              <a:rPr lang="fr-FR" baseline="-25000" dirty="0"/>
              <a:t>E</a:t>
            </a:r>
            <a:r>
              <a:rPr lang="fr-FR" dirty="0"/>
              <a:t> </a:t>
            </a:r>
          </a:p>
          <a:p>
            <a:r>
              <a:rPr lang="fr-FR" dirty="0">
                <a:sym typeface="Symbol"/>
              </a:rPr>
              <a:t></a:t>
            </a:r>
            <a:r>
              <a:rPr lang="fr-FR" dirty="0"/>
              <a:t>   </a:t>
            </a:r>
            <a:r>
              <a:rPr lang="fr-FR" b="1" dirty="0"/>
              <a:t>n(AH)</a:t>
            </a:r>
            <a:r>
              <a:rPr lang="fr-FR" b="1" baseline="-25000" dirty="0"/>
              <a:t>0</a:t>
            </a:r>
            <a:r>
              <a:rPr lang="fr-FR" b="1" dirty="0"/>
              <a:t> = n(HO</a:t>
            </a:r>
            <a:r>
              <a:rPr lang="fr-FR" b="1" baseline="30000" dirty="0"/>
              <a:t>–</a:t>
            </a:r>
            <a:r>
              <a:rPr lang="fr-FR" b="1" dirty="0"/>
              <a:t>)</a:t>
            </a:r>
            <a:r>
              <a:rPr lang="fr-FR" b="1" baseline="-25000" dirty="0"/>
              <a:t>E</a:t>
            </a:r>
            <a:endParaRPr lang="fr-FR" dirty="0"/>
          </a:p>
        </p:txBody>
      </p:sp>
      <p:sp>
        <p:nvSpPr>
          <p:cNvPr id="9" name="Rectangle 8"/>
          <p:cNvSpPr/>
          <p:nvPr/>
        </p:nvSpPr>
        <p:spPr>
          <a:xfrm>
            <a:off x="251520" y="5157192"/>
            <a:ext cx="8568952" cy="646331"/>
          </a:xfrm>
          <a:prstGeom prst="rect">
            <a:avLst/>
          </a:prstGeom>
        </p:spPr>
        <p:txBody>
          <a:bodyPr wrap="square">
            <a:spAutoFit/>
          </a:bodyPr>
          <a:lstStyle/>
          <a:p>
            <a:pPr algn="just">
              <a:buFont typeface="Wingdings" pitchFamily="2" charset="2"/>
              <a:buChar char="§"/>
            </a:pPr>
            <a:r>
              <a:rPr lang="fr-FR" dirty="0"/>
              <a:t>  À la ½ équivalence : V</a:t>
            </a:r>
            <a:r>
              <a:rPr lang="fr-FR" baseline="-25000" dirty="0"/>
              <a:t>B</a:t>
            </a:r>
            <a:r>
              <a:rPr lang="fr-FR" dirty="0"/>
              <a:t> = ½ V</a:t>
            </a:r>
            <a:r>
              <a:rPr lang="fr-FR" baseline="-25000" dirty="0"/>
              <a:t>E</a:t>
            </a:r>
            <a:r>
              <a:rPr lang="fr-FR" dirty="0"/>
              <a:t>  </a:t>
            </a:r>
            <a:r>
              <a:rPr lang="fr-FR" dirty="0">
                <a:sym typeface="Symbol"/>
              </a:rPr>
              <a:t></a:t>
            </a:r>
            <a:r>
              <a:rPr lang="fr-FR" dirty="0"/>
              <a:t>  n(HO</a:t>
            </a:r>
            <a:r>
              <a:rPr lang="fr-FR" baseline="30000" dirty="0"/>
              <a:t>–</a:t>
            </a:r>
            <a:r>
              <a:rPr lang="fr-FR" dirty="0"/>
              <a:t>)</a:t>
            </a:r>
            <a:r>
              <a:rPr lang="fr-FR" baseline="-25000" dirty="0"/>
              <a:t>½</a:t>
            </a:r>
            <a:r>
              <a:rPr lang="fr-FR" dirty="0"/>
              <a:t> = ½ n(HO</a:t>
            </a:r>
            <a:r>
              <a:rPr lang="fr-FR" baseline="30000" dirty="0"/>
              <a:t>–</a:t>
            </a:r>
            <a:r>
              <a:rPr lang="fr-FR" dirty="0"/>
              <a:t>)</a:t>
            </a:r>
            <a:r>
              <a:rPr lang="fr-FR" baseline="-25000" dirty="0"/>
              <a:t>E</a:t>
            </a:r>
            <a:r>
              <a:rPr lang="fr-FR" dirty="0"/>
              <a:t>   </a:t>
            </a:r>
            <a:r>
              <a:rPr lang="fr-FR" dirty="0">
                <a:sym typeface="Symbol"/>
              </a:rPr>
              <a:t></a:t>
            </a:r>
            <a:r>
              <a:rPr lang="fr-FR" dirty="0"/>
              <a:t>  n(AH)</a:t>
            </a:r>
            <a:r>
              <a:rPr lang="fr-FR" baseline="-25000" dirty="0"/>
              <a:t>½</a:t>
            </a:r>
            <a:r>
              <a:rPr lang="fr-FR" dirty="0"/>
              <a:t> = ½ n(AH)</a:t>
            </a:r>
            <a:r>
              <a:rPr lang="fr-FR" baseline="-25000" dirty="0"/>
              <a:t>0</a:t>
            </a:r>
            <a:endParaRPr lang="fr-FR" dirty="0"/>
          </a:p>
          <a:p>
            <a:r>
              <a:rPr lang="fr-FR" dirty="0">
                <a:sym typeface="Symbol"/>
              </a:rPr>
              <a:t></a:t>
            </a:r>
            <a:r>
              <a:rPr lang="fr-FR" dirty="0"/>
              <a:t>  n(AH)</a:t>
            </a:r>
            <a:r>
              <a:rPr lang="fr-FR" baseline="-25000" dirty="0"/>
              <a:t>0</a:t>
            </a:r>
            <a:r>
              <a:rPr lang="fr-FR" dirty="0"/>
              <a:t> </a:t>
            </a:r>
            <a:r>
              <a:rPr lang="fr-FR" dirty="0">
                <a:sym typeface="Symbol"/>
              </a:rPr>
              <a:t></a:t>
            </a:r>
            <a:r>
              <a:rPr lang="fr-FR" dirty="0"/>
              <a:t> </a:t>
            </a:r>
            <a:r>
              <a:rPr lang="fr-FR" b="1" i="1" dirty="0" err="1">
                <a:latin typeface="Times New Roman" pitchFamily="18" charset="0"/>
                <a:cs typeface="Times New Roman" pitchFamily="18" charset="0"/>
              </a:rPr>
              <a:t>x</a:t>
            </a:r>
            <a:r>
              <a:rPr lang="fr-FR" b="1" i="1" baseline="-25000" dirty="0" err="1"/>
              <a:t>E</a:t>
            </a:r>
            <a:r>
              <a:rPr lang="fr-FR" b="1" i="1" baseline="-25000" dirty="0"/>
              <a:t>/2</a:t>
            </a:r>
            <a:r>
              <a:rPr lang="fr-FR" dirty="0"/>
              <a:t> = ½ n(AH)</a:t>
            </a:r>
            <a:r>
              <a:rPr lang="fr-FR" baseline="-25000" dirty="0"/>
              <a:t>0</a:t>
            </a:r>
            <a:endParaRPr lang="fr-FR" dirty="0"/>
          </a:p>
        </p:txBody>
      </p:sp>
      <p:sp>
        <p:nvSpPr>
          <p:cNvPr id="10" name="Rectangle 9"/>
          <p:cNvSpPr/>
          <p:nvPr/>
        </p:nvSpPr>
        <p:spPr>
          <a:xfrm>
            <a:off x="251520" y="5934670"/>
            <a:ext cx="8568952" cy="646331"/>
          </a:xfrm>
          <a:prstGeom prst="rect">
            <a:avLst/>
          </a:prstGeom>
        </p:spPr>
        <p:txBody>
          <a:bodyPr wrap="square">
            <a:spAutoFit/>
          </a:bodyPr>
          <a:lstStyle/>
          <a:p>
            <a:r>
              <a:rPr lang="fr-FR" dirty="0"/>
              <a:t>Or </a:t>
            </a:r>
            <a:r>
              <a:rPr lang="fr-FR" b="1" i="1" dirty="0" err="1">
                <a:latin typeface="Times New Roman" pitchFamily="18" charset="0"/>
                <a:cs typeface="Times New Roman" pitchFamily="18" charset="0"/>
              </a:rPr>
              <a:t>x</a:t>
            </a:r>
            <a:r>
              <a:rPr lang="fr-FR" b="1" i="1" baseline="-25000" dirty="0" err="1"/>
              <a:t>E</a:t>
            </a:r>
            <a:r>
              <a:rPr lang="fr-FR" b="1" i="1" baseline="-25000" dirty="0"/>
              <a:t>/2</a:t>
            </a:r>
            <a:r>
              <a:rPr lang="fr-FR" dirty="0"/>
              <a:t> = n(A</a:t>
            </a:r>
            <a:r>
              <a:rPr lang="fr-FR" baseline="30000" dirty="0"/>
              <a:t>–</a:t>
            </a:r>
            <a:r>
              <a:rPr lang="fr-FR" dirty="0"/>
              <a:t>)</a:t>
            </a:r>
            <a:r>
              <a:rPr lang="fr-FR" baseline="-25000" dirty="0"/>
              <a:t>½</a:t>
            </a:r>
            <a:r>
              <a:rPr lang="fr-FR" dirty="0"/>
              <a:t>    </a:t>
            </a:r>
            <a:r>
              <a:rPr lang="fr-FR" dirty="0">
                <a:sym typeface="Symbol"/>
              </a:rPr>
              <a:t></a:t>
            </a:r>
            <a:r>
              <a:rPr lang="fr-FR" dirty="0"/>
              <a:t>    n(AH)</a:t>
            </a:r>
            <a:r>
              <a:rPr lang="fr-FR" baseline="-25000" dirty="0"/>
              <a:t>0</a:t>
            </a:r>
            <a:r>
              <a:rPr lang="fr-FR" dirty="0"/>
              <a:t> </a:t>
            </a:r>
            <a:r>
              <a:rPr lang="fr-FR" dirty="0">
                <a:sym typeface="Symbol"/>
              </a:rPr>
              <a:t></a:t>
            </a:r>
            <a:r>
              <a:rPr lang="fr-FR" dirty="0"/>
              <a:t> n(A</a:t>
            </a:r>
            <a:r>
              <a:rPr lang="fr-FR" baseline="30000" dirty="0"/>
              <a:t>–</a:t>
            </a:r>
            <a:r>
              <a:rPr lang="fr-FR" dirty="0"/>
              <a:t>)</a:t>
            </a:r>
            <a:r>
              <a:rPr lang="fr-FR" baseline="-25000" dirty="0"/>
              <a:t>½</a:t>
            </a:r>
            <a:r>
              <a:rPr lang="fr-FR" dirty="0"/>
              <a:t> = ½ n(AH)</a:t>
            </a:r>
            <a:r>
              <a:rPr lang="fr-FR" baseline="-25000" dirty="0"/>
              <a:t>0</a:t>
            </a:r>
            <a:r>
              <a:rPr lang="fr-FR" dirty="0"/>
              <a:t>    </a:t>
            </a:r>
            <a:r>
              <a:rPr lang="fr-FR" dirty="0">
                <a:sym typeface="Symbol"/>
              </a:rPr>
              <a:t></a:t>
            </a:r>
            <a:r>
              <a:rPr lang="fr-FR" dirty="0"/>
              <a:t>    n(A</a:t>
            </a:r>
            <a:r>
              <a:rPr lang="fr-FR" baseline="30000" dirty="0"/>
              <a:t>–</a:t>
            </a:r>
            <a:r>
              <a:rPr lang="fr-FR" dirty="0"/>
              <a:t>)</a:t>
            </a:r>
            <a:r>
              <a:rPr lang="fr-FR" baseline="-25000" dirty="0"/>
              <a:t>½</a:t>
            </a:r>
            <a:r>
              <a:rPr lang="fr-FR" dirty="0"/>
              <a:t> = n(AH)</a:t>
            </a:r>
            <a:r>
              <a:rPr lang="fr-FR" baseline="-25000" dirty="0"/>
              <a:t>0</a:t>
            </a:r>
            <a:r>
              <a:rPr lang="fr-FR" dirty="0"/>
              <a:t> </a:t>
            </a:r>
            <a:r>
              <a:rPr lang="fr-FR" dirty="0">
                <a:sym typeface="Symbol"/>
              </a:rPr>
              <a:t></a:t>
            </a:r>
            <a:r>
              <a:rPr lang="fr-FR" dirty="0"/>
              <a:t> ½ n(AH)</a:t>
            </a:r>
            <a:r>
              <a:rPr lang="fr-FR" baseline="-25000" dirty="0"/>
              <a:t>0</a:t>
            </a:r>
            <a:r>
              <a:rPr lang="fr-FR" dirty="0"/>
              <a:t> </a:t>
            </a:r>
          </a:p>
          <a:p>
            <a:r>
              <a:rPr lang="fr-FR" dirty="0"/>
              <a:t>                                                                                                              = ½ n(AH)</a:t>
            </a:r>
            <a:r>
              <a:rPr lang="fr-FR" baseline="-25000" dirty="0"/>
              <a:t>0</a:t>
            </a:r>
            <a:r>
              <a:rPr lang="fr-FR" dirty="0"/>
              <a:t> = n(AH)</a:t>
            </a:r>
            <a:r>
              <a:rPr lang="fr-FR" baseline="-25000" dirty="0"/>
              <a:t>½</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31745"/>
                                        </p:tgtEl>
                                        <p:attrNameLst>
                                          <p:attrName>style.visibility</p:attrName>
                                        </p:attrNameLst>
                                      </p:cBhvr>
                                      <p:to>
                                        <p:strVal val="visible"/>
                                      </p:to>
                                    </p:set>
                                    <p:animEffect transition="in" filter="fade">
                                      <p:cBhvr>
                                        <p:cTn id="12" dur="800" decel="100000"/>
                                        <p:tgtEl>
                                          <p:spTgt spid="31745"/>
                                        </p:tgtEl>
                                      </p:cBhvr>
                                    </p:animEffect>
                                    <p:anim calcmode="lin" valueType="num">
                                      <p:cBhvr>
                                        <p:cTn id="13" dur="800" decel="100000" fill="hold"/>
                                        <p:tgtEl>
                                          <p:spTgt spid="31745"/>
                                        </p:tgtEl>
                                        <p:attrNameLst>
                                          <p:attrName>style.rotation</p:attrName>
                                        </p:attrNameLst>
                                      </p:cBhvr>
                                      <p:tavLst>
                                        <p:tav tm="0">
                                          <p:val>
                                            <p:fltVal val="-90"/>
                                          </p:val>
                                        </p:tav>
                                        <p:tav tm="100000">
                                          <p:val>
                                            <p:fltVal val="0"/>
                                          </p:val>
                                        </p:tav>
                                      </p:tavLst>
                                    </p:anim>
                                    <p:anim calcmode="lin" valueType="num">
                                      <p:cBhvr>
                                        <p:cTn id="14" dur="800" decel="100000" fill="hold"/>
                                        <p:tgtEl>
                                          <p:spTgt spid="31745"/>
                                        </p:tgtEl>
                                        <p:attrNameLst>
                                          <p:attrName>ppt_x</p:attrName>
                                        </p:attrNameLst>
                                      </p:cBhvr>
                                      <p:tavLst>
                                        <p:tav tm="0">
                                          <p:val>
                                            <p:strVal val="#ppt_x+0.4"/>
                                          </p:val>
                                        </p:tav>
                                        <p:tav tm="100000">
                                          <p:val>
                                            <p:strVal val="#ppt_x-0.05"/>
                                          </p:val>
                                        </p:tav>
                                      </p:tavLst>
                                    </p:anim>
                                    <p:anim calcmode="lin" valueType="num">
                                      <p:cBhvr>
                                        <p:cTn id="15" dur="800" decel="100000" fill="hold"/>
                                        <p:tgtEl>
                                          <p:spTgt spid="31745"/>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31745"/>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31745"/>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lide(fromBottom)">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slide(fromBottom)">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4015843" cy="369332"/>
          </a:xfrm>
          <a:prstGeom prst="rect">
            <a:avLst/>
          </a:prstGeom>
        </p:spPr>
        <p:txBody>
          <a:bodyPr wrap="none">
            <a:spAutoFit/>
          </a:bodyPr>
          <a:lstStyle/>
          <a:p>
            <a:r>
              <a:rPr lang="fr-FR" dirty="0"/>
              <a:t>Soit  n(A</a:t>
            </a:r>
            <a:r>
              <a:rPr lang="fr-FR" baseline="30000" dirty="0"/>
              <a:t>–</a:t>
            </a:r>
            <a:r>
              <a:rPr lang="fr-FR" dirty="0"/>
              <a:t>)</a:t>
            </a:r>
            <a:r>
              <a:rPr lang="fr-FR" baseline="-25000" dirty="0"/>
              <a:t>½</a:t>
            </a:r>
            <a:r>
              <a:rPr lang="fr-FR" dirty="0"/>
              <a:t> = n(AH)</a:t>
            </a:r>
            <a:r>
              <a:rPr lang="fr-FR" baseline="-25000" dirty="0"/>
              <a:t> ½</a:t>
            </a:r>
            <a:r>
              <a:rPr lang="fr-FR" dirty="0"/>
              <a:t>    </a:t>
            </a:r>
            <a:r>
              <a:rPr lang="fr-FR" dirty="0">
                <a:sym typeface="Symbol"/>
              </a:rPr>
              <a:t></a:t>
            </a:r>
            <a:r>
              <a:rPr lang="fr-FR" dirty="0"/>
              <a:t>    </a:t>
            </a:r>
            <a:r>
              <a:rPr lang="fr-FR" b="1" dirty="0"/>
              <a:t>[AH]</a:t>
            </a:r>
            <a:r>
              <a:rPr lang="fr-FR" baseline="-25000" dirty="0"/>
              <a:t>½</a:t>
            </a:r>
            <a:r>
              <a:rPr lang="fr-FR" b="1" dirty="0"/>
              <a:t> = [A</a:t>
            </a:r>
            <a:r>
              <a:rPr lang="fr-FR" b="1" baseline="30000" dirty="0"/>
              <a:t>–</a:t>
            </a:r>
            <a:r>
              <a:rPr lang="fr-FR" b="1" dirty="0"/>
              <a:t>]</a:t>
            </a:r>
            <a:r>
              <a:rPr lang="fr-FR" baseline="-25000" dirty="0"/>
              <a:t>½</a:t>
            </a:r>
            <a:endParaRPr lang="fr-FR" dirty="0"/>
          </a:p>
        </p:txBody>
      </p:sp>
      <p:grpSp>
        <p:nvGrpSpPr>
          <p:cNvPr id="2" name="Groupe 1">
            <a:extLst>
              <a:ext uri="{FF2B5EF4-FFF2-40B4-BE49-F238E27FC236}">
                <a16:creationId xmlns:a16="http://schemas.microsoft.com/office/drawing/2014/main" id="{29B5B6B2-A1EF-43D9-8A28-7C6C36127633}"/>
              </a:ext>
            </a:extLst>
          </p:cNvPr>
          <p:cNvGrpSpPr/>
          <p:nvPr/>
        </p:nvGrpSpPr>
        <p:grpSpPr>
          <a:xfrm>
            <a:off x="251520" y="692696"/>
            <a:ext cx="8820472" cy="821705"/>
            <a:chOff x="251520" y="692696"/>
            <a:chExt cx="8820472" cy="821705"/>
          </a:xfrm>
        </p:grpSpPr>
        <p:graphicFrame>
          <p:nvGraphicFramePr>
            <p:cNvPr id="38913" name="Object 1"/>
            <p:cNvGraphicFramePr>
              <a:graphicFrameLocks noChangeAspect="1"/>
            </p:cNvGraphicFramePr>
            <p:nvPr>
              <p:extLst>
                <p:ext uri="{D42A27DB-BD31-4B8C-83A1-F6EECF244321}">
                  <p14:modId xmlns:p14="http://schemas.microsoft.com/office/powerpoint/2010/main" val="586293706"/>
                </p:ext>
              </p:extLst>
            </p:nvPr>
          </p:nvGraphicFramePr>
          <p:xfrm>
            <a:off x="1619672" y="692696"/>
            <a:ext cx="2838777" cy="720080"/>
          </p:xfrm>
          <a:graphic>
            <a:graphicData uri="http://schemas.openxmlformats.org/presentationml/2006/ole">
              <mc:AlternateContent xmlns:mc="http://schemas.openxmlformats.org/markup-compatibility/2006">
                <mc:Choice xmlns:v="urn:schemas-microsoft-com:vml" Requires="v">
                  <p:oleObj spid="_x0000_s2052" r:id="rId3" imgW="1943100" imgH="495300" progId="Equation.DSMT4">
                    <p:embed/>
                  </p:oleObj>
                </mc:Choice>
                <mc:Fallback>
                  <p:oleObj r:id="rId3" imgW="1943100" imgH="4953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692696"/>
                          <a:ext cx="2838777"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251520" y="868070"/>
              <a:ext cx="8820472" cy="646331"/>
            </a:xfrm>
            <a:prstGeom prst="rect">
              <a:avLst/>
            </a:prstGeom>
          </p:spPr>
          <p:txBody>
            <a:bodyPr wrap="square">
              <a:spAutoFit/>
            </a:bodyPr>
            <a:lstStyle/>
            <a:p>
              <a:r>
                <a:rPr lang="fr-FR" u="sng" dirty="0"/>
                <a:t>Remarque :</a:t>
              </a:r>
              <a:r>
                <a:rPr lang="fr-FR" dirty="0"/>
                <a:t>                                                            donc, </a:t>
              </a:r>
              <a:r>
                <a:rPr lang="fr-FR" b="1" dirty="0"/>
                <a:t>à la ½ équivalence</a:t>
              </a:r>
              <a:r>
                <a:rPr lang="fr-FR" dirty="0"/>
                <a:t>, le pH est donné par </a:t>
              </a:r>
              <a:r>
                <a:rPr lang="fr-FR" b="1" dirty="0" err="1"/>
                <a:t>pH</a:t>
              </a:r>
              <a:r>
                <a:rPr lang="fr-FR" b="1" baseline="-25000" dirty="0" err="1"/>
                <a:t>E</a:t>
              </a:r>
              <a:r>
                <a:rPr lang="fr-FR" b="1" baseline="-25000" dirty="0"/>
                <a:t>/2</a:t>
              </a:r>
              <a:r>
                <a:rPr lang="fr-FR" b="1" dirty="0"/>
                <a:t> = </a:t>
              </a:r>
              <a:r>
                <a:rPr lang="fr-FR" b="1" dirty="0" err="1"/>
                <a:t>pK</a:t>
              </a:r>
              <a:r>
                <a:rPr lang="fr-FR" b="1" baseline="-25000" dirty="0" err="1"/>
                <a:t>A</a:t>
              </a:r>
              <a:r>
                <a:rPr lang="fr-FR" dirty="0"/>
                <a:t>.</a:t>
              </a:r>
            </a:p>
          </p:txBody>
        </p:sp>
      </p:grpSp>
      <p:sp>
        <p:nvSpPr>
          <p:cNvPr id="9" name="Rectangle 8"/>
          <p:cNvSpPr/>
          <p:nvPr/>
        </p:nvSpPr>
        <p:spPr>
          <a:xfrm>
            <a:off x="251520" y="1691516"/>
            <a:ext cx="4498091" cy="369332"/>
          </a:xfrm>
          <a:prstGeom prst="rect">
            <a:avLst/>
          </a:prstGeom>
        </p:spPr>
        <p:txBody>
          <a:bodyPr wrap="none">
            <a:spAutoFit/>
          </a:bodyPr>
          <a:lstStyle/>
          <a:p>
            <a:pPr marL="342900" indent="-342900"/>
            <a:r>
              <a:rPr lang="fr-FR" dirty="0">
                <a:solidFill>
                  <a:srgbClr val="0070C0"/>
                </a:solidFill>
                <a:uFill>
                  <a:solidFill>
                    <a:srgbClr val="FF0000"/>
                  </a:solidFill>
                </a:uFill>
              </a:rPr>
              <a:t>2.3. </a:t>
            </a:r>
            <a:r>
              <a:rPr lang="fr-FR" u="sng" dirty="0">
                <a:solidFill>
                  <a:srgbClr val="0070C0"/>
                </a:solidFill>
                <a:uFill>
                  <a:solidFill>
                    <a:srgbClr val="FF0000"/>
                  </a:solidFill>
                </a:uFill>
              </a:rPr>
              <a:t>Titrage d’une base faible par un acide fort</a:t>
            </a:r>
          </a:p>
        </p:txBody>
      </p:sp>
      <p:sp>
        <p:nvSpPr>
          <p:cNvPr id="10" name="Rectangle 9"/>
          <p:cNvSpPr/>
          <p:nvPr/>
        </p:nvSpPr>
        <p:spPr>
          <a:xfrm>
            <a:off x="323528" y="2060848"/>
            <a:ext cx="4708405" cy="369332"/>
          </a:xfrm>
          <a:prstGeom prst="rect">
            <a:avLst/>
          </a:prstGeom>
        </p:spPr>
        <p:txBody>
          <a:bodyPr wrap="none">
            <a:spAutoFit/>
          </a:bodyPr>
          <a:lstStyle/>
          <a:p>
            <a:r>
              <a:rPr lang="fr-FR" dirty="0"/>
              <a:t>L'équation de la réaction support du titrage est :</a:t>
            </a:r>
          </a:p>
        </p:txBody>
      </p:sp>
      <p:sp>
        <p:nvSpPr>
          <p:cNvPr id="11" name="Rectangle 10"/>
          <p:cNvSpPr/>
          <p:nvPr/>
        </p:nvSpPr>
        <p:spPr>
          <a:xfrm>
            <a:off x="2926357" y="2492896"/>
            <a:ext cx="3291286" cy="369332"/>
          </a:xfrm>
          <a:prstGeom prst="rect">
            <a:avLst/>
          </a:prstGeom>
        </p:spPr>
        <p:txBody>
          <a:bodyPr wrap="none">
            <a:spAutoFit/>
          </a:bodyPr>
          <a:lstStyle/>
          <a:p>
            <a:r>
              <a:rPr lang="fr-FR" dirty="0"/>
              <a:t>A</a:t>
            </a:r>
            <a:r>
              <a:rPr lang="fr-FR" baseline="30000" dirty="0"/>
              <a:t>–</a:t>
            </a:r>
            <a:r>
              <a:rPr lang="fr-FR" baseline="-25000" dirty="0"/>
              <a:t>(</a:t>
            </a:r>
            <a:r>
              <a:rPr lang="fr-FR" baseline="-25000" dirty="0" err="1"/>
              <a:t>aq</a:t>
            </a:r>
            <a:r>
              <a:rPr lang="fr-FR" baseline="-25000" dirty="0"/>
              <a:t>)</a:t>
            </a:r>
            <a:r>
              <a:rPr lang="fr-FR" dirty="0"/>
              <a:t> + H</a:t>
            </a:r>
            <a:r>
              <a:rPr lang="fr-FR" baseline="-25000" dirty="0"/>
              <a:t>3</a:t>
            </a:r>
            <a:r>
              <a:rPr lang="fr-FR" dirty="0"/>
              <a:t>O</a:t>
            </a:r>
            <a:r>
              <a:rPr lang="fr-FR" baseline="30000" dirty="0"/>
              <a:t>+</a:t>
            </a:r>
            <a:r>
              <a:rPr lang="fr-FR" baseline="-25000" dirty="0"/>
              <a:t>(</a:t>
            </a:r>
            <a:r>
              <a:rPr lang="fr-FR" baseline="-25000" dirty="0" err="1"/>
              <a:t>aq</a:t>
            </a:r>
            <a:r>
              <a:rPr lang="fr-FR" baseline="-25000" dirty="0"/>
              <a:t>)</a:t>
            </a:r>
            <a:r>
              <a:rPr lang="fr-FR" dirty="0"/>
              <a:t>  </a:t>
            </a:r>
            <a:r>
              <a:rPr lang="fr-FR" dirty="0">
                <a:sym typeface="Symbol"/>
              </a:rPr>
              <a:t></a:t>
            </a:r>
            <a:r>
              <a:rPr lang="fr-FR" dirty="0"/>
              <a:t>  AH</a:t>
            </a:r>
            <a:r>
              <a:rPr lang="fr-FR" baseline="-25000" dirty="0"/>
              <a:t>(</a:t>
            </a:r>
            <a:r>
              <a:rPr lang="fr-FR" baseline="-25000" dirty="0" err="1"/>
              <a:t>aq</a:t>
            </a:r>
            <a:r>
              <a:rPr lang="fr-FR" baseline="-25000" dirty="0"/>
              <a:t>)</a:t>
            </a:r>
            <a:r>
              <a:rPr lang="fr-FR" dirty="0"/>
              <a:t> + H</a:t>
            </a:r>
            <a:r>
              <a:rPr lang="fr-FR" baseline="-25000" dirty="0"/>
              <a:t>2</a:t>
            </a:r>
            <a:r>
              <a:rPr lang="fr-FR" dirty="0"/>
              <a:t>O</a:t>
            </a:r>
            <a:r>
              <a:rPr lang="fr-FR" baseline="-25000" dirty="0"/>
              <a:t>(ℓ)</a:t>
            </a:r>
            <a:endParaRPr lang="fr-FR" dirty="0"/>
          </a:p>
        </p:txBody>
      </p:sp>
      <p:sp>
        <p:nvSpPr>
          <p:cNvPr id="12" name="Rectangle 11"/>
          <p:cNvSpPr/>
          <p:nvPr/>
        </p:nvSpPr>
        <p:spPr>
          <a:xfrm>
            <a:off x="323528" y="2996952"/>
            <a:ext cx="4015202" cy="369332"/>
          </a:xfrm>
          <a:prstGeom prst="rect">
            <a:avLst/>
          </a:prstGeom>
        </p:spPr>
        <p:txBody>
          <a:bodyPr wrap="none">
            <a:spAutoFit/>
          </a:bodyPr>
          <a:lstStyle/>
          <a:p>
            <a:r>
              <a:rPr lang="fr-FR" dirty="0"/>
              <a:t>La courbe de titrage a la forme suivante :</a:t>
            </a:r>
          </a:p>
        </p:txBody>
      </p:sp>
      <p:pic>
        <p:nvPicPr>
          <p:cNvPr id="13" name="Image 12"/>
          <p:cNvPicPr/>
          <p:nvPr/>
        </p:nvPicPr>
        <p:blipFill>
          <a:blip r:embed="rId5" cstate="print"/>
          <a:srcRect/>
          <a:stretch>
            <a:fillRect/>
          </a:stretch>
        </p:blipFill>
        <p:spPr bwMode="auto">
          <a:xfrm>
            <a:off x="395536" y="3428999"/>
            <a:ext cx="3672408" cy="3177133"/>
          </a:xfrm>
          <a:prstGeom prst="rect">
            <a:avLst/>
          </a:prstGeom>
          <a:noFill/>
          <a:ln w="9525">
            <a:noFill/>
            <a:miter lim="800000"/>
            <a:headEnd/>
            <a:tailEnd/>
          </a:ln>
        </p:spPr>
      </p:pic>
      <p:sp>
        <p:nvSpPr>
          <p:cNvPr id="38915" name="AutoShape 3"/>
          <p:cNvSpPr>
            <a:spLocks noChangeArrowheads="1"/>
          </p:cNvSpPr>
          <p:nvPr/>
        </p:nvSpPr>
        <p:spPr bwMode="auto">
          <a:xfrm>
            <a:off x="4311024" y="4557865"/>
            <a:ext cx="3169455" cy="919401"/>
          </a:xfrm>
          <a:prstGeom prst="roundRect">
            <a:avLst>
              <a:gd name="adj" fmla="val 16667"/>
            </a:avLst>
          </a:prstGeom>
          <a:gradFill rotWithShape="0">
            <a:gsLst>
              <a:gs pos="0">
                <a:srgbClr val="FFFFFF"/>
              </a:gs>
              <a:gs pos="100000">
                <a:srgbClr val="FBD4B4"/>
              </a:gs>
            </a:gsLst>
            <a:lin ang="5400000" scaled="1"/>
          </a:gradFill>
          <a:ln w="12700">
            <a:solidFill>
              <a:srgbClr val="FABF8F"/>
            </a:solidFill>
            <a:round/>
            <a:headEnd/>
            <a:tailEnd/>
          </a:ln>
          <a:effectLst>
            <a:outerShdw dist="28398" dir="3806097" algn="ctr" rotWithShape="0">
              <a:srgbClr val="974706">
                <a:alpha val="50000"/>
              </a:srgbClr>
            </a:outerShdw>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Times New Roman" pitchFamily="18" charset="0"/>
                <a:cs typeface="Arial" pitchFamily="34" charset="0"/>
              </a:rPr>
              <a:t>Titrage pH-métrique d’une solution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Times New Roman" pitchFamily="18" charset="0"/>
                <a:cs typeface="Arial" pitchFamily="34" charset="0"/>
              </a:rPr>
              <a:t>d’ammoniac (ammoniaque, NH</a:t>
            </a:r>
            <a:r>
              <a:rPr kumimoji="0" lang="fr-FR" sz="1600" b="0" i="0" u="none" strike="noStrike" cap="none" normalizeH="0" baseline="-25000" dirty="0">
                <a:ln>
                  <a:noFill/>
                </a:ln>
                <a:solidFill>
                  <a:schemeClr val="tx1"/>
                </a:solidFill>
                <a:effectLst/>
                <a:latin typeface="Times New Roman" pitchFamily="18" charset="0"/>
                <a:cs typeface="Arial" pitchFamily="34" charset="0"/>
              </a:rPr>
              <a:t>3</a:t>
            </a:r>
            <a:r>
              <a:rPr kumimoji="0" lang="fr-FR" sz="1600" b="0" i="0" u="none" strike="noStrike" cap="none" normalizeH="0" baseline="0" dirty="0">
                <a:ln>
                  <a:noFill/>
                </a:ln>
                <a:solidFill>
                  <a:schemeClr val="tx1"/>
                </a:solidFill>
                <a:effectLst/>
                <a:latin typeface="Times New Roman"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Times New Roman" pitchFamily="18" charset="0"/>
                <a:cs typeface="Arial" pitchFamily="34" charset="0"/>
              </a:rPr>
              <a:t>par l’acide chlorhydrique</a:t>
            </a:r>
            <a:endParaRPr kumimoji="0" lang="fr-FR" sz="2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dissolv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7" presetClass="entr" presetSubtype="8"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800" decel="100000"/>
                                        <p:tgtEl>
                                          <p:spTgt spid="13"/>
                                        </p:tgtEl>
                                      </p:cBhvr>
                                    </p:animEffect>
                                    <p:anim calcmode="lin" valueType="num">
                                      <p:cBhvr>
                                        <p:cTn id="36" dur="800" decel="100000" fill="hold"/>
                                        <p:tgtEl>
                                          <p:spTgt spid="13"/>
                                        </p:tgtEl>
                                        <p:attrNameLst>
                                          <p:attrName>style.rotation</p:attrName>
                                        </p:attrNameLst>
                                      </p:cBhvr>
                                      <p:tavLst>
                                        <p:tav tm="0">
                                          <p:val>
                                            <p:fltVal val="-90"/>
                                          </p:val>
                                        </p:tav>
                                        <p:tav tm="100000">
                                          <p:val>
                                            <p:fltVal val="0"/>
                                          </p:val>
                                        </p:tav>
                                      </p:tavLst>
                                    </p:anim>
                                    <p:anim calcmode="lin" valueType="num">
                                      <p:cBhvr>
                                        <p:cTn id="37" dur="800" decel="100000" fill="hold"/>
                                        <p:tgtEl>
                                          <p:spTgt spid="13"/>
                                        </p:tgtEl>
                                        <p:attrNameLst>
                                          <p:attrName>ppt_x</p:attrName>
                                        </p:attrNameLst>
                                      </p:cBhvr>
                                      <p:tavLst>
                                        <p:tav tm="0">
                                          <p:val>
                                            <p:strVal val="#ppt_x+0.4"/>
                                          </p:val>
                                        </p:tav>
                                        <p:tav tm="100000">
                                          <p:val>
                                            <p:strVal val="#ppt_x-0.05"/>
                                          </p:val>
                                        </p:tav>
                                      </p:tavLst>
                                    </p:anim>
                                    <p:anim calcmode="lin" valueType="num">
                                      <p:cBhvr>
                                        <p:cTn id="38" dur="800" decel="100000" fill="hold"/>
                                        <p:tgtEl>
                                          <p:spTgt spid="13"/>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41" presetID="9" presetClass="entr" presetSubtype="0" fill="hold" grpId="0" nodeType="withEffect">
                                  <p:stCondLst>
                                    <p:cond delay="1000"/>
                                  </p:stCondLst>
                                  <p:childTnLst>
                                    <p:set>
                                      <p:cBhvr>
                                        <p:cTn id="42" dur="1" fill="hold">
                                          <p:stCondLst>
                                            <p:cond delay="0"/>
                                          </p:stCondLst>
                                        </p:cTn>
                                        <p:tgtEl>
                                          <p:spTgt spid="38915"/>
                                        </p:tgtEl>
                                        <p:attrNameLst>
                                          <p:attrName>style.visibility</p:attrName>
                                        </p:attrNameLst>
                                      </p:cBhvr>
                                      <p:to>
                                        <p:strVal val="visible"/>
                                      </p:to>
                                    </p:set>
                                    <p:animEffect transition="in" filter="dissolve">
                                      <p:cBhvr>
                                        <p:cTn id="43" dur="5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3891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29816" y="12441"/>
            <a:ext cx="7884368" cy="683311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1439433" cy="369332"/>
          </a:xfrm>
          <a:prstGeom prst="rect">
            <a:avLst/>
          </a:prstGeom>
        </p:spPr>
        <p:txBody>
          <a:bodyPr wrap="none">
            <a:spAutoFit/>
          </a:bodyPr>
          <a:lstStyle/>
          <a:p>
            <a:r>
              <a:rPr lang="fr-FR" b="1" u="sng" dirty="0">
                <a:effectLst>
                  <a:outerShdw blurRad="50800" dist="38100" algn="tr" rotWithShape="0">
                    <a:prstClr val="black">
                      <a:alpha val="40000"/>
                    </a:prstClr>
                  </a:outerShdw>
                </a:effectLst>
              </a:rPr>
              <a:t>Équivalence</a:t>
            </a:r>
            <a:r>
              <a:rPr lang="fr-FR" b="1" dirty="0">
                <a:effectLst>
                  <a:outerShdw blurRad="50800" dist="38100" algn="tr" rotWithShape="0">
                    <a:prstClr val="black">
                      <a:alpha val="40000"/>
                    </a:prstClr>
                  </a:outerShdw>
                </a:effectLst>
              </a:rPr>
              <a:t> :</a:t>
            </a:r>
            <a:endParaRPr lang="fr-FR" dirty="0"/>
          </a:p>
        </p:txBody>
      </p:sp>
      <p:sp>
        <p:nvSpPr>
          <p:cNvPr id="5" name="Rectangle 4"/>
          <p:cNvSpPr/>
          <p:nvPr/>
        </p:nvSpPr>
        <p:spPr>
          <a:xfrm>
            <a:off x="323528" y="692696"/>
            <a:ext cx="4134209" cy="369332"/>
          </a:xfrm>
          <a:prstGeom prst="rect">
            <a:avLst/>
          </a:prstGeom>
        </p:spPr>
        <p:txBody>
          <a:bodyPr wrap="none">
            <a:spAutoFit/>
          </a:bodyPr>
          <a:lstStyle/>
          <a:p>
            <a:r>
              <a:rPr lang="fr-FR" dirty="0"/>
              <a:t>À l'équivalence, on a : </a:t>
            </a:r>
            <a:r>
              <a:rPr lang="fr-FR" b="1" dirty="0"/>
              <a:t>n(H</a:t>
            </a:r>
            <a:r>
              <a:rPr lang="fr-FR" b="1" baseline="-25000" dirty="0"/>
              <a:t>3</a:t>
            </a:r>
            <a:r>
              <a:rPr lang="fr-FR" b="1" dirty="0"/>
              <a:t>O</a:t>
            </a:r>
            <a:r>
              <a:rPr lang="fr-FR" b="1" baseline="30000" dirty="0"/>
              <a:t>+</a:t>
            </a:r>
            <a:r>
              <a:rPr lang="fr-FR" b="1" dirty="0"/>
              <a:t>)</a:t>
            </a:r>
            <a:r>
              <a:rPr lang="fr-FR" b="1" baseline="-25000" dirty="0"/>
              <a:t>versé</a:t>
            </a:r>
            <a:r>
              <a:rPr lang="fr-FR" b="1" dirty="0"/>
              <a:t> = n(A</a:t>
            </a:r>
            <a:r>
              <a:rPr lang="fr-FR" b="1" baseline="30000" dirty="0"/>
              <a:t>–</a:t>
            </a:r>
            <a:r>
              <a:rPr lang="fr-FR" b="1" dirty="0"/>
              <a:t>)</a:t>
            </a:r>
            <a:r>
              <a:rPr lang="fr-FR" b="1" baseline="-25000" dirty="0"/>
              <a:t>0</a:t>
            </a:r>
            <a:endParaRPr lang="fr-FR" dirty="0"/>
          </a:p>
        </p:txBody>
      </p:sp>
      <p:sp>
        <p:nvSpPr>
          <p:cNvPr id="6" name="Rectangle 5"/>
          <p:cNvSpPr/>
          <p:nvPr/>
        </p:nvSpPr>
        <p:spPr>
          <a:xfrm>
            <a:off x="323528" y="1124744"/>
            <a:ext cx="8496944" cy="646331"/>
          </a:xfrm>
          <a:prstGeom prst="rect">
            <a:avLst/>
          </a:prstGeom>
        </p:spPr>
        <p:txBody>
          <a:bodyPr wrap="square">
            <a:spAutoFit/>
          </a:bodyPr>
          <a:lstStyle/>
          <a:p>
            <a:r>
              <a:rPr lang="fr-FR" dirty="0"/>
              <a:t>La réaction étant totale, à l'équivalence les espèces A</a:t>
            </a:r>
            <a:r>
              <a:rPr lang="fr-FR" baseline="30000" dirty="0"/>
              <a:t>–</a:t>
            </a:r>
            <a:r>
              <a:rPr lang="fr-FR" dirty="0"/>
              <a:t> et H</a:t>
            </a:r>
            <a:r>
              <a:rPr lang="fr-FR" baseline="-25000" dirty="0"/>
              <a:t>3</a:t>
            </a:r>
            <a:r>
              <a:rPr lang="fr-FR" dirty="0"/>
              <a:t>O</a:t>
            </a:r>
            <a:r>
              <a:rPr lang="fr-FR" baseline="30000" dirty="0"/>
              <a:t>+</a:t>
            </a:r>
            <a:r>
              <a:rPr lang="fr-FR" dirty="0"/>
              <a:t> ont totalement disparu. Donc la solution ne contient plus que l'acide AH et H</a:t>
            </a:r>
            <a:r>
              <a:rPr lang="fr-FR" baseline="-25000" dirty="0"/>
              <a:t>2</a:t>
            </a:r>
            <a:r>
              <a:rPr lang="fr-FR" dirty="0"/>
              <a:t>O. Ainsi, </a:t>
            </a:r>
            <a:r>
              <a:rPr lang="fr-FR" b="1" dirty="0"/>
              <a:t>pH &lt; 7</a:t>
            </a:r>
            <a:r>
              <a:rPr lang="fr-FR" dirty="0"/>
              <a:t>.</a:t>
            </a:r>
          </a:p>
        </p:txBody>
      </p:sp>
      <p:sp>
        <p:nvSpPr>
          <p:cNvPr id="7" name="Rectangle 6"/>
          <p:cNvSpPr/>
          <p:nvPr/>
        </p:nvSpPr>
        <p:spPr>
          <a:xfrm>
            <a:off x="251520" y="1835532"/>
            <a:ext cx="5707524" cy="369332"/>
          </a:xfrm>
          <a:prstGeom prst="rect">
            <a:avLst/>
          </a:prstGeom>
        </p:spPr>
        <p:txBody>
          <a:bodyPr wrap="none">
            <a:spAutoFit/>
          </a:bodyPr>
          <a:lstStyle/>
          <a:p>
            <a:pPr marL="342900" indent="-342900"/>
            <a:r>
              <a:rPr lang="fr-FR" dirty="0">
                <a:solidFill>
                  <a:srgbClr val="0070C0"/>
                </a:solidFill>
                <a:uFill>
                  <a:solidFill>
                    <a:srgbClr val="FF0000"/>
                  </a:solidFill>
                </a:uFill>
              </a:rPr>
              <a:t>2.4. </a:t>
            </a:r>
            <a:r>
              <a:rPr lang="fr-FR" u="sng" dirty="0">
                <a:solidFill>
                  <a:srgbClr val="0070C0"/>
                </a:solidFill>
                <a:uFill>
                  <a:solidFill>
                    <a:srgbClr val="FF0000"/>
                  </a:solidFill>
                </a:uFill>
              </a:rPr>
              <a:t>Titrage d’un acide fort par une base forte</a:t>
            </a:r>
            <a:r>
              <a:rPr lang="fr-FR" dirty="0"/>
              <a:t> (ou l’inverse)</a:t>
            </a:r>
            <a:endParaRPr lang="fr-FR" u="sng" dirty="0">
              <a:solidFill>
                <a:srgbClr val="0070C0"/>
              </a:solidFill>
              <a:uFill>
                <a:solidFill>
                  <a:srgbClr val="FF0000"/>
                </a:solidFill>
              </a:uFill>
            </a:endParaRPr>
          </a:p>
        </p:txBody>
      </p:sp>
      <p:sp>
        <p:nvSpPr>
          <p:cNvPr id="8" name="Rectangle 7"/>
          <p:cNvSpPr/>
          <p:nvPr/>
        </p:nvSpPr>
        <p:spPr>
          <a:xfrm>
            <a:off x="323528" y="2276872"/>
            <a:ext cx="4708405" cy="369332"/>
          </a:xfrm>
          <a:prstGeom prst="rect">
            <a:avLst/>
          </a:prstGeom>
        </p:spPr>
        <p:txBody>
          <a:bodyPr wrap="none">
            <a:spAutoFit/>
          </a:bodyPr>
          <a:lstStyle/>
          <a:p>
            <a:r>
              <a:rPr lang="fr-FR" dirty="0"/>
              <a:t>L'équation de la réaction support du titrage est :</a:t>
            </a:r>
          </a:p>
        </p:txBody>
      </p:sp>
      <p:sp>
        <p:nvSpPr>
          <p:cNvPr id="9" name="Rectangle 8"/>
          <p:cNvSpPr/>
          <p:nvPr/>
        </p:nvSpPr>
        <p:spPr>
          <a:xfrm>
            <a:off x="3132343" y="2708920"/>
            <a:ext cx="2879314" cy="369332"/>
          </a:xfrm>
          <a:prstGeom prst="rect">
            <a:avLst/>
          </a:prstGeom>
        </p:spPr>
        <p:txBody>
          <a:bodyPr wrap="none">
            <a:spAutoFit/>
          </a:bodyPr>
          <a:lstStyle/>
          <a:p>
            <a:r>
              <a:rPr lang="fr-FR" dirty="0"/>
              <a:t>H</a:t>
            </a:r>
            <a:r>
              <a:rPr lang="fr-FR" baseline="-25000" dirty="0"/>
              <a:t>3</a:t>
            </a:r>
            <a:r>
              <a:rPr lang="fr-FR" dirty="0"/>
              <a:t>O</a:t>
            </a:r>
            <a:r>
              <a:rPr lang="fr-FR" baseline="30000" dirty="0"/>
              <a:t>+</a:t>
            </a:r>
            <a:r>
              <a:rPr lang="fr-FR" baseline="-25000" dirty="0"/>
              <a:t>(</a:t>
            </a:r>
            <a:r>
              <a:rPr lang="fr-FR" baseline="-25000" dirty="0" err="1"/>
              <a:t>aq</a:t>
            </a:r>
            <a:r>
              <a:rPr lang="fr-FR" baseline="-25000" dirty="0"/>
              <a:t>)</a:t>
            </a:r>
            <a:r>
              <a:rPr lang="fr-FR" dirty="0"/>
              <a:t> + HO</a:t>
            </a:r>
            <a:r>
              <a:rPr lang="fr-FR" baseline="30000" dirty="0"/>
              <a:t>–</a:t>
            </a:r>
            <a:r>
              <a:rPr lang="fr-FR" baseline="-25000" dirty="0"/>
              <a:t>(</a:t>
            </a:r>
            <a:r>
              <a:rPr lang="fr-FR" baseline="-25000" dirty="0" err="1"/>
              <a:t>aq</a:t>
            </a:r>
            <a:r>
              <a:rPr lang="fr-FR" baseline="-25000" dirty="0"/>
              <a:t>)</a:t>
            </a:r>
            <a:r>
              <a:rPr lang="fr-FR" dirty="0"/>
              <a:t>  </a:t>
            </a:r>
            <a:r>
              <a:rPr lang="fr-FR" dirty="0">
                <a:sym typeface="Symbol"/>
              </a:rPr>
              <a:t></a:t>
            </a:r>
            <a:r>
              <a:rPr lang="fr-FR" dirty="0"/>
              <a:t>  2 H</a:t>
            </a:r>
            <a:r>
              <a:rPr lang="fr-FR" baseline="-25000" dirty="0"/>
              <a:t>2</a:t>
            </a:r>
            <a:r>
              <a:rPr lang="fr-FR" dirty="0"/>
              <a:t>O</a:t>
            </a:r>
            <a:r>
              <a:rPr lang="fr-FR" baseline="-25000" dirty="0"/>
              <a:t>(ℓ)</a:t>
            </a:r>
            <a:endParaRPr lang="fr-FR" dirty="0"/>
          </a:p>
        </p:txBody>
      </p:sp>
      <p:sp>
        <p:nvSpPr>
          <p:cNvPr id="10" name="Rectangle 9"/>
          <p:cNvSpPr/>
          <p:nvPr/>
        </p:nvSpPr>
        <p:spPr>
          <a:xfrm>
            <a:off x="323528" y="3203684"/>
            <a:ext cx="4681538" cy="369332"/>
          </a:xfrm>
          <a:prstGeom prst="rect">
            <a:avLst/>
          </a:prstGeom>
        </p:spPr>
        <p:txBody>
          <a:bodyPr wrap="none">
            <a:spAutoFit/>
          </a:bodyPr>
          <a:lstStyle/>
          <a:p>
            <a:r>
              <a:rPr lang="fr-FR" dirty="0"/>
              <a:t>Les courbes de titrage ont les formes suivantes :</a:t>
            </a:r>
          </a:p>
        </p:txBody>
      </p:sp>
      <p:pic>
        <p:nvPicPr>
          <p:cNvPr id="39938" name="Picture 2"/>
          <p:cNvPicPr>
            <a:picLocks noChangeAspect="1" noChangeArrowheads="1"/>
          </p:cNvPicPr>
          <p:nvPr/>
        </p:nvPicPr>
        <p:blipFill>
          <a:blip r:embed="rId2" cstate="print"/>
          <a:srcRect/>
          <a:stretch>
            <a:fillRect/>
          </a:stretch>
        </p:blipFill>
        <p:spPr bwMode="auto">
          <a:xfrm>
            <a:off x="963380" y="3687738"/>
            <a:ext cx="7217240" cy="3125638"/>
          </a:xfrm>
          <a:prstGeom prst="rect">
            <a:avLst/>
          </a:prstGeom>
          <a:noFill/>
          <a:ln w="9525">
            <a:noFill/>
            <a:miter lim="800000"/>
            <a:headEnd/>
            <a:tailEnd/>
          </a:ln>
        </p:spPr>
      </p:pic>
      <p:cxnSp>
        <p:nvCxnSpPr>
          <p:cNvPr id="11" name="Connecteur droit 10"/>
          <p:cNvCxnSpPr/>
          <p:nvPr/>
        </p:nvCxnSpPr>
        <p:spPr>
          <a:xfrm>
            <a:off x="9108504" y="2348880"/>
            <a:ext cx="0" cy="756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dissolv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7"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0-#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0" presetClass="entr" presetSubtype="0" fill="hold" nodeType="clickEffect">
                                  <p:stCondLst>
                                    <p:cond delay="0"/>
                                  </p:stCondLst>
                                  <p:childTnLst>
                                    <p:set>
                                      <p:cBhvr>
                                        <p:cTn id="40" dur="1" fill="hold">
                                          <p:stCondLst>
                                            <p:cond delay="0"/>
                                          </p:stCondLst>
                                        </p:cTn>
                                        <p:tgtEl>
                                          <p:spTgt spid="39938"/>
                                        </p:tgtEl>
                                        <p:attrNameLst>
                                          <p:attrName>style.visibility</p:attrName>
                                        </p:attrNameLst>
                                      </p:cBhvr>
                                      <p:to>
                                        <p:strVal val="visible"/>
                                      </p:to>
                                    </p:set>
                                    <p:animEffect transition="in" filter="fade">
                                      <p:cBhvr>
                                        <p:cTn id="41" dur="800" decel="100000"/>
                                        <p:tgtEl>
                                          <p:spTgt spid="39938"/>
                                        </p:tgtEl>
                                      </p:cBhvr>
                                    </p:animEffect>
                                    <p:anim calcmode="lin" valueType="num">
                                      <p:cBhvr>
                                        <p:cTn id="42" dur="800" decel="100000" fill="hold"/>
                                        <p:tgtEl>
                                          <p:spTgt spid="39938"/>
                                        </p:tgtEl>
                                        <p:attrNameLst>
                                          <p:attrName>style.rotation</p:attrName>
                                        </p:attrNameLst>
                                      </p:cBhvr>
                                      <p:tavLst>
                                        <p:tav tm="0">
                                          <p:val>
                                            <p:fltVal val="-90"/>
                                          </p:val>
                                        </p:tav>
                                        <p:tav tm="100000">
                                          <p:val>
                                            <p:fltVal val="0"/>
                                          </p:val>
                                        </p:tav>
                                      </p:tavLst>
                                    </p:anim>
                                    <p:anim calcmode="lin" valueType="num">
                                      <p:cBhvr>
                                        <p:cTn id="43" dur="800" decel="100000" fill="hold"/>
                                        <p:tgtEl>
                                          <p:spTgt spid="39938"/>
                                        </p:tgtEl>
                                        <p:attrNameLst>
                                          <p:attrName>ppt_x</p:attrName>
                                        </p:attrNameLst>
                                      </p:cBhvr>
                                      <p:tavLst>
                                        <p:tav tm="0">
                                          <p:val>
                                            <p:strVal val="#ppt_x+0.4"/>
                                          </p:val>
                                        </p:tav>
                                        <p:tav tm="100000">
                                          <p:val>
                                            <p:strVal val="#ppt_x-0.05"/>
                                          </p:val>
                                        </p:tav>
                                      </p:tavLst>
                                    </p:anim>
                                    <p:anim calcmode="lin" valueType="num">
                                      <p:cBhvr>
                                        <p:cTn id="44" dur="800" decel="100000" fill="hold"/>
                                        <p:tgtEl>
                                          <p:spTgt spid="39938"/>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39938"/>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39938"/>
                                        </p:tgtEl>
                                        <p:attrNameLst>
                                          <p:attrName>ppt_y</p:attrName>
                                        </p:attrNameLst>
                                      </p:cBhvr>
                                      <p:tavLst>
                                        <p:tav tm="0">
                                          <p:val>
                                            <p:strVal val="#ppt_y+0.1"/>
                                          </p:val>
                                        </p:tav>
                                        <p:tav tm="100000">
                                          <p:val>
                                            <p:strVal val="#ppt_y"/>
                                          </p:val>
                                        </p:tav>
                                      </p:tavLst>
                                    </p:anim>
                                  </p:childTnLst>
                                </p:cTn>
                              </p:par>
                              <p:par>
                                <p:cTn id="47" presetID="55" presetClass="entr" presetSubtype="0" fill="hold" nodeType="withEffect">
                                  <p:stCondLst>
                                    <p:cond delay="53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0.70"/>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35" presetClass="emph" presetSubtype="0" repeatCount="indefinite" fill="hold" nodeType="withEffect">
                                  <p:stCondLst>
                                    <p:cond delay="6300"/>
                                  </p:stCondLst>
                                  <p:childTnLst>
                                    <p:anim calcmode="discrete" valueType="str">
                                      <p:cBhvr>
                                        <p:cTn id="53" dur="10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260648"/>
            <a:ext cx="1439433" cy="369332"/>
          </a:xfrm>
          <a:prstGeom prst="rect">
            <a:avLst/>
          </a:prstGeom>
        </p:spPr>
        <p:txBody>
          <a:bodyPr wrap="none">
            <a:spAutoFit/>
          </a:bodyPr>
          <a:lstStyle/>
          <a:p>
            <a:r>
              <a:rPr lang="fr-FR" b="1" u="sng" dirty="0">
                <a:effectLst>
                  <a:outerShdw blurRad="50800" dist="38100" algn="tr" rotWithShape="0">
                    <a:prstClr val="black">
                      <a:alpha val="40000"/>
                    </a:prstClr>
                  </a:outerShdw>
                </a:effectLst>
              </a:rPr>
              <a:t>Équivalence</a:t>
            </a:r>
            <a:r>
              <a:rPr lang="fr-FR" b="1" dirty="0">
                <a:effectLst>
                  <a:outerShdw blurRad="50800" dist="38100" algn="tr" rotWithShape="0">
                    <a:prstClr val="black">
                      <a:alpha val="40000"/>
                    </a:prstClr>
                  </a:outerShdw>
                </a:effectLst>
              </a:rPr>
              <a:t> :</a:t>
            </a:r>
            <a:endParaRPr lang="fr-FR" dirty="0"/>
          </a:p>
        </p:txBody>
      </p:sp>
      <p:sp>
        <p:nvSpPr>
          <p:cNvPr id="5" name="Rectangle 4"/>
          <p:cNvSpPr/>
          <p:nvPr/>
        </p:nvSpPr>
        <p:spPr>
          <a:xfrm>
            <a:off x="179512" y="620688"/>
            <a:ext cx="7593425" cy="369332"/>
          </a:xfrm>
          <a:prstGeom prst="rect">
            <a:avLst/>
          </a:prstGeom>
        </p:spPr>
        <p:txBody>
          <a:bodyPr wrap="none">
            <a:spAutoFit/>
          </a:bodyPr>
          <a:lstStyle/>
          <a:p>
            <a:r>
              <a:rPr lang="fr-FR" dirty="0"/>
              <a:t>À l'équivalence, on a donc : </a:t>
            </a:r>
            <a:r>
              <a:rPr lang="fr-FR" b="1" dirty="0"/>
              <a:t>n(H</a:t>
            </a:r>
            <a:r>
              <a:rPr lang="fr-FR" b="1" baseline="-25000" dirty="0"/>
              <a:t>3</a:t>
            </a:r>
            <a:r>
              <a:rPr lang="fr-FR" b="1" dirty="0"/>
              <a:t>O</a:t>
            </a:r>
            <a:r>
              <a:rPr lang="fr-FR" b="1" baseline="30000" dirty="0"/>
              <a:t>+</a:t>
            </a:r>
            <a:r>
              <a:rPr lang="fr-FR" b="1" dirty="0"/>
              <a:t>)</a:t>
            </a:r>
            <a:r>
              <a:rPr lang="fr-FR" b="1" baseline="-25000" dirty="0"/>
              <a:t>versé</a:t>
            </a:r>
            <a:r>
              <a:rPr lang="fr-FR" b="1" dirty="0"/>
              <a:t> = n(HO</a:t>
            </a:r>
            <a:r>
              <a:rPr lang="fr-FR" b="1" baseline="30000" dirty="0"/>
              <a:t>–</a:t>
            </a:r>
            <a:r>
              <a:rPr lang="fr-FR" b="1" dirty="0"/>
              <a:t>)</a:t>
            </a:r>
            <a:r>
              <a:rPr lang="fr-FR" b="1" baseline="-25000" dirty="0"/>
              <a:t>0</a:t>
            </a:r>
            <a:r>
              <a:rPr lang="fr-FR" dirty="0"/>
              <a:t>     ou     </a:t>
            </a:r>
            <a:r>
              <a:rPr lang="fr-FR" b="1" dirty="0"/>
              <a:t>n(HO</a:t>
            </a:r>
            <a:r>
              <a:rPr lang="fr-FR" b="1" baseline="30000" dirty="0"/>
              <a:t>–</a:t>
            </a:r>
            <a:r>
              <a:rPr lang="fr-FR" b="1" dirty="0"/>
              <a:t>)</a:t>
            </a:r>
            <a:r>
              <a:rPr lang="fr-FR" b="1" baseline="-25000" dirty="0"/>
              <a:t>versé</a:t>
            </a:r>
            <a:r>
              <a:rPr lang="fr-FR" b="1" dirty="0"/>
              <a:t> = n(H</a:t>
            </a:r>
            <a:r>
              <a:rPr lang="fr-FR" b="1" baseline="-25000" dirty="0"/>
              <a:t>3</a:t>
            </a:r>
            <a:r>
              <a:rPr lang="fr-FR" b="1" dirty="0"/>
              <a:t>O</a:t>
            </a:r>
            <a:r>
              <a:rPr lang="fr-FR" b="1" baseline="30000" dirty="0"/>
              <a:t>+</a:t>
            </a:r>
            <a:r>
              <a:rPr lang="fr-FR" b="1" dirty="0"/>
              <a:t>)</a:t>
            </a:r>
            <a:r>
              <a:rPr lang="fr-FR" b="1" baseline="-25000" dirty="0"/>
              <a:t>0</a:t>
            </a:r>
            <a:endParaRPr lang="fr-FR" dirty="0"/>
          </a:p>
        </p:txBody>
      </p:sp>
      <p:sp>
        <p:nvSpPr>
          <p:cNvPr id="6" name="Rectangle 5"/>
          <p:cNvSpPr/>
          <p:nvPr/>
        </p:nvSpPr>
        <p:spPr>
          <a:xfrm>
            <a:off x="179512" y="1052736"/>
            <a:ext cx="8496944" cy="646331"/>
          </a:xfrm>
          <a:prstGeom prst="rect">
            <a:avLst/>
          </a:prstGeom>
        </p:spPr>
        <p:txBody>
          <a:bodyPr wrap="square">
            <a:spAutoFit/>
          </a:bodyPr>
          <a:lstStyle/>
          <a:p>
            <a:pPr algn="just"/>
            <a:r>
              <a:rPr lang="fr-FR" dirty="0">
                <a:sym typeface="Symbol"/>
              </a:rPr>
              <a:t></a:t>
            </a:r>
            <a:r>
              <a:rPr lang="fr-FR" dirty="0"/>
              <a:t> La réaction étant totale, à l'équivalence les espèces HO</a:t>
            </a:r>
            <a:r>
              <a:rPr lang="fr-FR" baseline="30000" dirty="0"/>
              <a:t>–</a:t>
            </a:r>
            <a:r>
              <a:rPr lang="fr-FR" dirty="0"/>
              <a:t> et H</a:t>
            </a:r>
            <a:r>
              <a:rPr lang="fr-FR" baseline="-25000" dirty="0"/>
              <a:t>3</a:t>
            </a:r>
            <a:r>
              <a:rPr lang="fr-FR" dirty="0"/>
              <a:t>O</a:t>
            </a:r>
            <a:r>
              <a:rPr lang="fr-FR" baseline="30000" dirty="0"/>
              <a:t>+</a:t>
            </a:r>
            <a:r>
              <a:rPr lang="fr-FR" dirty="0"/>
              <a:t> ont totalement disparu. Donc la solution ne contient plus que H</a:t>
            </a:r>
            <a:r>
              <a:rPr lang="fr-FR" baseline="-25000" dirty="0"/>
              <a:t>2</a:t>
            </a:r>
            <a:r>
              <a:rPr lang="fr-FR" dirty="0"/>
              <a:t>O. ainsi, </a:t>
            </a:r>
            <a:r>
              <a:rPr lang="fr-FR" b="1" dirty="0"/>
              <a:t>pH = 7</a:t>
            </a:r>
            <a:r>
              <a:rPr lang="fr-FR" dirty="0"/>
              <a:t>.</a:t>
            </a:r>
          </a:p>
        </p:txBody>
      </p:sp>
      <p:sp>
        <p:nvSpPr>
          <p:cNvPr id="14" name="ZoneTexte 13"/>
          <p:cNvSpPr txBox="1"/>
          <p:nvPr/>
        </p:nvSpPr>
        <p:spPr>
          <a:xfrm>
            <a:off x="179512" y="1772816"/>
            <a:ext cx="1957715" cy="369332"/>
          </a:xfrm>
          <a:prstGeom prst="rect">
            <a:avLst/>
          </a:prstGeom>
          <a:noFill/>
        </p:spPr>
        <p:txBody>
          <a:bodyPr wrap="none" rtlCol="0">
            <a:spAutoFit/>
          </a:bodyPr>
          <a:lstStyle/>
          <a:p>
            <a:r>
              <a:rPr lang="fr-FR" u="sng" dirty="0"/>
              <a:t>Exercice :</a:t>
            </a:r>
            <a:r>
              <a:rPr lang="fr-FR" dirty="0"/>
              <a:t> n°33 p88</a:t>
            </a:r>
          </a:p>
        </p:txBody>
      </p:sp>
      <p:sp>
        <p:nvSpPr>
          <p:cNvPr id="16" name="Rectangle 15">
            <a:extLst>
              <a:ext uri="{FF2B5EF4-FFF2-40B4-BE49-F238E27FC236}">
                <a16:creationId xmlns:a16="http://schemas.microsoft.com/office/drawing/2014/main" id="{AFAA8182-BB66-4468-A519-6936F60CDEF7}"/>
              </a:ext>
            </a:extLst>
          </p:cNvPr>
          <p:cNvSpPr/>
          <p:nvPr/>
        </p:nvSpPr>
        <p:spPr>
          <a:xfrm>
            <a:off x="251520" y="2204864"/>
            <a:ext cx="2580130" cy="646331"/>
          </a:xfrm>
          <a:prstGeom prst="rect">
            <a:avLst/>
          </a:prstGeom>
        </p:spPr>
        <p:txBody>
          <a:bodyPr wrap="none">
            <a:spAutoFit/>
          </a:bodyPr>
          <a:lstStyle/>
          <a:p>
            <a:pPr marL="342900" indent="-342900"/>
            <a:r>
              <a:rPr lang="fr-FR" dirty="0">
                <a:solidFill>
                  <a:srgbClr val="0070C0"/>
                </a:solidFill>
                <a:uFill>
                  <a:solidFill>
                    <a:srgbClr val="FF0000"/>
                  </a:solidFill>
                </a:uFill>
              </a:rPr>
              <a:t>3. </a:t>
            </a:r>
            <a:r>
              <a:rPr lang="fr-FR" u="sng" dirty="0">
                <a:solidFill>
                  <a:srgbClr val="0070C0"/>
                </a:solidFill>
                <a:uFill>
                  <a:solidFill>
                    <a:srgbClr val="FF0000"/>
                  </a:solidFill>
                </a:uFill>
              </a:rPr>
              <a:t>Les indicateurs colorés</a:t>
            </a:r>
          </a:p>
          <a:p>
            <a:pPr marL="342900" indent="-342900"/>
            <a:r>
              <a:rPr lang="fr-FR" dirty="0">
                <a:solidFill>
                  <a:srgbClr val="0070C0"/>
                </a:solidFill>
                <a:uFill>
                  <a:solidFill>
                    <a:srgbClr val="FF0000"/>
                  </a:solidFill>
                </a:uFill>
              </a:rPr>
              <a:t>3.1. </a:t>
            </a:r>
            <a:r>
              <a:rPr lang="fr-FR" u="sng" dirty="0">
                <a:solidFill>
                  <a:srgbClr val="0070C0"/>
                </a:solidFill>
                <a:uFill>
                  <a:solidFill>
                    <a:srgbClr val="FF0000"/>
                  </a:solidFill>
                </a:uFill>
              </a:rPr>
              <a:t>Définition</a:t>
            </a:r>
          </a:p>
        </p:txBody>
      </p:sp>
      <p:sp>
        <p:nvSpPr>
          <p:cNvPr id="18" name="Rectangle 17">
            <a:extLst>
              <a:ext uri="{FF2B5EF4-FFF2-40B4-BE49-F238E27FC236}">
                <a16:creationId xmlns:a16="http://schemas.microsoft.com/office/drawing/2014/main" id="{AB36299B-067B-412E-9C22-24A1AE76C1E5}"/>
              </a:ext>
            </a:extLst>
          </p:cNvPr>
          <p:cNvSpPr/>
          <p:nvPr/>
        </p:nvSpPr>
        <p:spPr>
          <a:xfrm>
            <a:off x="179512" y="2852936"/>
            <a:ext cx="8712968" cy="646331"/>
          </a:xfrm>
          <a:prstGeom prst="rect">
            <a:avLst/>
          </a:prstGeom>
        </p:spPr>
        <p:txBody>
          <a:bodyPr wrap="square">
            <a:spAutoFit/>
          </a:bodyPr>
          <a:lstStyle/>
          <a:p>
            <a:pPr algn="just"/>
            <a:r>
              <a:rPr lang="fr-FR" dirty="0">
                <a:solidFill>
                  <a:srgbClr val="FF0000"/>
                </a:solidFill>
              </a:rPr>
              <a:t>Un </a:t>
            </a:r>
            <a:r>
              <a:rPr lang="fr-FR" b="1" dirty="0">
                <a:solidFill>
                  <a:srgbClr val="FF0000"/>
                </a:solidFill>
              </a:rPr>
              <a:t>indicateur coloré</a:t>
            </a:r>
            <a:r>
              <a:rPr lang="fr-FR" dirty="0">
                <a:solidFill>
                  <a:srgbClr val="FF0000"/>
                </a:solidFill>
              </a:rPr>
              <a:t> de pH est une espèce chimique qui a la capacité de changer de couleur en fonction de l’acidité (au sens de </a:t>
            </a:r>
            <a:r>
              <a:rPr lang="fr-FR" dirty="0" err="1">
                <a:solidFill>
                  <a:srgbClr val="FF0000"/>
                </a:solidFill>
              </a:rPr>
              <a:t>Brønsted</a:t>
            </a:r>
            <a:r>
              <a:rPr lang="fr-FR" dirty="0">
                <a:solidFill>
                  <a:srgbClr val="FF0000"/>
                </a:solidFill>
              </a:rPr>
              <a:t>) du milieu dans lequel il se trouve.</a:t>
            </a:r>
          </a:p>
        </p:txBody>
      </p:sp>
      <p:sp>
        <p:nvSpPr>
          <p:cNvPr id="19" name="Rectangle 18">
            <a:extLst>
              <a:ext uri="{FF2B5EF4-FFF2-40B4-BE49-F238E27FC236}">
                <a16:creationId xmlns:a16="http://schemas.microsoft.com/office/drawing/2014/main" id="{8F6F10F0-1B2A-4839-8DAB-7F16FB7FEC3E}"/>
              </a:ext>
            </a:extLst>
          </p:cNvPr>
          <p:cNvSpPr/>
          <p:nvPr/>
        </p:nvSpPr>
        <p:spPr>
          <a:xfrm>
            <a:off x="251520" y="3573016"/>
            <a:ext cx="8712968" cy="646331"/>
          </a:xfrm>
          <a:prstGeom prst="rect">
            <a:avLst/>
          </a:prstGeom>
        </p:spPr>
        <p:txBody>
          <a:bodyPr wrap="square">
            <a:spAutoFit/>
          </a:bodyPr>
          <a:lstStyle/>
          <a:p>
            <a:pPr algn="just"/>
            <a:r>
              <a:rPr lang="fr-FR" u="sng" dirty="0"/>
              <a:t>Exemple :</a:t>
            </a:r>
            <a:r>
              <a:rPr lang="fr-FR" dirty="0"/>
              <a:t> l’hélianthine est un colorant organique qui peut présenter, en solution aqueuse, deux formes de couleurs différentes :</a:t>
            </a:r>
          </a:p>
        </p:txBody>
      </p:sp>
      <p:pic>
        <p:nvPicPr>
          <p:cNvPr id="2" name="Picture 2">
            <a:extLst>
              <a:ext uri="{FF2B5EF4-FFF2-40B4-BE49-F238E27FC236}">
                <a16:creationId xmlns:a16="http://schemas.microsoft.com/office/drawing/2014/main" id="{F0EDE0E6-336D-4247-81E3-8D9191F869B9}"/>
              </a:ext>
            </a:extLst>
          </p:cNvPr>
          <p:cNvPicPr>
            <a:picLocks noChangeAspect="1" noChangeArrowheads="1"/>
          </p:cNvPicPr>
          <p:nvPr/>
        </p:nvPicPr>
        <p:blipFill>
          <a:blip r:embed="rId2" cstate="print"/>
          <a:srcRect/>
          <a:stretch>
            <a:fillRect/>
          </a:stretch>
        </p:blipFill>
        <p:spPr bwMode="auto">
          <a:xfrm>
            <a:off x="1280070" y="4223717"/>
            <a:ext cx="6583860" cy="2592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 calcmode="lin" valueType="num">
                                      <p:cBhvr additive="base">
                                        <p:cTn id="24"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6">
                                            <p:txEl>
                                              <p:pRg st="1" end="1"/>
                                            </p:txEl>
                                          </p:spTgt>
                                        </p:tgtEl>
                                        <p:attrNameLst>
                                          <p:attrName>style.visibility</p:attrName>
                                        </p:attrNameLst>
                                      </p:cBhvr>
                                      <p:to>
                                        <p:strVal val="visible"/>
                                      </p:to>
                                    </p:set>
                                    <p:anim calcmode="lin" valueType="num">
                                      <p:cBhvr additive="base">
                                        <p:cTn id="30"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18"/>
                                        </p:tgtEl>
                                        <p:attrNameLst>
                                          <p:attrName>style.visibility</p:attrName>
                                        </p:attrNameLst>
                                      </p:cBhvr>
                                      <p:to>
                                        <p:strVal val="visible"/>
                                      </p:to>
                                    </p:set>
                                    <p:anim calcmode="discrete" valueType="clr">
                                      <p:cBhvr override="childStyle">
                                        <p:cTn id="36"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18"/>
                                        </p:tgtEl>
                                        <p:attrNameLst>
                                          <p:attrName>fillcolor</p:attrName>
                                        </p:attrNameLst>
                                      </p:cBhvr>
                                      <p:tavLst>
                                        <p:tav tm="0">
                                          <p:val>
                                            <p:clrVal>
                                              <a:schemeClr val="accent2"/>
                                            </p:clrVal>
                                          </p:val>
                                        </p:tav>
                                        <p:tav tm="50000">
                                          <p:val>
                                            <p:clrVal>
                                              <a:schemeClr val="hlink"/>
                                            </p:clrVal>
                                          </p:val>
                                        </p:tav>
                                      </p:tavLst>
                                    </p:anim>
                                    <p:set>
                                      <p:cBhvr>
                                        <p:cTn id="38" dur="80"/>
                                        <p:tgtEl>
                                          <p:spTgt spid="18"/>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slide(fromBottom)">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30"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800" decel="100000"/>
                                        <p:tgtEl>
                                          <p:spTgt spid="2"/>
                                        </p:tgtEl>
                                      </p:cBhvr>
                                    </p:animEffect>
                                    <p:anim calcmode="lin" valueType="num">
                                      <p:cBhvr>
                                        <p:cTn id="49" dur="800" decel="100000" fill="hold"/>
                                        <p:tgtEl>
                                          <p:spTgt spid="2"/>
                                        </p:tgtEl>
                                        <p:attrNameLst>
                                          <p:attrName>style.rotation</p:attrName>
                                        </p:attrNameLst>
                                      </p:cBhvr>
                                      <p:tavLst>
                                        <p:tav tm="0">
                                          <p:val>
                                            <p:fltVal val="-90"/>
                                          </p:val>
                                        </p:tav>
                                        <p:tav tm="100000">
                                          <p:val>
                                            <p:fltVal val="0"/>
                                          </p:val>
                                        </p:tav>
                                      </p:tavLst>
                                    </p:anim>
                                    <p:anim calcmode="lin" valueType="num">
                                      <p:cBhvr>
                                        <p:cTn id="50" dur="800" decel="100000" fill="hold"/>
                                        <p:tgtEl>
                                          <p:spTgt spid="2"/>
                                        </p:tgtEl>
                                        <p:attrNameLst>
                                          <p:attrName>ppt_x</p:attrName>
                                        </p:attrNameLst>
                                      </p:cBhvr>
                                      <p:tavLst>
                                        <p:tav tm="0">
                                          <p:val>
                                            <p:strVal val="#ppt_x+0.4"/>
                                          </p:val>
                                        </p:tav>
                                        <p:tav tm="100000">
                                          <p:val>
                                            <p:strVal val="#ppt_x-0.05"/>
                                          </p:val>
                                        </p:tav>
                                      </p:tavLst>
                                    </p:anim>
                                    <p:anim calcmode="lin" valueType="num">
                                      <p:cBhvr>
                                        <p:cTn id="51" dur="800" decel="100000" fill="hold"/>
                                        <p:tgtEl>
                                          <p:spTgt spid="2"/>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4" grpId="0"/>
      <p:bldP spid="16" grpId="0" build="p"/>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A692A0F-57CC-49F8-AE87-296957B187E3}"/>
              </a:ext>
            </a:extLst>
          </p:cNvPr>
          <p:cNvSpPr/>
          <p:nvPr/>
        </p:nvSpPr>
        <p:spPr>
          <a:xfrm>
            <a:off x="251520" y="116632"/>
            <a:ext cx="1616789" cy="369332"/>
          </a:xfrm>
          <a:prstGeom prst="rect">
            <a:avLst/>
          </a:prstGeom>
        </p:spPr>
        <p:txBody>
          <a:bodyPr wrap="none">
            <a:spAutoFit/>
          </a:bodyPr>
          <a:lstStyle/>
          <a:p>
            <a:r>
              <a:rPr lang="fr-FR" u="sng" dirty="0"/>
              <a:t>Interprétation :</a:t>
            </a:r>
            <a:endParaRPr lang="fr-FR" dirty="0"/>
          </a:p>
        </p:txBody>
      </p:sp>
      <p:pic>
        <p:nvPicPr>
          <p:cNvPr id="10" name="Picture 2">
            <a:extLst>
              <a:ext uri="{FF2B5EF4-FFF2-40B4-BE49-F238E27FC236}">
                <a16:creationId xmlns:a16="http://schemas.microsoft.com/office/drawing/2014/main" id="{FDFB89CF-2EE0-4369-9BEA-AAFAC87E3B4C}"/>
              </a:ext>
            </a:extLst>
          </p:cNvPr>
          <p:cNvPicPr>
            <a:picLocks noChangeAspect="1" noChangeArrowheads="1"/>
          </p:cNvPicPr>
          <p:nvPr/>
        </p:nvPicPr>
        <p:blipFill>
          <a:blip r:embed="rId2" cstate="print"/>
          <a:srcRect/>
          <a:stretch>
            <a:fillRect/>
          </a:stretch>
        </p:blipFill>
        <p:spPr bwMode="auto">
          <a:xfrm>
            <a:off x="89756" y="518124"/>
            <a:ext cx="8964488" cy="2070095"/>
          </a:xfrm>
          <a:prstGeom prst="rect">
            <a:avLst/>
          </a:prstGeom>
          <a:noFill/>
          <a:ln w="9525">
            <a:noFill/>
            <a:miter lim="800000"/>
            <a:headEnd/>
            <a:tailEnd/>
          </a:ln>
        </p:spPr>
      </p:pic>
      <p:sp>
        <p:nvSpPr>
          <p:cNvPr id="11" name="Rectangle 10">
            <a:extLst>
              <a:ext uri="{FF2B5EF4-FFF2-40B4-BE49-F238E27FC236}">
                <a16:creationId xmlns:a16="http://schemas.microsoft.com/office/drawing/2014/main" id="{4FD702EC-1DAA-4EF0-A1C2-26CF9B54B998}"/>
              </a:ext>
            </a:extLst>
          </p:cNvPr>
          <p:cNvSpPr/>
          <p:nvPr/>
        </p:nvSpPr>
        <p:spPr>
          <a:xfrm>
            <a:off x="251520" y="2780928"/>
            <a:ext cx="1305165" cy="369332"/>
          </a:xfrm>
          <a:prstGeom prst="rect">
            <a:avLst/>
          </a:prstGeom>
        </p:spPr>
        <p:txBody>
          <a:bodyPr wrap="none">
            <a:spAutoFit/>
          </a:bodyPr>
          <a:lstStyle/>
          <a:p>
            <a:r>
              <a:rPr lang="fr-FR" b="1" u="sng" dirty="0"/>
              <a:t>A RETENIR :</a:t>
            </a:r>
            <a:endParaRPr lang="fr-FR" dirty="0"/>
          </a:p>
        </p:txBody>
      </p:sp>
      <p:sp>
        <p:nvSpPr>
          <p:cNvPr id="12" name="Rectangle 11">
            <a:extLst>
              <a:ext uri="{FF2B5EF4-FFF2-40B4-BE49-F238E27FC236}">
                <a16:creationId xmlns:a16="http://schemas.microsoft.com/office/drawing/2014/main" id="{A50B601E-17A9-45F7-99EC-B5F6464CB1C0}"/>
              </a:ext>
            </a:extLst>
          </p:cNvPr>
          <p:cNvSpPr/>
          <p:nvPr/>
        </p:nvSpPr>
        <p:spPr>
          <a:xfrm>
            <a:off x="251520" y="3140968"/>
            <a:ext cx="8568952" cy="923330"/>
          </a:xfrm>
          <a:prstGeom prst="rect">
            <a:avLst/>
          </a:prstGeom>
        </p:spPr>
        <p:txBody>
          <a:bodyPr wrap="square">
            <a:spAutoFit/>
          </a:bodyPr>
          <a:lstStyle/>
          <a:p>
            <a:pPr algn="just"/>
            <a:r>
              <a:rPr lang="fr-FR" dirty="0">
                <a:solidFill>
                  <a:srgbClr val="FF0000"/>
                </a:solidFill>
              </a:rPr>
              <a:t>Les indicateurs colorés acido-basiques sont constitués par des couples acide/base dont les espèces conjuguées ont des teintes différentes et le changement de couleur d’une solution contenant un indicateur coloré à lieu pour une valeur particulière du pH.</a:t>
            </a:r>
          </a:p>
        </p:txBody>
      </p:sp>
      <p:sp>
        <p:nvSpPr>
          <p:cNvPr id="15" name="Rectangle 14">
            <a:extLst>
              <a:ext uri="{FF2B5EF4-FFF2-40B4-BE49-F238E27FC236}">
                <a16:creationId xmlns:a16="http://schemas.microsoft.com/office/drawing/2014/main" id="{223CB5BE-A60A-43EC-ACDE-0D80082BE6A1}"/>
              </a:ext>
            </a:extLst>
          </p:cNvPr>
          <p:cNvSpPr/>
          <p:nvPr/>
        </p:nvSpPr>
        <p:spPr>
          <a:xfrm>
            <a:off x="251520" y="4139788"/>
            <a:ext cx="1185261" cy="369332"/>
          </a:xfrm>
          <a:prstGeom prst="rect">
            <a:avLst/>
          </a:prstGeom>
        </p:spPr>
        <p:txBody>
          <a:bodyPr wrap="none">
            <a:spAutoFit/>
          </a:bodyPr>
          <a:lstStyle/>
          <a:p>
            <a:r>
              <a:rPr lang="fr-FR" u="sng" dirty="0"/>
              <a:t>Exemples :</a:t>
            </a:r>
            <a:endParaRPr lang="fr-FR" dirty="0"/>
          </a:p>
        </p:txBody>
      </p:sp>
      <p:pic>
        <p:nvPicPr>
          <p:cNvPr id="16" name="Picture 2" descr="http://montblancsciences.free.fr/images/indicateur.gif">
            <a:extLst>
              <a:ext uri="{FF2B5EF4-FFF2-40B4-BE49-F238E27FC236}">
                <a16:creationId xmlns:a16="http://schemas.microsoft.com/office/drawing/2014/main" id="{4F3C5818-BC31-42BF-A713-F7008D89ADF0}"/>
              </a:ext>
            </a:extLst>
          </p:cNvPr>
          <p:cNvPicPr>
            <a:picLocks noChangeAspect="1" noChangeArrowheads="1"/>
          </p:cNvPicPr>
          <p:nvPr/>
        </p:nvPicPr>
        <p:blipFill>
          <a:blip r:embed="rId3" cstate="print"/>
          <a:srcRect/>
          <a:stretch>
            <a:fillRect/>
          </a:stretch>
        </p:blipFill>
        <p:spPr bwMode="auto">
          <a:xfrm>
            <a:off x="3707904" y="4261888"/>
            <a:ext cx="1728192" cy="2596112"/>
          </a:xfrm>
          <a:prstGeom prst="rect">
            <a:avLst/>
          </a:prstGeom>
          <a:noFill/>
        </p:spPr>
      </p:pic>
      <p:pic>
        <p:nvPicPr>
          <p:cNvPr id="17" name="Picture 2" descr="http://montblancsciences.free.fr/images/indicateur.gif">
            <a:extLst>
              <a:ext uri="{FF2B5EF4-FFF2-40B4-BE49-F238E27FC236}">
                <a16:creationId xmlns:a16="http://schemas.microsoft.com/office/drawing/2014/main" id="{0F3120B5-0F4B-443E-9B85-58FF4D9FA844}"/>
              </a:ext>
            </a:extLst>
          </p:cNvPr>
          <p:cNvPicPr>
            <a:picLocks noChangeAspect="1" noChangeArrowheads="1"/>
          </p:cNvPicPr>
          <p:nvPr/>
        </p:nvPicPr>
        <p:blipFill>
          <a:blip r:embed="rId3" cstate="print"/>
          <a:srcRect/>
          <a:stretch>
            <a:fillRect/>
          </a:stretch>
        </p:blipFill>
        <p:spPr bwMode="auto">
          <a:xfrm>
            <a:off x="2483768" y="345900"/>
            <a:ext cx="4305300" cy="6467476"/>
          </a:xfrm>
          <a:prstGeom prst="rect">
            <a:avLst/>
          </a:prstGeom>
          <a:noFill/>
        </p:spPr>
      </p:pic>
    </p:spTree>
    <p:extLst>
      <p:ext uri="{BB962C8B-B14F-4D97-AF65-F5344CB8AC3E}">
        <p14:creationId xmlns:p14="http://schemas.microsoft.com/office/powerpoint/2010/main" val="416405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800" decel="100000"/>
                                        <p:tgtEl>
                                          <p:spTgt spid="10"/>
                                        </p:tgtEl>
                                      </p:cBhvr>
                                    </p:animEffect>
                                    <p:anim calcmode="lin" valueType="num">
                                      <p:cBhvr>
                                        <p:cTn id="8" dur="800" decel="100000" fill="hold"/>
                                        <p:tgtEl>
                                          <p:spTgt spid="10"/>
                                        </p:tgtEl>
                                        <p:attrNameLst>
                                          <p:attrName>style.rotation</p:attrName>
                                        </p:attrNameLst>
                                      </p:cBhvr>
                                      <p:tavLst>
                                        <p:tav tm="0">
                                          <p:val>
                                            <p:fltVal val="-90"/>
                                          </p:val>
                                        </p:tav>
                                        <p:tav tm="100000">
                                          <p:val>
                                            <p:fltVal val="0"/>
                                          </p:val>
                                        </p:tav>
                                      </p:tavLst>
                                    </p:anim>
                                    <p:anim calcmode="lin" valueType="num">
                                      <p:cBhvr>
                                        <p:cTn id="9" dur="800" decel="100000" fill="hold"/>
                                        <p:tgtEl>
                                          <p:spTgt spid="10"/>
                                        </p:tgtEl>
                                        <p:attrNameLst>
                                          <p:attrName>ppt_x</p:attrName>
                                        </p:attrNameLst>
                                      </p:cBhvr>
                                      <p:tavLst>
                                        <p:tav tm="0">
                                          <p:val>
                                            <p:strVal val="#ppt_x+0.4"/>
                                          </p:val>
                                        </p:tav>
                                        <p:tav tm="100000">
                                          <p:val>
                                            <p:strVal val="#ppt_x-0.05"/>
                                          </p:val>
                                        </p:tav>
                                      </p:tavLst>
                                    </p:anim>
                                    <p:anim calcmode="lin" valueType="num">
                                      <p:cBhvr>
                                        <p:cTn id="10" dur="800" decel="100000" fill="hold"/>
                                        <p:tgtEl>
                                          <p:spTgt spid="1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12"/>
                                        </p:tgtEl>
                                        <p:attrNameLst>
                                          <p:attrName>style.visibility</p:attrName>
                                        </p:attrNameLst>
                                      </p:cBhvr>
                                      <p:to>
                                        <p:strVal val="visible"/>
                                      </p:to>
                                    </p:set>
                                    <p:anim calcmode="discrete" valueType="clr">
                                      <p:cBhvr override="childStyle">
                                        <p:cTn id="22"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2"/>
                                        </p:tgtEl>
                                        <p:attrNameLst>
                                          <p:attrName>fillcolor</p:attrName>
                                        </p:attrNameLst>
                                      </p:cBhvr>
                                      <p:tavLst>
                                        <p:tav tm="0">
                                          <p:val>
                                            <p:clrVal>
                                              <a:schemeClr val="accent2"/>
                                            </p:clrVal>
                                          </p:val>
                                        </p:tav>
                                        <p:tav tm="50000">
                                          <p:val>
                                            <p:clrVal>
                                              <a:schemeClr val="hlink"/>
                                            </p:clrVal>
                                          </p:val>
                                        </p:tav>
                                      </p:tavLst>
                                    </p:anim>
                                    <p:set>
                                      <p:cBhvr>
                                        <p:cTn id="24" dur="80"/>
                                        <p:tgtEl>
                                          <p:spTgt spid="12"/>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p:tgtEl>
                                          <p:spTgt spid="15"/>
                                        </p:tgtEl>
                                        <p:attrNameLst>
                                          <p:attrName>ppt_y</p:attrName>
                                        </p:attrNameLst>
                                      </p:cBhvr>
                                      <p:tavLst>
                                        <p:tav tm="0">
                                          <p:val>
                                            <p:strVal val="#ppt_y+#ppt_h*1.125000"/>
                                          </p:val>
                                        </p:tav>
                                        <p:tav tm="100000">
                                          <p:val>
                                            <p:strVal val="#ppt_y"/>
                                          </p:val>
                                        </p:tav>
                                      </p:tavLst>
                                    </p:anim>
                                    <p:animEffect transition="in" filter="wipe(up)">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800" decel="100000"/>
                                        <p:tgtEl>
                                          <p:spTgt spid="16"/>
                                        </p:tgtEl>
                                      </p:cBhvr>
                                    </p:animEffect>
                                    <p:anim calcmode="lin" valueType="num">
                                      <p:cBhvr>
                                        <p:cTn id="36" dur="800" decel="100000" fill="hold"/>
                                        <p:tgtEl>
                                          <p:spTgt spid="16"/>
                                        </p:tgtEl>
                                        <p:attrNameLst>
                                          <p:attrName>style.rotation</p:attrName>
                                        </p:attrNameLst>
                                      </p:cBhvr>
                                      <p:tavLst>
                                        <p:tav tm="0">
                                          <p:val>
                                            <p:fltVal val="-90"/>
                                          </p:val>
                                        </p:tav>
                                        <p:tav tm="100000">
                                          <p:val>
                                            <p:fltVal val="0"/>
                                          </p:val>
                                        </p:tav>
                                      </p:tavLst>
                                    </p:anim>
                                    <p:anim calcmode="lin" valueType="num">
                                      <p:cBhvr>
                                        <p:cTn id="37" dur="800" decel="100000" fill="hold"/>
                                        <p:tgtEl>
                                          <p:spTgt spid="16"/>
                                        </p:tgtEl>
                                        <p:attrNameLst>
                                          <p:attrName>ppt_x</p:attrName>
                                        </p:attrNameLst>
                                      </p:cBhvr>
                                      <p:tavLst>
                                        <p:tav tm="0">
                                          <p:val>
                                            <p:strVal val="#ppt_x+0.4"/>
                                          </p:val>
                                        </p:tav>
                                        <p:tav tm="100000">
                                          <p:val>
                                            <p:strVal val="#ppt_x-0.05"/>
                                          </p:val>
                                        </p:tav>
                                      </p:tavLst>
                                    </p:anim>
                                    <p:anim calcmode="lin" valueType="num">
                                      <p:cBhvr>
                                        <p:cTn id="38" dur="800" decel="100000" fill="hold"/>
                                        <p:tgtEl>
                                          <p:spTgt spid="16"/>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53" presetClass="entr" presetSubtype="0"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childTnLst>
                    </p:cTn>
                  </p:par>
                </p:childTnLst>
              </p:cTn>
              <p:nextCondLst>
                <p:cond evt="onClick" delay="0">
                  <p:tgtEl>
                    <p:spTgt spid="16"/>
                  </p:tgtEl>
                </p:cond>
              </p:nextCondLst>
            </p:seq>
            <p:seq concurrent="1" nextAc="seek">
              <p:cTn id="49" restart="whenNotActive" fill="hold" evtFilter="cancelBubble" nodeType="interactiveSeq">
                <p:stCondLst>
                  <p:cond evt="onClick" delay="0">
                    <p:tgtEl>
                      <p:spTgt spid="17"/>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1" grpId="0"/>
      <p:bldP spid="12"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D88D7C-65DB-4343-AD29-6566B7B9BE73}"/>
              </a:ext>
            </a:extLst>
          </p:cNvPr>
          <p:cNvSpPr/>
          <p:nvPr/>
        </p:nvSpPr>
        <p:spPr>
          <a:xfrm>
            <a:off x="232261" y="188640"/>
            <a:ext cx="2683555" cy="369332"/>
          </a:xfrm>
          <a:prstGeom prst="rect">
            <a:avLst/>
          </a:prstGeom>
        </p:spPr>
        <p:txBody>
          <a:bodyPr wrap="none">
            <a:spAutoFit/>
          </a:bodyPr>
          <a:lstStyle/>
          <a:p>
            <a:pPr marL="342900" indent="-342900"/>
            <a:r>
              <a:rPr lang="fr-FR" dirty="0">
                <a:solidFill>
                  <a:srgbClr val="0070C0"/>
                </a:solidFill>
                <a:uFill>
                  <a:solidFill>
                    <a:srgbClr val="FF0000"/>
                  </a:solidFill>
                </a:uFill>
              </a:rPr>
              <a:t>3.2. </a:t>
            </a:r>
            <a:r>
              <a:rPr lang="fr-FR" u="sng" dirty="0">
                <a:solidFill>
                  <a:srgbClr val="0070C0"/>
                </a:solidFill>
                <a:uFill>
                  <a:solidFill>
                    <a:srgbClr val="FF0000"/>
                  </a:solidFill>
                </a:uFill>
              </a:rPr>
              <a:t>Titrage colorimétrique</a:t>
            </a:r>
          </a:p>
        </p:txBody>
      </p:sp>
      <p:sp>
        <p:nvSpPr>
          <p:cNvPr id="5" name="Rectangle 4">
            <a:extLst>
              <a:ext uri="{FF2B5EF4-FFF2-40B4-BE49-F238E27FC236}">
                <a16:creationId xmlns:a16="http://schemas.microsoft.com/office/drawing/2014/main" id="{66BD7B8B-18CA-47FC-8ADC-8D03CAE72598}"/>
              </a:ext>
            </a:extLst>
          </p:cNvPr>
          <p:cNvSpPr/>
          <p:nvPr/>
        </p:nvSpPr>
        <p:spPr>
          <a:xfrm>
            <a:off x="179512" y="548680"/>
            <a:ext cx="1253805" cy="369332"/>
          </a:xfrm>
          <a:prstGeom prst="rect">
            <a:avLst/>
          </a:prstGeom>
        </p:spPr>
        <p:txBody>
          <a:bodyPr wrap="none">
            <a:spAutoFit/>
          </a:bodyPr>
          <a:lstStyle/>
          <a:p>
            <a:r>
              <a:rPr lang="fr-FR" b="1" u="sng" dirty="0"/>
              <a:t>Définition :</a:t>
            </a:r>
            <a:endParaRPr lang="fr-FR" u="sng" dirty="0"/>
          </a:p>
        </p:txBody>
      </p:sp>
      <p:sp>
        <p:nvSpPr>
          <p:cNvPr id="6" name="Rectangle 5">
            <a:extLst>
              <a:ext uri="{FF2B5EF4-FFF2-40B4-BE49-F238E27FC236}">
                <a16:creationId xmlns:a16="http://schemas.microsoft.com/office/drawing/2014/main" id="{3FD43038-4D2B-4648-BC1B-8B4021D46F10}"/>
              </a:ext>
            </a:extLst>
          </p:cNvPr>
          <p:cNvSpPr/>
          <p:nvPr/>
        </p:nvSpPr>
        <p:spPr>
          <a:xfrm>
            <a:off x="179512" y="908720"/>
            <a:ext cx="8712968" cy="646331"/>
          </a:xfrm>
          <a:prstGeom prst="rect">
            <a:avLst/>
          </a:prstGeom>
        </p:spPr>
        <p:txBody>
          <a:bodyPr wrap="square">
            <a:spAutoFit/>
          </a:bodyPr>
          <a:lstStyle/>
          <a:p>
            <a:pPr algn="just"/>
            <a:r>
              <a:rPr lang="fr-FR" dirty="0">
                <a:solidFill>
                  <a:srgbClr val="FF0000"/>
                </a:solidFill>
              </a:rPr>
              <a:t>Le </a:t>
            </a:r>
            <a:r>
              <a:rPr lang="fr-FR" b="1" dirty="0">
                <a:solidFill>
                  <a:srgbClr val="FF0000"/>
                </a:solidFill>
              </a:rPr>
              <a:t>titrage colorimétrique</a:t>
            </a:r>
            <a:r>
              <a:rPr lang="fr-FR" dirty="0">
                <a:solidFill>
                  <a:srgbClr val="FF0000"/>
                </a:solidFill>
              </a:rPr>
              <a:t>  (ou par </a:t>
            </a:r>
            <a:r>
              <a:rPr lang="fr-FR" b="1" dirty="0">
                <a:solidFill>
                  <a:srgbClr val="FF0000"/>
                </a:solidFill>
              </a:rPr>
              <a:t>indicateurs colorés</a:t>
            </a:r>
            <a:r>
              <a:rPr lang="fr-FR" dirty="0">
                <a:solidFill>
                  <a:srgbClr val="FF0000"/>
                </a:solidFill>
              </a:rPr>
              <a:t>) est une méthode d'analyse par titrage qui se base sur un changement de couleur du </a:t>
            </a:r>
            <a:r>
              <a:rPr lang="fr-FR" dirty="0" smtClean="0">
                <a:solidFill>
                  <a:srgbClr val="FF0000"/>
                </a:solidFill>
              </a:rPr>
              <a:t>milieu, </a:t>
            </a:r>
            <a:r>
              <a:rPr lang="fr-FR" dirty="0">
                <a:solidFill>
                  <a:srgbClr val="FF0000"/>
                </a:solidFill>
              </a:rPr>
              <a:t>lors de l'équivalence.</a:t>
            </a:r>
          </a:p>
        </p:txBody>
      </p:sp>
      <p:sp>
        <p:nvSpPr>
          <p:cNvPr id="7" name="Rectangle 6">
            <a:extLst>
              <a:ext uri="{FF2B5EF4-FFF2-40B4-BE49-F238E27FC236}">
                <a16:creationId xmlns:a16="http://schemas.microsoft.com/office/drawing/2014/main" id="{46640043-41B0-49DE-8E0F-80FC8B5A64F2}"/>
              </a:ext>
            </a:extLst>
          </p:cNvPr>
          <p:cNvSpPr/>
          <p:nvPr/>
        </p:nvSpPr>
        <p:spPr>
          <a:xfrm>
            <a:off x="179512" y="1556792"/>
            <a:ext cx="8640960" cy="1877437"/>
          </a:xfrm>
          <a:prstGeom prst="rect">
            <a:avLst/>
          </a:prstGeom>
        </p:spPr>
        <p:txBody>
          <a:bodyPr wrap="square">
            <a:spAutoFit/>
          </a:bodyPr>
          <a:lstStyle/>
          <a:p>
            <a:r>
              <a:rPr lang="fr-FR" b="1" u="sng" dirty="0"/>
              <a:t>Principe :</a:t>
            </a:r>
          </a:p>
          <a:p>
            <a:endParaRPr lang="fr-FR" sz="800" b="1" u="sng" dirty="0"/>
          </a:p>
          <a:p>
            <a:pPr algn="just"/>
            <a:r>
              <a:rPr lang="fr-FR" dirty="0"/>
              <a:t>Dans le cas d’un titrage pH-métrique, on réalise le titrage en ajoutant, dans la solution titrée, quelques gouttes d’un indicateur coloré acido-basique dont la </a:t>
            </a:r>
            <a:r>
              <a:rPr lang="fr-FR" b="1" dirty="0"/>
              <a:t>zone de virage</a:t>
            </a:r>
            <a:r>
              <a:rPr lang="fr-FR" dirty="0"/>
              <a:t> (ou zone de </a:t>
            </a:r>
            <a:r>
              <a:rPr lang="fr-FR" b="1" dirty="0"/>
              <a:t>teinte sensible</a:t>
            </a:r>
            <a:r>
              <a:rPr lang="fr-FR" dirty="0"/>
              <a:t>) doit englober le saut de pH à l’équivalence du titrage, c'est-à-dire que la zone de pH du changement de couleur de l’indicateur coloré doit contenir le pH à l’équivalence du titrage acido-basique.</a:t>
            </a:r>
          </a:p>
        </p:txBody>
      </p:sp>
      <p:sp>
        <p:nvSpPr>
          <p:cNvPr id="16" name="Rectangle 15">
            <a:extLst>
              <a:ext uri="{FF2B5EF4-FFF2-40B4-BE49-F238E27FC236}">
                <a16:creationId xmlns:a16="http://schemas.microsoft.com/office/drawing/2014/main" id="{F2B0564F-D83B-4B69-9CDB-B1B0F545495F}"/>
              </a:ext>
            </a:extLst>
          </p:cNvPr>
          <p:cNvSpPr/>
          <p:nvPr/>
        </p:nvSpPr>
        <p:spPr>
          <a:xfrm>
            <a:off x="179512" y="3481695"/>
            <a:ext cx="4391908" cy="369332"/>
          </a:xfrm>
          <a:prstGeom prst="rect">
            <a:avLst/>
          </a:prstGeom>
        </p:spPr>
        <p:txBody>
          <a:bodyPr wrap="none">
            <a:spAutoFit/>
          </a:bodyPr>
          <a:lstStyle/>
          <a:p>
            <a:r>
              <a:rPr lang="fr-FR" u="sng" dirty="0"/>
              <a:t>Exemple :</a:t>
            </a:r>
            <a:r>
              <a:rPr lang="fr-FR" dirty="0"/>
              <a:t> titrage colorimétrique de l’aspirine</a:t>
            </a:r>
          </a:p>
        </p:txBody>
      </p:sp>
      <p:grpSp>
        <p:nvGrpSpPr>
          <p:cNvPr id="17" name="Groupe 16">
            <a:extLst>
              <a:ext uri="{FF2B5EF4-FFF2-40B4-BE49-F238E27FC236}">
                <a16:creationId xmlns:a16="http://schemas.microsoft.com/office/drawing/2014/main" id="{B4EF5853-AAE2-4F03-850D-44117A558B8A}"/>
              </a:ext>
            </a:extLst>
          </p:cNvPr>
          <p:cNvGrpSpPr>
            <a:grpSpLocks noChangeAspect="1"/>
          </p:cNvGrpSpPr>
          <p:nvPr/>
        </p:nvGrpSpPr>
        <p:grpSpPr>
          <a:xfrm>
            <a:off x="1936077" y="3906000"/>
            <a:ext cx="5250089" cy="2952000"/>
            <a:chOff x="467544" y="1124744"/>
            <a:chExt cx="7334047" cy="4123769"/>
          </a:xfrm>
        </p:grpSpPr>
        <p:pic>
          <p:nvPicPr>
            <p:cNvPr id="18" name="Image 17">
              <a:extLst>
                <a:ext uri="{FF2B5EF4-FFF2-40B4-BE49-F238E27FC236}">
                  <a16:creationId xmlns:a16="http://schemas.microsoft.com/office/drawing/2014/main" id="{1661A1C4-3827-492C-91DA-0D9AD0A09653}"/>
                </a:ext>
              </a:extLst>
            </p:cNvPr>
            <p:cNvPicPr/>
            <p:nvPr/>
          </p:nvPicPr>
          <p:blipFill>
            <a:blip r:embed="rId2" cstate="print"/>
            <a:srcRect/>
            <a:stretch>
              <a:fillRect/>
            </a:stretch>
          </p:blipFill>
          <p:spPr bwMode="auto">
            <a:xfrm>
              <a:off x="467544" y="1124744"/>
              <a:ext cx="4968552" cy="4123769"/>
            </a:xfrm>
            <a:prstGeom prst="rect">
              <a:avLst/>
            </a:prstGeom>
            <a:noFill/>
            <a:ln w="9525">
              <a:noFill/>
              <a:miter lim="800000"/>
              <a:headEnd/>
              <a:tailEnd/>
            </a:ln>
          </p:spPr>
        </p:pic>
        <p:sp>
          <p:nvSpPr>
            <p:cNvPr id="19" name="Text Box 2">
              <a:extLst>
                <a:ext uri="{FF2B5EF4-FFF2-40B4-BE49-F238E27FC236}">
                  <a16:creationId xmlns:a16="http://schemas.microsoft.com/office/drawing/2014/main" id="{53E4661E-ED41-408A-8239-5E89F515F043}"/>
                </a:ext>
              </a:extLst>
            </p:cNvPr>
            <p:cNvSpPr txBox="1">
              <a:spLocks noChangeArrowheads="1"/>
            </p:cNvSpPr>
            <p:nvPr/>
          </p:nvSpPr>
          <p:spPr bwMode="auto">
            <a:xfrm>
              <a:off x="5508104" y="1806040"/>
              <a:ext cx="2020293" cy="644919"/>
            </a:xfrm>
            <a:prstGeom prst="rect">
              <a:avLst/>
            </a:prstGeom>
            <a:gradFill rotWithShape="0">
              <a:gsLst>
                <a:gs pos="0">
                  <a:srgbClr val="95B3D7"/>
                </a:gs>
                <a:gs pos="50000">
                  <a:srgbClr val="DBE5F1"/>
                </a:gs>
                <a:gs pos="100000">
                  <a:srgbClr val="95B3D7"/>
                </a:gs>
              </a:gsLst>
              <a:lin ang="189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solidFill>
                    <a:schemeClr val="tx1"/>
                  </a:solidFill>
                  <a:effectLst/>
                  <a:latin typeface="Times New Roman" pitchFamily="18" charset="0"/>
                  <a:cs typeface="Arial" pitchFamily="34" charset="0"/>
                </a:rPr>
                <a:t>Zone de virage de la</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solidFill>
                    <a:schemeClr val="tx1"/>
                  </a:solidFill>
                  <a:effectLst/>
                  <a:latin typeface="Times New Roman" pitchFamily="18" charset="0"/>
                  <a:cs typeface="Arial" pitchFamily="34" charset="0"/>
                </a:rPr>
                <a:t>phénolphtaléine</a:t>
              </a:r>
              <a:endParaRPr kumimoji="0" lang="fr-FR" sz="3200" b="0" i="0" u="none" strike="noStrike" cap="none" normalizeH="0" baseline="0" dirty="0">
                <a:ln>
                  <a:noFill/>
                </a:ln>
                <a:solidFill>
                  <a:schemeClr val="tx1"/>
                </a:solidFill>
                <a:effectLst/>
                <a:latin typeface="Arial" pitchFamily="34" charset="0"/>
                <a:cs typeface="Arial" pitchFamily="34" charset="0"/>
              </a:endParaRPr>
            </a:p>
          </p:txBody>
        </p:sp>
        <p:sp>
          <p:nvSpPr>
            <p:cNvPr id="20" name="Text Box 3">
              <a:extLst>
                <a:ext uri="{FF2B5EF4-FFF2-40B4-BE49-F238E27FC236}">
                  <a16:creationId xmlns:a16="http://schemas.microsoft.com/office/drawing/2014/main" id="{959BCFC6-1D02-4264-BC96-A44E06EF9F69}"/>
                </a:ext>
              </a:extLst>
            </p:cNvPr>
            <p:cNvSpPr txBox="1">
              <a:spLocks noChangeArrowheads="1"/>
            </p:cNvSpPr>
            <p:nvPr/>
          </p:nvSpPr>
          <p:spPr bwMode="auto">
            <a:xfrm>
              <a:off x="5508104" y="2562192"/>
              <a:ext cx="2293487" cy="386951"/>
            </a:xfrm>
            <a:prstGeom prst="rect">
              <a:avLst/>
            </a:prstGeom>
            <a:gradFill rotWithShape="0">
              <a:gsLst>
                <a:gs pos="0">
                  <a:srgbClr val="C2D69B"/>
                </a:gs>
                <a:gs pos="50000">
                  <a:srgbClr val="EAF1DD"/>
                </a:gs>
                <a:gs pos="100000">
                  <a:srgbClr val="C2D69B"/>
                </a:gs>
              </a:gsLst>
              <a:lin ang="189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solidFill>
                    <a:schemeClr val="tx1"/>
                  </a:solidFill>
                  <a:effectLst/>
                  <a:latin typeface="Times New Roman" pitchFamily="18" charset="0"/>
                  <a:cs typeface="Arial" pitchFamily="34" charset="0"/>
                </a:rPr>
                <a:t>Zone de virage du </a:t>
              </a:r>
              <a:r>
                <a:rPr kumimoji="0" lang="fr-FR" sz="1200" b="0" i="0" u="none" strike="noStrike" cap="none" normalizeH="0" baseline="0" dirty="0" err="1">
                  <a:ln>
                    <a:noFill/>
                  </a:ln>
                  <a:solidFill>
                    <a:schemeClr val="tx1"/>
                  </a:solidFill>
                  <a:effectLst/>
                  <a:latin typeface="Times New Roman" pitchFamily="18" charset="0"/>
                  <a:cs typeface="Arial" pitchFamily="34" charset="0"/>
                </a:rPr>
                <a:t>BBT</a:t>
              </a:r>
              <a:endParaRPr kumimoji="0" lang="fr-FR" sz="3200" b="0" i="0" u="none" strike="noStrike" cap="none" normalizeH="0" baseline="0" dirty="0">
                <a:ln>
                  <a:noFill/>
                </a:ln>
                <a:solidFill>
                  <a:schemeClr val="tx1"/>
                </a:solidFill>
                <a:effectLst/>
                <a:latin typeface="Arial" pitchFamily="34" charset="0"/>
                <a:cs typeface="Arial" pitchFamily="34" charset="0"/>
              </a:endParaRPr>
            </a:p>
          </p:txBody>
        </p:sp>
        <p:sp>
          <p:nvSpPr>
            <p:cNvPr id="21" name="Text Box 4">
              <a:extLst>
                <a:ext uri="{FF2B5EF4-FFF2-40B4-BE49-F238E27FC236}">
                  <a16:creationId xmlns:a16="http://schemas.microsoft.com/office/drawing/2014/main" id="{9F509F9A-0DDB-4E64-A380-24D798CBD281}"/>
                </a:ext>
              </a:extLst>
            </p:cNvPr>
            <p:cNvSpPr txBox="1">
              <a:spLocks noChangeArrowheads="1"/>
            </p:cNvSpPr>
            <p:nvPr/>
          </p:nvSpPr>
          <p:spPr bwMode="auto">
            <a:xfrm>
              <a:off x="5434522" y="3326920"/>
              <a:ext cx="1809798" cy="644919"/>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solidFill>
                    <a:schemeClr val="tx1"/>
                  </a:solidFill>
                  <a:effectLst/>
                  <a:latin typeface="Times New Roman" pitchFamily="18" charset="0"/>
                  <a:cs typeface="Arial" pitchFamily="34" charset="0"/>
                </a:rPr>
                <a:t>Zone de virage de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solidFill>
                    <a:schemeClr val="tx1"/>
                  </a:solidFill>
                  <a:effectLst/>
                  <a:latin typeface="Times New Roman" pitchFamily="18" charset="0"/>
                  <a:cs typeface="Arial" pitchFamily="34" charset="0"/>
                </a:rPr>
                <a:t>l’hélianthine</a:t>
              </a:r>
              <a:endParaRPr kumimoji="0" lang="fr-FR" sz="3200" b="0" i="0" u="none" strike="noStrike" cap="none" normalizeH="0" baseline="0" dirty="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421212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50000"/>
                                  </p:iterate>
                                  <p:childTnLst>
                                    <p:set>
                                      <p:cBhvr>
                                        <p:cTn id="12" dur="1" fill="hold">
                                          <p:stCondLst>
                                            <p:cond delay="0"/>
                                          </p:stCondLst>
                                        </p:cTn>
                                        <p:tgtEl>
                                          <p:spTgt spid="6"/>
                                        </p:tgtEl>
                                        <p:attrNameLst>
                                          <p:attrName>style.visibility</p:attrName>
                                        </p:attrNameLst>
                                      </p:cBhvr>
                                      <p:to>
                                        <p:strVal val="visible"/>
                                      </p:to>
                                    </p:set>
                                    <p:anim calcmode="discrete" valueType="clr">
                                      <p:cBhvr override="childStyle">
                                        <p:cTn id="13"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
                                        </p:tgtEl>
                                        <p:attrNameLst>
                                          <p:attrName>fillcolor</p:attrName>
                                        </p:attrNameLst>
                                      </p:cBhvr>
                                      <p:tavLst>
                                        <p:tav tm="0">
                                          <p:val>
                                            <p:clrVal>
                                              <a:schemeClr val="accent2"/>
                                            </p:clrVal>
                                          </p:val>
                                        </p:tav>
                                        <p:tav tm="50000">
                                          <p:val>
                                            <p:clrVal>
                                              <a:schemeClr val="hlink"/>
                                            </p:clrVal>
                                          </p:val>
                                        </p:tav>
                                      </p:tavLst>
                                    </p:anim>
                                    <p:set>
                                      <p:cBhvr>
                                        <p:cTn id="15" dur="80"/>
                                        <p:tgtEl>
                                          <p:spTgt spid="6"/>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ppt_y</p:attrName>
                                        </p:attrNameLst>
                                      </p:cBhvr>
                                      <p:tavLst>
                                        <p:tav tm="0">
                                          <p:val>
                                            <p:strVal val="#ppt_y+#ppt_h*1.125000"/>
                                          </p:val>
                                        </p:tav>
                                        <p:tav tm="100000">
                                          <p:val>
                                            <p:strVal val="#ppt_y"/>
                                          </p:val>
                                        </p:tav>
                                      </p:tavLst>
                                    </p:anim>
                                    <p:animEffect transition="in" filter="wipe(up)">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3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800" decel="100000"/>
                                        <p:tgtEl>
                                          <p:spTgt spid="17"/>
                                        </p:tgtEl>
                                      </p:cBhvr>
                                    </p:animEffect>
                                    <p:anim calcmode="lin" valueType="num">
                                      <p:cBhvr>
                                        <p:cTn id="32" dur="800" decel="100000" fill="hold"/>
                                        <p:tgtEl>
                                          <p:spTgt spid="17"/>
                                        </p:tgtEl>
                                        <p:attrNameLst>
                                          <p:attrName>style.rotation</p:attrName>
                                        </p:attrNameLst>
                                      </p:cBhvr>
                                      <p:tavLst>
                                        <p:tav tm="0">
                                          <p:val>
                                            <p:fltVal val="-90"/>
                                          </p:val>
                                        </p:tav>
                                        <p:tav tm="100000">
                                          <p:val>
                                            <p:fltVal val="0"/>
                                          </p:val>
                                        </p:tav>
                                      </p:tavLst>
                                    </p:anim>
                                    <p:anim calcmode="lin" valueType="num">
                                      <p:cBhvr>
                                        <p:cTn id="33" dur="800" decel="100000" fill="hold"/>
                                        <p:tgtEl>
                                          <p:spTgt spid="17"/>
                                        </p:tgtEl>
                                        <p:attrNameLst>
                                          <p:attrName>ppt_x</p:attrName>
                                        </p:attrNameLst>
                                      </p:cBhvr>
                                      <p:tavLst>
                                        <p:tav tm="0">
                                          <p:val>
                                            <p:strVal val="#ppt_x+0.4"/>
                                          </p:val>
                                        </p:tav>
                                        <p:tav tm="100000">
                                          <p:val>
                                            <p:strVal val="#ppt_x-0.05"/>
                                          </p:val>
                                        </p:tav>
                                      </p:tavLst>
                                    </p:anim>
                                    <p:anim calcmode="lin" valueType="num">
                                      <p:cBhvr>
                                        <p:cTn id="34" dur="800" decel="100000" fill="hold"/>
                                        <p:tgtEl>
                                          <p:spTgt spid="17"/>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9512" y="188640"/>
            <a:ext cx="8856984" cy="646331"/>
          </a:xfrm>
          <a:prstGeom prst="rect">
            <a:avLst/>
          </a:prstGeom>
        </p:spPr>
        <p:txBody>
          <a:bodyPr wrap="square">
            <a:spAutoFit/>
          </a:bodyPr>
          <a:lstStyle/>
          <a:p>
            <a:pPr algn="just"/>
            <a:r>
              <a:rPr lang="fr-FR" dirty="0">
                <a:sym typeface="Symbol"/>
              </a:rPr>
              <a:t></a:t>
            </a:r>
            <a:r>
              <a:rPr lang="fr-FR" dirty="0"/>
              <a:t> L’équivalence du titrage est repérée par le changement de couleur (zone de virage) </a:t>
            </a:r>
            <a:r>
              <a:rPr lang="fr-FR" dirty="0" smtClean="0"/>
              <a:t>de l’indicateur coloré </a:t>
            </a:r>
            <a:r>
              <a:rPr lang="fr-FR" dirty="0" smtClean="0">
                <a:solidFill>
                  <a:schemeClr val="bg1">
                    <a:lumMod val="75000"/>
                  </a:schemeClr>
                </a:solidFill>
              </a:rPr>
              <a:t>(ici, le BBT)</a:t>
            </a:r>
            <a:r>
              <a:rPr lang="fr-FR" dirty="0" smtClean="0"/>
              <a:t>.</a:t>
            </a:r>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ue">
  <a:themeElements>
    <a:clrScheme name="Vue">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ue">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ue">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
  <TotalTime>466</TotalTime>
  <Words>1115</Words>
  <Application>Microsoft Office PowerPoint</Application>
  <PresentationFormat>Affichage à l'écran (4:3)</PresentationFormat>
  <Paragraphs>115</Paragraphs>
  <Slides>17</Slides>
  <Notes>0</Notes>
  <HiddenSlides>2</HiddenSlides>
  <MMClips>0</MMClips>
  <ScaleCrop>false</ScaleCrop>
  <HeadingPairs>
    <vt:vector size="8" baseType="variant">
      <vt:variant>
        <vt:lpstr>Polices utilisées</vt:lpstr>
      </vt:variant>
      <vt:variant>
        <vt:i4>8</vt:i4>
      </vt:variant>
      <vt:variant>
        <vt:lpstr>Thème</vt:lpstr>
      </vt:variant>
      <vt:variant>
        <vt:i4>2</vt:i4>
      </vt:variant>
      <vt:variant>
        <vt:lpstr>Serveurs OLE incorporés</vt:lpstr>
      </vt:variant>
      <vt:variant>
        <vt:i4>2</vt:i4>
      </vt:variant>
      <vt:variant>
        <vt:lpstr>Titres des diapositives</vt:lpstr>
      </vt:variant>
      <vt:variant>
        <vt:i4>17</vt:i4>
      </vt:variant>
    </vt:vector>
  </HeadingPairs>
  <TitlesOfParts>
    <vt:vector size="29" baseType="lpstr">
      <vt:lpstr>Arial</vt:lpstr>
      <vt:lpstr>Calibri</vt:lpstr>
      <vt:lpstr>Century Schoolbook</vt:lpstr>
      <vt:lpstr>Symbol</vt:lpstr>
      <vt:lpstr>Times New Roman</vt:lpstr>
      <vt:lpstr>Wingdings</vt:lpstr>
      <vt:lpstr>Wingdings 2</vt:lpstr>
      <vt:lpstr>Wingdings 3</vt:lpstr>
      <vt:lpstr>Thème Office</vt:lpstr>
      <vt:lpstr>Vue</vt:lpstr>
      <vt:lpstr>Equation</vt:lpstr>
      <vt:lpstr>Equation.DSMT4</vt:lpstr>
      <vt:lpstr>Titrages pH-métriques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Contrôle qualité</dc:title>
  <dc:creator>INTERNET</dc:creator>
  <cp:lastModifiedBy>maintenance</cp:lastModifiedBy>
  <cp:revision>74</cp:revision>
  <dcterms:created xsi:type="dcterms:W3CDTF">2014-07-16T15:30:33Z</dcterms:created>
  <dcterms:modified xsi:type="dcterms:W3CDTF">2022-10-05T11:20:31Z</dcterms:modified>
</cp:coreProperties>
</file>