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sldIdLst>
    <p:sldId id="257"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59" d="100"/>
          <a:sy n="159" d="100"/>
        </p:scale>
        <p:origin x="1854" y="1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28/11/2021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28/11/2021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28/11/2021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28/11/2021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AA309A6D-C09C-4548-B29A-6CF363A7E532}" type="datetimeFigureOut">
              <a:rPr lang="fr-FR" smtClean="0"/>
              <a:pPr/>
              <a:t>28/11/2021</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AA309A6D-C09C-4548-B29A-6CF363A7E532}" type="datetimeFigureOut">
              <a:rPr lang="fr-FR" smtClean="0"/>
              <a:pPr/>
              <a:t>28/11/2021</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28/11/2021</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28/11/2021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28/11/2021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28/11/2021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28/11/2021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2362200" y="4038600"/>
            <a:ext cx="6477000" cy="1828800"/>
          </a:xfrm>
        </p:spPr>
        <p:txBody>
          <a:bodyPr anchor="b"/>
          <a:lstStyle>
            <a:lvl1pPr>
              <a:defRPr cap="all" baseline="0"/>
            </a:lvl1pPr>
          </a:lstStyle>
          <a:p>
            <a:r>
              <a:rPr kumimoji="0" lang="fr-FR"/>
              <a:t>Cliquez pour modifier le style du titre</a:t>
            </a:r>
            <a:endParaRPr kumimoji="0" lang="en-US"/>
          </a:p>
        </p:txBody>
      </p:sp>
      <p:sp>
        <p:nvSpPr>
          <p:cNvPr id="9" name="Sous-titr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Cliquez pour modifier le style des sous-titres du masque</a:t>
            </a:r>
            <a:endParaRPr kumimoji="0" lang="en-US"/>
          </a:p>
        </p:txBody>
      </p:sp>
      <p:sp>
        <p:nvSpPr>
          <p:cNvPr id="28" name="Espace réservé de la date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AA309A6D-C09C-4548-B29A-6CF363A7E532}" type="datetimeFigureOut">
              <a:rPr lang="fr-FR" smtClean="0"/>
              <a:pPr/>
              <a:t>28/11/2021</a:t>
            </a:fld>
            <a:endParaRPr lang="fr-BE"/>
          </a:p>
        </p:txBody>
      </p:sp>
      <p:sp>
        <p:nvSpPr>
          <p:cNvPr id="17" name="Espace réservé du pied de page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fr-BE"/>
          </a:p>
        </p:txBody>
      </p:sp>
      <p:sp>
        <p:nvSpPr>
          <p:cNvPr id="29" name="Espace réservé du numéro de diapositive 28"/>
          <p:cNvSpPr>
            <a:spLocks noGrp="1"/>
          </p:cNvSpPr>
          <p:nvPr>
            <p:ph type="sldNum" sz="quarter" idx="12"/>
          </p:nvPr>
        </p:nvSpPr>
        <p:spPr>
          <a:xfrm>
            <a:off x="8001000" y="228600"/>
            <a:ext cx="838200" cy="381000"/>
          </a:xfrm>
        </p:spPr>
        <p:txBody>
          <a:bodyPr/>
          <a:lstStyle>
            <a:lvl1pPr>
              <a:defRPr>
                <a:solidFill>
                  <a:schemeClr val="tx2"/>
                </a:solidFill>
              </a:defRPr>
            </a:lvl1p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612648" y="228600"/>
            <a:ext cx="8153400" cy="990600"/>
          </a:xfrm>
        </p:spPr>
        <p:txBody>
          <a:bodyPr/>
          <a:lstStyle/>
          <a:p>
            <a:r>
              <a:rPr kumimoji="0" lang="fr-FR"/>
              <a:t>Cliquez pour modifier le style du titre</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28/11/2021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lvl1pPr>
              <a:defRPr>
                <a:solidFill>
                  <a:srgbClr val="FFFFFF"/>
                </a:solidFill>
              </a:defRPr>
            </a:lvl1pPr>
          </a:lstStyle>
          <a:p>
            <a:fld id="{CF4668DC-857F-487D-BFFA-8C0CA5037977}" type="slidenum">
              <a:rPr lang="fr-BE" smtClean="0"/>
              <a:pPr/>
              <a:t>‹N°›</a:t>
            </a:fld>
            <a:endParaRPr lang="fr-BE"/>
          </a:p>
        </p:txBody>
      </p:sp>
      <p:sp>
        <p:nvSpPr>
          <p:cNvPr id="8" name="Espace réservé du contenu 7"/>
          <p:cNvSpPr>
            <a:spLocks noGrp="1"/>
          </p:cNvSpPr>
          <p:nvPr>
            <p:ph sz="quarter" idx="1"/>
          </p:nvPr>
        </p:nvSpPr>
        <p:spPr>
          <a:xfrm>
            <a:off x="612648" y="1600200"/>
            <a:ext cx="8153400" cy="44958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Cliquez pour modifier les styles du texte du masque</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fr-FR"/>
              <a:t>Cliquez pour modifier le style du titre</a:t>
            </a:r>
            <a:endParaRPr kumimoji="0" lang="en-US"/>
          </a:p>
        </p:txBody>
      </p:sp>
      <p:sp>
        <p:nvSpPr>
          <p:cNvPr id="12" name="Espace réservé de la date 11"/>
          <p:cNvSpPr>
            <a:spLocks noGrp="1"/>
          </p:cNvSpPr>
          <p:nvPr>
            <p:ph type="dt" sz="half" idx="10"/>
          </p:nvPr>
        </p:nvSpPr>
        <p:spPr/>
        <p:txBody>
          <a:bodyPr/>
          <a:lstStyle/>
          <a:p>
            <a:fld id="{AA309A6D-C09C-4548-B29A-6CF363A7E532}" type="datetimeFigureOut">
              <a:rPr lang="fr-FR" smtClean="0"/>
              <a:pPr/>
              <a:t>28/11/2021</a:t>
            </a:fld>
            <a:endParaRPr lang="fr-BE"/>
          </a:p>
        </p:txBody>
      </p:sp>
      <p:sp>
        <p:nvSpPr>
          <p:cNvPr id="13" name="Espace réservé du numéro de diapositive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CF4668DC-857F-487D-BFFA-8C0CA5037977}" type="slidenum">
              <a:rPr lang="fr-BE" smtClean="0"/>
              <a:pPr/>
              <a:t>‹N°›</a:t>
            </a:fld>
            <a:endParaRPr lang="fr-BE"/>
          </a:p>
        </p:txBody>
      </p:sp>
      <p:sp>
        <p:nvSpPr>
          <p:cNvPr id="14" name="Espace réservé du pied de page 13"/>
          <p:cNvSpPr>
            <a:spLocks noGrp="1"/>
          </p:cNvSpPr>
          <p:nvPr>
            <p:ph type="ftr" sz="quarter" idx="12"/>
          </p:nvPr>
        </p:nvSpPr>
        <p:spPr/>
        <p:txBody>
          <a:bodyPr/>
          <a:lstStyle/>
          <a:p>
            <a:endParaRPr lang="fr-BE"/>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9" name="Espace réservé du contenu 8"/>
          <p:cNvSpPr>
            <a:spLocks noGrp="1"/>
          </p:cNvSpPr>
          <p:nvPr>
            <p:ph sz="quarter" idx="1"/>
          </p:nvPr>
        </p:nvSpPr>
        <p:spPr>
          <a:xfrm>
            <a:off x="609600" y="1589567"/>
            <a:ext cx="3886200" cy="45720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1" name="Espace réservé du contenu 10"/>
          <p:cNvSpPr>
            <a:spLocks noGrp="1"/>
          </p:cNvSpPr>
          <p:nvPr>
            <p:ph sz="quarter" idx="2"/>
          </p:nvPr>
        </p:nvSpPr>
        <p:spPr>
          <a:xfrm>
            <a:off x="4844901" y="1589567"/>
            <a:ext cx="3886200" cy="45720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8" name="Espace réservé de la date 7"/>
          <p:cNvSpPr>
            <a:spLocks noGrp="1"/>
          </p:cNvSpPr>
          <p:nvPr>
            <p:ph type="dt" sz="half" idx="15"/>
          </p:nvPr>
        </p:nvSpPr>
        <p:spPr/>
        <p:txBody>
          <a:bodyPr rtlCol="0"/>
          <a:lstStyle/>
          <a:p>
            <a:fld id="{AA309A6D-C09C-4548-B29A-6CF363A7E532}" type="datetimeFigureOut">
              <a:rPr lang="fr-FR" smtClean="0"/>
              <a:pPr/>
              <a:t>28/11/2021</a:t>
            </a:fld>
            <a:endParaRPr lang="fr-BE"/>
          </a:p>
        </p:txBody>
      </p:sp>
      <p:sp>
        <p:nvSpPr>
          <p:cNvPr id="10" name="Espace réservé du numéro de diapositive 9"/>
          <p:cNvSpPr>
            <a:spLocks noGrp="1"/>
          </p:cNvSpPr>
          <p:nvPr>
            <p:ph type="sldNum" sz="quarter" idx="16"/>
          </p:nvPr>
        </p:nvSpPr>
        <p:spPr/>
        <p:txBody>
          <a:bodyPr rtlCol="0"/>
          <a:lstStyle/>
          <a:p>
            <a:fld id="{CF4668DC-857F-487D-BFFA-8C0CA5037977}" type="slidenum">
              <a:rPr lang="fr-BE" smtClean="0"/>
              <a:pPr/>
              <a:t>‹N°›</a:t>
            </a:fld>
            <a:endParaRPr lang="fr-BE"/>
          </a:p>
        </p:txBody>
      </p:sp>
      <p:sp>
        <p:nvSpPr>
          <p:cNvPr id="12" name="Espace réservé du pied de page 11"/>
          <p:cNvSpPr>
            <a:spLocks noGrp="1"/>
          </p:cNvSpPr>
          <p:nvPr>
            <p:ph type="ftr" sz="quarter" idx="17"/>
          </p:nvPr>
        </p:nvSpPr>
        <p:spPr/>
        <p:txBody>
          <a:bodyPr rtlCol="0"/>
          <a:lstStyle/>
          <a:p>
            <a:endParaRPr lang="fr-B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533400" y="273050"/>
            <a:ext cx="8153400" cy="869950"/>
          </a:xfrm>
        </p:spPr>
        <p:txBody>
          <a:bodyPr anchor="ctr"/>
          <a:lstStyle>
            <a:lvl1pPr>
              <a:defRPr/>
            </a:lvl1pPr>
          </a:lstStyle>
          <a:p>
            <a:r>
              <a:rPr kumimoji="0" lang="fr-FR"/>
              <a:t>Cliquez pour modifier le style du titre</a:t>
            </a:r>
            <a:endParaRPr kumimoji="0" lang="en-US"/>
          </a:p>
        </p:txBody>
      </p:sp>
      <p:sp>
        <p:nvSpPr>
          <p:cNvPr id="11" name="Espace réservé du contenu 10"/>
          <p:cNvSpPr>
            <a:spLocks noGrp="1"/>
          </p:cNvSpPr>
          <p:nvPr>
            <p:ph sz="quarter" idx="2"/>
          </p:nvPr>
        </p:nvSpPr>
        <p:spPr>
          <a:xfrm>
            <a:off x="609600" y="2438400"/>
            <a:ext cx="3886200" cy="35814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3" name="Espace réservé du contenu 12"/>
          <p:cNvSpPr>
            <a:spLocks noGrp="1"/>
          </p:cNvSpPr>
          <p:nvPr>
            <p:ph sz="quarter" idx="4"/>
          </p:nvPr>
        </p:nvSpPr>
        <p:spPr>
          <a:xfrm>
            <a:off x="4800600" y="2438400"/>
            <a:ext cx="3886200" cy="35814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0" name="Espace réservé de la date 9"/>
          <p:cNvSpPr>
            <a:spLocks noGrp="1"/>
          </p:cNvSpPr>
          <p:nvPr>
            <p:ph type="dt" sz="half" idx="15"/>
          </p:nvPr>
        </p:nvSpPr>
        <p:spPr/>
        <p:txBody>
          <a:bodyPr rtlCol="0"/>
          <a:lstStyle/>
          <a:p>
            <a:fld id="{AA309A6D-C09C-4548-B29A-6CF363A7E532}" type="datetimeFigureOut">
              <a:rPr lang="fr-FR" smtClean="0"/>
              <a:pPr/>
              <a:t>28/11/2021</a:t>
            </a:fld>
            <a:endParaRPr lang="fr-BE"/>
          </a:p>
        </p:txBody>
      </p:sp>
      <p:sp>
        <p:nvSpPr>
          <p:cNvPr id="12" name="Espace réservé du numéro de diapositive 11"/>
          <p:cNvSpPr>
            <a:spLocks noGrp="1"/>
          </p:cNvSpPr>
          <p:nvPr>
            <p:ph type="sldNum" sz="quarter" idx="16"/>
          </p:nvPr>
        </p:nvSpPr>
        <p:spPr/>
        <p:txBody>
          <a:bodyPr rtlCol="0"/>
          <a:lstStyle/>
          <a:p>
            <a:fld id="{CF4668DC-857F-487D-BFFA-8C0CA5037977}" type="slidenum">
              <a:rPr lang="fr-BE" smtClean="0"/>
              <a:pPr/>
              <a:t>‹N°›</a:t>
            </a:fld>
            <a:endParaRPr lang="fr-BE"/>
          </a:p>
        </p:txBody>
      </p:sp>
      <p:sp>
        <p:nvSpPr>
          <p:cNvPr id="14" name="Espace réservé du pied de page 13"/>
          <p:cNvSpPr>
            <a:spLocks noGrp="1"/>
          </p:cNvSpPr>
          <p:nvPr>
            <p:ph type="ftr" sz="quarter" idx="17"/>
          </p:nvPr>
        </p:nvSpPr>
        <p:spPr/>
        <p:txBody>
          <a:bodyPr rtlCol="0"/>
          <a:lstStyle/>
          <a:p>
            <a:endParaRPr lang="fr-BE"/>
          </a:p>
        </p:txBody>
      </p:sp>
      <p:sp>
        <p:nvSpPr>
          <p:cNvPr id="16" name="Espace réservé du texte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fr-FR"/>
              <a:t>Cliquez pour modifier les styles du texte du masque</a:t>
            </a:r>
          </a:p>
        </p:txBody>
      </p:sp>
      <p:sp>
        <p:nvSpPr>
          <p:cNvPr id="15" name="Espace réservé du texte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fr-FR"/>
              <a:t>Cliquez pour modifier les styles du texte du masque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e la date 2"/>
          <p:cNvSpPr>
            <a:spLocks noGrp="1"/>
          </p:cNvSpPr>
          <p:nvPr>
            <p:ph type="dt" sz="half" idx="10"/>
          </p:nvPr>
        </p:nvSpPr>
        <p:spPr/>
        <p:txBody>
          <a:bodyPr/>
          <a:lstStyle/>
          <a:p>
            <a:fld id="{AA309A6D-C09C-4548-B29A-6CF363A7E532}" type="datetimeFigureOut">
              <a:rPr lang="fr-FR" smtClean="0"/>
              <a:pPr/>
              <a:t>28/11/2021</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lvl1pPr>
              <a:defRPr>
                <a:solidFill>
                  <a:srgbClr val="FFFFFF"/>
                </a:solidFill>
              </a:defRPr>
            </a:lvl1pPr>
          </a:lstStyle>
          <a:p>
            <a:fld id="{CF4668DC-857F-487D-BFFA-8C0CA5037977}" type="slidenum">
              <a:rPr lang="fr-BE" smtClean="0"/>
              <a:pPr/>
              <a:t>‹N°›</a:t>
            </a:fld>
            <a:endParaRPr lang="fr-B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28/11/2021</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a:xfrm>
            <a:off x="0" y="6248400"/>
            <a:ext cx="533400" cy="381000"/>
          </a:xfrm>
        </p:spPr>
        <p:txBody>
          <a:bodyPr/>
          <a:lstStyle>
            <a:lvl1pPr>
              <a:defRPr>
                <a:solidFill>
                  <a:schemeClr val="tx2"/>
                </a:solidFill>
              </a:defRPr>
            </a:lvl1pPr>
          </a:lstStyle>
          <a:p>
            <a:fld id="{CF4668DC-857F-487D-BFFA-8C0CA5037977}" type="slidenum">
              <a:rPr lang="fr-BE" smtClean="0"/>
              <a:pPr/>
              <a:t>‹N°›</a:t>
            </a:fld>
            <a:endParaRPr lang="fr-B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0" y="273050"/>
            <a:ext cx="8077200" cy="869950"/>
          </a:xfrm>
        </p:spPr>
        <p:txBody>
          <a:bodyPr anchor="ctr"/>
          <a:lstStyle>
            <a:lvl1pPr algn="l">
              <a:buNone/>
              <a:defRPr sz="4400" b="0"/>
            </a:lvl1pPr>
          </a:lstStyle>
          <a:p>
            <a:r>
              <a:rPr kumimoji="0" lang="fr-FR"/>
              <a:t>Cliquez pour modifier le style du titre</a:t>
            </a:r>
            <a:endParaRPr kumimoji="0" lang="en-US"/>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28/11/2021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lvl1pPr>
              <a:defRPr>
                <a:solidFill>
                  <a:srgbClr val="FFFFFF"/>
                </a:solidFill>
              </a:defRPr>
            </a:lvl1pPr>
          </a:lstStyle>
          <a:p>
            <a:fld id="{CF4668DC-857F-487D-BFFA-8C0CA5037977}" type="slidenum">
              <a:rPr lang="fr-BE" smtClean="0"/>
              <a:pPr/>
              <a:t>‹N°›</a:t>
            </a:fld>
            <a:endParaRPr lang="fr-BE"/>
          </a:p>
        </p:txBody>
      </p:sp>
      <p:sp>
        <p:nvSpPr>
          <p:cNvPr id="3" name="Espace réservé du texte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a:t>Cliquez pour modifier les styles du texte du masque</a:t>
            </a:r>
          </a:p>
        </p:txBody>
      </p:sp>
      <p:sp>
        <p:nvSpPr>
          <p:cNvPr id="9" name="Espace réservé du contenu 8"/>
          <p:cNvSpPr>
            <a:spLocks noGrp="1"/>
          </p:cNvSpPr>
          <p:nvPr>
            <p:ph sz="quarter" idx="1"/>
          </p:nvPr>
        </p:nvSpPr>
        <p:spPr>
          <a:xfrm>
            <a:off x="2362200" y="1752600"/>
            <a:ext cx="6400800" cy="44196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3">
        <a:schemeClr val="bg2"/>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FR"/>
              <a:t>Cliquez pour modifier les styles du texte du masque</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fr-FR"/>
              <a:t>Cliquez pour modifier le style du titre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Espace réservé de la date 11"/>
          <p:cNvSpPr>
            <a:spLocks noGrp="1"/>
          </p:cNvSpPr>
          <p:nvPr>
            <p:ph type="dt" sz="half" idx="10"/>
          </p:nvPr>
        </p:nvSpPr>
        <p:spPr>
          <a:xfrm>
            <a:off x="6248400" y="6248400"/>
            <a:ext cx="2667000" cy="365125"/>
          </a:xfrm>
        </p:spPr>
        <p:txBody>
          <a:bodyPr rtlCol="0"/>
          <a:lstStyle/>
          <a:p>
            <a:fld id="{AA309A6D-C09C-4548-B29A-6CF363A7E532}" type="datetimeFigureOut">
              <a:rPr lang="fr-FR" smtClean="0"/>
              <a:pPr/>
              <a:t>28/11/2021</a:t>
            </a:fld>
            <a:endParaRPr lang="fr-BE"/>
          </a:p>
        </p:txBody>
      </p:sp>
      <p:sp>
        <p:nvSpPr>
          <p:cNvPr id="13" name="Espace réservé du numéro de diapositive 12"/>
          <p:cNvSpPr>
            <a:spLocks noGrp="1"/>
          </p:cNvSpPr>
          <p:nvPr>
            <p:ph type="sldNum" sz="quarter" idx="11"/>
          </p:nvPr>
        </p:nvSpPr>
        <p:spPr>
          <a:xfrm>
            <a:off x="0" y="4667249"/>
            <a:ext cx="1447800" cy="663578"/>
          </a:xfrm>
        </p:spPr>
        <p:txBody>
          <a:bodyPr rtlCol="0"/>
          <a:lstStyle>
            <a:lvl1pPr>
              <a:defRPr sz="2800"/>
            </a:lvl1pPr>
          </a:lstStyle>
          <a:p>
            <a:fld id="{CF4668DC-857F-487D-BFFA-8C0CA5037977}" type="slidenum">
              <a:rPr lang="fr-BE" smtClean="0"/>
              <a:pPr/>
              <a:t>‹N°›</a:t>
            </a:fld>
            <a:endParaRPr lang="fr-BE"/>
          </a:p>
        </p:txBody>
      </p:sp>
      <p:sp>
        <p:nvSpPr>
          <p:cNvPr id="14" name="Espace réservé du pied de page 13"/>
          <p:cNvSpPr>
            <a:spLocks noGrp="1"/>
          </p:cNvSpPr>
          <p:nvPr>
            <p:ph type="ftr" sz="quarter" idx="12"/>
          </p:nvPr>
        </p:nvSpPr>
        <p:spPr>
          <a:xfrm>
            <a:off x="1600200" y="6248206"/>
            <a:ext cx="4572000" cy="365125"/>
          </a:xfrm>
        </p:spPr>
        <p:txBody>
          <a:bodyPr rtlCol="0"/>
          <a:lstStyle/>
          <a:p>
            <a:endParaRPr lang="fr-BE"/>
          </a:p>
        </p:txBody>
      </p:sp>
      <p:sp>
        <p:nvSpPr>
          <p:cNvPr id="3" name="Espace réservé pour une image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fr-FR"/>
              <a:t>Cliquez sur l'icône pour ajouter une image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28/11/2021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Ref idx="1001">
        <a:schemeClr val="bg1"/>
      </p:bgRef>
    </p:bg>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53200" y="609600"/>
            <a:ext cx="2057400" cy="5516563"/>
          </a:xfrm>
        </p:spPr>
        <p:txBody>
          <a:bodyPr vert="eaVer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457200" y="609600"/>
            <a:ext cx="5562600" cy="5516564"/>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a:xfrm>
            <a:off x="6553200" y="6248402"/>
            <a:ext cx="2209800" cy="365125"/>
          </a:xfrm>
        </p:spPr>
        <p:txBody>
          <a:bodyPr/>
          <a:lstStyle/>
          <a:p>
            <a:fld id="{AA309A6D-C09C-4548-B29A-6CF363A7E532}" type="datetimeFigureOut">
              <a:rPr lang="fr-FR" smtClean="0"/>
              <a:pPr/>
              <a:t>28/11/2021</a:t>
            </a:fld>
            <a:endParaRPr lang="fr-BE"/>
          </a:p>
        </p:txBody>
      </p:sp>
      <p:sp>
        <p:nvSpPr>
          <p:cNvPr id="5" name="Espace réservé du pied de page 4"/>
          <p:cNvSpPr>
            <a:spLocks noGrp="1"/>
          </p:cNvSpPr>
          <p:nvPr>
            <p:ph type="ftr" sz="quarter" idx="11"/>
          </p:nvPr>
        </p:nvSpPr>
        <p:spPr>
          <a:xfrm>
            <a:off x="457201" y="6248207"/>
            <a:ext cx="5573483" cy="365125"/>
          </a:xfrm>
        </p:spPr>
        <p:txBody>
          <a:bodyPr/>
          <a:lstStyle/>
          <a:p>
            <a:endParaRPr lang="fr-BE"/>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rot="5400000">
            <a:off x="5989638" y="144462"/>
            <a:ext cx="533400" cy="244476"/>
          </a:xfrm>
        </p:spPr>
        <p:txBody>
          <a:bodyPr/>
          <a:lstStyle/>
          <a:p>
            <a:fld id="{CF4668DC-857F-487D-BFFA-8C0CA5037977}" type="slidenum">
              <a:rPr lang="fr-BE" smtClean="0"/>
              <a:pPr/>
              <a:t>‹N°›</a:t>
            </a:fld>
            <a:endParaRPr lang="fr-BE"/>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28/11/2021</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609600" y="228600"/>
            <a:ext cx="8153400" cy="990600"/>
          </a:xfrm>
          <a:prstGeom prst="rect">
            <a:avLst/>
          </a:prstGeom>
        </p:spPr>
        <p:txBody>
          <a:bodyPr vert="horz" anchor="ctr">
            <a:normAutofit/>
          </a:bodyPr>
          <a:lstStyle/>
          <a:p>
            <a:r>
              <a:rPr kumimoji="0" lang="fr-FR"/>
              <a:t>Cliquez pour modifier le style du titre</a:t>
            </a:r>
            <a:endParaRPr kumimoji="0" lang="en-US"/>
          </a:p>
        </p:txBody>
      </p:sp>
      <p:sp>
        <p:nvSpPr>
          <p:cNvPr id="13" name="Espace réservé du texte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4" name="Espace réservé de la date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AA309A6D-C09C-4548-B29A-6CF363A7E532}" type="datetimeFigureOut">
              <a:rPr lang="fr-FR" smtClean="0"/>
              <a:pPr/>
              <a:t>28/11/2021</a:t>
            </a:fld>
            <a:endParaRPr lang="fr-BE"/>
          </a:p>
        </p:txBody>
      </p:sp>
      <p:sp>
        <p:nvSpPr>
          <p:cNvPr id="3" name="Espace réservé du pied de page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fr-BE"/>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Espace réservé du numéro de diapositive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png"/><Relationship Id="rId5" Type="http://schemas.openxmlformats.org/officeDocument/2006/relationships/image" Target="../media/image3.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6.wmf"/></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2.png"/><Relationship Id="rId4" Type="http://schemas.openxmlformats.org/officeDocument/2006/relationships/image" Target="../media/image11.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ctrTitle"/>
          </p:nvPr>
        </p:nvSpPr>
        <p:spPr>
          <a:xfrm>
            <a:off x="398873" y="1196752"/>
            <a:ext cx="8421986" cy="630942"/>
          </a:xfrm>
          <a:ln>
            <a:noFill/>
          </a:ln>
        </p:spPr>
        <p:txBody>
          <a:bodyPr wrap="squar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fr-FR" sz="3500" b="1" dirty="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Cinétique chimique et catalyse</a:t>
            </a:r>
          </a:p>
        </p:txBody>
      </p:sp>
      <p:sp>
        <p:nvSpPr>
          <p:cNvPr id="5" name="Rectangle 4"/>
          <p:cNvSpPr/>
          <p:nvPr/>
        </p:nvSpPr>
        <p:spPr>
          <a:xfrm>
            <a:off x="539552" y="116632"/>
            <a:ext cx="3608680" cy="830997"/>
          </a:xfrm>
          <a:prstGeom prst="rect">
            <a:avLst/>
          </a:prstGeom>
          <a:effectLst>
            <a:outerShdw blurRad="50800" dist="38100" dir="8100000" algn="tr" rotWithShape="0">
              <a:prstClr val="black">
                <a:alpha val="40000"/>
              </a:prstClr>
            </a:outerShdw>
          </a:effectLst>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fr-FR"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j-lt"/>
              </a:rPr>
              <a:t>Chapitre 4 :</a:t>
            </a:r>
          </a:p>
        </p:txBody>
      </p:sp>
      <p:sp>
        <p:nvSpPr>
          <p:cNvPr id="6" name="Rectangle 5"/>
          <p:cNvSpPr/>
          <p:nvPr/>
        </p:nvSpPr>
        <p:spPr>
          <a:xfrm>
            <a:off x="251520" y="2852936"/>
            <a:ext cx="3047501" cy="369332"/>
          </a:xfrm>
          <a:prstGeom prst="rect">
            <a:avLst/>
          </a:prstGeom>
        </p:spPr>
        <p:txBody>
          <a:bodyPr wrap="none">
            <a:spAutoFit/>
          </a:bodyPr>
          <a:lstStyle/>
          <a:p>
            <a:r>
              <a:rPr lang="fr-FR" u="sng" dirty="0">
                <a:solidFill>
                  <a:schemeClr val="tx1">
                    <a:lumMod val="50000"/>
                  </a:schemeClr>
                </a:solidFill>
                <a:latin typeface="Calibri" pitchFamily="34" charset="0"/>
                <a:cs typeface="Calibri" pitchFamily="34" charset="0"/>
              </a:rPr>
              <a:t>Les objectifs de connaissance :</a:t>
            </a:r>
            <a:endParaRPr lang="fr-FR" dirty="0">
              <a:solidFill>
                <a:schemeClr val="tx1">
                  <a:lumMod val="50000"/>
                </a:schemeClr>
              </a:solidFill>
              <a:latin typeface="Calibri" pitchFamily="34" charset="0"/>
              <a:cs typeface="Calibri" pitchFamily="34" charset="0"/>
            </a:endParaRPr>
          </a:p>
        </p:txBody>
      </p:sp>
      <p:sp>
        <p:nvSpPr>
          <p:cNvPr id="7" name="Rectangle 6"/>
          <p:cNvSpPr/>
          <p:nvPr/>
        </p:nvSpPr>
        <p:spPr>
          <a:xfrm>
            <a:off x="251520" y="4771604"/>
            <a:ext cx="2843599" cy="369332"/>
          </a:xfrm>
          <a:prstGeom prst="rect">
            <a:avLst/>
          </a:prstGeom>
        </p:spPr>
        <p:txBody>
          <a:bodyPr wrap="none">
            <a:spAutoFit/>
          </a:bodyPr>
          <a:lstStyle/>
          <a:p>
            <a:r>
              <a:rPr lang="fr-FR" u="sng" dirty="0">
                <a:solidFill>
                  <a:schemeClr val="tx1">
                    <a:lumMod val="50000"/>
                  </a:schemeClr>
                </a:solidFill>
                <a:latin typeface="Calibri" pitchFamily="34" charset="0"/>
                <a:cs typeface="Calibri" pitchFamily="34" charset="0"/>
              </a:rPr>
              <a:t>Les objectifs de savoir-faire :</a:t>
            </a:r>
            <a:endParaRPr lang="fr-FR" dirty="0">
              <a:solidFill>
                <a:schemeClr val="tx1">
                  <a:lumMod val="50000"/>
                </a:schemeClr>
              </a:solidFill>
              <a:latin typeface="Calibri" pitchFamily="34" charset="0"/>
              <a:cs typeface="Calibri" pitchFamily="34" charset="0"/>
            </a:endParaRPr>
          </a:p>
        </p:txBody>
      </p:sp>
      <p:sp>
        <p:nvSpPr>
          <p:cNvPr id="8" name="Rectangle 7"/>
          <p:cNvSpPr/>
          <p:nvPr/>
        </p:nvSpPr>
        <p:spPr>
          <a:xfrm>
            <a:off x="467545" y="3222268"/>
            <a:ext cx="8496944" cy="1477328"/>
          </a:xfrm>
          <a:prstGeom prst="rect">
            <a:avLst/>
          </a:prstGeom>
        </p:spPr>
        <p:txBody>
          <a:bodyPr wrap="square">
            <a:spAutoFit/>
          </a:bodyPr>
          <a:lstStyle/>
          <a:p>
            <a:pPr lvl="0">
              <a:buFontTx/>
              <a:buChar char="-"/>
            </a:pPr>
            <a:r>
              <a:rPr lang="fr-FR" strike="sngStrike" dirty="0">
                <a:solidFill>
                  <a:schemeClr val="tx1">
                    <a:lumMod val="50000"/>
                  </a:schemeClr>
                </a:solidFill>
                <a:latin typeface="Calibri" pitchFamily="34" charset="0"/>
                <a:cs typeface="Calibri" pitchFamily="34" charset="0"/>
              </a:rPr>
              <a:t> </a:t>
            </a:r>
            <a:r>
              <a:rPr lang="fr-FR" strike="sngStrike" dirty="0">
                <a:solidFill>
                  <a:schemeClr val="tx1">
                    <a:lumMod val="50000"/>
                  </a:schemeClr>
                </a:solidFill>
                <a:latin typeface="Calibri" pitchFamily="34" charset="0"/>
              </a:rPr>
              <a:t>La lumière présente des aspects ondulatoire et particulaire ;</a:t>
            </a:r>
            <a:endParaRPr lang="fr-FR" strike="sngStrike" dirty="0">
              <a:solidFill>
                <a:schemeClr val="tx1">
                  <a:lumMod val="50000"/>
                </a:schemeClr>
              </a:solidFill>
              <a:latin typeface="Calibri" pitchFamily="34" charset="0"/>
              <a:cs typeface="Calibri" pitchFamily="34" charset="0"/>
            </a:endParaRPr>
          </a:p>
          <a:p>
            <a:pPr lvl="0">
              <a:buFontTx/>
              <a:buChar char="-"/>
            </a:pPr>
            <a:r>
              <a:rPr lang="fr-FR" strike="sngStrike" dirty="0">
                <a:solidFill>
                  <a:schemeClr val="tx1">
                    <a:lumMod val="50000"/>
                  </a:schemeClr>
                </a:solidFill>
                <a:latin typeface="Calibri" pitchFamily="34" charset="0"/>
              </a:rPr>
              <a:t> On peut associer une onde à une particule (relation de De Broglie) ;</a:t>
            </a:r>
          </a:p>
          <a:p>
            <a:pPr lvl="0">
              <a:buFontTx/>
              <a:buChar char="-"/>
            </a:pPr>
            <a:r>
              <a:rPr lang="fr-FR" strike="sngStrike" dirty="0">
                <a:solidFill>
                  <a:schemeClr val="tx1">
                    <a:lumMod val="50000"/>
                  </a:schemeClr>
                </a:solidFill>
                <a:latin typeface="Calibri" pitchFamily="34" charset="0"/>
                <a:cs typeface="Calibri" pitchFamily="34" charset="0"/>
              </a:rPr>
              <a:t> </a:t>
            </a:r>
            <a:r>
              <a:rPr lang="fr-FR" strike="sngStrike" dirty="0">
                <a:solidFill>
                  <a:schemeClr val="tx1">
                    <a:lumMod val="50000"/>
                  </a:schemeClr>
                </a:solidFill>
                <a:latin typeface="Calibri" pitchFamily="34" charset="0"/>
              </a:rPr>
              <a:t>Transferts d’énergie (émissions spontanée et stimulée d’énergie) ;</a:t>
            </a:r>
          </a:p>
          <a:p>
            <a:pPr lvl="0">
              <a:buFontTx/>
              <a:buChar char="-"/>
            </a:pPr>
            <a:r>
              <a:rPr lang="fr-FR" strike="sngStrike" dirty="0">
                <a:solidFill>
                  <a:schemeClr val="tx1">
                    <a:lumMod val="50000"/>
                  </a:schemeClr>
                </a:solidFill>
                <a:latin typeface="Calibri" pitchFamily="34" charset="0"/>
                <a:cs typeface="Calibri" pitchFamily="34" charset="0"/>
              </a:rPr>
              <a:t> </a:t>
            </a:r>
            <a:r>
              <a:rPr lang="fr-FR" strike="sngStrike" dirty="0">
                <a:solidFill>
                  <a:schemeClr val="tx1">
                    <a:lumMod val="50000"/>
                  </a:schemeClr>
                </a:solidFill>
                <a:latin typeface="Calibri" pitchFamily="34" charset="0"/>
              </a:rPr>
              <a:t>Aspect probabiliste de certains phénomènes quantiques ;</a:t>
            </a:r>
          </a:p>
          <a:p>
            <a:pPr lvl="0">
              <a:buFontTx/>
              <a:buChar char="-"/>
            </a:pPr>
            <a:r>
              <a:rPr lang="fr-FR" strike="sngStrike" dirty="0">
                <a:solidFill>
                  <a:schemeClr val="tx1">
                    <a:lumMod val="50000"/>
                  </a:schemeClr>
                </a:solidFill>
                <a:latin typeface="Calibri" pitchFamily="34" charset="0"/>
              </a:rPr>
              <a:t> Fonctionnement du LASER et propriétés.</a:t>
            </a:r>
            <a:endParaRPr lang="fr-FR" strike="sngStrike" dirty="0">
              <a:solidFill>
                <a:schemeClr val="tx1">
                  <a:lumMod val="50000"/>
                </a:schemeClr>
              </a:solidFill>
              <a:latin typeface="Calibri" pitchFamily="34" charset="0"/>
              <a:cs typeface="Calibri" pitchFamily="34" charset="0"/>
            </a:endParaRPr>
          </a:p>
        </p:txBody>
      </p:sp>
      <p:sp>
        <p:nvSpPr>
          <p:cNvPr id="9" name="Rectangle 8"/>
          <p:cNvSpPr/>
          <p:nvPr/>
        </p:nvSpPr>
        <p:spPr>
          <a:xfrm>
            <a:off x="467544" y="5131644"/>
            <a:ext cx="8496944" cy="615553"/>
          </a:xfrm>
          <a:prstGeom prst="rect">
            <a:avLst/>
          </a:prstGeom>
        </p:spPr>
        <p:txBody>
          <a:bodyPr wrap="square">
            <a:spAutoFit/>
          </a:bodyPr>
          <a:lstStyle/>
          <a:p>
            <a:pPr lvl="0">
              <a:buFontTx/>
              <a:buChar char="-"/>
            </a:pPr>
            <a:r>
              <a:rPr lang="fr-FR" sz="1700" strike="sngStrike" dirty="0">
                <a:solidFill>
                  <a:schemeClr val="tx1">
                    <a:lumMod val="50000"/>
                  </a:schemeClr>
                </a:solidFill>
                <a:latin typeface="Calibri" pitchFamily="34" charset="0"/>
              </a:rPr>
              <a:t> Identifier des situations physiques où le caractère ondulatoire de la matière est significatif ;</a:t>
            </a:r>
          </a:p>
          <a:p>
            <a:pPr lvl="0">
              <a:buFontTx/>
              <a:buChar char="-"/>
            </a:pPr>
            <a:r>
              <a:rPr lang="fr-FR" sz="1700" strike="sngStrike" dirty="0">
                <a:solidFill>
                  <a:schemeClr val="tx1">
                    <a:lumMod val="50000"/>
                  </a:schemeClr>
                </a:solidFill>
                <a:latin typeface="Calibri" pitchFamily="34" charset="0"/>
                <a:cs typeface="Calibri" pitchFamily="34" charset="0"/>
              </a:rPr>
              <a:t> </a:t>
            </a:r>
            <a:r>
              <a:rPr lang="fr-FR" sz="1700" strike="sngStrike" dirty="0">
                <a:solidFill>
                  <a:schemeClr val="tx1">
                    <a:lumMod val="50000"/>
                  </a:schemeClr>
                </a:solidFill>
                <a:latin typeface="Calibri" pitchFamily="34" charset="0"/>
              </a:rPr>
              <a:t>Identifier des situations physiques où le caractère corpusculaire de la matière est significatif.</a:t>
            </a:r>
            <a:endParaRPr lang="fr-FR" sz="1700" strike="sngStrike" dirty="0">
              <a:solidFill>
                <a:schemeClr val="tx1">
                  <a:lumMod val="50000"/>
                </a:schemeClr>
              </a:solidFill>
              <a:latin typeface="Calibri" pitchFamily="34" charset="0"/>
              <a:cs typeface="Calibri" pitchFamily="34" charset="0"/>
            </a:endParaRPr>
          </a:p>
        </p:txBody>
      </p:sp>
      <p:sp>
        <p:nvSpPr>
          <p:cNvPr id="10" name="ZoneTexte 9"/>
          <p:cNvSpPr txBox="1"/>
          <p:nvPr/>
        </p:nvSpPr>
        <p:spPr>
          <a:xfrm>
            <a:off x="35496" y="6088941"/>
            <a:ext cx="2141933" cy="584775"/>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wrap="square" rtlCol="0" anchor="ctr">
            <a:spAutoFit/>
          </a:bodyPr>
          <a:lstStyle/>
          <a:p>
            <a:r>
              <a:rPr lang="fr-FR" sz="1600" i="1" u="sng" strike="sngStrike" dirty="0">
                <a:effectLst>
                  <a:outerShdw blurRad="50800" dist="38100" dir="2700000" algn="tl" rotWithShape="0">
                    <a:prstClr val="black">
                      <a:alpha val="40000"/>
                    </a:prstClr>
                  </a:outerShdw>
                </a:effectLst>
              </a:rPr>
              <a:t>Thème</a:t>
            </a:r>
            <a:r>
              <a:rPr lang="fr-FR" sz="1600" u="sng" strike="sngStrike" dirty="0">
                <a:effectLst>
                  <a:outerShdw blurRad="50800" dist="38100" dir="2700000" algn="tl" rotWithShape="0">
                    <a:prstClr val="black">
                      <a:alpha val="40000"/>
                    </a:prstClr>
                  </a:outerShdw>
                </a:effectLst>
              </a:rPr>
              <a:t> :</a:t>
            </a:r>
            <a:r>
              <a:rPr lang="fr-FR" sz="1600" strike="sngStrike" dirty="0">
                <a:effectLst>
                  <a:outerShdw blurRad="50800" dist="38100" dir="2700000" algn="tl" rotWithShape="0">
                    <a:prstClr val="black">
                      <a:alpha val="40000"/>
                    </a:prstClr>
                  </a:outerShdw>
                </a:effectLst>
              </a:rPr>
              <a:t> COMPRENDRE</a:t>
            </a:r>
          </a:p>
          <a:p>
            <a:r>
              <a:rPr lang="fr-FR" sz="1600" i="1" u="sng" strike="sngStrike" dirty="0">
                <a:effectLst>
                  <a:outerShdw blurRad="50800" dist="38100" dir="2700000" algn="tl" rotWithShape="0">
                    <a:prstClr val="black">
                      <a:alpha val="40000"/>
                    </a:prstClr>
                  </a:outerShdw>
                </a:effectLst>
              </a:rPr>
              <a:t>Livre</a:t>
            </a:r>
            <a:r>
              <a:rPr lang="fr-FR" sz="1600" u="sng" strike="sngStrike" dirty="0">
                <a:effectLst>
                  <a:outerShdw blurRad="50800" dist="38100" dir="2700000" algn="tl" rotWithShape="0">
                    <a:prstClr val="black">
                      <a:alpha val="40000"/>
                    </a:prstClr>
                  </a:outerShdw>
                </a:effectLst>
              </a:rPr>
              <a:t> :</a:t>
            </a:r>
            <a:r>
              <a:rPr lang="fr-FR" sz="1600" strike="sngStrike" dirty="0">
                <a:effectLst>
                  <a:outerShdw blurRad="50800" dist="38100" dir="2700000" algn="tl" rotWithShape="0">
                    <a:prstClr val="black">
                      <a:alpha val="40000"/>
                    </a:prstClr>
                  </a:outerShdw>
                </a:effectLst>
              </a:rPr>
              <a:t> Chapitre 9</a:t>
            </a:r>
          </a:p>
        </p:txBody>
      </p:sp>
      <p:sp>
        <p:nvSpPr>
          <p:cNvPr id="11" name="ZoneTexte 10"/>
          <p:cNvSpPr txBox="1"/>
          <p:nvPr/>
        </p:nvSpPr>
        <p:spPr>
          <a:xfrm>
            <a:off x="2411760" y="6088941"/>
            <a:ext cx="5390130" cy="584775"/>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wrap="none" rtlCol="0" anchor="ctr">
            <a:spAutoFit/>
          </a:bodyPr>
          <a:lstStyle/>
          <a:p>
            <a:r>
              <a:rPr lang="fr-FR" sz="1600" i="1" u="sng" strike="sngStrike" dirty="0">
                <a:effectLst>
                  <a:outerShdw blurRad="50800" dist="38100" dir="2700000" algn="tl" rotWithShape="0">
                    <a:prstClr val="black">
                      <a:alpha val="40000"/>
                    </a:prstClr>
                  </a:outerShdw>
                </a:effectLst>
              </a:rPr>
              <a:t>Domaine </a:t>
            </a:r>
            <a:r>
              <a:rPr lang="fr-FR" sz="1600" u="sng" strike="sngStrike" dirty="0">
                <a:effectLst>
                  <a:outerShdw blurRad="50800" dist="38100" dir="2700000" algn="tl" rotWithShape="0">
                    <a:prstClr val="black">
                      <a:alpha val="40000"/>
                    </a:prstClr>
                  </a:outerShdw>
                </a:effectLst>
              </a:rPr>
              <a:t>:</a:t>
            </a:r>
            <a:r>
              <a:rPr lang="fr-FR" sz="1600" strike="sngStrike" dirty="0">
                <a:effectLst>
                  <a:outerShdw blurRad="50800" dist="38100" dir="2700000" algn="tl" rotWithShape="0">
                    <a:prstClr val="black">
                      <a:alpha val="40000"/>
                    </a:prstClr>
                  </a:outerShdw>
                </a:effectLst>
              </a:rPr>
              <a:t> Temps, mouvement et évolution</a:t>
            </a:r>
          </a:p>
          <a:p>
            <a:r>
              <a:rPr lang="fr-FR" sz="1600" strike="sngStrike" dirty="0">
                <a:effectLst>
                  <a:outerShdw blurRad="50800" dist="38100" dir="2700000" algn="tl" rotWithShape="0">
                    <a:prstClr val="black">
                      <a:alpha val="40000"/>
                    </a:prstClr>
                  </a:outerShdw>
                </a:effectLst>
                <a:sym typeface="Wingdings 3"/>
              </a:rPr>
              <a:t>                  Temps et évolution chimique : cinétique et catalyse</a:t>
            </a:r>
            <a:endParaRPr lang="fr-FR" sz="1600" strike="sngStrike" dirty="0">
              <a:effectLst>
                <a:outerShdw blurRad="50800" dist="38100" dir="2700000" algn="tl" rotWithShape="0">
                  <a:prstClr val="black">
                    <a:alpha val="40000"/>
                  </a:prst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calcmode="lin" valueType="num">
                                      <p:cBhvr additive="base">
                                        <p:cTn id="12" dur="500"/>
                                        <p:tgtEl>
                                          <p:spTgt spid="8">
                                            <p:txEl>
                                              <p:pRg st="0" end="0"/>
                                            </p:txEl>
                                          </p:spTgt>
                                        </p:tgtEl>
                                        <p:attrNameLst>
                                          <p:attrName>ppt_y</p:attrName>
                                        </p:attrNameLst>
                                      </p:cBhvr>
                                      <p:tavLst>
                                        <p:tav tm="0">
                                          <p:val>
                                            <p:strVal val="#ppt_y+#ppt_h*1.125000"/>
                                          </p:val>
                                        </p:tav>
                                        <p:tav tm="100000">
                                          <p:val>
                                            <p:strVal val="#ppt_y"/>
                                          </p:val>
                                        </p:tav>
                                      </p:tavLst>
                                    </p:anim>
                                    <p:animEffect transition="in" filter="wipe(up)">
                                      <p:cBhvr>
                                        <p:cTn id="13" dur="500"/>
                                        <p:tgtEl>
                                          <p:spTgt spid="8">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 calcmode="lin" valueType="num">
                                      <p:cBhvr additive="base">
                                        <p:cTn id="18" dur="500"/>
                                        <p:tgtEl>
                                          <p:spTgt spid="8">
                                            <p:txEl>
                                              <p:pRg st="1" end="1"/>
                                            </p:txEl>
                                          </p:spTgt>
                                        </p:tgtEl>
                                        <p:attrNameLst>
                                          <p:attrName>ppt_y</p:attrName>
                                        </p:attrNameLst>
                                      </p:cBhvr>
                                      <p:tavLst>
                                        <p:tav tm="0">
                                          <p:val>
                                            <p:strVal val="#ppt_y+#ppt_h*1.125000"/>
                                          </p:val>
                                        </p:tav>
                                        <p:tav tm="100000">
                                          <p:val>
                                            <p:strVal val="#ppt_y"/>
                                          </p:val>
                                        </p:tav>
                                      </p:tavLst>
                                    </p:anim>
                                    <p:animEffect transition="in" filter="wipe(up)">
                                      <p:cBhvr>
                                        <p:cTn id="19" dur="500"/>
                                        <p:tgtEl>
                                          <p:spTgt spid="8">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8">
                                            <p:txEl>
                                              <p:pRg st="2" end="2"/>
                                            </p:txEl>
                                          </p:spTgt>
                                        </p:tgtEl>
                                        <p:attrNameLst>
                                          <p:attrName>style.visibility</p:attrName>
                                        </p:attrNameLst>
                                      </p:cBhvr>
                                      <p:to>
                                        <p:strVal val="visible"/>
                                      </p:to>
                                    </p:set>
                                    <p:anim calcmode="lin" valueType="num">
                                      <p:cBhvr additive="base">
                                        <p:cTn id="24" dur="500"/>
                                        <p:tgtEl>
                                          <p:spTgt spid="8">
                                            <p:txEl>
                                              <p:pRg st="2" end="2"/>
                                            </p:txEl>
                                          </p:spTgt>
                                        </p:tgtEl>
                                        <p:attrNameLst>
                                          <p:attrName>ppt_y</p:attrName>
                                        </p:attrNameLst>
                                      </p:cBhvr>
                                      <p:tavLst>
                                        <p:tav tm="0">
                                          <p:val>
                                            <p:strVal val="#ppt_y+#ppt_h*1.125000"/>
                                          </p:val>
                                        </p:tav>
                                        <p:tav tm="100000">
                                          <p:val>
                                            <p:strVal val="#ppt_y"/>
                                          </p:val>
                                        </p:tav>
                                      </p:tavLst>
                                    </p:anim>
                                    <p:animEffect transition="in" filter="wipe(up)">
                                      <p:cBhvr>
                                        <p:cTn id="25" dur="500"/>
                                        <p:tgtEl>
                                          <p:spTgt spid="8">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8">
                                            <p:txEl>
                                              <p:pRg st="3" end="3"/>
                                            </p:txEl>
                                          </p:spTgt>
                                        </p:tgtEl>
                                        <p:attrNameLst>
                                          <p:attrName>style.visibility</p:attrName>
                                        </p:attrNameLst>
                                      </p:cBhvr>
                                      <p:to>
                                        <p:strVal val="visible"/>
                                      </p:to>
                                    </p:set>
                                    <p:anim calcmode="lin" valueType="num">
                                      <p:cBhvr additive="base">
                                        <p:cTn id="30" dur="500"/>
                                        <p:tgtEl>
                                          <p:spTgt spid="8">
                                            <p:txEl>
                                              <p:pRg st="3" end="3"/>
                                            </p:txEl>
                                          </p:spTgt>
                                        </p:tgtEl>
                                        <p:attrNameLst>
                                          <p:attrName>ppt_y</p:attrName>
                                        </p:attrNameLst>
                                      </p:cBhvr>
                                      <p:tavLst>
                                        <p:tav tm="0">
                                          <p:val>
                                            <p:strVal val="#ppt_y+#ppt_h*1.125000"/>
                                          </p:val>
                                        </p:tav>
                                        <p:tav tm="100000">
                                          <p:val>
                                            <p:strVal val="#ppt_y"/>
                                          </p:val>
                                        </p:tav>
                                      </p:tavLst>
                                    </p:anim>
                                    <p:animEffect transition="in" filter="wipe(up)">
                                      <p:cBhvr>
                                        <p:cTn id="31" dur="500"/>
                                        <p:tgtEl>
                                          <p:spTgt spid="8">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8">
                                            <p:txEl>
                                              <p:pRg st="4" end="4"/>
                                            </p:txEl>
                                          </p:spTgt>
                                        </p:tgtEl>
                                        <p:attrNameLst>
                                          <p:attrName>style.visibility</p:attrName>
                                        </p:attrNameLst>
                                      </p:cBhvr>
                                      <p:to>
                                        <p:strVal val="visible"/>
                                      </p:to>
                                    </p:set>
                                    <p:anim calcmode="lin" valueType="num">
                                      <p:cBhvr additive="base">
                                        <p:cTn id="36" dur="500"/>
                                        <p:tgtEl>
                                          <p:spTgt spid="8">
                                            <p:txEl>
                                              <p:pRg st="4" end="4"/>
                                            </p:txEl>
                                          </p:spTgt>
                                        </p:tgtEl>
                                        <p:attrNameLst>
                                          <p:attrName>ppt_y</p:attrName>
                                        </p:attrNameLst>
                                      </p:cBhvr>
                                      <p:tavLst>
                                        <p:tav tm="0">
                                          <p:val>
                                            <p:strVal val="#ppt_y+#ppt_h*1.125000"/>
                                          </p:val>
                                        </p:tav>
                                        <p:tav tm="100000">
                                          <p:val>
                                            <p:strVal val="#ppt_y"/>
                                          </p:val>
                                        </p:tav>
                                      </p:tavLst>
                                    </p:anim>
                                    <p:animEffect transition="in" filter="wipe(up)">
                                      <p:cBhvr>
                                        <p:cTn id="37" dur="500"/>
                                        <p:tgtEl>
                                          <p:spTgt spid="8">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slide(fromBottom)">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9">
                                            <p:txEl>
                                              <p:pRg st="0" end="0"/>
                                            </p:txEl>
                                          </p:spTgt>
                                        </p:tgtEl>
                                        <p:attrNameLst>
                                          <p:attrName>style.visibility</p:attrName>
                                        </p:attrNameLst>
                                      </p:cBhvr>
                                      <p:to>
                                        <p:strVal val="visible"/>
                                      </p:to>
                                    </p:set>
                                    <p:anim calcmode="lin" valueType="num">
                                      <p:cBhvr additive="base">
                                        <p:cTn id="47" dur="500"/>
                                        <p:tgtEl>
                                          <p:spTgt spid="9">
                                            <p:txEl>
                                              <p:pRg st="0" end="0"/>
                                            </p:txEl>
                                          </p:spTgt>
                                        </p:tgtEl>
                                        <p:attrNameLst>
                                          <p:attrName>ppt_y</p:attrName>
                                        </p:attrNameLst>
                                      </p:cBhvr>
                                      <p:tavLst>
                                        <p:tav tm="0">
                                          <p:val>
                                            <p:strVal val="#ppt_y+#ppt_h*1.125000"/>
                                          </p:val>
                                        </p:tav>
                                        <p:tav tm="100000">
                                          <p:val>
                                            <p:strVal val="#ppt_y"/>
                                          </p:val>
                                        </p:tav>
                                      </p:tavLst>
                                    </p:anim>
                                    <p:animEffect transition="in" filter="wipe(up)">
                                      <p:cBhvr>
                                        <p:cTn id="48" dur="500"/>
                                        <p:tgtEl>
                                          <p:spTgt spid="9">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2" presetClass="entr" presetSubtype="4" fill="hold" grpId="0" nodeType="clickEffect">
                                  <p:stCondLst>
                                    <p:cond delay="0"/>
                                  </p:stCondLst>
                                  <p:childTnLst>
                                    <p:set>
                                      <p:cBhvr>
                                        <p:cTn id="52" dur="1" fill="hold">
                                          <p:stCondLst>
                                            <p:cond delay="0"/>
                                          </p:stCondLst>
                                        </p:cTn>
                                        <p:tgtEl>
                                          <p:spTgt spid="9">
                                            <p:txEl>
                                              <p:pRg st="1" end="1"/>
                                            </p:txEl>
                                          </p:spTgt>
                                        </p:tgtEl>
                                        <p:attrNameLst>
                                          <p:attrName>style.visibility</p:attrName>
                                        </p:attrNameLst>
                                      </p:cBhvr>
                                      <p:to>
                                        <p:strVal val="visible"/>
                                      </p:to>
                                    </p:set>
                                    <p:anim calcmode="lin" valueType="num">
                                      <p:cBhvr additive="base">
                                        <p:cTn id="53" dur="500"/>
                                        <p:tgtEl>
                                          <p:spTgt spid="9">
                                            <p:txEl>
                                              <p:pRg st="1" end="1"/>
                                            </p:txEl>
                                          </p:spTgt>
                                        </p:tgtEl>
                                        <p:attrNameLst>
                                          <p:attrName>ppt_y</p:attrName>
                                        </p:attrNameLst>
                                      </p:cBhvr>
                                      <p:tavLst>
                                        <p:tav tm="0">
                                          <p:val>
                                            <p:strVal val="#ppt_y+#ppt_h*1.125000"/>
                                          </p:val>
                                        </p:tav>
                                        <p:tav tm="100000">
                                          <p:val>
                                            <p:strVal val="#ppt_y"/>
                                          </p:val>
                                        </p:tav>
                                      </p:tavLst>
                                    </p:anim>
                                    <p:animEffect transition="in" filter="wipe(up)">
                                      <p:cBhvr>
                                        <p:cTn id="54"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build="p"/>
      <p:bldP spid="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4" y="188640"/>
            <a:ext cx="2929969" cy="369332"/>
          </a:xfrm>
          <a:prstGeom prst="rect">
            <a:avLst/>
          </a:prstGeom>
        </p:spPr>
        <p:txBody>
          <a:bodyPr wrap="none">
            <a:spAutoFit/>
          </a:bodyPr>
          <a:lstStyle/>
          <a:p>
            <a:pPr marL="342900" indent="-342900"/>
            <a:r>
              <a:rPr lang="fr-FR" dirty="0">
                <a:solidFill>
                  <a:srgbClr val="0070C0"/>
                </a:solidFill>
                <a:uFill>
                  <a:solidFill>
                    <a:srgbClr val="FF0000"/>
                  </a:solidFill>
                </a:uFill>
              </a:rPr>
              <a:t>1. </a:t>
            </a:r>
            <a:r>
              <a:rPr lang="fr-FR" u="sng" dirty="0">
                <a:solidFill>
                  <a:srgbClr val="0070C0"/>
                </a:solidFill>
                <a:uFill>
                  <a:solidFill>
                    <a:srgbClr val="FF0000"/>
                  </a:solidFill>
                </a:uFill>
              </a:rPr>
              <a:t>Classification des réactions</a:t>
            </a:r>
          </a:p>
        </p:txBody>
      </p:sp>
      <p:sp>
        <p:nvSpPr>
          <p:cNvPr id="6" name="Rectangle 5"/>
          <p:cNvSpPr/>
          <p:nvPr/>
        </p:nvSpPr>
        <p:spPr>
          <a:xfrm>
            <a:off x="179514" y="548680"/>
            <a:ext cx="8784974" cy="646331"/>
          </a:xfrm>
          <a:prstGeom prst="rect">
            <a:avLst/>
          </a:prstGeom>
        </p:spPr>
        <p:txBody>
          <a:bodyPr wrap="square">
            <a:spAutoFit/>
          </a:bodyPr>
          <a:lstStyle/>
          <a:p>
            <a:pPr algn="just">
              <a:buFont typeface="Wingdings" pitchFamily="2" charset="2"/>
              <a:buChar char="v"/>
            </a:pPr>
            <a:r>
              <a:rPr lang="fr-FR" dirty="0"/>
              <a:t>  Réactions </a:t>
            </a:r>
            <a:r>
              <a:rPr lang="fr-FR" b="1" dirty="0"/>
              <a:t>lentes</a:t>
            </a:r>
            <a:r>
              <a:rPr lang="fr-FR" dirty="0"/>
              <a:t> : c'est une transformation dont l'évolution peut être suivie « à l'œil nu » ou avec les appareils de mesure courants pendant quelques secondes (ou plus longtemps).</a:t>
            </a:r>
          </a:p>
        </p:txBody>
      </p:sp>
      <p:sp>
        <p:nvSpPr>
          <p:cNvPr id="7" name="Rectangle 6"/>
          <p:cNvSpPr/>
          <p:nvPr/>
        </p:nvSpPr>
        <p:spPr>
          <a:xfrm>
            <a:off x="179514" y="1340768"/>
            <a:ext cx="8784974" cy="923330"/>
          </a:xfrm>
          <a:prstGeom prst="rect">
            <a:avLst/>
          </a:prstGeom>
        </p:spPr>
        <p:txBody>
          <a:bodyPr wrap="square">
            <a:spAutoFit/>
          </a:bodyPr>
          <a:lstStyle/>
          <a:p>
            <a:pPr algn="just"/>
            <a:r>
              <a:rPr lang="fr-FR" u="sng" dirty="0"/>
              <a:t>Exemples :</a:t>
            </a:r>
            <a:r>
              <a:rPr lang="fr-FR" dirty="0"/>
              <a:t> L’oxydation des ions iodure I</a:t>
            </a:r>
            <a:r>
              <a:rPr lang="fr-FR" baseline="30000" dirty="0"/>
              <a:t>–</a:t>
            </a:r>
            <a:r>
              <a:rPr lang="fr-FR" dirty="0"/>
              <a:t> par le peroxyde d’hydrogène H</a:t>
            </a:r>
            <a:r>
              <a:rPr lang="fr-FR" baseline="-25000" dirty="0"/>
              <a:t>2</a:t>
            </a:r>
            <a:r>
              <a:rPr lang="fr-FR" dirty="0"/>
              <a:t>O</a:t>
            </a:r>
            <a:r>
              <a:rPr lang="fr-FR" baseline="-25000" dirty="0"/>
              <a:t>2</a:t>
            </a:r>
            <a:r>
              <a:rPr lang="fr-FR" dirty="0"/>
              <a:t> ou les ions </a:t>
            </a:r>
            <a:r>
              <a:rPr lang="fr-FR" dirty="0" err="1"/>
              <a:t>peroxodisulfate</a:t>
            </a:r>
            <a:r>
              <a:rPr lang="fr-FR" dirty="0"/>
              <a:t> S</a:t>
            </a:r>
            <a:r>
              <a:rPr lang="fr-FR" baseline="-25000" dirty="0"/>
              <a:t>2</a:t>
            </a:r>
            <a:r>
              <a:rPr lang="fr-FR" dirty="0"/>
              <a:t>O</a:t>
            </a:r>
            <a:r>
              <a:rPr lang="fr-FR" baseline="-25000" dirty="0"/>
              <a:t>8</a:t>
            </a:r>
            <a:r>
              <a:rPr lang="fr-FR" baseline="30000" dirty="0"/>
              <a:t>2–</a:t>
            </a:r>
            <a:r>
              <a:rPr lang="fr-FR" dirty="0"/>
              <a:t> est une  transformation lente que l’on peut suivre à l’œil nu : on observe une intensification progressive de la coloration brune due à l’apparition de </a:t>
            </a:r>
            <a:r>
              <a:rPr lang="fr-FR" dirty="0" err="1"/>
              <a:t>diiode</a:t>
            </a:r>
            <a:r>
              <a:rPr lang="fr-FR" dirty="0"/>
              <a:t> I</a:t>
            </a:r>
            <a:r>
              <a:rPr lang="fr-FR" baseline="-25000" dirty="0"/>
              <a:t>2</a:t>
            </a:r>
            <a:r>
              <a:rPr lang="fr-FR" dirty="0"/>
              <a:t>.</a:t>
            </a:r>
          </a:p>
        </p:txBody>
      </p:sp>
      <p:sp>
        <p:nvSpPr>
          <p:cNvPr id="8" name="Rectangle 7"/>
          <p:cNvSpPr/>
          <p:nvPr/>
        </p:nvSpPr>
        <p:spPr>
          <a:xfrm>
            <a:off x="683568" y="2348880"/>
            <a:ext cx="7381701" cy="2154436"/>
          </a:xfrm>
          <a:prstGeom prst="rect">
            <a:avLst/>
          </a:prstGeom>
        </p:spPr>
        <p:txBody>
          <a:bodyPr wrap="square">
            <a:spAutoFit/>
          </a:bodyPr>
          <a:lstStyle/>
          <a:p>
            <a:pPr>
              <a:buFontTx/>
              <a:buChar char="-"/>
            </a:pPr>
            <a:r>
              <a:rPr lang="fr-FR" dirty="0"/>
              <a:t>  réaction entre les ions iodure (I</a:t>
            </a:r>
            <a:r>
              <a:rPr lang="fr-FR" baseline="30000" dirty="0"/>
              <a:t>–</a:t>
            </a:r>
            <a:r>
              <a:rPr lang="fr-FR" dirty="0"/>
              <a:t>) et les ions </a:t>
            </a:r>
            <a:r>
              <a:rPr lang="fr-FR" dirty="0" err="1"/>
              <a:t>péroxodisulfate</a:t>
            </a:r>
            <a:r>
              <a:rPr lang="fr-FR" dirty="0"/>
              <a:t> (S</a:t>
            </a:r>
            <a:r>
              <a:rPr lang="fr-FR" baseline="-25000" dirty="0"/>
              <a:t>2</a:t>
            </a:r>
            <a:r>
              <a:rPr lang="fr-FR" dirty="0"/>
              <a:t>O</a:t>
            </a:r>
            <a:r>
              <a:rPr lang="fr-FR" baseline="-25000" dirty="0"/>
              <a:t>8</a:t>
            </a:r>
            <a:r>
              <a:rPr lang="fr-FR" baseline="30000" dirty="0"/>
              <a:t>2–</a:t>
            </a:r>
            <a:r>
              <a:rPr lang="fr-FR" dirty="0"/>
              <a:t>) :</a:t>
            </a:r>
          </a:p>
          <a:p>
            <a:endParaRPr lang="fr-FR" sz="1200" dirty="0"/>
          </a:p>
          <a:p>
            <a:pPr algn="ctr"/>
            <a:r>
              <a:rPr lang="fr-FR" sz="2000" dirty="0"/>
              <a:t>S</a:t>
            </a:r>
            <a:r>
              <a:rPr lang="fr-FR" sz="2000" baseline="-25000" dirty="0"/>
              <a:t>2</a:t>
            </a:r>
            <a:r>
              <a:rPr lang="fr-FR" sz="2000" dirty="0"/>
              <a:t>O</a:t>
            </a:r>
            <a:r>
              <a:rPr lang="fr-FR" sz="2000" baseline="-25000" dirty="0"/>
              <a:t>8</a:t>
            </a:r>
            <a:r>
              <a:rPr lang="fr-FR" sz="2000" baseline="30000" dirty="0"/>
              <a:t>2–</a:t>
            </a:r>
            <a:r>
              <a:rPr lang="fr-FR" sz="2000" baseline="-25000" dirty="0"/>
              <a:t>(</a:t>
            </a:r>
            <a:r>
              <a:rPr lang="fr-FR" sz="2000" baseline="-25000" dirty="0" err="1"/>
              <a:t>aq</a:t>
            </a:r>
            <a:r>
              <a:rPr lang="fr-FR" sz="2000" baseline="-25000" dirty="0"/>
              <a:t>)</a:t>
            </a:r>
            <a:r>
              <a:rPr lang="fr-FR" sz="2000" dirty="0"/>
              <a:t> + 2 I</a:t>
            </a:r>
            <a:r>
              <a:rPr lang="fr-FR" sz="2000" baseline="30000" dirty="0"/>
              <a:t>–</a:t>
            </a:r>
            <a:r>
              <a:rPr lang="fr-FR" sz="2000" baseline="-25000" dirty="0"/>
              <a:t>(</a:t>
            </a:r>
            <a:r>
              <a:rPr lang="fr-FR" sz="2000" baseline="-25000" dirty="0" err="1"/>
              <a:t>aq</a:t>
            </a:r>
            <a:r>
              <a:rPr lang="fr-FR" sz="2000" baseline="-25000" dirty="0"/>
              <a:t>)</a:t>
            </a:r>
            <a:r>
              <a:rPr lang="fr-FR" sz="2000" dirty="0"/>
              <a:t>   </a:t>
            </a:r>
            <a:r>
              <a:rPr lang="fr-FR" sz="2000" dirty="0">
                <a:sym typeface="Symbol"/>
              </a:rPr>
              <a:t></a:t>
            </a:r>
            <a:r>
              <a:rPr lang="fr-FR" sz="2000" dirty="0"/>
              <a:t>  2 SO</a:t>
            </a:r>
            <a:r>
              <a:rPr lang="fr-FR" sz="2000" baseline="-25000" dirty="0"/>
              <a:t>4</a:t>
            </a:r>
            <a:r>
              <a:rPr lang="fr-FR" sz="2000" baseline="30000" dirty="0"/>
              <a:t>2–</a:t>
            </a:r>
            <a:r>
              <a:rPr lang="fr-FR" sz="2000" baseline="-25000" dirty="0"/>
              <a:t>(</a:t>
            </a:r>
            <a:r>
              <a:rPr lang="fr-FR" sz="2000" baseline="-25000" dirty="0" err="1"/>
              <a:t>aq</a:t>
            </a:r>
            <a:r>
              <a:rPr lang="fr-FR" sz="2000" baseline="-25000" dirty="0"/>
              <a:t>)</a:t>
            </a:r>
            <a:r>
              <a:rPr lang="fr-FR" sz="2000" dirty="0"/>
              <a:t> + I</a:t>
            </a:r>
            <a:r>
              <a:rPr lang="fr-FR" sz="2000" baseline="-25000" dirty="0"/>
              <a:t>2 (</a:t>
            </a:r>
            <a:r>
              <a:rPr lang="fr-FR" sz="2000" baseline="-25000" dirty="0" err="1"/>
              <a:t>aq</a:t>
            </a:r>
            <a:r>
              <a:rPr lang="fr-FR" sz="2000" baseline="-25000" dirty="0"/>
              <a:t>)</a:t>
            </a:r>
            <a:endParaRPr lang="fr-FR" sz="2000" dirty="0"/>
          </a:p>
          <a:p>
            <a:endParaRPr lang="fr-FR" sz="1200" dirty="0"/>
          </a:p>
          <a:p>
            <a:pPr>
              <a:buFontTx/>
              <a:buChar char="-"/>
            </a:pPr>
            <a:r>
              <a:rPr lang="fr-FR" dirty="0"/>
              <a:t>  réaction entre l’eau oxygénée (H</a:t>
            </a:r>
            <a:r>
              <a:rPr lang="fr-FR" baseline="-25000" dirty="0"/>
              <a:t>2</a:t>
            </a:r>
            <a:r>
              <a:rPr lang="fr-FR" dirty="0"/>
              <a:t>O</a:t>
            </a:r>
            <a:r>
              <a:rPr lang="fr-FR" baseline="-25000" dirty="0"/>
              <a:t>2</a:t>
            </a:r>
            <a:r>
              <a:rPr lang="fr-FR" dirty="0"/>
              <a:t>) et les ions iodure (I</a:t>
            </a:r>
            <a:r>
              <a:rPr lang="fr-FR" baseline="30000" dirty="0"/>
              <a:t>–</a:t>
            </a:r>
            <a:r>
              <a:rPr lang="fr-FR" dirty="0"/>
              <a:t>) :</a:t>
            </a:r>
          </a:p>
          <a:p>
            <a:endParaRPr lang="fr-FR" dirty="0"/>
          </a:p>
          <a:p>
            <a:endParaRPr lang="fr-FR" dirty="0"/>
          </a:p>
          <a:p>
            <a:pPr>
              <a:buFontTx/>
              <a:buChar char="-"/>
            </a:pPr>
            <a:r>
              <a:rPr lang="fr-FR" dirty="0"/>
              <a:t>  réaction entre les ions permanganate (MnO</a:t>
            </a:r>
            <a:r>
              <a:rPr lang="fr-FR" baseline="-25000" dirty="0"/>
              <a:t>4</a:t>
            </a:r>
            <a:r>
              <a:rPr lang="fr-FR" baseline="30000" dirty="0"/>
              <a:t>–</a:t>
            </a:r>
            <a:r>
              <a:rPr lang="fr-FR" dirty="0"/>
              <a:t>) et l’acide oxalique (H</a:t>
            </a:r>
            <a:r>
              <a:rPr lang="fr-FR" baseline="-25000" dirty="0"/>
              <a:t>2</a:t>
            </a:r>
            <a:r>
              <a:rPr lang="fr-FR" dirty="0"/>
              <a:t>C</a:t>
            </a:r>
            <a:r>
              <a:rPr lang="fr-FR" baseline="-25000" dirty="0"/>
              <a:t>2</a:t>
            </a:r>
            <a:r>
              <a:rPr lang="fr-FR" dirty="0"/>
              <a:t>O</a:t>
            </a:r>
            <a:r>
              <a:rPr lang="fr-FR" baseline="-25000" dirty="0"/>
              <a:t>4</a:t>
            </a:r>
            <a:r>
              <a:rPr lang="fr-FR" dirty="0"/>
              <a:t>) :</a:t>
            </a:r>
          </a:p>
        </p:txBody>
      </p:sp>
      <mc:AlternateContent xmlns:mc="http://schemas.openxmlformats.org/markup-compatibility/2006" xmlns:a14="http://schemas.microsoft.com/office/drawing/2010/main">
        <mc:Choice Requires="a14">
          <p:sp>
            <p:nvSpPr>
              <p:cNvPr id="25602" name="Object 2"/>
              <p:cNvSpPr txBox="1"/>
              <p:nvPr/>
            </p:nvSpPr>
            <p:spPr bwMode="auto">
              <a:xfrm>
                <a:off x="2688119" y="3748970"/>
                <a:ext cx="3767763" cy="400110"/>
              </a:xfrm>
              <a:prstGeom prst="rect">
                <a:avLst/>
              </a:prstGeom>
              <a:noFill/>
            </p:spPr>
            <p:txBody>
              <a:bodyPr wrap="none">
                <a:spAutoFit/>
              </a:bodyPr>
              <a:lstStyle/>
              <a:p>
                <a:pPr/>
                <a14:m>
                  <m:oMathPara xmlns:m="http://schemas.openxmlformats.org/officeDocument/2006/math">
                    <m:oMathParaPr>
                      <m:jc m:val="left"/>
                    </m:oMathParaPr>
                    <m:oMath xmlns:m="http://schemas.openxmlformats.org/officeDocument/2006/math">
                      <m:sSub>
                        <m:sSubPr>
                          <m:ctrlPr>
                            <a:rPr lang="fr-FR" sz="2000" i="1">
                              <a:solidFill>
                                <a:srgbClr val="000000"/>
                              </a:solidFill>
                              <a:latin typeface="Cambria Math" panose="02040503050406030204" pitchFamily="18" charset="0"/>
                            </a:rPr>
                          </m:ctrlPr>
                        </m:sSubPr>
                        <m:e>
                          <m:r>
                            <m:rPr>
                              <m:sty m:val="p"/>
                            </m:rPr>
                            <a:rPr lang="fr-FR" sz="2000" i="0">
                              <a:solidFill>
                                <a:srgbClr val="000000"/>
                              </a:solidFill>
                              <a:latin typeface="Cambria Math" panose="02040503050406030204" pitchFamily="18" charset="0"/>
                            </a:rPr>
                            <m:t>H</m:t>
                          </m:r>
                        </m:e>
                        <m:sub>
                          <m:r>
                            <a:rPr lang="fr-FR" sz="2000" i="1">
                              <a:solidFill>
                                <a:srgbClr val="000000"/>
                              </a:solidFill>
                              <a:latin typeface="Cambria Math" panose="02040503050406030204" pitchFamily="18" charset="0"/>
                            </a:rPr>
                            <m:t>2</m:t>
                          </m:r>
                        </m:sub>
                      </m:sSub>
                      <m:sSub>
                        <m:sSubPr>
                          <m:ctrlPr>
                            <a:rPr lang="fr-FR" sz="2000" i="1">
                              <a:solidFill>
                                <a:srgbClr val="000000"/>
                              </a:solidFill>
                              <a:latin typeface="Cambria Math" panose="02040503050406030204" pitchFamily="18" charset="0"/>
                            </a:rPr>
                          </m:ctrlPr>
                        </m:sSubPr>
                        <m:e>
                          <m:r>
                            <m:rPr>
                              <m:sty m:val="p"/>
                            </m:rPr>
                            <a:rPr lang="fr-FR" sz="2000" i="0">
                              <a:solidFill>
                                <a:srgbClr val="000000"/>
                              </a:solidFill>
                              <a:latin typeface="Cambria Math" panose="02040503050406030204" pitchFamily="18" charset="0"/>
                            </a:rPr>
                            <m:t>O</m:t>
                          </m:r>
                        </m:e>
                        <m:sub>
                          <m:r>
                            <a:rPr lang="fr-FR" sz="2000" i="1">
                              <a:solidFill>
                                <a:srgbClr val="000000"/>
                              </a:solidFill>
                              <a:latin typeface="Cambria Math" panose="02040503050406030204" pitchFamily="18" charset="0"/>
                            </a:rPr>
                            <m:t>2</m:t>
                          </m:r>
                        </m:sub>
                      </m:sSub>
                      <m:r>
                        <a:rPr lang="fr-FR" sz="2000" i="1">
                          <a:solidFill>
                            <a:srgbClr val="000000"/>
                          </a:solidFill>
                          <a:latin typeface="Cambria Math" panose="02040503050406030204" pitchFamily="18" charset="0"/>
                        </a:rPr>
                        <m:t>+2</m:t>
                      </m:r>
                      <m:sSup>
                        <m:sSupPr>
                          <m:ctrlPr>
                            <a:rPr lang="fr-FR" sz="2000" i="1">
                              <a:solidFill>
                                <a:srgbClr val="000000"/>
                              </a:solidFill>
                              <a:latin typeface="Cambria Math" panose="02040503050406030204" pitchFamily="18" charset="0"/>
                            </a:rPr>
                          </m:ctrlPr>
                        </m:sSupPr>
                        <m:e>
                          <m:r>
                            <m:rPr>
                              <m:sty m:val="p"/>
                            </m:rPr>
                            <a:rPr lang="fr-FR" sz="2000" i="0">
                              <a:solidFill>
                                <a:srgbClr val="000000"/>
                              </a:solidFill>
                              <a:latin typeface="Cambria Math" panose="02040503050406030204" pitchFamily="18" charset="0"/>
                            </a:rPr>
                            <m:t>H</m:t>
                          </m:r>
                        </m:e>
                        <m:sup>
                          <m:r>
                            <a:rPr lang="fr-FR" sz="2000" i="1">
                              <a:solidFill>
                                <a:srgbClr val="000000"/>
                              </a:solidFill>
                              <a:latin typeface="Cambria Math" panose="02040503050406030204" pitchFamily="18" charset="0"/>
                            </a:rPr>
                            <m:t>+</m:t>
                          </m:r>
                        </m:sup>
                      </m:sSup>
                      <m:r>
                        <a:rPr lang="fr-FR" sz="2000" i="1">
                          <a:solidFill>
                            <a:srgbClr val="000000"/>
                          </a:solidFill>
                          <a:latin typeface="Cambria Math" panose="02040503050406030204" pitchFamily="18" charset="0"/>
                        </a:rPr>
                        <m:t>+2</m:t>
                      </m:r>
                      <m:sSup>
                        <m:sSupPr>
                          <m:ctrlPr>
                            <a:rPr lang="fr-FR" sz="2000" i="1">
                              <a:solidFill>
                                <a:srgbClr val="000000"/>
                              </a:solidFill>
                              <a:latin typeface="Cambria Math" panose="02040503050406030204" pitchFamily="18" charset="0"/>
                            </a:rPr>
                          </m:ctrlPr>
                        </m:sSupPr>
                        <m:e>
                          <m:r>
                            <m:rPr>
                              <m:sty m:val="p"/>
                            </m:rPr>
                            <a:rPr lang="fr-FR" sz="2000" i="0">
                              <a:solidFill>
                                <a:srgbClr val="000000"/>
                              </a:solidFill>
                              <a:latin typeface="Cambria Math" panose="02040503050406030204" pitchFamily="18" charset="0"/>
                            </a:rPr>
                            <m:t>I</m:t>
                          </m:r>
                        </m:e>
                        <m:sup>
                          <m:r>
                            <a:rPr lang="fr-FR" sz="2000" i="1">
                              <a:solidFill>
                                <a:srgbClr val="000000"/>
                              </a:solidFill>
                              <a:latin typeface="Cambria Math" panose="02040503050406030204" pitchFamily="18" charset="0"/>
                            </a:rPr>
                            <m:t>−</m:t>
                          </m:r>
                        </m:sup>
                      </m:sSup>
                      <m:r>
                        <a:rPr lang="fr-FR" sz="2000" i="1">
                          <a:solidFill>
                            <a:srgbClr val="000000"/>
                          </a:solidFill>
                          <a:latin typeface="Cambria Math" panose="02040503050406030204" pitchFamily="18" charset="0"/>
                        </a:rPr>
                        <m:t>→2</m:t>
                      </m:r>
                      <m:sSub>
                        <m:sSubPr>
                          <m:ctrlPr>
                            <a:rPr lang="fr-FR" sz="2000" i="1">
                              <a:solidFill>
                                <a:srgbClr val="000000"/>
                              </a:solidFill>
                              <a:latin typeface="Cambria Math" panose="02040503050406030204" pitchFamily="18" charset="0"/>
                            </a:rPr>
                          </m:ctrlPr>
                        </m:sSubPr>
                        <m:e>
                          <m:r>
                            <m:rPr>
                              <m:sty m:val="p"/>
                            </m:rPr>
                            <a:rPr lang="fr-FR" sz="2000" i="0">
                              <a:solidFill>
                                <a:srgbClr val="000000"/>
                              </a:solidFill>
                              <a:latin typeface="Cambria Math" panose="02040503050406030204" pitchFamily="18" charset="0"/>
                            </a:rPr>
                            <m:t>H</m:t>
                          </m:r>
                        </m:e>
                        <m:sub>
                          <m:r>
                            <a:rPr lang="fr-FR" sz="2000" i="1">
                              <a:solidFill>
                                <a:srgbClr val="000000"/>
                              </a:solidFill>
                              <a:latin typeface="Cambria Math" panose="02040503050406030204" pitchFamily="18" charset="0"/>
                            </a:rPr>
                            <m:t>2</m:t>
                          </m:r>
                        </m:sub>
                      </m:sSub>
                      <m:r>
                        <m:rPr>
                          <m:sty m:val="p"/>
                        </m:rPr>
                        <a:rPr lang="fr-FR" sz="2000" i="0">
                          <a:solidFill>
                            <a:srgbClr val="000000"/>
                          </a:solidFill>
                          <a:latin typeface="Cambria Math" panose="02040503050406030204" pitchFamily="18" charset="0"/>
                        </a:rPr>
                        <m:t>O</m:t>
                      </m:r>
                      <m:r>
                        <a:rPr lang="fr-FR" sz="2000" i="1">
                          <a:solidFill>
                            <a:srgbClr val="000000"/>
                          </a:solidFill>
                          <a:latin typeface="Cambria Math" panose="02040503050406030204" pitchFamily="18" charset="0"/>
                        </a:rPr>
                        <m:t>+</m:t>
                      </m:r>
                      <m:sSub>
                        <m:sSubPr>
                          <m:ctrlPr>
                            <a:rPr lang="fr-FR" sz="2000" i="1">
                              <a:solidFill>
                                <a:srgbClr val="000000"/>
                              </a:solidFill>
                              <a:latin typeface="Cambria Math" panose="02040503050406030204" pitchFamily="18" charset="0"/>
                            </a:rPr>
                          </m:ctrlPr>
                        </m:sSubPr>
                        <m:e>
                          <m:r>
                            <m:rPr>
                              <m:sty m:val="p"/>
                            </m:rPr>
                            <a:rPr lang="fr-FR" sz="2000" i="0">
                              <a:solidFill>
                                <a:srgbClr val="000000"/>
                              </a:solidFill>
                              <a:latin typeface="Cambria Math" panose="02040503050406030204" pitchFamily="18" charset="0"/>
                            </a:rPr>
                            <m:t>I</m:t>
                          </m:r>
                        </m:e>
                        <m:sub>
                          <m:r>
                            <a:rPr lang="fr-FR" sz="2000" i="1">
                              <a:solidFill>
                                <a:srgbClr val="000000"/>
                              </a:solidFill>
                              <a:latin typeface="Cambria Math" panose="02040503050406030204" pitchFamily="18" charset="0"/>
                            </a:rPr>
                            <m:t>2</m:t>
                          </m:r>
                        </m:sub>
                      </m:sSub>
                    </m:oMath>
                  </m:oMathPara>
                </a14:m>
                <a:endParaRPr lang="fr-FR" sz="1600" dirty="0"/>
              </a:p>
            </p:txBody>
          </p:sp>
        </mc:Choice>
        <mc:Fallback xmlns="">
          <p:sp>
            <p:nvSpPr>
              <p:cNvPr id="25602" name="Object 2"/>
              <p:cNvSpPr txBox="1">
                <a:spLocks noRot="1" noChangeAspect="1" noMove="1" noResize="1" noEditPoints="1" noAdjustHandles="1" noChangeArrowheads="1" noChangeShapeType="1" noTextEdit="1"/>
              </p:cNvSpPr>
              <p:nvPr/>
            </p:nvSpPr>
            <p:spPr bwMode="auto">
              <a:xfrm>
                <a:off x="2688119" y="3748970"/>
                <a:ext cx="3767763" cy="400110"/>
              </a:xfrm>
              <a:prstGeom prst="rect">
                <a:avLst/>
              </a:prstGeom>
              <a:blipFill>
                <a:blip r:embed="rId3"/>
                <a:stretch>
                  <a:fillRect/>
                </a:stretch>
              </a:blipFill>
            </p:spPr>
            <p:txBody>
              <a:bodyPr/>
              <a:lstStyle/>
              <a:p>
                <a:r>
                  <a:rPr lang="fr-FR">
                    <a:noFill/>
                  </a:rPr>
                  <a:t> </a:t>
                </a:r>
              </a:p>
            </p:txBody>
          </p:sp>
        </mc:Fallback>
      </mc:AlternateContent>
      <p:graphicFrame>
        <p:nvGraphicFramePr>
          <p:cNvPr id="25604" name="Object 4"/>
          <p:cNvGraphicFramePr>
            <a:graphicFrameLocks noChangeAspect="1"/>
          </p:cNvGraphicFramePr>
          <p:nvPr>
            <p:extLst>
              <p:ext uri="{D42A27DB-BD31-4B8C-83A1-F6EECF244321}">
                <p14:modId xmlns:p14="http://schemas.microsoft.com/office/powerpoint/2010/main" val="3119788038"/>
              </p:ext>
            </p:extLst>
          </p:nvPr>
        </p:nvGraphicFramePr>
        <p:xfrm>
          <a:off x="511175" y="4581128"/>
          <a:ext cx="8121650" cy="504825"/>
        </p:xfrm>
        <a:graphic>
          <a:graphicData uri="http://schemas.openxmlformats.org/presentationml/2006/ole">
            <mc:AlternateContent xmlns:mc="http://schemas.openxmlformats.org/markup-compatibility/2006">
              <mc:Choice xmlns:v="urn:schemas-microsoft-com:vml" Requires="v">
                <p:oleObj spid="_x0000_s25616" name="Equation" r:id="rId4" imgW="4140200" imgH="254000" progId="Equation.DSMT4">
                  <p:embed/>
                </p:oleObj>
              </mc:Choice>
              <mc:Fallback>
                <p:oleObj name="Equation" r:id="rId4" imgW="4140200" imgH="2540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175" y="4581128"/>
                        <a:ext cx="8121650" cy="504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Rectangle 12"/>
          <p:cNvSpPr/>
          <p:nvPr/>
        </p:nvSpPr>
        <p:spPr>
          <a:xfrm>
            <a:off x="179514" y="5302204"/>
            <a:ext cx="8784974" cy="646331"/>
          </a:xfrm>
          <a:prstGeom prst="rect">
            <a:avLst/>
          </a:prstGeom>
        </p:spPr>
        <p:txBody>
          <a:bodyPr wrap="square">
            <a:spAutoFit/>
          </a:bodyPr>
          <a:lstStyle/>
          <a:p>
            <a:pPr algn="just"/>
            <a:r>
              <a:rPr lang="fr-FR" dirty="0"/>
              <a:t>De même, l’action de l’acide chlorhydrique sur une solution de thiosulfate de sodium entraîne la formation d’un précipité opaque de soufre :</a:t>
            </a:r>
          </a:p>
        </p:txBody>
      </p:sp>
      <p:sp>
        <p:nvSpPr>
          <p:cNvPr id="25607"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mc:AlternateContent xmlns:mc="http://schemas.openxmlformats.org/markup-compatibility/2006" xmlns:a14="http://schemas.microsoft.com/office/drawing/2010/main">
        <mc:Choice Requires="a14">
          <p:sp>
            <p:nvSpPr>
              <p:cNvPr id="25606" name="Object 6"/>
              <p:cNvSpPr txBox="1"/>
              <p:nvPr/>
            </p:nvSpPr>
            <p:spPr bwMode="auto">
              <a:xfrm>
                <a:off x="1735138" y="6020519"/>
                <a:ext cx="5673725" cy="504825"/>
              </a:xfrm>
              <a:prstGeom prst="rect">
                <a:avLst/>
              </a:prstGeom>
              <a:noFill/>
            </p:spPr>
            <p:txBody>
              <a:bodyPr wrap="none">
                <a:normAutofit fontScale="70000" lnSpcReduction="20000"/>
              </a:bodyPr>
              <a:lstStyle/>
              <a:p>
                <a:pPr/>
                <a14:m>
                  <m:oMathPara xmlns:m="http://schemas.openxmlformats.org/officeDocument/2006/math">
                    <m:oMathParaPr>
                      <m:jc m:val="left"/>
                    </m:oMathParaPr>
                    <m:oMath xmlns:m="http://schemas.openxmlformats.org/officeDocument/2006/math">
                      <m:sSub>
                        <m:sSubPr>
                          <m:ctrlPr>
                            <a:rPr lang="fr-FR" sz="2900" i="1">
                              <a:solidFill>
                                <a:srgbClr val="000000"/>
                              </a:solidFill>
                              <a:latin typeface="Cambria Math" panose="02040503050406030204" pitchFamily="18" charset="0"/>
                            </a:rPr>
                          </m:ctrlPr>
                        </m:sSubPr>
                        <m:e>
                          <m:r>
                            <m:rPr>
                              <m:sty m:val="p"/>
                            </m:rPr>
                            <a:rPr lang="fr-FR" sz="2900" i="0">
                              <a:solidFill>
                                <a:srgbClr val="000000"/>
                              </a:solidFill>
                              <a:latin typeface="Cambria Math" panose="02040503050406030204" pitchFamily="18" charset="0"/>
                            </a:rPr>
                            <m:t>S</m:t>
                          </m:r>
                        </m:e>
                        <m:sub>
                          <m:r>
                            <a:rPr lang="fr-FR" sz="2900" i="1">
                              <a:solidFill>
                                <a:srgbClr val="000000"/>
                              </a:solidFill>
                              <a:latin typeface="Cambria Math" panose="02040503050406030204" pitchFamily="18" charset="0"/>
                            </a:rPr>
                            <m:t>2</m:t>
                          </m:r>
                        </m:sub>
                      </m:sSub>
                      <m:sSub>
                        <m:sSubPr>
                          <m:ctrlPr>
                            <a:rPr lang="fr-FR" sz="2900" i="1">
                              <a:solidFill>
                                <a:srgbClr val="000000"/>
                              </a:solidFill>
                              <a:latin typeface="Cambria Math" panose="02040503050406030204" pitchFamily="18" charset="0"/>
                            </a:rPr>
                          </m:ctrlPr>
                        </m:sSubPr>
                        <m:e>
                          <m:sSup>
                            <m:sSupPr>
                              <m:ctrlPr>
                                <a:rPr lang="fr-FR" sz="2900" i="1">
                                  <a:solidFill>
                                    <a:srgbClr val="000000"/>
                                  </a:solidFill>
                                  <a:latin typeface="Cambria Math" panose="02040503050406030204" pitchFamily="18" charset="0"/>
                                </a:rPr>
                              </m:ctrlPr>
                            </m:sSupPr>
                            <m:e>
                              <m:sSub>
                                <m:sSubPr>
                                  <m:ctrlPr>
                                    <a:rPr lang="fr-FR" sz="2900" i="1">
                                      <a:solidFill>
                                        <a:srgbClr val="000000"/>
                                      </a:solidFill>
                                      <a:latin typeface="Cambria Math" panose="02040503050406030204" pitchFamily="18" charset="0"/>
                                    </a:rPr>
                                  </m:ctrlPr>
                                </m:sSubPr>
                                <m:e>
                                  <m:r>
                                    <m:rPr>
                                      <m:sty m:val="p"/>
                                    </m:rPr>
                                    <a:rPr lang="fr-FR" sz="2900" i="0">
                                      <a:solidFill>
                                        <a:srgbClr val="000000"/>
                                      </a:solidFill>
                                      <a:latin typeface="Cambria Math" panose="02040503050406030204" pitchFamily="18" charset="0"/>
                                    </a:rPr>
                                    <m:t>O</m:t>
                                  </m:r>
                                </m:e>
                                <m:sub>
                                  <m:r>
                                    <a:rPr lang="fr-FR" sz="2900" i="1">
                                      <a:solidFill>
                                        <a:srgbClr val="000000"/>
                                      </a:solidFill>
                                      <a:latin typeface="Cambria Math" panose="02040503050406030204" pitchFamily="18" charset="0"/>
                                    </a:rPr>
                                    <m:t>3</m:t>
                                  </m:r>
                                </m:sub>
                              </m:sSub>
                            </m:e>
                            <m:sup>
                              <m:r>
                                <a:rPr lang="fr-FR" sz="2900" i="1">
                                  <a:solidFill>
                                    <a:srgbClr val="000000"/>
                                  </a:solidFill>
                                  <a:latin typeface="Cambria Math" panose="02040503050406030204" pitchFamily="18" charset="0"/>
                                </a:rPr>
                                <m:t>2−</m:t>
                              </m:r>
                            </m:sup>
                          </m:sSup>
                        </m:e>
                        <m:sub>
                          <m:r>
                            <a:rPr lang="fr-FR" sz="2900" i="1">
                              <a:solidFill>
                                <a:srgbClr val="000000"/>
                              </a:solidFill>
                              <a:latin typeface="Cambria Math" panose="02040503050406030204" pitchFamily="18" charset="0"/>
                            </a:rPr>
                            <m:t>(</m:t>
                          </m:r>
                          <m:r>
                            <a:rPr lang="fr-FR" sz="2900" i="1">
                              <a:solidFill>
                                <a:srgbClr val="000000"/>
                              </a:solidFill>
                              <a:latin typeface="Cambria Math" panose="02040503050406030204" pitchFamily="18" charset="0"/>
                            </a:rPr>
                            <m:t>𝑎𝑞</m:t>
                          </m:r>
                          <m:r>
                            <a:rPr lang="fr-FR" sz="2900" i="1">
                              <a:solidFill>
                                <a:srgbClr val="000000"/>
                              </a:solidFill>
                              <a:latin typeface="Cambria Math" panose="02040503050406030204" pitchFamily="18" charset="0"/>
                            </a:rPr>
                            <m:t>)</m:t>
                          </m:r>
                        </m:sub>
                      </m:sSub>
                      <m:r>
                        <a:rPr lang="fr-FR" sz="2900" i="1">
                          <a:solidFill>
                            <a:srgbClr val="000000"/>
                          </a:solidFill>
                          <a:latin typeface="Cambria Math" panose="02040503050406030204" pitchFamily="18" charset="0"/>
                        </a:rPr>
                        <m:t>+3</m:t>
                      </m:r>
                      <m:sSub>
                        <m:sSubPr>
                          <m:ctrlPr>
                            <a:rPr lang="fr-FR" sz="2900" i="1">
                              <a:solidFill>
                                <a:srgbClr val="000000"/>
                              </a:solidFill>
                              <a:latin typeface="Cambria Math" panose="02040503050406030204" pitchFamily="18" charset="0"/>
                            </a:rPr>
                          </m:ctrlPr>
                        </m:sSubPr>
                        <m:e>
                          <m:sSup>
                            <m:sSupPr>
                              <m:ctrlPr>
                                <a:rPr lang="fr-FR" sz="2900" i="1">
                                  <a:solidFill>
                                    <a:srgbClr val="000000"/>
                                  </a:solidFill>
                                  <a:latin typeface="Cambria Math" panose="02040503050406030204" pitchFamily="18" charset="0"/>
                                </a:rPr>
                              </m:ctrlPr>
                            </m:sSupPr>
                            <m:e>
                              <m:r>
                                <m:rPr>
                                  <m:sty m:val="p"/>
                                </m:rPr>
                                <a:rPr lang="fr-FR" sz="2900" i="0">
                                  <a:solidFill>
                                    <a:srgbClr val="000000"/>
                                  </a:solidFill>
                                  <a:latin typeface="Cambria Math" panose="02040503050406030204" pitchFamily="18" charset="0"/>
                                </a:rPr>
                                <m:t>H</m:t>
                              </m:r>
                            </m:e>
                            <m:sup>
                              <m:r>
                                <a:rPr lang="fr-FR" sz="2900" i="1">
                                  <a:solidFill>
                                    <a:srgbClr val="000000"/>
                                  </a:solidFill>
                                  <a:latin typeface="Cambria Math" panose="02040503050406030204" pitchFamily="18" charset="0"/>
                                </a:rPr>
                                <m:t>+</m:t>
                              </m:r>
                            </m:sup>
                          </m:sSup>
                        </m:e>
                        <m:sub>
                          <m:r>
                            <a:rPr lang="fr-FR" sz="2900" i="1">
                              <a:solidFill>
                                <a:srgbClr val="000000"/>
                              </a:solidFill>
                              <a:latin typeface="Cambria Math" panose="02040503050406030204" pitchFamily="18" charset="0"/>
                            </a:rPr>
                            <m:t>(</m:t>
                          </m:r>
                          <m:r>
                            <a:rPr lang="fr-FR" sz="2900" i="1">
                              <a:solidFill>
                                <a:srgbClr val="000000"/>
                              </a:solidFill>
                              <a:latin typeface="Cambria Math" panose="02040503050406030204" pitchFamily="18" charset="0"/>
                            </a:rPr>
                            <m:t>𝑎𝑞</m:t>
                          </m:r>
                          <m:r>
                            <a:rPr lang="fr-FR" sz="2900" i="1">
                              <a:solidFill>
                                <a:srgbClr val="000000"/>
                              </a:solidFill>
                              <a:latin typeface="Cambria Math" panose="02040503050406030204" pitchFamily="18" charset="0"/>
                            </a:rPr>
                            <m:t>)</m:t>
                          </m:r>
                        </m:sub>
                      </m:sSub>
                      <m:r>
                        <a:rPr lang="fr-FR" sz="2900" i="1">
                          <a:solidFill>
                            <a:srgbClr val="000000"/>
                          </a:solidFill>
                          <a:latin typeface="Cambria Math" panose="02040503050406030204" pitchFamily="18" charset="0"/>
                        </a:rPr>
                        <m:t>⇌2</m:t>
                      </m:r>
                      <m:sSub>
                        <m:sSubPr>
                          <m:ctrlPr>
                            <a:rPr lang="fr-FR" sz="2900" i="1">
                              <a:solidFill>
                                <a:srgbClr val="000000"/>
                              </a:solidFill>
                              <a:latin typeface="Cambria Math" panose="02040503050406030204" pitchFamily="18" charset="0"/>
                            </a:rPr>
                          </m:ctrlPr>
                        </m:sSubPr>
                        <m:e>
                          <m:r>
                            <m:rPr>
                              <m:sty m:val="p"/>
                            </m:rPr>
                            <a:rPr lang="fr-FR" sz="2900" i="0">
                              <a:solidFill>
                                <a:srgbClr val="000000"/>
                              </a:solidFill>
                              <a:latin typeface="Cambria Math" panose="02040503050406030204" pitchFamily="18" charset="0"/>
                            </a:rPr>
                            <m:t>S</m:t>
                          </m:r>
                        </m:e>
                        <m:sub>
                          <m:r>
                            <a:rPr lang="fr-FR" sz="2900" i="1">
                              <a:solidFill>
                                <a:srgbClr val="000000"/>
                              </a:solidFill>
                              <a:latin typeface="Cambria Math" panose="02040503050406030204" pitchFamily="18" charset="0"/>
                            </a:rPr>
                            <m:t>(</m:t>
                          </m:r>
                          <m:r>
                            <a:rPr lang="fr-FR" sz="2900" i="1">
                              <a:solidFill>
                                <a:srgbClr val="000000"/>
                              </a:solidFill>
                              <a:latin typeface="Cambria Math" panose="02040503050406030204" pitchFamily="18" charset="0"/>
                            </a:rPr>
                            <m:t>𝑠</m:t>
                          </m:r>
                          <m:r>
                            <a:rPr lang="fr-FR" sz="2900" i="1">
                              <a:solidFill>
                                <a:srgbClr val="000000"/>
                              </a:solidFill>
                              <a:latin typeface="Cambria Math" panose="02040503050406030204" pitchFamily="18" charset="0"/>
                            </a:rPr>
                            <m:t>)</m:t>
                          </m:r>
                        </m:sub>
                      </m:sSub>
                      <m:r>
                        <a:rPr lang="fr-FR" sz="2900" i="1">
                          <a:solidFill>
                            <a:srgbClr val="000000"/>
                          </a:solidFill>
                          <a:latin typeface="Cambria Math" panose="02040503050406030204" pitchFamily="18" charset="0"/>
                        </a:rPr>
                        <m:t>+2</m:t>
                      </m:r>
                      <m:r>
                        <m:rPr>
                          <m:nor/>
                        </m:rPr>
                        <a:rPr lang="fr-FR" sz="2900" i="0">
                          <a:solidFill>
                            <a:srgbClr val="000000"/>
                          </a:solidFill>
                          <a:latin typeface="Cambria Math" panose="02040503050406030204" pitchFamily="18" charset="0"/>
                        </a:rPr>
                        <m:t>S</m:t>
                      </m:r>
                      <m:sSub>
                        <m:sSubPr>
                          <m:ctrlPr>
                            <a:rPr lang="fr-FR" sz="2900" i="1">
                              <a:solidFill>
                                <a:srgbClr val="000000"/>
                              </a:solidFill>
                              <a:latin typeface="Cambria Math" panose="02040503050406030204" pitchFamily="18" charset="0"/>
                            </a:rPr>
                          </m:ctrlPr>
                        </m:sSubPr>
                        <m:e>
                          <m:sSub>
                            <m:sSubPr>
                              <m:ctrlPr>
                                <a:rPr lang="fr-FR" sz="2900" i="1">
                                  <a:solidFill>
                                    <a:srgbClr val="000000"/>
                                  </a:solidFill>
                                  <a:latin typeface="Cambria Math" panose="02040503050406030204" pitchFamily="18" charset="0"/>
                                </a:rPr>
                              </m:ctrlPr>
                            </m:sSubPr>
                            <m:e>
                              <m:r>
                                <m:rPr>
                                  <m:nor/>
                                </m:rPr>
                                <a:rPr lang="fr-FR" sz="2900" i="0">
                                  <a:solidFill>
                                    <a:srgbClr val="000000"/>
                                  </a:solidFill>
                                  <a:latin typeface="Cambria Math" panose="02040503050406030204" pitchFamily="18" charset="0"/>
                                </a:rPr>
                                <m:t>O</m:t>
                              </m:r>
                            </m:e>
                            <m:sub>
                              <m:r>
                                <a:rPr lang="fr-FR" sz="2900" i="0">
                                  <a:solidFill>
                                    <a:srgbClr val="000000"/>
                                  </a:solidFill>
                                  <a:latin typeface="Cambria Math" panose="02040503050406030204" pitchFamily="18" charset="0"/>
                                </a:rPr>
                                <m:t>2</m:t>
                              </m:r>
                            </m:sub>
                          </m:sSub>
                        </m:e>
                        <m:sub>
                          <m:r>
                            <a:rPr lang="fr-FR" sz="2900" i="1">
                              <a:solidFill>
                                <a:srgbClr val="000000"/>
                              </a:solidFill>
                              <a:latin typeface="Cambria Math" panose="02040503050406030204" pitchFamily="18" charset="0"/>
                            </a:rPr>
                            <m:t>(</m:t>
                          </m:r>
                          <m:func>
                            <m:funcPr>
                              <m:ctrlPr>
                                <a:rPr lang="fr-FR" sz="2900" i="1">
                                  <a:solidFill>
                                    <a:srgbClr val="000000"/>
                                  </a:solidFill>
                                  <a:latin typeface="Cambria Math" panose="02040503050406030204" pitchFamily="18" charset="0"/>
                                </a:rPr>
                              </m:ctrlPr>
                            </m:funcPr>
                            <m:fName>
                              <m:r>
                                <m:rPr>
                                  <m:sty m:val="p"/>
                                </m:rPr>
                                <a:rPr lang="fr-FR" sz="2900" i="0">
                                  <a:solidFill>
                                    <a:srgbClr val="000000"/>
                                  </a:solidFill>
                                  <a:latin typeface="Cambria Math" panose="02040503050406030204" pitchFamily="18" charset="0"/>
                                </a:rPr>
                                <m:t>g</m:t>
                              </m:r>
                            </m:fName>
                            <m:e>
                              <m:r>
                                <a:rPr lang="fr-FR" sz="2900" i="1">
                                  <a:solidFill>
                                    <a:srgbClr val="000000"/>
                                  </a:solidFill>
                                  <a:latin typeface="Cambria Math" panose="02040503050406030204" pitchFamily="18" charset="0"/>
                                </a:rPr>
                                <m:t>)</m:t>
                              </m:r>
                            </m:e>
                          </m:func>
                        </m:sub>
                      </m:sSub>
                      <m:r>
                        <a:rPr lang="fr-FR" sz="2900" i="1">
                          <a:solidFill>
                            <a:srgbClr val="000000"/>
                          </a:solidFill>
                          <a:latin typeface="Cambria Math" panose="02040503050406030204" pitchFamily="18" charset="0"/>
                        </a:rPr>
                        <m:t>+2</m:t>
                      </m:r>
                      <m:sSub>
                        <m:sSubPr>
                          <m:ctrlPr>
                            <a:rPr lang="fr-FR" sz="2900" i="1">
                              <a:solidFill>
                                <a:srgbClr val="000000"/>
                              </a:solidFill>
                              <a:latin typeface="Cambria Math" panose="02040503050406030204" pitchFamily="18" charset="0"/>
                            </a:rPr>
                          </m:ctrlPr>
                        </m:sSubPr>
                        <m:e>
                          <m:r>
                            <m:rPr>
                              <m:sty m:val="p"/>
                            </m:rPr>
                            <a:rPr lang="fr-FR" sz="2900" i="0">
                              <a:solidFill>
                                <a:srgbClr val="000000"/>
                              </a:solidFill>
                              <a:latin typeface="Cambria Math" panose="02040503050406030204" pitchFamily="18" charset="0"/>
                            </a:rPr>
                            <m:t>H</m:t>
                          </m:r>
                        </m:e>
                        <m:sub>
                          <m:r>
                            <a:rPr lang="fr-FR" sz="2900" i="1">
                              <a:solidFill>
                                <a:srgbClr val="000000"/>
                              </a:solidFill>
                              <a:latin typeface="Cambria Math" panose="02040503050406030204" pitchFamily="18" charset="0"/>
                            </a:rPr>
                            <m:t>2</m:t>
                          </m:r>
                        </m:sub>
                      </m:sSub>
                      <m:sSub>
                        <m:sSubPr>
                          <m:ctrlPr>
                            <a:rPr lang="fr-FR" sz="2900" i="1">
                              <a:solidFill>
                                <a:srgbClr val="000000"/>
                              </a:solidFill>
                              <a:latin typeface="Cambria Math" panose="02040503050406030204" pitchFamily="18" charset="0"/>
                            </a:rPr>
                          </m:ctrlPr>
                        </m:sSubPr>
                        <m:e>
                          <m:r>
                            <m:rPr>
                              <m:sty m:val="p"/>
                            </m:rPr>
                            <a:rPr lang="fr-FR" sz="2900" i="0">
                              <a:solidFill>
                                <a:srgbClr val="000000"/>
                              </a:solidFill>
                              <a:latin typeface="Cambria Math" panose="02040503050406030204" pitchFamily="18" charset="0"/>
                            </a:rPr>
                            <m:t>O</m:t>
                          </m:r>
                        </m:e>
                        <m:sub>
                          <m:r>
                            <a:rPr lang="fr-FR" sz="2900" i="1">
                              <a:solidFill>
                                <a:srgbClr val="000000"/>
                              </a:solidFill>
                              <a:latin typeface="Cambria Math" panose="02040503050406030204" pitchFamily="18" charset="0"/>
                            </a:rPr>
                            <m:t>(ℓ)</m:t>
                          </m:r>
                        </m:sub>
                      </m:sSub>
                    </m:oMath>
                  </m:oMathPara>
                </a14:m>
                <a:endParaRPr lang="fr-FR" dirty="0"/>
              </a:p>
            </p:txBody>
          </p:sp>
        </mc:Choice>
        <mc:Fallback xmlns="">
          <p:sp>
            <p:nvSpPr>
              <p:cNvPr id="25606" name="Object 6"/>
              <p:cNvSpPr txBox="1">
                <a:spLocks noRot="1" noChangeAspect="1" noMove="1" noResize="1" noEditPoints="1" noAdjustHandles="1" noChangeArrowheads="1" noChangeShapeType="1" noTextEdit="1"/>
              </p:cNvSpPr>
              <p:nvPr/>
            </p:nvSpPr>
            <p:spPr bwMode="auto">
              <a:xfrm>
                <a:off x="1735138" y="6020519"/>
                <a:ext cx="5673725" cy="504825"/>
              </a:xfrm>
              <a:prstGeom prst="rect">
                <a:avLst/>
              </a:prstGeom>
              <a:blipFill>
                <a:blip r:embed="rId6"/>
                <a:stretch>
                  <a:fillRect r="-323" b="-8537"/>
                </a:stretch>
              </a:blipFill>
            </p:spPr>
            <p:txBody>
              <a:bodyPr/>
              <a:lstStyle/>
              <a:p>
                <a:r>
                  <a:rPr lang="fr-FR">
                    <a:noFill/>
                  </a:rPr>
                  <a:t> </a:t>
                </a:r>
              </a:p>
            </p:txBody>
          </p:sp>
        </mc:Fallback>
      </mc:AlternateContent>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9514" y="188640"/>
            <a:ext cx="8784974" cy="1200329"/>
          </a:xfrm>
          <a:prstGeom prst="rect">
            <a:avLst/>
          </a:prstGeom>
        </p:spPr>
        <p:txBody>
          <a:bodyPr wrap="square">
            <a:spAutoFit/>
          </a:bodyPr>
          <a:lstStyle/>
          <a:p>
            <a:pPr algn="just">
              <a:buFont typeface="Wingdings" pitchFamily="2" charset="2"/>
              <a:buChar char="v"/>
            </a:pPr>
            <a:r>
              <a:rPr lang="fr-FR" dirty="0"/>
              <a:t>  Réactions </a:t>
            </a:r>
            <a:r>
              <a:rPr lang="fr-FR" b="1" dirty="0"/>
              <a:t>rapides</a:t>
            </a:r>
            <a:r>
              <a:rPr lang="fr-FR" dirty="0"/>
              <a:t> : on dit qu'une transformation est rapide si elle se fait en une durée trop courte pour que son évolution puisse être suivie « à l'œil nu » ou avec les appareils de mesure courants. </a:t>
            </a:r>
            <a:r>
              <a:rPr lang="fr-FR" dirty="0">
                <a:solidFill>
                  <a:schemeClr val="bg1">
                    <a:lumMod val="85000"/>
                  </a:schemeClr>
                </a:solidFill>
              </a:rPr>
              <a:t>C'est-à-dire qu'il est impossible de distinguer des états intermédiaires entre l'état initial et l'état final du système.</a:t>
            </a:r>
          </a:p>
        </p:txBody>
      </p:sp>
      <p:sp>
        <p:nvSpPr>
          <p:cNvPr id="7" name="Rectangle 6"/>
          <p:cNvSpPr/>
          <p:nvPr/>
        </p:nvSpPr>
        <p:spPr>
          <a:xfrm>
            <a:off x="179514" y="1412776"/>
            <a:ext cx="6876754" cy="369332"/>
          </a:xfrm>
          <a:prstGeom prst="rect">
            <a:avLst/>
          </a:prstGeom>
        </p:spPr>
        <p:txBody>
          <a:bodyPr wrap="square">
            <a:spAutoFit/>
          </a:bodyPr>
          <a:lstStyle/>
          <a:p>
            <a:r>
              <a:rPr lang="fr-FR" u="sng" dirty="0"/>
              <a:t>Exemple :</a:t>
            </a:r>
            <a:r>
              <a:rPr lang="fr-FR" dirty="0"/>
              <a:t> Réaction des ions permanganate (MnO</a:t>
            </a:r>
            <a:r>
              <a:rPr lang="fr-FR" baseline="-25000" dirty="0"/>
              <a:t>4</a:t>
            </a:r>
            <a:r>
              <a:rPr lang="fr-FR" baseline="30000" dirty="0"/>
              <a:t>–</a:t>
            </a:r>
            <a:r>
              <a:rPr lang="fr-FR" dirty="0"/>
              <a:t>) avec les ions fer (II)</a:t>
            </a:r>
          </a:p>
        </p:txBody>
      </p:sp>
      <p:graphicFrame>
        <p:nvGraphicFramePr>
          <p:cNvPr id="27651" name="Object 3"/>
          <p:cNvGraphicFramePr>
            <a:graphicFrameLocks noChangeAspect="1"/>
          </p:cNvGraphicFramePr>
          <p:nvPr/>
        </p:nvGraphicFramePr>
        <p:xfrm>
          <a:off x="1258299" y="1844824"/>
          <a:ext cx="6627403" cy="504056"/>
        </p:xfrm>
        <a:graphic>
          <a:graphicData uri="http://schemas.openxmlformats.org/presentationml/2006/ole">
            <mc:AlternateContent xmlns:mc="http://schemas.openxmlformats.org/markup-compatibility/2006">
              <mc:Choice xmlns:v="urn:schemas-microsoft-com:vml" Requires="v">
                <p:oleObj spid="_x0000_s27657" name="Equation" r:id="rId3" imgW="3378200" imgH="254000" progId="Equation.DSMT4">
                  <p:embed/>
                </p:oleObj>
              </mc:Choice>
              <mc:Fallback>
                <p:oleObj name="Equation" r:id="rId3" imgW="3378200" imgH="254000" progId="Equation.DSMT4">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299" y="1844824"/>
                        <a:ext cx="6627403" cy="5040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9"/>
          <p:cNvSpPr/>
          <p:nvPr/>
        </p:nvSpPr>
        <p:spPr>
          <a:xfrm>
            <a:off x="179514" y="2422629"/>
            <a:ext cx="2286716" cy="646331"/>
          </a:xfrm>
          <a:prstGeom prst="rect">
            <a:avLst/>
          </a:prstGeom>
        </p:spPr>
        <p:txBody>
          <a:bodyPr wrap="none">
            <a:spAutoFit/>
          </a:bodyPr>
          <a:lstStyle/>
          <a:p>
            <a:pPr marL="342900" indent="-342900"/>
            <a:r>
              <a:rPr lang="fr-FR" dirty="0">
                <a:solidFill>
                  <a:srgbClr val="0070C0"/>
                </a:solidFill>
                <a:uFill>
                  <a:solidFill>
                    <a:srgbClr val="FF0000"/>
                  </a:solidFill>
                </a:uFill>
              </a:rPr>
              <a:t>2. </a:t>
            </a:r>
            <a:r>
              <a:rPr lang="fr-FR" u="sng" dirty="0">
                <a:solidFill>
                  <a:srgbClr val="0070C0"/>
                </a:solidFill>
                <a:uFill>
                  <a:solidFill>
                    <a:srgbClr val="FF0000"/>
                  </a:solidFill>
                </a:uFill>
              </a:rPr>
              <a:t>Facteurs cinétiques</a:t>
            </a:r>
          </a:p>
          <a:p>
            <a:pPr marL="342900" indent="-342900"/>
            <a:r>
              <a:rPr lang="fr-FR" dirty="0">
                <a:solidFill>
                  <a:srgbClr val="0070C0"/>
                </a:solidFill>
                <a:uFill>
                  <a:solidFill>
                    <a:srgbClr val="FF0000"/>
                  </a:solidFill>
                </a:uFill>
              </a:rPr>
              <a:t>2.1. </a:t>
            </a:r>
            <a:r>
              <a:rPr lang="fr-FR" u="sng" dirty="0">
                <a:solidFill>
                  <a:srgbClr val="0070C0"/>
                </a:solidFill>
                <a:uFill>
                  <a:solidFill>
                    <a:srgbClr val="FF0000"/>
                  </a:solidFill>
                </a:uFill>
              </a:rPr>
              <a:t>La température</a:t>
            </a:r>
          </a:p>
        </p:txBody>
      </p:sp>
      <p:sp>
        <p:nvSpPr>
          <p:cNvPr id="11" name="Rectangle 10"/>
          <p:cNvSpPr/>
          <p:nvPr/>
        </p:nvSpPr>
        <p:spPr>
          <a:xfrm>
            <a:off x="179514" y="3068960"/>
            <a:ext cx="7345344" cy="369332"/>
          </a:xfrm>
          <a:prstGeom prst="rect">
            <a:avLst/>
          </a:prstGeom>
        </p:spPr>
        <p:txBody>
          <a:bodyPr wrap="square">
            <a:spAutoFit/>
          </a:bodyPr>
          <a:lstStyle/>
          <a:p>
            <a:r>
              <a:rPr lang="fr-FR" dirty="0">
                <a:solidFill>
                  <a:schemeClr val="bg1">
                    <a:lumMod val="85000"/>
                  </a:schemeClr>
                </a:solidFill>
              </a:rPr>
              <a:t>Pour faire varier la vitesse d'une réaction, on peut jouer sur </a:t>
            </a:r>
            <a:r>
              <a:rPr lang="fr-FR" b="1" dirty="0">
                <a:solidFill>
                  <a:schemeClr val="bg1">
                    <a:lumMod val="85000"/>
                  </a:schemeClr>
                </a:solidFill>
              </a:rPr>
              <a:t>la température </a:t>
            </a:r>
            <a:r>
              <a:rPr lang="fr-FR" dirty="0">
                <a:solidFill>
                  <a:schemeClr val="bg1">
                    <a:lumMod val="85000"/>
                  </a:schemeClr>
                </a:solidFill>
              </a:rPr>
              <a:t>:</a:t>
            </a:r>
          </a:p>
        </p:txBody>
      </p:sp>
      <p:sp>
        <p:nvSpPr>
          <p:cNvPr id="12" name="Rectangle 11"/>
          <p:cNvSpPr/>
          <p:nvPr/>
        </p:nvSpPr>
        <p:spPr>
          <a:xfrm>
            <a:off x="395536" y="3501008"/>
            <a:ext cx="8496944" cy="1477328"/>
          </a:xfrm>
          <a:prstGeom prst="rect">
            <a:avLst/>
          </a:prstGeom>
        </p:spPr>
        <p:txBody>
          <a:bodyPr wrap="square">
            <a:spAutoFit/>
          </a:bodyPr>
          <a:lstStyle/>
          <a:p>
            <a:pPr>
              <a:buFont typeface="Wingdings" pitchFamily="2" charset="2"/>
              <a:buChar char="v"/>
            </a:pPr>
            <a:r>
              <a:rPr lang="fr-FR" dirty="0"/>
              <a:t>  </a:t>
            </a:r>
            <a:r>
              <a:rPr lang="fr-FR" b="1" dirty="0"/>
              <a:t>Une température plus élevée</a:t>
            </a:r>
            <a:r>
              <a:rPr lang="fr-FR" dirty="0"/>
              <a:t> augmente l'agitation et donc la vitesse de réaction ;</a:t>
            </a:r>
          </a:p>
          <a:p>
            <a:pPr>
              <a:buFont typeface="Wingdings" pitchFamily="2" charset="2"/>
              <a:buChar char="v"/>
            </a:pPr>
            <a:r>
              <a:rPr lang="fr-FR" dirty="0"/>
              <a:t>  </a:t>
            </a:r>
            <a:r>
              <a:rPr lang="fr-FR" b="1" dirty="0"/>
              <a:t>Une température faible</a:t>
            </a:r>
            <a:r>
              <a:rPr lang="fr-FR" dirty="0"/>
              <a:t> diminue le désordre et donc réduit la vitesse de réaction ;</a:t>
            </a:r>
          </a:p>
          <a:p>
            <a:pPr algn="just">
              <a:buFont typeface="Wingdings" pitchFamily="2" charset="2"/>
              <a:buChar char="v"/>
            </a:pPr>
            <a:r>
              <a:rPr lang="fr-FR" dirty="0"/>
              <a:t>  Pour arrêter une réaction, on effectue </a:t>
            </a:r>
            <a:r>
              <a:rPr lang="fr-FR" b="1" dirty="0"/>
              <a:t>une trempe</a:t>
            </a:r>
            <a:r>
              <a:rPr lang="fr-FR" dirty="0"/>
              <a:t> dans le cas des solutions aqueuses qui consiste à plonger la solution dans un mélange d'eau et de glace dont la température est proche de 0°C. Cela a pour effet de stopper la réaction.</a:t>
            </a:r>
          </a:p>
        </p:txBody>
      </p:sp>
      <p:sp>
        <p:nvSpPr>
          <p:cNvPr id="13" name="Rectangle 12"/>
          <p:cNvSpPr/>
          <p:nvPr/>
        </p:nvSpPr>
        <p:spPr>
          <a:xfrm>
            <a:off x="179512" y="5013176"/>
            <a:ext cx="2225609" cy="369332"/>
          </a:xfrm>
          <a:prstGeom prst="rect">
            <a:avLst/>
          </a:prstGeom>
        </p:spPr>
        <p:txBody>
          <a:bodyPr wrap="none">
            <a:spAutoFit/>
          </a:bodyPr>
          <a:lstStyle/>
          <a:p>
            <a:pPr marL="342900" indent="-342900"/>
            <a:r>
              <a:rPr lang="fr-FR" dirty="0">
                <a:solidFill>
                  <a:srgbClr val="0070C0"/>
                </a:solidFill>
                <a:uFill>
                  <a:solidFill>
                    <a:srgbClr val="FF0000"/>
                  </a:solidFill>
                </a:uFill>
              </a:rPr>
              <a:t>2.2. </a:t>
            </a:r>
            <a:r>
              <a:rPr lang="fr-FR" u="sng" dirty="0">
                <a:solidFill>
                  <a:srgbClr val="0070C0"/>
                </a:solidFill>
                <a:uFill>
                  <a:solidFill>
                    <a:srgbClr val="FF0000"/>
                  </a:solidFill>
                </a:uFill>
              </a:rPr>
              <a:t>La concentration</a:t>
            </a:r>
            <a:endParaRPr lang="fr-FR" dirty="0">
              <a:uFill>
                <a:solidFill>
                  <a:srgbClr val="FF0000"/>
                </a:solidFill>
              </a:uFill>
            </a:endParaRPr>
          </a:p>
        </p:txBody>
      </p:sp>
      <p:sp>
        <p:nvSpPr>
          <p:cNvPr id="14" name="Rectangle 13"/>
          <p:cNvSpPr/>
          <p:nvPr/>
        </p:nvSpPr>
        <p:spPr>
          <a:xfrm>
            <a:off x="179512" y="5373216"/>
            <a:ext cx="8712968" cy="923330"/>
          </a:xfrm>
          <a:prstGeom prst="rect">
            <a:avLst/>
          </a:prstGeom>
        </p:spPr>
        <p:txBody>
          <a:bodyPr wrap="square">
            <a:spAutoFit/>
          </a:bodyPr>
          <a:lstStyle/>
          <a:p>
            <a:pPr algn="just"/>
            <a:r>
              <a:rPr lang="fr-FR" dirty="0"/>
              <a:t>Le deuxième facteur permettant d'influencer la vitesse de réaction est </a:t>
            </a:r>
            <a:r>
              <a:rPr lang="fr-FR" b="1" dirty="0"/>
              <a:t>la concentration en réactifs </a:t>
            </a:r>
            <a:r>
              <a:rPr lang="fr-FR" dirty="0"/>
              <a:t>: plus les concentrations sont élevées, plus la chance d'obtenir des chocs efficaces est forte.</a:t>
            </a:r>
          </a:p>
        </p:txBody>
      </p:sp>
      <p:sp>
        <p:nvSpPr>
          <p:cNvPr id="15" name="ZoneTexte 14"/>
          <p:cNvSpPr txBox="1"/>
          <p:nvPr/>
        </p:nvSpPr>
        <p:spPr>
          <a:xfrm>
            <a:off x="179512" y="6372036"/>
            <a:ext cx="3187604" cy="369332"/>
          </a:xfrm>
          <a:prstGeom prst="rect">
            <a:avLst/>
          </a:prstGeom>
          <a:noFill/>
        </p:spPr>
        <p:txBody>
          <a:bodyPr wrap="none" rtlCol="0">
            <a:spAutoFit/>
          </a:bodyPr>
          <a:lstStyle/>
          <a:p>
            <a:r>
              <a:rPr lang="fr-FR" u="sng" strike="sngStrike" dirty="0">
                <a:solidFill>
                  <a:schemeClr val="bg1">
                    <a:lumMod val="65000"/>
                  </a:schemeClr>
                </a:solidFill>
              </a:rPr>
              <a:t>Exercices :</a:t>
            </a:r>
            <a:r>
              <a:rPr lang="fr-FR" strike="sngStrike" dirty="0">
                <a:solidFill>
                  <a:schemeClr val="bg1">
                    <a:lumMod val="65000"/>
                  </a:schemeClr>
                </a:solidFill>
              </a:rPr>
              <a:t> n°8 p244 et n°9 p244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lide(fromBottom)">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1189108" cy="369332"/>
          </a:xfrm>
          <a:prstGeom prst="rect">
            <a:avLst/>
          </a:prstGeom>
        </p:spPr>
        <p:txBody>
          <a:bodyPr wrap="none">
            <a:spAutoFit/>
          </a:bodyPr>
          <a:lstStyle/>
          <a:p>
            <a:pPr marL="342900" indent="-342900"/>
            <a:r>
              <a:rPr lang="fr-FR" dirty="0">
                <a:solidFill>
                  <a:srgbClr val="0070C0"/>
                </a:solidFill>
                <a:uFill>
                  <a:solidFill>
                    <a:srgbClr val="FF0000"/>
                  </a:solidFill>
                </a:uFill>
              </a:rPr>
              <a:t>3. </a:t>
            </a:r>
            <a:r>
              <a:rPr lang="fr-FR" u="sng" dirty="0">
                <a:solidFill>
                  <a:srgbClr val="0070C0"/>
                </a:solidFill>
                <a:uFill>
                  <a:solidFill>
                    <a:srgbClr val="FF0000"/>
                  </a:solidFill>
                </a:uFill>
              </a:rPr>
              <a:t>Catalyse</a:t>
            </a:r>
            <a:endParaRPr lang="fr-FR" dirty="0">
              <a:uFill>
                <a:solidFill>
                  <a:srgbClr val="FF0000"/>
                </a:solidFill>
              </a:uFill>
            </a:endParaRPr>
          </a:p>
        </p:txBody>
      </p:sp>
      <p:sp>
        <p:nvSpPr>
          <p:cNvPr id="5" name="Rectangle 4"/>
          <p:cNvSpPr/>
          <p:nvPr/>
        </p:nvSpPr>
        <p:spPr>
          <a:xfrm>
            <a:off x="179512" y="548680"/>
            <a:ext cx="8712968" cy="923330"/>
          </a:xfrm>
          <a:prstGeom prst="rect">
            <a:avLst/>
          </a:prstGeom>
        </p:spPr>
        <p:txBody>
          <a:bodyPr wrap="square">
            <a:spAutoFit/>
          </a:bodyPr>
          <a:lstStyle/>
          <a:p>
            <a:pPr algn="just"/>
            <a:r>
              <a:rPr lang="fr-FR" dirty="0"/>
              <a:t>Un </a:t>
            </a:r>
            <a:r>
              <a:rPr lang="fr-FR" b="1" dirty="0"/>
              <a:t>catalyseur</a:t>
            </a:r>
            <a:r>
              <a:rPr lang="fr-FR" dirty="0"/>
              <a:t> est une espèce chimique qui va servir d'intermédiaire pour accélérer la réaction mais qui n’apparaît pas dans l’équation de cette réaction. Lorsqu’un catalyseur est utilisé pour accélérer une transformation, on dit que celle-ci est catalysée.</a:t>
            </a:r>
          </a:p>
        </p:txBody>
      </p:sp>
      <p:sp>
        <p:nvSpPr>
          <p:cNvPr id="6" name="Rectangle 5"/>
          <p:cNvSpPr/>
          <p:nvPr/>
        </p:nvSpPr>
        <p:spPr>
          <a:xfrm>
            <a:off x="179512" y="1556792"/>
            <a:ext cx="3898824" cy="369332"/>
          </a:xfrm>
          <a:prstGeom prst="rect">
            <a:avLst/>
          </a:prstGeom>
        </p:spPr>
        <p:txBody>
          <a:bodyPr wrap="none">
            <a:spAutoFit/>
          </a:bodyPr>
          <a:lstStyle/>
          <a:p>
            <a:r>
              <a:rPr lang="fr-FR" dirty="0"/>
              <a:t>On distingue trois types de catalyseurs :</a:t>
            </a:r>
          </a:p>
        </p:txBody>
      </p:sp>
      <p:sp>
        <p:nvSpPr>
          <p:cNvPr id="7" name="Rectangle 6"/>
          <p:cNvSpPr/>
          <p:nvPr/>
        </p:nvSpPr>
        <p:spPr>
          <a:xfrm>
            <a:off x="539552" y="1988840"/>
            <a:ext cx="8339784" cy="2308324"/>
          </a:xfrm>
          <a:prstGeom prst="rect">
            <a:avLst/>
          </a:prstGeom>
        </p:spPr>
        <p:txBody>
          <a:bodyPr wrap="square">
            <a:spAutoFit/>
          </a:bodyPr>
          <a:lstStyle/>
          <a:p>
            <a:pPr>
              <a:buFont typeface="Wingdings" pitchFamily="2" charset="2"/>
              <a:buChar char="v"/>
            </a:pPr>
            <a:r>
              <a:rPr lang="fr-FR" dirty="0"/>
              <a:t>  </a:t>
            </a:r>
            <a:r>
              <a:rPr lang="fr-FR" b="1" dirty="0"/>
              <a:t>Les catalyseurs homogènes</a:t>
            </a:r>
            <a:r>
              <a:rPr lang="fr-FR" dirty="0"/>
              <a:t> : réactifs et catalyseurs sont réunis en une seule phase ;</a:t>
            </a:r>
          </a:p>
          <a:p>
            <a:pPr algn="just">
              <a:buFont typeface="Wingdings" pitchFamily="2" charset="2"/>
              <a:buChar char="v"/>
            </a:pPr>
            <a:r>
              <a:rPr lang="fr-FR" dirty="0"/>
              <a:t>  </a:t>
            </a:r>
            <a:r>
              <a:rPr lang="fr-FR" b="1" dirty="0"/>
              <a:t>Les catalyseurs hétérogènes</a:t>
            </a:r>
            <a:r>
              <a:rPr lang="fr-FR" dirty="0"/>
              <a:t> : le catalyseur et les réactifs se trouvent dans deux phases différentes ;</a:t>
            </a:r>
          </a:p>
          <a:p>
            <a:pPr algn="just">
              <a:buFont typeface="Wingdings" pitchFamily="2" charset="2"/>
              <a:buChar char="v"/>
            </a:pPr>
            <a:r>
              <a:rPr lang="fr-FR" dirty="0"/>
              <a:t>  </a:t>
            </a:r>
            <a:r>
              <a:rPr lang="fr-FR" b="1" dirty="0"/>
              <a:t>Les catalyseurs enzymatiques</a:t>
            </a:r>
            <a:r>
              <a:rPr lang="fr-FR" dirty="0"/>
              <a:t> : le catalyseur est une enzyme, c'est-à-dire une protéine élaborée par les systèmes vivants. Il s'agit à la fois d'une catalyse homogène car le catalyseur et les réactifs du milieu biologique ne forment qu'une seule phase aqueuse, et d'une catalyse hétérogène du fait du mode d'action (présence d'un site actif).</a:t>
            </a:r>
          </a:p>
        </p:txBody>
      </p:sp>
      <p:sp>
        <p:nvSpPr>
          <p:cNvPr id="8" name="Rectangle 7"/>
          <p:cNvSpPr/>
          <p:nvPr/>
        </p:nvSpPr>
        <p:spPr>
          <a:xfrm>
            <a:off x="179512" y="4365104"/>
            <a:ext cx="1357295" cy="369332"/>
          </a:xfrm>
          <a:prstGeom prst="rect">
            <a:avLst/>
          </a:prstGeom>
        </p:spPr>
        <p:txBody>
          <a:bodyPr wrap="none">
            <a:spAutoFit/>
          </a:bodyPr>
          <a:lstStyle/>
          <a:p>
            <a:r>
              <a:rPr lang="fr-FR" u="sng" dirty="0"/>
              <a:t>Remarques :</a:t>
            </a:r>
            <a:endParaRPr lang="fr-FR" dirty="0"/>
          </a:p>
        </p:txBody>
      </p:sp>
      <p:sp>
        <p:nvSpPr>
          <p:cNvPr id="9" name="Rectangle 8"/>
          <p:cNvSpPr/>
          <p:nvPr/>
        </p:nvSpPr>
        <p:spPr>
          <a:xfrm>
            <a:off x="179512" y="4791343"/>
            <a:ext cx="8712968" cy="1661993"/>
          </a:xfrm>
          <a:prstGeom prst="rect">
            <a:avLst/>
          </a:prstGeom>
        </p:spPr>
        <p:txBody>
          <a:bodyPr wrap="square">
            <a:spAutoFit/>
          </a:bodyPr>
          <a:lstStyle/>
          <a:p>
            <a:pPr algn="just">
              <a:buFontTx/>
              <a:buChar char="-"/>
            </a:pPr>
            <a:r>
              <a:rPr lang="fr-FR" dirty="0"/>
              <a:t>  Un catalyseur n'apparait jamais dans l'équation globale de la réaction car il est utilisé puis régénéré ;</a:t>
            </a:r>
          </a:p>
          <a:p>
            <a:endParaRPr lang="fr-FR" sz="1200" dirty="0"/>
          </a:p>
          <a:p>
            <a:pPr algn="just">
              <a:buFontTx/>
              <a:buChar char="-"/>
            </a:pPr>
            <a:r>
              <a:rPr lang="fr-FR" dirty="0"/>
              <a:t>  Un catalyseur modifie le mécanisme réactionnel de la réaction étudiée, c’est-à-dire la nature des étapes permettant de passer des réactifs aux produits. En aucun cas, il ne pourra modifier le sens d’évolution d’un système, ni son état d’équilibre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8712968" cy="3046988"/>
          </a:xfrm>
          <a:prstGeom prst="rect">
            <a:avLst/>
          </a:prstGeom>
        </p:spPr>
        <p:txBody>
          <a:bodyPr wrap="square">
            <a:spAutoFit/>
          </a:bodyPr>
          <a:lstStyle/>
          <a:p>
            <a:pPr algn="just">
              <a:buFontTx/>
              <a:buChar char="-"/>
            </a:pPr>
            <a:r>
              <a:rPr lang="fr-FR" dirty="0"/>
              <a:t>  Un catalyseur influe uniquement sur la cinétique de la réaction chimique considérée. Il n’est pas consommé et se retrouve inaltéré à la fin de la réaction. Il suffit alors d’une très petite quantité de catalyseur pour transformer rapidement une grande quantité de réactifs ;</a:t>
            </a:r>
          </a:p>
          <a:p>
            <a:pPr algn="just"/>
            <a:endParaRPr lang="fr-FR" sz="1200" dirty="0"/>
          </a:p>
          <a:p>
            <a:pPr algn="just">
              <a:buFontTx/>
              <a:buChar char="-"/>
            </a:pPr>
            <a:r>
              <a:rPr lang="fr-FR" dirty="0"/>
              <a:t>  En général, un catalyseur catalyse une réaction déterminée et une réaction donnée ne peut être catalysée que par un nombre restreint de catalyseurs. On dit qu’un catalyseur est spécifique d’un type de réaction ;</a:t>
            </a:r>
          </a:p>
          <a:p>
            <a:pPr algn="just"/>
            <a:endParaRPr lang="fr-FR" sz="1200" dirty="0"/>
          </a:p>
          <a:p>
            <a:pPr algn="just">
              <a:buFontTx/>
              <a:buChar char="-"/>
            </a:pPr>
            <a:r>
              <a:rPr lang="fr-FR" dirty="0"/>
              <a:t>  Un catalyseur peut également être sélectif si, à partir d’un système initial susceptible d’évoluer selon plusieurs réactions, il accélère préférentiellement l’une d’elles.</a:t>
            </a:r>
          </a:p>
        </p:txBody>
      </p:sp>
      <p:sp>
        <p:nvSpPr>
          <p:cNvPr id="5" name="Rectangle 4"/>
          <p:cNvSpPr/>
          <p:nvPr/>
        </p:nvSpPr>
        <p:spPr>
          <a:xfrm>
            <a:off x="179512" y="3212976"/>
            <a:ext cx="2660024" cy="369332"/>
          </a:xfrm>
          <a:prstGeom prst="rect">
            <a:avLst/>
          </a:prstGeom>
        </p:spPr>
        <p:txBody>
          <a:bodyPr wrap="none">
            <a:spAutoFit/>
          </a:bodyPr>
          <a:lstStyle/>
          <a:p>
            <a:pPr marL="342900" indent="-342900"/>
            <a:r>
              <a:rPr lang="fr-FR" dirty="0">
                <a:solidFill>
                  <a:srgbClr val="0070C0"/>
                </a:solidFill>
                <a:uFill>
                  <a:solidFill>
                    <a:srgbClr val="FF0000"/>
                  </a:solidFill>
                </a:uFill>
              </a:rPr>
              <a:t>3.1. </a:t>
            </a:r>
            <a:r>
              <a:rPr lang="fr-FR" u="sng" dirty="0">
                <a:solidFill>
                  <a:srgbClr val="0070C0"/>
                </a:solidFill>
                <a:uFill>
                  <a:solidFill>
                    <a:srgbClr val="FF0000"/>
                  </a:solidFill>
                </a:uFill>
              </a:rPr>
              <a:t>La catalyse homogène</a:t>
            </a:r>
            <a:endParaRPr lang="fr-FR" dirty="0">
              <a:uFill>
                <a:solidFill>
                  <a:srgbClr val="FF0000"/>
                </a:solidFill>
              </a:uFill>
            </a:endParaRPr>
          </a:p>
        </p:txBody>
      </p:sp>
      <p:sp>
        <p:nvSpPr>
          <p:cNvPr id="6" name="Rectangle 5"/>
          <p:cNvSpPr/>
          <p:nvPr/>
        </p:nvSpPr>
        <p:spPr>
          <a:xfrm>
            <a:off x="179512" y="3573016"/>
            <a:ext cx="8712968" cy="1477328"/>
          </a:xfrm>
          <a:prstGeom prst="rect">
            <a:avLst/>
          </a:prstGeom>
        </p:spPr>
        <p:txBody>
          <a:bodyPr wrap="square">
            <a:spAutoFit/>
          </a:bodyPr>
          <a:lstStyle/>
          <a:p>
            <a:pPr algn="just"/>
            <a:r>
              <a:rPr lang="fr-FR" dirty="0"/>
              <a:t>Lorsque le catalyseur et les réactifs sont tous gazeux ou tous en solution (dans l'eau ou dans un autre solvant), on parle de </a:t>
            </a:r>
            <a:r>
              <a:rPr lang="fr-FR" b="1" dirty="0"/>
              <a:t>catalyse homogène</a:t>
            </a:r>
            <a:r>
              <a:rPr lang="fr-FR" dirty="0"/>
              <a:t>. Le catalyseur et les réactifs sont donc dans la même phase. L’efficacité de ce type de catalyseur est d’autant plus grande que sa concentration en solution est élevée. Cependant, une fois la concentration limite de catalyseur atteinte, l'efficacité de celui-ci n'évolue plus.</a:t>
            </a:r>
          </a:p>
        </p:txBody>
      </p:sp>
      <p:sp>
        <p:nvSpPr>
          <p:cNvPr id="7" name="Rectangle 6"/>
          <p:cNvSpPr/>
          <p:nvPr/>
        </p:nvSpPr>
        <p:spPr>
          <a:xfrm>
            <a:off x="179512" y="5157192"/>
            <a:ext cx="8712968" cy="646331"/>
          </a:xfrm>
          <a:prstGeom prst="rect">
            <a:avLst/>
          </a:prstGeom>
        </p:spPr>
        <p:txBody>
          <a:bodyPr wrap="square">
            <a:spAutoFit/>
          </a:bodyPr>
          <a:lstStyle/>
          <a:p>
            <a:pPr algn="just"/>
            <a:r>
              <a:rPr lang="fr-FR" u="sng" dirty="0">
                <a:solidFill>
                  <a:schemeClr val="bg1">
                    <a:lumMod val="65000"/>
                  </a:schemeClr>
                </a:solidFill>
              </a:rPr>
              <a:t>Remarque :</a:t>
            </a:r>
            <a:r>
              <a:rPr lang="fr-FR" dirty="0">
                <a:solidFill>
                  <a:schemeClr val="bg1">
                    <a:lumMod val="65000"/>
                  </a:schemeClr>
                </a:solidFill>
              </a:rPr>
              <a:t> Beaucoup de réactions de chimie organique utilisent la catalyse homogène (ex : préparation d’aldéhydes linéaires et ramifiés à partir d’alcènes).</a:t>
            </a:r>
          </a:p>
        </p:txBody>
      </p:sp>
      <p:sp>
        <p:nvSpPr>
          <p:cNvPr id="8" name="Rectangle 7"/>
          <p:cNvSpPr/>
          <p:nvPr/>
        </p:nvSpPr>
        <p:spPr>
          <a:xfrm>
            <a:off x="179512" y="5951021"/>
            <a:ext cx="8712968" cy="646331"/>
          </a:xfrm>
          <a:prstGeom prst="rect">
            <a:avLst/>
          </a:prstGeom>
        </p:spPr>
        <p:txBody>
          <a:bodyPr wrap="square">
            <a:spAutoFit/>
          </a:bodyPr>
          <a:lstStyle/>
          <a:p>
            <a:pPr algn="just"/>
            <a:r>
              <a:rPr lang="fr-FR" u="sng" dirty="0">
                <a:solidFill>
                  <a:schemeClr val="bg1">
                    <a:lumMod val="65000"/>
                  </a:schemeClr>
                </a:solidFill>
              </a:rPr>
              <a:t>Exemple :</a:t>
            </a:r>
            <a:r>
              <a:rPr lang="fr-FR" dirty="0">
                <a:solidFill>
                  <a:schemeClr val="bg1">
                    <a:lumMod val="65000"/>
                  </a:schemeClr>
                </a:solidFill>
              </a:rPr>
              <a:t> oxydation des ions iodure par les ions </a:t>
            </a:r>
            <a:r>
              <a:rPr lang="fr-FR" dirty="0" err="1">
                <a:solidFill>
                  <a:schemeClr val="bg1">
                    <a:lumMod val="65000"/>
                  </a:schemeClr>
                </a:solidFill>
              </a:rPr>
              <a:t>peroxodisulfate</a:t>
            </a:r>
            <a:r>
              <a:rPr lang="fr-FR" dirty="0">
                <a:solidFill>
                  <a:schemeClr val="bg1">
                    <a:lumMod val="65000"/>
                  </a:schemeClr>
                </a:solidFill>
              </a:rPr>
              <a:t>. C’est une réaction lente qui peut être catalysée par les ions fer (II).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2930098" cy="369332"/>
          </a:xfrm>
          <a:prstGeom prst="rect">
            <a:avLst/>
          </a:prstGeom>
        </p:spPr>
        <p:txBody>
          <a:bodyPr wrap="none">
            <a:spAutoFit/>
          </a:bodyPr>
          <a:lstStyle/>
          <a:p>
            <a:r>
              <a:rPr lang="fr-FR" dirty="0"/>
              <a:t>L’équation de la réaction est :</a:t>
            </a:r>
          </a:p>
        </p:txBody>
      </p:sp>
      <p:sp>
        <p:nvSpPr>
          <p:cNvPr id="5" name="Rectangle 4"/>
          <p:cNvSpPr/>
          <p:nvPr/>
        </p:nvSpPr>
        <p:spPr>
          <a:xfrm>
            <a:off x="179512" y="4005064"/>
            <a:ext cx="2734338" cy="369332"/>
          </a:xfrm>
          <a:prstGeom prst="rect">
            <a:avLst/>
          </a:prstGeom>
        </p:spPr>
        <p:txBody>
          <a:bodyPr wrap="none">
            <a:spAutoFit/>
          </a:bodyPr>
          <a:lstStyle/>
          <a:p>
            <a:pPr marL="342900" indent="-342900"/>
            <a:r>
              <a:rPr lang="fr-FR" dirty="0">
                <a:solidFill>
                  <a:srgbClr val="0070C0"/>
                </a:solidFill>
                <a:uFill>
                  <a:solidFill>
                    <a:srgbClr val="FF0000"/>
                  </a:solidFill>
                </a:uFill>
              </a:rPr>
              <a:t>3.2. </a:t>
            </a:r>
            <a:r>
              <a:rPr lang="fr-FR" u="sng" dirty="0">
                <a:solidFill>
                  <a:srgbClr val="0070C0"/>
                </a:solidFill>
                <a:uFill>
                  <a:solidFill>
                    <a:srgbClr val="FF0000"/>
                  </a:solidFill>
                </a:uFill>
              </a:rPr>
              <a:t>La catalyse hétérogène</a:t>
            </a:r>
            <a:endParaRPr lang="fr-FR" dirty="0">
              <a:uFill>
                <a:solidFill>
                  <a:srgbClr val="FF0000"/>
                </a:solidFill>
              </a:uFill>
            </a:endParaRPr>
          </a:p>
        </p:txBody>
      </p:sp>
      <mc:AlternateContent xmlns:mc="http://schemas.openxmlformats.org/markup-compatibility/2006" xmlns:a14="http://schemas.microsoft.com/office/drawing/2010/main">
        <mc:Choice Requires="a14">
          <p:sp>
            <p:nvSpPr>
              <p:cNvPr id="28673" name="Object 1"/>
              <p:cNvSpPr txBox="1"/>
              <p:nvPr/>
            </p:nvSpPr>
            <p:spPr bwMode="auto">
              <a:xfrm>
                <a:off x="2200902" y="682625"/>
                <a:ext cx="4742196" cy="500265"/>
              </a:xfrm>
              <a:prstGeom prst="rect">
                <a:avLst/>
              </a:prstGeom>
              <a:noFill/>
            </p:spPr>
            <p:txBody>
              <a:bodyPr wrap="none">
                <a:spAutoFit/>
              </a:bodyPr>
              <a:lstStyle/>
              <a:p>
                <a:pPr/>
                <a14:m>
                  <m:oMathPara xmlns:m="http://schemas.openxmlformats.org/officeDocument/2006/math">
                    <m:oMathParaPr>
                      <m:jc m:val="left"/>
                    </m:oMathParaPr>
                    <m:oMath xmlns:m="http://schemas.openxmlformats.org/officeDocument/2006/math">
                      <m:sSub>
                        <m:sSubPr>
                          <m:ctrlPr>
                            <a:rPr lang="fr-FR" sz="2000" i="1">
                              <a:solidFill>
                                <a:srgbClr val="000000"/>
                              </a:solidFill>
                              <a:latin typeface="Cambria Math" panose="02040503050406030204" pitchFamily="18" charset="0"/>
                            </a:rPr>
                          </m:ctrlPr>
                        </m:sSubPr>
                        <m:e>
                          <m:r>
                            <m:rPr>
                              <m:sty m:val="p"/>
                            </m:rPr>
                            <a:rPr lang="fr-FR" sz="2000" i="0">
                              <a:solidFill>
                                <a:srgbClr val="000000"/>
                              </a:solidFill>
                              <a:latin typeface="Cambria Math" panose="02040503050406030204" pitchFamily="18" charset="0"/>
                            </a:rPr>
                            <m:t>S</m:t>
                          </m:r>
                        </m:e>
                        <m:sub>
                          <m:r>
                            <a:rPr lang="fr-FR" sz="2000" i="1">
                              <a:solidFill>
                                <a:srgbClr val="000000"/>
                              </a:solidFill>
                              <a:latin typeface="Cambria Math" panose="02040503050406030204" pitchFamily="18" charset="0"/>
                            </a:rPr>
                            <m:t>2</m:t>
                          </m:r>
                        </m:sub>
                      </m:sSub>
                      <m:sSub>
                        <m:sSubPr>
                          <m:ctrlPr>
                            <a:rPr lang="fr-FR" sz="2000" i="1">
                              <a:solidFill>
                                <a:srgbClr val="000000"/>
                              </a:solidFill>
                              <a:latin typeface="Cambria Math" panose="02040503050406030204" pitchFamily="18" charset="0"/>
                            </a:rPr>
                          </m:ctrlPr>
                        </m:sSubPr>
                        <m:e>
                          <m:sSubSup>
                            <m:sSubSupPr>
                              <m:ctrlPr>
                                <a:rPr lang="fr-FR" sz="2000" i="1">
                                  <a:solidFill>
                                    <a:srgbClr val="000000"/>
                                  </a:solidFill>
                                  <a:latin typeface="Cambria Math" panose="02040503050406030204" pitchFamily="18" charset="0"/>
                                </a:rPr>
                              </m:ctrlPr>
                            </m:sSubSupPr>
                            <m:e>
                              <m:r>
                                <m:rPr>
                                  <m:sty m:val="p"/>
                                </m:rPr>
                                <a:rPr lang="fr-FR" sz="2000" i="0">
                                  <a:solidFill>
                                    <a:srgbClr val="000000"/>
                                  </a:solidFill>
                                  <a:latin typeface="Cambria Math" panose="02040503050406030204" pitchFamily="18" charset="0"/>
                                </a:rPr>
                                <m:t>O</m:t>
                              </m:r>
                            </m:e>
                            <m:sub>
                              <m:r>
                                <a:rPr lang="fr-FR" sz="2000" i="1">
                                  <a:solidFill>
                                    <a:srgbClr val="000000"/>
                                  </a:solidFill>
                                  <a:latin typeface="Cambria Math" panose="02040503050406030204" pitchFamily="18" charset="0"/>
                                </a:rPr>
                                <m:t>8</m:t>
                              </m:r>
                            </m:sub>
                            <m:sup>
                              <m:r>
                                <a:rPr lang="fr-FR" sz="2000" i="1">
                                  <a:solidFill>
                                    <a:srgbClr val="000000"/>
                                  </a:solidFill>
                                  <a:latin typeface="Cambria Math" panose="02040503050406030204" pitchFamily="18" charset="0"/>
                                </a:rPr>
                                <m:t>2−</m:t>
                              </m:r>
                            </m:sup>
                          </m:sSubSup>
                        </m:e>
                        <m:sub>
                          <m:r>
                            <a:rPr lang="fr-FR" sz="2000" i="1">
                              <a:solidFill>
                                <a:srgbClr val="000000"/>
                              </a:solidFill>
                              <a:latin typeface="Cambria Math" panose="02040503050406030204" pitchFamily="18" charset="0"/>
                            </a:rPr>
                            <m:t>(</m:t>
                          </m:r>
                          <m:r>
                            <m:rPr>
                              <m:nor/>
                            </m:rPr>
                            <a:rPr lang="fr-FR" sz="2000" i="0">
                              <a:solidFill>
                                <a:srgbClr val="000000"/>
                              </a:solidFill>
                              <a:latin typeface="Cambria Math" panose="02040503050406030204" pitchFamily="18" charset="0"/>
                            </a:rPr>
                            <m:t>aq</m:t>
                          </m:r>
                          <m:r>
                            <a:rPr lang="fr-FR" sz="2000" i="1">
                              <a:solidFill>
                                <a:srgbClr val="000000"/>
                              </a:solidFill>
                              <a:latin typeface="Cambria Math" panose="02040503050406030204" pitchFamily="18" charset="0"/>
                            </a:rPr>
                            <m:t>)</m:t>
                          </m:r>
                        </m:sub>
                      </m:sSub>
                      <m:r>
                        <a:rPr lang="fr-FR" sz="2000" i="1">
                          <a:solidFill>
                            <a:srgbClr val="000000"/>
                          </a:solidFill>
                          <a:latin typeface="Cambria Math" panose="02040503050406030204" pitchFamily="18" charset="0"/>
                        </a:rPr>
                        <m:t>+2</m:t>
                      </m:r>
                      <m:sSubSup>
                        <m:sSubSupPr>
                          <m:ctrlPr>
                            <a:rPr lang="fr-FR" sz="2000" i="1">
                              <a:solidFill>
                                <a:srgbClr val="000000"/>
                              </a:solidFill>
                              <a:latin typeface="Cambria Math" panose="02040503050406030204" pitchFamily="18" charset="0"/>
                            </a:rPr>
                          </m:ctrlPr>
                        </m:sSubSupPr>
                        <m:e>
                          <m:r>
                            <m:rPr>
                              <m:sty m:val="p"/>
                            </m:rPr>
                            <a:rPr lang="fr-FR" sz="2000" i="0">
                              <a:solidFill>
                                <a:srgbClr val="000000"/>
                              </a:solidFill>
                              <a:latin typeface="Cambria Math" panose="02040503050406030204" pitchFamily="18" charset="0"/>
                            </a:rPr>
                            <m:t>I</m:t>
                          </m:r>
                        </m:e>
                        <m:sub>
                          <m:r>
                            <a:rPr lang="fr-FR" sz="2000" i="1">
                              <a:solidFill>
                                <a:srgbClr val="000000"/>
                              </a:solidFill>
                              <a:latin typeface="Cambria Math" panose="02040503050406030204" pitchFamily="18" charset="0"/>
                            </a:rPr>
                            <m:t>(</m:t>
                          </m:r>
                          <m:r>
                            <m:rPr>
                              <m:nor/>
                            </m:rPr>
                            <a:rPr lang="fr-FR" sz="2000" i="0">
                              <a:solidFill>
                                <a:srgbClr val="000000"/>
                              </a:solidFill>
                              <a:latin typeface="Cambria Math" panose="02040503050406030204" pitchFamily="18" charset="0"/>
                            </a:rPr>
                            <m:t>aq</m:t>
                          </m:r>
                          <m:r>
                            <a:rPr lang="fr-FR" sz="2000" i="1">
                              <a:solidFill>
                                <a:srgbClr val="000000"/>
                              </a:solidFill>
                              <a:latin typeface="Cambria Math" panose="02040503050406030204" pitchFamily="18" charset="0"/>
                            </a:rPr>
                            <m:t>)</m:t>
                          </m:r>
                        </m:sub>
                        <m:sup>
                          <m:r>
                            <a:rPr lang="fr-FR" sz="2000" i="1">
                              <a:solidFill>
                                <a:srgbClr val="000000"/>
                              </a:solidFill>
                              <a:latin typeface="Cambria Math" panose="02040503050406030204" pitchFamily="18" charset="0"/>
                            </a:rPr>
                            <m:t>−</m:t>
                          </m:r>
                        </m:sup>
                      </m:sSubSup>
                      <m:r>
                        <a:rPr lang="fr-FR" sz="2000" i="1">
                          <a:solidFill>
                            <a:srgbClr val="000000"/>
                          </a:solidFill>
                          <a:latin typeface="Cambria Math" panose="02040503050406030204" pitchFamily="18" charset="0"/>
                        </a:rPr>
                        <m:t>⇌2</m:t>
                      </m:r>
                      <m:r>
                        <m:rPr>
                          <m:nor/>
                        </m:rPr>
                        <a:rPr lang="fr-FR" sz="2000" i="0">
                          <a:solidFill>
                            <a:srgbClr val="000000"/>
                          </a:solidFill>
                          <a:latin typeface="Cambria Math" panose="02040503050406030204" pitchFamily="18" charset="0"/>
                        </a:rPr>
                        <m:t> </m:t>
                      </m:r>
                      <m:r>
                        <m:rPr>
                          <m:nor/>
                        </m:rPr>
                        <a:rPr lang="fr-FR" sz="2000" i="0">
                          <a:solidFill>
                            <a:srgbClr val="000000"/>
                          </a:solidFill>
                          <a:latin typeface="Cambria Math" panose="02040503050406030204" pitchFamily="18" charset="0"/>
                        </a:rPr>
                        <m:t>S</m:t>
                      </m:r>
                      <m:sSub>
                        <m:sSubPr>
                          <m:ctrlPr>
                            <a:rPr lang="fr-FR" sz="2000" i="1">
                              <a:solidFill>
                                <a:srgbClr val="000000"/>
                              </a:solidFill>
                              <a:latin typeface="Cambria Math" panose="02040503050406030204" pitchFamily="18" charset="0"/>
                            </a:rPr>
                          </m:ctrlPr>
                        </m:sSubPr>
                        <m:e>
                          <m:sSubSup>
                            <m:sSubSupPr>
                              <m:ctrlPr>
                                <a:rPr lang="fr-FR" sz="2000" i="1">
                                  <a:solidFill>
                                    <a:srgbClr val="000000"/>
                                  </a:solidFill>
                                  <a:latin typeface="Cambria Math" panose="02040503050406030204" pitchFamily="18" charset="0"/>
                                </a:rPr>
                              </m:ctrlPr>
                            </m:sSubSupPr>
                            <m:e>
                              <m:r>
                                <m:rPr>
                                  <m:nor/>
                                </m:rPr>
                                <a:rPr lang="fr-FR" sz="2000" i="0">
                                  <a:solidFill>
                                    <a:srgbClr val="000000"/>
                                  </a:solidFill>
                                  <a:latin typeface="Cambria Math" panose="02040503050406030204" pitchFamily="18" charset="0"/>
                                </a:rPr>
                                <m:t>O</m:t>
                              </m:r>
                            </m:e>
                            <m:sub>
                              <m:r>
                                <a:rPr lang="fr-FR" sz="2000" i="1">
                                  <a:solidFill>
                                    <a:srgbClr val="000000"/>
                                  </a:solidFill>
                                  <a:latin typeface="Cambria Math" panose="02040503050406030204" pitchFamily="18" charset="0"/>
                                </a:rPr>
                                <m:t>4</m:t>
                              </m:r>
                            </m:sub>
                            <m:sup>
                              <m:r>
                                <a:rPr lang="fr-FR" sz="2000" i="1">
                                  <a:solidFill>
                                    <a:srgbClr val="000000"/>
                                  </a:solidFill>
                                  <a:latin typeface="Cambria Math" panose="02040503050406030204" pitchFamily="18" charset="0"/>
                                </a:rPr>
                                <m:t>2−</m:t>
                              </m:r>
                            </m:sup>
                          </m:sSubSup>
                        </m:e>
                        <m:sub>
                          <m:r>
                            <a:rPr lang="fr-FR" sz="2000" i="1">
                              <a:solidFill>
                                <a:srgbClr val="000000"/>
                              </a:solidFill>
                              <a:latin typeface="Cambria Math" panose="02040503050406030204" pitchFamily="18" charset="0"/>
                            </a:rPr>
                            <m:t>(</m:t>
                          </m:r>
                          <m:r>
                            <m:rPr>
                              <m:nor/>
                            </m:rPr>
                            <a:rPr lang="fr-FR" sz="2000" i="0">
                              <a:solidFill>
                                <a:srgbClr val="000000"/>
                              </a:solidFill>
                              <a:latin typeface="Cambria Math" panose="02040503050406030204" pitchFamily="18" charset="0"/>
                            </a:rPr>
                            <m:t>aq</m:t>
                          </m:r>
                          <m:r>
                            <a:rPr lang="fr-FR" sz="2000" i="1">
                              <a:solidFill>
                                <a:srgbClr val="000000"/>
                              </a:solidFill>
                              <a:latin typeface="Cambria Math" panose="02040503050406030204" pitchFamily="18" charset="0"/>
                            </a:rPr>
                            <m:t>)</m:t>
                          </m:r>
                        </m:sub>
                      </m:sSub>
                      <m:r>
                        <a:rPr lang="fr-FR" sz="2000" i="1">
                          <a:solidFill>
                            <a:srgbClr val="000000"/>
                          </a:solidFill>
                          <a:latin typeface="Cambria Math" panose="02040503050406030204" pitchFamily="18" charset="0"/>
                        </a:rPr>
                        <m:t>+</m:t>
                      </m:r>
                      <m:sSub>
                        <m:sSubPr>
                          <m:ctrlPr>
                            <a:rPr lang="fr-FR" sz="2000" i="1">
                              <a:solidFill>
                                <a:srgbClr val="000000"/>
                              </a:solidFill>
                              <a:latin typeface="Cambria Math" panose="02040503050406030204" pitchFamily="18" charset="0"/>
                            </a:rPr>
                          </m:ctrlPr>
                        </m:sSubPr>
                        <m:e>
                          <m:r>
                            <m:rPr>
                              <m:sty m:val="p"/>
                            </m:rPr>
                            <a:rPr lang="fr-FR" sz="2000" i="0">
                              <a:solidFill>
                                <a:srgbClr val="000000"/>
                              </a:solidFill>
                              <a:latin typeface="Cambria Math" panose="02040503050406030204" pitchFamily="18" charset="0"/>
                            </a:rPr>
                            <m:t>I</m:t>
                          </m:r>
                        </m:e>
                        <m:sub>
                          <m:r>
                            <a:rPr lang="fr-FR" sz="2000" i="1">
                              <a:solidFill>
                                <a:srgbClr val="000000"/>
                              </a:solidFill>
                              <a:latin typeface="Cambria Math" panose="02040503050406030204" pitchFamily="18" charset="0"/>
                            </a:rPr>
                            <m:t>2(</m:t>
                          </m:r>
                          <m:r>
                            <a:rPr lang="fr-FR" sz="2000" i="1">
                              <a:solidFill>
                                <a:srgbClr val="000000"/>
                              </a:solidFill>
                              <a:latin typeface="Cambria Math" panose="02040503050406030204" pitchFamily="18" charset="0"/>
                            </a:rPr>
                            <m:t>𝑎𝑞</m:t>
                          </m:r>
                          <m:r>
                            <a:rPr lang="fr-FR" sz="2000" i="1">
                              <a:solidFill>
                                <a:srgbClr val="000000"/>
                              </a:solidFill>
                              <a:latin typeface="Cambria Math" panose="02040503050406030204" pitchFamily="18" charset="0"/>
                            </a:rPr>
                            <m:t>)</m:t>
                          </m:r>
                        </m:sub>
                      </m:sSub>
                    </m:oMath>
                  </m:oMathPara>
                </a14:m>
                <a:endParaRPr lang="fr-FR" dirty="0"/>
              </a:p>
            </p:txBody>
          </p:sp>
        </mc:Choice>
        <mc:Fallback xmlns="">
          <p:sp>
            <p:nvSpPr>
              <p:cNvPr id="28673" name="Object 1"/>
              <p:cNvSpPr txBox="1">
                <a:spLocks noRot="1" noChangeAspect="1" noMove="1" noResize="1" noEditPoints="1" noAdjustHandles="1" noChangeArrowheads="1" noChangeShapeType="1" noTextEdit="1"/>
              </p:cNvSpPr>
              <p:nvPr/>
            </p:nvSpPr>
            <p:spPr bwMode="auto">
              <a:xfrm>
                <a:off x="2200902" y="682625"/>
                <a:ext cx="4742196" cy="500265"/>
              </a:xfrm>
              <a:prstGeom prst="rect">
                <a:avLst/>
              </a:prstGeom>
              <a:blipFill>
                <a:blip r:embed="rId2"/>
                <a:stretch>
                  <a:fillRect b="-8537"/>
                </a:stretch>
              </a:blipFill>
            </p:spPr>
            <p:txBody>
              <a:bodyPr/>
              <a:lstStyle/>
              <a:p>
                <a:r>
                  <a:rPr lang="fr-FR">
                    <a:noFill/>
                  </a:rPr>
                  <a:t> </a:t>
                </a:r>
              </a:p>
            </p:txBody>
          </p:sp>
        </mc:Fallback>
      </mc:AlternateContent>
      <p:sp>
        <p:nvSpPr>
          <p:cNvPr id="8" name="Rectangle 7"/>
          <p:cNvSpPr/>
          <p:nvPr/>
        </p:nvSpPr>
        <p:spPr>
          <a:xfrm>
            <a:off x="179512" y="1331476"/>
            <a:ext cx="6455357" cy="369332"/>
          </a:xfrm>
          <a:prstGeom prst="rect">
            <a:avLst/>
          </a:prstGeom>
        </p:spPr>
        <p:txBody>
          <a:bodyPr wrap="square">
            <a:spAutoFit/>
          </a:bodyPr>
          <a:lstStyle/>
          <a:p>
            <a:r>
              <a:rPr lang="fr-FR" dirty="0"/>
              <a:t>C’est une réaction lente qui peut être catalysée par les ions fer (II) :</a:t>
            </a:r>
          </a:p>
        </p:txBody>
      </p:sp>
      <p:sp>
        <p:nvSpPr>
          <p:cNvPr id="9" name="Rectangle 8"/>
          <p:cNvSpPr/>
          <p:nvPr/>
        </p:nvSpPr>
        <p:spPr>
          <a:xfrm>
            <a:off x="539552" y="1772816"/>
            <a:ext cx="5439118" cy="1477328"/>
          </a:xfrm>
          <a:prstGeom prst="rect">
            <a:avLst/>
          </a:prstGeom>
        </p:spPr>
        <p:txBody>
          <a:bodyPr wrap="square">
            <a:spAutoFit/>
          </a:bodyPr>
          <a:lstStyle/>
          <a:p>
            <a:pPr>
              <a:buFontTx/>
              <a:buChar char="-"/>
            </a:pPr>
            <a:r>
              <a:rPr lang="fr-FR" dirty="0"/>
              <a:t>  Oxydation des ions </a:t>
            </a:r>
            <a:r>
              <a:rPr lang="fr-FR" dirty="0" err="1"/>
              <a:t>peroxodisulfate</a:t>
            </a:r>
            <a:r>
              <a:rPr lang="fr-FR" dirty="0"/>
              <a:t> par les ions fer (II) :</a:t>
            </a:r>
          </a:p>
          <a:p>
            <a:endParaRPr lang="fr-FR" dirty="0"/>
          </a:p>
          <a:p>
            <a:endParaRPr lang="fr-FR" dirty="0"/>
          </a:p>
          <a:p>
            <a:endParaRPr lang="fr-FR" dirty="0"/>
          </a:p>
          <a:p>
            <a:pPr>
              <a:buFontTx/>
              <a:buChar char="-"/>
            </a:pPr>
            <a:r>
              <a:rPr lang="fr-FR" dirty="0"/>
              <a:t>  Oxydation des ions iodure par les ions fer (III) :</a:t>
            </a:r>
          </a:p>
        </p:txBody>
      </p:sp>
      <mc:AlternateContent xmlns:mc="http://schemas.openxmlformats.org/markup-compatibility/2006" xmlns:a14="http://schemas.microsoft.com/office/drawing/2010/main">
        <mc:Choice Requires="a14">
          <p:sp>
            <p:nvSpPr>
              <p:cNvPr id="28675" name="Object 3"/>
              <p:cNvSpPr txBox="1"/>
              <p:nvPr/>
            </p:nvSpPr>
            <p:spPr bwMode="auto">
              <a:xfrm>
                <a:off x="2004534" y="2276475"/>
                <a:ext cx="5134932" cy="507960"/>
              </a:xfrm>
              <a:prstGeom prst="rect">
                <a:avLst/>
              </a:prstGeom>
              <a:noFill/>
            </p:spPr>
            <p:txBody>
              <a:bodyPr wrap="none">
                <a:spAutoFit/>
              </a:bodyPr>
              <a:lstStyle/>
              <a:p>
                <a:pPr/>
                <a14:m>
                  <m:oMathPara xmlns:m="http://schemas.openxmlformats.org/officeDocument/2006/math">
                    <m:oMathParaPr>
                      <m:jc m:val="left"/>
                    </m:oMathParaPr>
                    <m:oMath xmlns:m="http://schemas.openxmlformats.org/officeDocument/2006/math">
                      <m:sSub>
                        <m:sSubPr>
                          <m:ctrlPr>
                            <a:rPr lang="fr-FR" sz="2000" i="1">
                              <a:solidFill>
                                <a:srgbClr val="000000"/>
                              </a:solidFill>
                              <a:latin typeface="Cambria Math" panose="02040503050406030204" pitchFamily="18" charset="0"/>
                            </a:rPr>
                          </m:ctrlPr>
                        </m:sSubPr>
                        <m:e>
                          <m:r>
                            <m:rPr>
                              <m:sty m:val="p"/>
                            </m:rPr>
                            <a:rPr lang="fr-FR" sz="2000" i="0">
                              <a:solidFill>
                                <a:srgbClr val="000000"/>
                              </a:solidFill>
                              <a:latin typeface="Cambria Math" panose="02040503050406030204" pitchFamily="18" charset="0"/>
                            </a:rPr>
                            <m:t>S</m:t>
                          </m:r>
                        </m:e>
                        <m:sub>
                          <m:r>
                            <a:rPr lang="fr-FR" sz="2000" i="1">
                              <a:solidFill>
                                <a:srgbClr val="000000"/>
                              </a:solidFill>
                              <a:latin typeface="Cambria Math" panose="02040503050406030204" pitchFamily="18" charset="0"/>
                            </a:rPr>
                            <m:t>2</m:t>
                          </m:r>
                        </m:sub>
                      </m:sSub>
                      <m:sSub>
                        <m:sSubPr>
                          <m:ctrlPr>
                            <a:rPr lang="fr-FR" sz="2000" i="1">
                              <a:solidFill>
                                <a:srgbClr val="000000"/>
                              </a:solidFill>
                              <a:latin typeface="Cambria Math" panose="02040503050406030204" pitchFamily="18" charset="0"/>
                            </a:rPr>
                          </m:ctrlPr>
                        </m:sSubPr>
                        <m:e>
                          <m:sSubSup>
                            <m:sSubSupPr>
                              <m:ctrlPr>
                                <a:rPr lang="fr-FR" sz="2000" i="1">
                                  <a:solidFill>
                                    <a:srgbClr val="000000"/>
                                  </a:solidFill>
                                  <a:latin typeface="Cambria Math" panose="02040503050406030204" pitchFamily="18" charset="0"/>
                                </a:rPr>
                              </m:ctrlPr>
                            </m:sSubSupPr>
                            <m:e>
                              <m:r>
                                <m:rPr>
                                  <m:sty m:val="p"/>
                                </m:rPr>
                                <a:rPr lang="fr-FR" sz="2000" i="0">
                                  <a:solidFill>
                                    <a:srgbClr val="000000"/>
                                  </a:solidFill>
                                  <a:latin typeface="Cambria Math" panose="02040503050406030204" pitchFamily="18" charset="0"/>
                                </a:rPr>
                                <m:t>O</m:t>
                              </m:r>
                            </m:e>
                            <m:sub>
                              <m:r>
                                <a:rPr lang="fr-FR" sz="2000" i="1">
                                  <a:solidFill>
                                    <a:srgbClr val="000000"/>
                                  </a:solidFill>
                                  <a:latin typeface="Cambria Math" panose="02040503050406030204" pitchFamily="18" charset="0"/>
                                </a:rPr>
                                <m:t>8</m:t>
                              </m:r>
                            </m:sub>
                            <m:sup>
                              <m:r>
                                <a:rPr lang="fr-FR" sz="2000" i="1">
                                  <a:solidFill>
                                    <a:srgbClr val="000000"/>
                                  </a:solidFill>
                                  <a:latin typeface="Cambria Math" panose="02040503050406030204" pitchFamily="18" charset="0"/>
                                </a:rPr>
                                <m:t>2−</m:t>
                              </m:r>
                            </m:sup>
                          </m:sSubSup>
                        </m:e>
                        <m:sub>
                          <m:r>
                            <a:rPr lang="fr-FR" sz="2000" i="1">
                              <a:solidFill>
                                <a:srgbClr val="000000"/>
                              </a:solidFill>
                              <a:latin typeface="Cambria Math" panose="02040503050406030204" pitchFamily="18" charset="0"/>
                            </a:rPr>
                            <m:t>(</m:t>
                          </m:r>
                          <m:r>
                            <m:rPr>
                              <m:nor/>
                            </m:rPr>
                            <a:rPr lang="fr-FR" sz="2000" i="0">
                              <a:solidFill>
                                <a:srgbClr val="000000"/>
                              </a:solidFill>
                              <a:latin typeface="Cambria Math" panose="02040503050406030204" pitchFamily="18" charset="0"/>
                            </a:rPr>
                            <m:t>aq</m:t>
                          </m:r>
                          <m:r>
                            <a:rPr lang="fr-FR" sz="2000" i="1">
                              <a:solidFill>
                                <a:srgbClr val="000000"/>
                              </a:solidFill>
                              <a:latin typeface="Cambria Math" panose="02040503050406030204" pitchFamily="18" charset="0"/>
                            </a:rPr>
                            <m:t>)</m:t>
                          </m:r>
                        </m:sub>
                      </m:sSub>
                      <m:r>
                        <a:rPr lang="fr-FR" sz="2000" i="1">
                          <a:solidFill>
                            <a:srgbClr val="000000"/>
                          </a:solidFill>
                          <a:latin typeface="Cambria Math" panose="02040503050406030204" pitchFamily="18" charset="0"/>
                        </a:rPr>
                        <m:t>+2</m:t>
                      </m:r>
                      <m:r>
                        <m:rPr>
                          <m:nor/>
                        </m:rPr>
                        <a:rPr lang="fr-FR" sz="2000" i="0">
                          <a:solidFill>
                            <a:srgbClr val="000000"/>
                          </a:solidFill>
                          <a:latin typeface="Cambria Math" panose="02040503050406030204" pitchFamily="18" charset="0"/>
                        </a:rPr>
                        <m:t>F</m:t>
                      </m:r>
                      <m:sSubSup>
                        <m:sSubSupPr>
                          <m:ctrlPr>
                            <a:rPr lang="fr-FR" sz="2000" i="1">
                              <a:solidFill>
                                <a:srgbClr val="000000"/>
                              </a:solidFill>
                              <a:latin typeface="Cambria Math" panose="02040503050406030204" pitchFamily="18" charset="0"/>
                            </a:rPr>
                          </m:ctrlPr>
                        </m:sSubSupPr>
                        <m:e>
                          <m:r>
                            <m:rPr>
                              <m:nor/>
                            </m:rPr>
                            <a:rPr lang="fr-FR" sz="2000" i="0">
                              <a:solidFill>
                                <a:srgbClr val="000000"/>
                              </a:solidFill>
                              <a:latin typeface="Cambria Math" panose="02040503050406030204" pitchFamily="18" charset="0"/>
                            </a:rPr>
                            <m:t>e</m:t>
                          </m:r>
                        </m:e>
                        <m:sub>
                          <m:r>
                            <a:rPr lang="fr-FR" sz="2000" i="1">
                              <a:solidFill>
                                <a:srgbClr val="000000"/>
                              </a:solidFill>
                              <a:latin typeface="Cambria Math" panose="02040503050406030204" pitchFamily="18" charset="0"/>
                            </a:rPr>
                            <m:t>(</m:t>
                          </m:r>
                          <m:r>
                            <m:rPr>
                              <m:nor/>
                            </m:rPr>
                            <a:rPr lang="fr-FR" sz="2000" i="0">
                              <a:solidFill>
                                <a:srgbClr val="000000"/>
                              </a:solidFill>
                              <a:latin typeface="Cambria Math" panose="02040503050406030204" pitchFamily="18" charset="0"/>
                            </a:rPr>
                            <m:t>aq</m:t>
                          </m:r>
                          <m:r>
                            <a:rPr lang="fr-FR" sz="2000" i="1">
                              <a:solidFill>
                                <a:srgbClr val="000000"/>
                              </a:solidFill>
                              <a:latin typeface="Cambria Math" panose="02040503050406030204" pitchFamily="18" charset="0"/>
                            </a:rPr>
                            <m:t>)</m:t>
                          </m:r>
                        </m:sub>
                        <m:sup>
                          <m:r>
                            <a:rPr lang="fr-FR" sz="2000" i="1">
                              <a:solidFill>
                                <a:srgbClr val="000000"/>
                              </a:solidFill>
                              <a:latin typeface="Cambria Math" panose="02040503050406030204" pitchFamily="18" charset="0"/>
                            </a:rPr>
                            <m:t>2+</m:t>
                          </m:r>
                        </m:sup>
                      </m:sSubSup>
                      <m:r>
                        <a:rPr lang="fr-FR" sz="2000" i="1">
                          <a:solidFill>
                            <a:srgbClr val="000000"/>
                          </a:solidFill>
                          <a:latin typeface="Cambria Math" panose="02040503050406030204" pitchFamily="18" charset="0"/>
                        </a:rPr>
                        <m:t>⇌2</m:t>
                      </m:r>
                      <m:r>
                        <m:rPr>
                          <m:nor/>
                        </m:rPr>
                        <a:rPr lang="fr-FR" sz="2000" i="0">
                          <a:solidFill>
                            <a:srgbClr val="000000"/>
                          </a:solidFill>
                          <a:latin typeface="Cambria Math" panose="02040503050406030204" pitchFamily="18" charset="0"/>
                        </a:rPr>
                        <m:t> </m:t>
                      </m:r>
                      <m:r>
                        <m:rPr>
                          <m:nor/>
                        </m:rPr>
                        <a:rPr lang="fr-FR" sz="2000" i="0">
                          <a:solidFill>
                            <a:srgbClr val="000000"/>
                          </a:solidFill>
                          <a:latin typeface="Cambria Math" panose="02040503050406030204" pitchFamily="18" charset="0"/>
                        </a:rPr>
                        <m:t>S</m:t>
                      </m:r>
                      <m:sSub>
                        <m:sSubPr>
                          <m:ctrlPr>
                            <a:rPr lang="fr-FR" sz="2000" i="1">
                              <a:solidFill>
                                <a:srgbClr val="000000"/>
                              </a:solidFill>
                              <a:latin typeface="Cambria Math" panose="02040503050406030204" pitchFamily="18" charset="0"/>
                            </a:rPr>
                          </m:ctrlPr>
                        </m:sSubPr>
                        <m:e>
                          <m:sSubSup>
                            <m:sSubSupPr>
                              <m:ctrlPr>
                                <a:rPr lang="fr-FR" sz="2000" i="1">
                                  <a:solidFill>
                                    <a:srgbClr val="000000"/>
                                  </a:solidFill>
                                  <a:latin typeface="Cambria Math" panose="02040503050406030204" pitchFamily="18" charset="0"/>
                                </a:rPr>
                              </m:ctrlPr>
                            </m:sSubSupPr>
                            <m:e>
                              <m:r>
                                <m:rPr>
                                  <m:nor/>
                                </m:rPr>
                                <a:rPr lang="fr-FR" sz="2000" i="0">
                                  <a:solidFill>
                                    <a:srgbClr val="000000"/>
                                  </a:solidFill>
                                  <a:latin typeface="Cambria Math" panose="02040503050406030204" pitchFamily="18" charset="0"/>
                                </a:rPr>
                                <m:t>O</m:t>
                              </m:r>
                            </m:e>
                            <m:sub>
                              <m:r>
                                <a:rPr lang="fr-FR" sz="2000" i="1">
                                  <a:solidFill>
                                    <a:srgbClr val="000000"/>
                                  </a:solidFill>
                                  <a:latin typeface="Cambria Math" panose="02040503050406030204" pitchFamily="18" charset="0"/>
                                </a:rPr>
                                <m:t>4</m:t>
                              </m:r>
                            </m:sub>
                            <m:sup>
                              <m:r>
                                <a:rPr lang="fr-FR" sz="2000" i="1">
                                  <a:solidFill>
                                    <a:srgbClr val="000000"/>
                                  </a:solidFill>
                                  <a:latin typeface="Cambria Math" panose="02040503050406030204" pitchFamily="18" charset="0"/>
                                </a:rPr>
                                <m:t>2−</m:t>
                              </m:r>
                            </m:sup>
                          </m:sSubSup>
                        </m:e>
                        <m:sub>
                          <m:r>
                            <a:rPr lang="fr-FR" sz="2000" i="1">
                              <a:solidFill>
                                <a:srgbClr val="000000"/>
                              </a:solidFill>
                              <a:latin typeface="Cambria Math" panose="02040503050406030204" pitchFamily="18" charset="0"/>
                            </a:rPr>
                            <m:t>(</m:t>
                          </m:r>
                          <m:r>
                            <m:rPr>
                              <m:nor/>
                            </m:rPr>
                            <a:rPr lang="fr-FR" sz="2000" i="0">
                              <a:solidFill>
                                <a:srgbClr val="000000"/>
                              </a:solidFill>
                              <a:latin typeface="Cambria Math" panose="02040503050406030204" pitchFamily="18" charset="0"/>
                            </a:rPr>
                            <m:t>aq</m:t>
                          </m:r>
                          <m:r>
                            <a:rPr lang="fr-FR" sz="2000" i="1">
                              <a:solidFill>
                                <a:srgbClr val="000000"/>
                              </a:solidFill>
                              <a:latin typeface="Cambria Math" panose="02040503050406030204" pitchFamily="18" charset="0"/>
                            </a:rPr>
                            <m:t>)</m:t>
                          </m:r>
                        </m:sub>
                      </m:sSub>
                      <m:r>
                        <a:rPr lang="fr-FR" sz="2000" i="1">
                          <a:solidFill>
                            <a:srgbClr val="000000"/>
                          </a:solidFill>
                          <a:latin typeface="Cambria Math" panose="02040503050406030204" pitchFamily="18" charset="0"/>
                        </a:rPr>
                        <m:t>+2</m:t>
                      </m:r>
                      <m:r>
                        <m:rPr>
                          <m:nor/>
                        </m:rPr>
                        <a:rPr lang="fr-FR" sz="2000" i="0">
                          <a:solidFill>
                            <a:srgbClr val="000000"/>
                          </a:solidFill>
                          <a:latin typeface="Cambria Math" panose="02040503050406030204" pitchFamily="18" charset="0"/>
                        </a:rPr>
                        <m:t>F</m:t>
                      </m:r>
                      <m:sSubSup>
                        <m:sSubSupPr>
                          <m:ctrlPr>
                            <a:rPr lang="fr-FR" sz="2000" i="1">
                              <a:solidFill>
                                <a:srgbClr val="000000"/>
                              </a:solidFill>
                              <a:latin typeface="Cambria Math" panose="02040503050406030204" pitchFamily="18" charset="0"/>
                            </a:rPr>
                          </m:ctrlPr>
                        </m:sSubSupPr>
                        <m:e>
                          <m:r>
                            <m:rPr>
                              <m:nor/>
                            </m:rPr>
                            <a:rPr lang="fr-FR" sz="2000" i="0">
                              <a:solidFill>
                                <a:srgbClr val="000000"/>
                              </a:solidFill>
                              <a:latin typeface="Cambria Math" panose="02040503050406030204" pitchFamily="18" charset="0"/>
                            </a:rPr>
                            <m:t>e</m:t>
                          </m:r>
                        </m:e>
                        <m:sub>
                          <m:r>
                            <a:rPr lang="fr-FR" sz="2000" i="1">
                              <a:solidFill>
                                <a:srgbClr val="000000"/>
                              </a:solidFill>
                              <a:latin typeface="Cambria Math" panose="02040503050406030204" pitchFamily="18" charset="0"/>
                            </a:rPr>
                            <m:t>(</m:t>
                          </m:r>
                          <m:r>
                            <a:rPr lang="fr-FR" sz="2000" i="1">
                              <a:solidFill>
                                <a:srgbClr val="000000"/>
                              </a:solidFill>
                              <a:latin typeface="Cambria Math" panose="02040503050406030204" pitchFamily="18" charset="0"/>
                            </a:rPr>
                            <m:t>𝑎𝑞</m:t>
                          </m:r>
                          <m:r>
                            <a:rPr lang="fr-FR" sz="2000" i="1">
                              <a:solidFill>
                                <a:srgbClr val="000000"/>
                              </a:solidFill>
                              <a:latin typeface="Cambria Math" panose="02040503050406030204" pitchFamily="18" charset="0"/>
                            </a:rPr>
                            <m:t>)</m:t>
                          </m:r>
                        </m:sub>
                        <m:sup>
                          <m:r>
                            <a:rPr lang="fr-FR" sz="2000" i="1">
                              <a:solidFill>
                                <a:srgbClr val="000000"/>
                              </a:solidFill>
                              <a:latin typeface="Cambria Math" panose="02040503050406030204" pitchFamily="18" charset="0"/>
                            </a:rPr>
                            <m:t>3+</m:t>
                          </m:r>
                        </m:sup>
                      </m:sSubSup>
                    </m:oMath>
                  </m:oMathPara>
                </a14:m>
                <a:endParaRPr lang="fr-FR" dirty="0"/>
              </a:p>
            </p:txBody>
          </p:sp>
        </mc:Choice>
        <mc:Fallback xmlns="">
          <p:sp>
            <p:nvSpPr>
              <p:cNvPr id="28675" name="Object 3"/>
              <p:cNvSpPr txBox="1">
                <a:spLocks noRot="1" noChangeAspect="1" noMove="1" noResize="1" noEditPoints="1" noAdjustHandles="1" noChangeArrowheads="1" noChangeShapeType="1" noTextEdit="1"/>
              </p:cNvSpPr>
              <p:nvPr/>
            </p:nvSpPr>
            <p:spPr bwMode="auto">
              <a:xfrm>
                <a:off x="2004534" y="2276475"/>
                <a:ext cx="5134932" cy="507960"/>
              </a:xfrm>
              <a:prstGeom prst="rect">
                <a:avLst/>
              </a:prstGeom>
              <a:blipFill>
                <a:blip r:embed="rId3"/>
                <a:stretch>
                  <a:fillRect b="-9524"/>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28677" name="Object 5"/>
              <p:cNvSpPr txBox="1"/>
              <p:nvPr/>
            </p:nvSpPr>
            <p:spPr bwMode="auto">
              <a:xfrm>
                <a:off x="2521022" y="3387649"/>
                <a:ext cx="4101957" cy="473399"/>
              </a:xfrm>
              <a:prstGeom prst="rect">
                <a:avLst/>
              </a:prstGeom>
              <a:noFill/>
            </p:spPr>
            <p:txBody>
              <a:bodyPr wrap="none">
                <a:spAutoFit/>
              </a:bodyPr>
              <a:lstStyle/>
              <a:p>
                <a:pPr/>
                <a14:m>
                  <m:oMathPara xmlns:m="http://schemas.openxmlformats.org/officeDocument/2006/math">
                    <m:oMathParaPr>
                      <m:jc m:val="left"/>
                    </m:oMathParaPr>
                    <m:oMath xmlns:m="http://schemas.openxmlformats.org/officeDocument/2006/math">
                      <m:r>
                        <a:rPr lang="fr-FR" sz="2000" i="1">
                          <a:solidFill>
                            <a:srgbClr val="000000"/>
                          </a:solidFill>
                          <a:latin typeface="Cambria Math" panose="02040503050406030204" pitchFamily="18" charset="0"/>
                        </a:rPr>
                        <m:t>2</m:t>
                      </m:r>
                      <m:sSubSup>
                        <m:sSubSupPr>
                          <m:ctrlPr>
                            <a:rPr lang="fr-FR" sz="2000" i="1">
                              <a:solidFill>
                                <a:srgbClr val="000000"/>
                              </a:solidFill>
                              <a:latin typeface="Cambria Math" panose="02040503050406030204" pitchFamily="18" charset="0"/>
                            </a:rPr>
                          </m:ctrlPr>
                        </m:sSubSupPr>
                        <m:e>
                          <m:r>
                            <m:rPr>
                              <m:sty m:val="p"/>
                            </m:rPr>
                            <a:rPr lang="fr-FR" sz="2000" i="0">
                              <a:solidFill>
                                <a:srgbClr val="000000"/>
                              </a:solidFill>
                              <a:latin typeface="Cambria Math" panose="02040503050406030204" pitchFamily="18" charset="0"/>
                            </a:rPr>
                            <m:t>I</m:t>
                          </m:r>
                        </m:e>
                        <m:sub>
                          <m:r>
                            <a:rPr lang="fr-FR" sz="2000" i="1">
                              <a:solidFill>
                                <a:srgbClr val="000000"/>
                              </a:solidFill>
                              <a:latin typeface="Cambria Math" panose="02040503050406030204" pitchFamily="18" charset="0"/>
                            </a:rPr>
                            <m:t>(</m:t>
                          </m:r>
                          <m:r>
                            <m:rPr>
                              <m:nor/>
                            </m:rPr>
                            <a:rPr lang="fr-FR" sz="2000" i="0">
                              <a:solidFill>
                                <a:srgbClr val="000000"/>
                              </a:solidFill>
                              <a:latin typeface="Cambria Math" panose="02040503050406030204" pitchFamily="18" charset="0"/>
                            </a:rPr>
                            <m:t>aq</m:t>
                          </m:r>
                          <m:r>
                            <a:rPr lang="fr-FR" sz="2000" i="1">
                              <a:solidFill>
                                <a:srgbClr val="000000"/>
                              </a:solidFill>
                              <a:latin typeface="Cambria Math" panose="02040503050406030204" pitchFamily="18" charset="0"/>
                            </a:rPr>
                            <m:t>)</m:t>
                          </m:r>
                        </m:sub>
                        <m:sup>
                          <m:r>
                            <a:rPr lang="fr-FR" sz="2000" i="1">
                              <a:solidFill>
                                <a:srgbClr val="000000"/>
                              </a:solidFill>
                              <a:latin typeface="Cambria Math" panose="02040503050406030204" pitchFamily="18" charset="0"/>
                            </a:rPr>
                            <m:t>−</m:t>
                          </m:r>
                        </m:sup>
                      </m:sSubSup>
                      <m:r>
                        <a:rPr lang="fr-FR" sz="2000" i="1">
                          <a:solidFill>
                            <a:srgbClr val="000000"/>
                          </a:solidFill>
                          <a:latin typeface="Cambria Math" panose="02040503050406030204" pitchFamily="18" charset="0"/>
                        </a:rPr>
                        <m:t>+2</m:t>
                      </m:r>
                      <m:r>
                        <m:rPr>
                          <m:nor/>
                        </m:rPr>
                        <a:rPr lang="fr-FR" sz="2000" i="0">
                          <a:solidFill>
                            <a:srgbClr val="000000"/>
                          </a:solidFill>
                          <a:latin typeface="Cambria Math" panose="02040503050406030204" pitchFamily="18" charset="0"/>
                        </a:rPr>
                        <m:t>F</m:t>
                      </m:r>
                      <m:sSubSup>
                        <m:sSubSupPr>
                          <m:ctrlPr>
                            <a:rPr lang="fr-FR" sz="2000" i="1">
                              <a:solidFill>
                                <a:srgbClr val="000000"/>
                              </a:solidFill>
                              <a:latin typeface="Cambria Math" panose="02040503050406030204" pitchFamily="18" charset="0"/>
                            </a:rPr>
                          </m:ctrlPr>
                        </m:sSubSupPr>
                        <m:e>
                          <m:r>
                            <m:rPr>
                              <m:nor/>
                            </m:rPr>
                            <a:rPr lang="fr-FR" sz="2000" i="0">
                              <a:solidFill>
                                <a:srgbClr val="000000"/>
                              </a:solidFill>
                              <a:latin typeface="Cambria Math" panose="02040503050406030204" pitchFamily="18" charset="0"/>
                            </a:rPr>
                            <m:t>e</m:t>
                          </m:r>
                        </m:e>
                        <m:sub>
                          <m:r>
                            <a:rPr lang="fr-FR" sz="2000" i="1">
                              <a:solidFill>
                                <a:srgbClr val="000000"/>
                              </a:solidFill>
                              <a:latin typeface="Cambria Math" panose="02040503050406030204" pitchFamily="18" charset="0"/>
                            </a:rPr>
                            <m:t>(</m:t>
                          </m:r>
                          <m:r>
                            <a:rPr lang="fr-FR" sz="2000" i="1">
                              <a:solidFill>
                                <a:srgbClr val="000000"/>
                              </a:solidFill>
                              <a:latin typeface="Cambria Math" panose="02040503050406030204" pitchFamily="18" charset="0"/>
                            </a:rPr>
                            <m:t>𝑎𝑞</m:t>
                          </m:r>
                          <m:r>
                            <a:rPr lang="fr-FR" sz="2000" i="1">
                              <a:solidFill>
                                <a:srgbClr val="000000"/>
                              </a:solidFill>
                              <a:latin typeface="Cambria Math" panose="02040503050406030204" pitchFamily="18" charset="0"/>
                            </a:rPr>
                            <m:t>)</m:t>
                          </m:r>
                        </m:sub>
                        <m:sup>
                          <m:r>
                            <a:rPr lang="fr-FR" sz="2000" i="1">
                              <a:solidFill>
                                <a:srgbClr val="000000"/>
                              </a:solidFill>
                              <a:latin typeface="Cambria Math" panose="02040503050406030204" pitchFamily="18" charset="0"/>
                            </a:rPr>
                            <m:t>3+</m:t>
                          </m:r>
                        </m:sup>
                      </m:sSubSup>
                      <m:r>
                        <a:rPr lang="fr-FR" sz="2000" i="1">
                          <a:solidFill>
                            <a:srgbClr val="000000"/>
                          </a:solidFill>
                          <a:latin typeface="Cambria Math" panose="02040503050406030204" pitchFamily="18" charset="0"/>
                        </a:rPr>
                        <m:t>⇌</m:t>
                      </m:r>
                      <m:sSub>
                        <m:sSubPr>
                          <m:ctrlPr>
                            <a:rPr lang="fr-FR" sz="2000" i="1">
                              <a:solidFill>
                                <a:srgbClr val="000000"/>
                              </a:solidFill>
                              <a:latin typeface="Cambria Math" panose="02040503050406030204" pitchFamily="18" charset="0"/>
                            </a:rPr>
                          </m:ctrlPr>
                        </m:sSubPr>
                        <m:e>
                          <m:r>
                            <m:rPr>
                              <m:sty m:val="p"/>
                            </m:rPr>
                            <a:rPr lang="fr-FR" sz="2000" i="0">
                              <a:solidFill>
                                <a:srgbClr val="000000"/>
                              </a:solidFill>
                              <a:latin typeface="Cambria Math" panose="02040503050406030204" pitchFamily="18" charset="0"/>
                            </a:rPr>
                            <m:t>I</m:t>
                          </m:r>
                        </m:e>
                        <m:sub>
                          <m:r>
                            <a:rPr lang="fr-FR" sz="2000" i="1">
                              <a:solidFill>
                                <a:srgbClr val="000000"/>
                              </a:solidFill>
                              <a:latin typeface="Cambria Math" panose="02040503050406030204" pitchFamily="18" charset="0"/>
                            </a:rPr>
                            <m:t>2(</m:t>
                          </m:r>
                          <m:r>
                            <a:rPr lang="fr-FR" sz="2000" i="1">
                              <a:solidFill>
                                <a:srgbClr val="000000"/>
                              </a:solidFill>
                              <a:latin typeface="Cambria Math" panose="02040503050406030204" pitchFamily="18" charset="0"/>
                            </a:rPr>
                            <m:t>𝑎𝑞</m:t>
                          </m:r>
                          <m:r>
                            <a:rPr lang="fr-FR" sz="2000" i="1">
                              <a:solidFill>
                                <a:srgbClr val="000000"/>
                              </a:solidFill>
                              <a:latin typeface="Cambria Math" panose="02040503050406030204" pitchFamily="18" charset="0"/>
                            </a:rPr>
                            <m:t>)</m:t>
                          </m:r>
                        </m:sub>
                      </m:sSub>
                      <m:r>
                        <a:rPr lang="fr-FR" sz="2000" i="1">
                          <a:solidFill>
                            <a:srgbClr val="000000"/>
                          </a:solidFill>
                          <a:latin typeface="Cambria Math" panose="02040503050406030204" pitchFamily="18" charset="0"/>
                        </a:rPr>
                        <m:t>+2</m:t>
                      </m:r>
                      <m:r>
                        <m:rPr>
                          <m:nor/>
                        </m:rPr>
                        <a:rPr lang="fr-FR" sz="2000" i="0">
                          <a:solidFill>
                            <a:srgbClr val="000000"/>
                          </a:solidFill>
                          <a:latin typeface="Cambria Math" panose="02040503050406030204" pitchFamily="18" charset="0"/>
                        </a:rPr>
                        <m:t>F</m:t>
                      </m:r>
                      <m:sSubSup>
                        <m:sSubSupPr>
                          <m:ctrlPr>
                            <a:rPr lang="fr-FR" sz="2000" i="1">
                              <a:solidFill>
                                <a:srgbClr val="000000"/>
                              </a:solidFill>
                              <a:latin typeface="Cambria Math" panose="02040503050406030204" pitchFamily="18" charset="0"/>
                            </a:rPr>
                          </m:ctrlPr>
                        </m:sSubSupPr>
                        <m:e>
                          <m:r>
                            <m:rPr>
                              <m:nor/>
                            </m:rPr>
                            <a:rPr lang="fr-FR" sz="2000" i="0">
                              <a:solidFill>
                                <a:srgbClr val="000000"/>
                              </a:solidFill>
                              <a:latin typeface="Cambria Math" panose="02040503050406030204" pitchFamily="18" charset="0"/>
                            </a:rPr>
                            <m:t>e</m:t>
                          </m:r>
                        </m:e>
                        <m:sub>
                          <m:r>
                            <a:rPr lang="fr-FR" sz="2000" i="1">
                              <a:solidFill>
                                <a:srgbClr val="000000"/>
                              </a:solidFill>
                              <a:latin typeface="Cambria Math" panose="02040503050406030204" pitchFamily="18" charset="0"/>
                            </a:rPr>
                            <m:t>(</m:t>
                          </m:r>
                          <m:r>
                            <m:rPr>
                              <m:nor/>
                            </m:rPr>
                            <a:rPr lang="fr-FR" sz="2000" i="0">
                              <a:solidFill>
                                <a:srgbClr val="000000"/>
                              </a:solidFill>
                              <a:latin typeface="Cambria Math" panose="02040503050406030204" pitchFamily="18" charset="0"/>
                            </a:rPr>
                            <m:t>aq</m:t>
                          </m:r>
                          <m:r>
                            <a:rPr lang="fr-FR" sz="2000" i="1">
                              <a:solidFill>
                                <a:srgbClr val="000000"/>
                              </a:solidFill>
                              <a:latin typeface="Cambria Math" panose="02040503050406030204" pitchFamily="18" charset="0"/>
                            </a:rPr>
                            <m:t>)</m:t>
                          </m:r>
                        </m:sub>
                        <m:sup>
                          <m:r>
                            <a:rPr lang="fr-FR" sz="2000" i="1">
                              <a:solidFill>
                                <a:srgbClr val="000000"/>
                              </a:solidFill>
                              <a:latin typeface="Cambria Math" panose="02040503050406030204" pitchFamily="18" charset="0"/>
                            </a:rPr>
                            <m:t>2+</m:t>
                          </m:r>
                        </m:sup>
                      </m:sSubSup>
                    </m:oMath>
                  </m:oMathPara>
                </a14:m>
                <a:endParaRPr lang="fr-FR" sz="1600" dirty="0"/>
              </a:p>
            </p:txBody>
          </p:sp>
        </mc:Choice>
        <mc:Fallback xmlns="">
          <p:sp>
            <p:nvSpPr>
              <p:cNvPr id="28677" name="Object 5"/>
              <p:cNvSpPr txBox="1">
                <a:spLocks noRot="1" noChangeAspect="1" noMove="1" noResize="1" noEditPoints="1" noAdjustHandles="1" noChangeArrowheads="1" noChangeShapeType="1" noTextEdit="1"/>
              </p:cNvSpPr>
              <p:nvPr/>
            </p:nvSpPr>
            <p:spPr bwMode="auto">
              <a:xfrm>
                <a:off x="2521022" y="3387649"/>
                <a:ext cx="4101957" cy="473399"/>
              </a:xfrm>
              <a:prstGeom prst="rect">
                <a:avLst/>
              </a:prstGeom>
              <a:blipFill>
                <a:blip r:embed="rId4"/>
                <a:stretch>
                  <a:fillRect b="-10390"/>
                </a:stretch>
              </a:blipFill>
            </p:spPr>
            <p:txBody>
              <a:bodyPr/>
              <a:lstStyle/>
              <a:p>
                <a:r>
                  <a:rPr lang="fr-FR">
                    <a:noFill/>
                  </a:rPr>
                  <a:t> </a:t>
                </a:r>
              </a:p>
            </p:txBody>
          </p:sp>
        </mc:Fallback>
      </mc:AlternateContent>
      <p:pic>
        <p:nvPicPr>
          <p:cNvPr id="14" name="image-detM2sA01_28481" descr="http://phototheque.cnrs.fr/photoimages/images/numerique_web/2005/006/2005n00668.jpg"/>
          <p:cNvPicPr/>
          <p:nvPr/>
        </p:nvPicPr>
        <p:blipFill>
          <a:blip r:embed="rId5" cstate="print"/>
          <a:srcRect/>
          <a:stretch>
            <a:fillRect/>
          </a:stretch>
        </p:blipFill>
        <p:spPr bwMode="auto">
          <a:xfrm>
            <a:off x="251520" y="4437112"/>
            <a:ext cx="3319583" cy="2160240"/>
          </a:xfrm>
          <a:prstGeom prst="rect">
            <a:avLst/>
          </a:prstGeom>
          <a:noFill/>
          <a:ln w="9525">
            <a:noFill/>
            <a:miter lim="800000"/>
            <a:headEnd/>
            <a:tailEnd/>
          </a:ln>
        </p:spPr>
      </p:pic>
      <p:sp>
        <p:nvSpPr>
          <p:cNvPr id="16" name="Rectangle 15"/>
          <p:cNvSpPr/>
          <p:nvPr/>
        </p:nvSpPr>
        <p:spPr>
          <a:xfrm>
            <a:off x="3707904" y="4437112"/>
            <a:ext cx="5184576" cy="1754326"/>
          </a:xfrm>
          <a:prstGeom prst="rect">
            <a:avLst/>
          </a:prstGeom>
        </p:spPr>
        <p:txBody>
          <a:bodyPr wrap="square">
            <a:spAutoFit/>
          </a:bodyPr>
          <a:lstStyle/>
          <a:p>
            <a:pPr algn="just"/>
            <a:r>
              <a:rPr lang="fr-FR" dirty="0"/>
              <a:t>On utilise des mousses au niveau du pot d'échappement des automobiles jouant le rôle de catalyseur. Elle permet d'optimiser la réaction de combustion du mélange air-essence et réduit considérablement le dégagement de gaz nocifs dans l'atmosphère.</a:t>
            </a:r>
          </a:p>
        </p:txBody>
      </p:sp>
      <p:sp>
        <p:nvSpPr>
          <p:cNvPr id="17" name="Rectangle 16"/>
          <p:cNvSpPr/>
          <p:nvPr/>
        </p:nvSpPr>
        <p:spPr>
          <a:xfrm>
            <a:off x="3707904" y="6257836"/>
            <a:ext cx="5184576" cy="430887"/>
          </a:xfrm>
          <a:prstGeom prst="rect">
            <a:avLst/>
          </a:prstGeom>
        </p:spPr>
        <p:txBody>
          <a:bodyPr wrap="square">
            <a:spAutoFit/>
          </a:bodyPr>
          <a:lstStyle/>
          <a:p>
            <a:pPr algn="just"/>
            <a:r>
              <a:rPr lang="fr-FR" sz="1100" dirty="0">
                <a:sym typeface="Symbol"/>
              </a:rPr>
              <a:t></a:t>
            </a:r>
            <a:r>
              <a:rPr lang="fr-FR" sz="1100" dirty="0"/>
              <a:t> Mousse de ß-</a:t>
            </a:r>
            <a:r>
              <a:rPr lang="fr-FR" sz="1100" dirty="0" err="1"/>
              <a:t>SiC</a:t>
            </a:r>
            <a:r>
              <a:rPr lang="fr-FR" sz="1100" dirty="0"/>
              <a:t> (carbure de silicium) utilisée comme support de catalyseur dans les réactions de dépollution des gaz d'échappement des moteurs diesel.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8712968" cy="1477328"/>
          </a:xfrm>
          <a:prstGeom prst="rect">
            <a:avLst/>
          </a:prstGeom>
        </p:spPr>
        <p:txBody>
          <a:bodyPr wrap="square">
            <a:spAutoFit/>
          </a:bodyPr>
          <a:lstStyle/>
          <a:p>
            <a:pPr algn="just"/>
            <a:r>
              <a:rPr lang="fr-FR" dirty="0"/>
              <a:t>Lorsque le catalyseur est solide et que les réactifs sont gazeux ou en solution aqueuse, on parle de </a:t>
            </a:r>
            <a:r>
              <a:rPr lang="fr-FR" b="1" dirty="0"/>
              <a:t>catalyse hétérogène</a:t>
            </a:r>
            <a:r>
              <a:rPr lang="fr-FR" dirty="0"/>
              <a:t>. Les réactifs et le catalyseur n’évoluent alors pas dans la même phase. La surface du catalyseur solide en contact avec les réactifs joue un rôle primordial dans la réaction : c’est à ce niveau que les espèces réagissent entre elles et se transforment pour finalement libérer les produits de la réaction.</a:t>
            </a:r>
          </a:p>
        </p:txBody>
      </p:sp>
      <p:sp>
        <p:nvSpPr>
          <p:cNvPr id="5" name="Rectangle 4"/>
          <p:cNvSpPr/>
          <p:nvPr/>
        </p:nvSpPr>
        <p:spPr>
          <a:xfrm>
            <a:off x="179512" y="2924944"/>
            <a:ext cx="2862963" cy="369332"/>
          </a:xfrm>
          <a:prstGeom prst="rect">
            <a:avLst/>
          </a:prstGeom>
        </p:spPr>
        <p:txBody>
          <a:bodyPr wrap="none">
            <a:spAutoFit/>
          </a:bodyPr>
          <a:lstStyle/>
          <a:p>
            <a:pPr marL="342900" indent="-342900"/>
            <a:r>
              <a:rPr lang="fr-FR" dirty="0">
                <a:solidFill>
                  <a:srgbClr val="0070C0"/>
                </a:solidFill>
                <a:uFill>
                  <a:solidFill>
                    <a:srgbClr val="FF0000"/>
                  </a:solidFill>
                </a:uFill>
              </a:rPr>
              <a:t>3.3. </a:t>
            </a:r>
            <a:r>
              <a:rPr lang="fr-FR" u="sng" dirty="0">
                <a:solidFill>
                  <a:srgbClr val="0070C0"/>
                </a:solidFill>
                <a:uFill>
                  <a:solidFill>
                    <a:srgbClr val="FF0000"/>
                  </a:solidFill>
                </a:uFill>
              </a:rPr>
              <a:t>La catalyse enzymatique</a:t>
            </a:r>
            <a:endParaRPr lang="fr-FR" dirty="0">
              <a:uFill>
                <a:solidFill>
                  <a:srgbClr val="FF0000"/>
                </a:solidFill>
              </a:uFill>
            </a:endParaRPr>
          </a:p>
        </p:txBody>
      </p:sp>
      <p:sp>
        <p:nvSpPr>
          <p:cNvPr id="6" name="Rectangle 5"/>
          <p:cNvSpPr/>
          <p:nvPr/>
        </p:nvSpPr>
        <p:spPr>
          <a:xfrm>
            <a:off x="179512" y="1700808"/>
            <a:ext cx="8712968" cy="646331"/>
          </a:xfrm>
          <a:prstGeom prst="rect">
            <a:avLst/>
          </a:prstGeom>
        </p:spPr>
        <p:txBody>
          <a:bodyPr wrap="square">
            <a:spAutoFit/>
          </a:bodyPr>
          <a:lstStyle/>
          <a:p>
            <a:pPr algn="just"/>
            <a:r>
              <a:rPr lang="fr-FR" u="sng" dirty="0"/>
              <a:t>Remarque :</a:t>
            </a:r>
            <a:r>
              <a:rPr lang="fr-FR" dirty="0"/>
              <a:t> La surface du catalyseur en contact avec les réactifs est appelée surface active. Un catalyseur est d’autant plus efficace que sa surface active est grande.</a:t>
            </a:r>
          </a:p>
        </p:txBody>
      </p:sp>
      <p:sp>
        <p:nvSpPr>
          <p:cNvPr id="7" name="Rectangle 6"/>
          <p:cNvSpPr/>
          <p:nvPr/>
        </p:nvSpPr>
        <p:spPr>
          <a:xfrm>
            <a:off x="179512" y="2420888"/>
            <a:ext cx="6562438" cy="369332"/>
          </a:xfrm>
          <a:prstGeom prst="rect">
            <a:avLst/>
          </a:prstGeom>
        </p:spPr>
        <p:txBody>
          <a:bodyPr wrap="square">
            <a:spAutoFit/>
          </a:bodyPr>
          <a:lstStyle/>
          <a:p>
            <a:r>
              <a:rPr lang="fr-FR" u="sng" dirty="0"/>
              <a:t>Exemples :</a:t>
            </a:r>
            <a:r>
              <a:rPr lang="fr-FR" dirty="0"/>
              <a:t> synthèse industrielle de l’ammoniac, pots catalytiques, …</a:t>
            </a:r>
          </a:p>
        </p:txBody>
      </p:sp>
      <p:sp>
        <p:nvSpPr>
          <p:cNvPr id="8" name="Rectangle 7"/>
          <p:cNvSpPr/>
          <p:nvPr/>
        </p:nvSpPr>
        <p:spPr>
          <a:xfrm>
            <a:off x="179512" y="3284984"/>
            <a:ext cx="8712968" cy="923330"/>
          </a:xfrm>
          <a:prstGeom prst="rect">
            <a:avLst/>
          </a:prstGeom>
        </p:spPr>
        <p:txBody>
          <a:bodyPr wrap="square">
            <a:spAutoFit/>
          </a:bodyPr>
          <a:lstStyle/>
          <a:p>
            <a:pPr algn="just"/>
            <a:r>
              <a:rPr lang="fr-FR" dirty="0"/>
              <a:t>La catalyse est </a:t>
            </a:r>
            <a:r>
              <a:rPr lang="fr-FR" b="1" dirty="0"/>
              <a:t>enzymatique</a:t>
            </a:r>
            <a:r>
              <a:rPr lang="fr-FR" dirty="0"/>
              <a:t> lorsque le catalyseur est une macromolécule d’origine biologique : une enzyme. Ce sont des protéines, c’est-à-dire des molécules constituées par l’enchaînement de plusieurs centaines d’acides aminés.</a:t>
            </a:r>
          </a:p>
        </p:txBody>
      </p:sp>
      <p:sp>
        <p:nvSpPr>
          <p:cNvPr id="10" name="Rectangle 9"/>
          <p:cNvSpPr/>
          <p:nvPr/>
        </p:nvSpPr>
        <p:spPr>
          <a:xfrm>
            <a:off x="179512" y="4293096"/>
            <a:ext cx="1357295" cy="369332"/>
          </a:xfrm>
          <a:prstGeom prst="rect">
            <a:avLst/>
          </a:prstGeom>
        </p:spPr>
        <p:txBody>
          <a:bodyPr wrap="none">
            <a:spAutoFit/>
          </a:bodyPr>
          <a:lstStyle/>
          <a:p>
            <a:r>
              <a:rPr lang="fr-FR" u="sng" dirty="0"/>
              <a:t>Remarques :</a:t>
            </a:r>
          </a:p>
        </p:txBody>
      </p:sp>
      <p:sp>
        <p:nvSpPr>
          <p:cNvPr id="11" name="Rectangle 10"/>
          <p:cNvSpPr/>
          <p:nvPr/>
        </p:nvSpPr>
        <p:spPr>
          <a:xfrm>
            <a:off x="251520" y="4708301"/>
            <a:ext cx="8712968" cy="1384995"/>
          </a:xfrm>
          <a:prstGeom prst="rect">
            <a:avLst/>
          </a:prstGeom>
        </p:spPr>
        <p:txBody>
          <a:bodyPr wrap="square">
            <a:spAutoFit/>
          </a:bodyPr>
          <a:lstStyle/>
          <a:p>
            <a:pPr algn="just">
              <a:buFontTx/>
              <a:buChar char="-"/>
            </a:pPr>
            <a:r>
              <a:rPr lang="fr-FR" dirty="0"/>
              <a:t>  Les enzymes catalysent les </a:t>
            </a:r>
            <a:r>
              <a:rPr lang="fr-FR" b="1" dirty="0"/>
              <a:t>réactions biochimiques du vivant</a:t>
            </a:r>
            <a:r>
              <a:rPr lang="fr-FR" dirty="0"/>
              <a:t> : il s’agit de </a:t>
            </a:r>
            <a:r>
              <a:rPr lang="fr-FR" b="1" dirty="0"/>
              <a:t>catalyse homogène</a:t>
            </a:r>
            <a:r>
              <a:rPr lang="fr-FR" dirty="0"/>
              <a:t> mais la réaction a lieu à la surface de l’enzyme, comme en catalyse hétérogène ;</a:t>
            </a:r>
          </a:p>
          <a:p>
            <a:endParaRPr lang="fr-FR" sz="1200" dirty="0"/>
          </a:p>
          <a:p>
            <a:pPr algn="just">
              <a:buFontTx/>
              <a:buChar char="-"/>
            </a:pPr>
            <a:r>
              <a:rPr lang="fr-FR" dirty="0"/>
              <a:t>  Une enzyme est un </a:t>
            </a:r>
            <a:r>
              <a:rPr lang="fr-FR" b="1" dirty="0"/>
              <a:t>catalyseur spécifique</a:t>
            </a:r>
            <a:r>
              <a:rPr lang="fr-FR" dirty="0"/>
              <a:t> : chaque enzyme peut catalyser qu’une réaction chimique particulière.</a:t>
            </a:r>
          </a:p>
        </p:txBody>
      </p:sp>
      <p:sp>
        <p:nvSpPr>
          <p:cNvPr id="12" name="Rectangle 11"/>
          <p:cNvSpPr/>
          <p:nvPr/>
        </p:nvSpPr>
        <p:spPr>
          <a:xfrm>
            <a:off x="179512" y="6237312"/>
            <a:ext cx="4101636" cy="369332"/>
          </a:xfrm>
          <a:prstGeom prst="rect">
            <a:avLst/>
          </a:prstGeom>
        </p:spPr>
        <p:txBody>
          <a:bodyPr wrap="none">
            <a:spAutoFit/>
          </a:bodyPr>
          <a:lstStyle/>
          <a:p>
            <a:pPr marL="342900" indent="-342900"/>
            <a:r>
              <a:rPr lang="fr-FR" dirty="0">
                <a:solidFill>
                  <a:srgbClr val="0070C0"/>
                </a:solidFill>
                <a:uFill>
                  <a:solidFill>
                    <a:srgbClr val="FF0000"/>
                  </a:solidFill>
                </a:uFill>
              </a:rPr>
              <a:t>4. </a:t>
            </a:r>
            <a:r>
              <a:rPr lang="fr-FR" u="sng" dirty="0">
                <a:solidFill>
                  <a:srgbClr val="0070C0"/>
                </a:solidFill>
                <a:uFill>
                  <a:solidFill>
                    <a:srgbClr val="FF0000"/>
                  </a:solidFill>
                </a:uFill>
              </a:rPr>
              <a:t>Suivi temporel d’une réaction chimique</a:t>
            </a:r>
            <a:endParaRPr lang="fr-FR" dirty="0">
              <a:uFill>
                <a:solidFill>
                  <a:srgbClr val="FF0000"/>
                </a:solidFill>
              </a:u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8712968" cy="1477328"/>
          </a:xfrm>
          <a:prstGeom prst="rect">
            <a:avLst/>
          </a:prstGeom>
        </p:spPr>
        <p:txBody>
          <a:bodyPr wrap="square">
            <a:spAutoFit/>
          </a:bodyPr>
          <a:lstStyle/>
          <a:p>
            <a:pPr algn="just"/>
            <a:r>
              <a:rPr lang="fr-FR" dirty="0"/>
              <a:t>L'étude de l'évolution temporelle des systèmes chimiques, appelée </a:t>
            </a:r>
            <a:r>
              <a:rPr lang="fr-FR" b="1" dirty="0"/>
              <a:t>cinétique chimique</a:t>
            </a:r>
            <a:r>
              <a:rPr lang="fr-FR" dirty="0"/>
              <a:t>, permet notamment de déterminer la vitesse d'une réaction et les techniques de suivi temporel [voir $4.3] des transformations chimiques (titrage, spectrophotométrie ou encore </a:t>
            </a:r>
            <a:r>
              <a:rPr lang="fr-FR" dirty="0" err="1"/>
              <a:t>conductimétrie</a:t>
            </a:r>
            <a:r>
              <a:rPr lang="fr-FR" dirty="0"/>
              <a:t>) permettent de déterminer l’avancement </a:t>
            </a:r>
            <a:r>
              <a:rPr lang="fr-FR" i="1" dirty="0">
                <a:latin typeface="Times New Roman" pitchFamily="18" charset="0"/>
                <a:cs typeface="Times New Roman" pitchFamily="18" charset="0"/>
              </a:rPr>
              <a:t>x</a:t>
            </a:r>
            <a:r>
              <a:rPr lang="fr-FR" dirty="0"/>
              <a:t> d’une réaction à différents instants.</a:t>
            </a:r>
          </a:p>
        </p:txBody>
      </p:sp>
      <p:sp>
        <p:nvSpPr>
          <p:cNvPr id="6" name="Rectangle 5"/>
          <p:cNvSpPr/>
          <p:nvPr/>
        </p:nvSpPr>
        <p:spPr>
          <a:xfrm>
            <a:off x="179512" y="1700808"/>
            <a:ext cx="3421514" cy="369332"/>
          </a:xfrm>
          <a:prstGeom prst="rect">
            <a:avLst/>
          </a:prstGeom>
        </p:spPr>
        <p:txBody>
          <a:bodyPr wrap="none">
            <a:spAutoFit/>
          </a:bodyPr>
          <a:lstStyle/>
          <a:p>
            <a:pPr marL="342900" indent="-342900"/>
            <a:r>
              <a:rPr lang="fr-FR" dirty="0">
                <a:solidFill>
                  <a:srgbClr val="0070C0"/>
                </a:solidFill>
                <a:uFill>
                  <a:solidFill>
                    <a:srgbClr val="FF0000"/>
                  </a:solidFill>
                </a:uFill>
              </a:rPr>
              <a:t>4.1. </a:t>
            </a:r>
            <a:r>
              <a:rPr lang="fr-FR" u="sng" dirty="0">
                <a:solidFill>
                  <a:srgbClr val="0070C0"/>
                </a:solidFill>
                <a:uFill>
                  <a:solidFill>
                    <a:srgbClr val="FF0000"/>
                  </a:solidFill>
                </a:uFill>
              </a:rPr>
              <a:t>Vitesse volumique de réaction</a:t>
            </a:r>
            <a:endParaRPr lang="fr-FR" dirty="0">
              <a:uFill>
                <a:solidFill>
                  <a:srgbClr val="FF0000"/>
                </a:solidFill>
              </a:uFill>
            </a:endParaRPr>
          </a:p>
        </p:txBody>
      </p:sp>
      <p:sp>
        <p:nvSpPr>
          <p:cNvPr id="5" name="Rectangle 4"/>
          <p:cNvSpPr/>
          <p:nvPr/>
        </p:nvSpPr>
        <p:spPr>
          <a:xfrm>
            <a:off x="179512" y="2060848"/>
            <a:ext cx="1253805" cy="369332"/>
          </a:xfrm>
          <a:prstGeom prst="rect">
            <a:avLst/>
          </a:prstGeom>
        </p:spPr>
        <p:txBody>
          <a:bodyPr wrap="none">
            <a:spAutoFit/>
          </a:bodyPr>
          <a:lstStyle/>
          <a:p>
            <a:r>
              <a:rPr lang="fr-FR" b="1" u="sng" dirty="0"/>
              <a:t>Définition :</a:t>
            </a:r>
            <a:endParaRPr lang="fr-FR" u="sng" dirty="0"/>
          </a:p>
        </p:txBody>
      </p:sp>
      <p:sp>
        <p:nvSpPr>
          <p:cNvPr id="7" name="Rectangle 6"/>
          <p:cNvSpPr/>
          <p:nvPr/>
        </p:nvSpPr>
        <p:spPr>
          <a:xfrm>
            <a:off x="179512" y="2422629"/>
            <a:ext cx="8784976" cy="646331"/>
          </a:xfrm>
          <a:prstGeom prst="rect">
            <a:avLst/>
          </a:prstGeom>
        </p:spPr>
        <p:txBody>
          <a:bodyPr wrap="square">
            <a:spAutoFit/>
          </a:bodyPr>
          <a:lstStyle/>
          <a:p>
            <a:pPr algn="just"/>
            <a:r>
              <a:rPr lang="fr-FR" dirty="0">
                <a:solidFill>
                  <a:srgbClr val="FF0000"/>
                </a:solidFill>
              </a:rPr>
              <a:t>On définit la </a:t>
            </a:r>
            <a:r>
              <a:rPr lang="fr-FR" b="1" dirty="0">
                <a:solidFill>
                  <a:srgbClr val="FF0000"/>
                </a:solidFill>
              </a:rPr>
              <a:t>vitesse volumique de réaction</a:t>
            </a:r>
            <a:r>
              <a:rPr lang="fr-FR" dirty="0">
                <a:solidFill>
                  <a:srgbClr val="FF0000"/>
                </a:solidFill>
              </a:rPr>
              <a:t> </a:t>
            </a:r>
            <a:r>
              <a:rPr lang="fr-FR" b="1" dirty="0">
                <a:solidFill>
                  <a:srgbClr val="FF0000"/>
                </a:solidFill>
              </a:rPr>
              <a:t>v</a:t>
            </a:r>
            <a:r>
              <a:rPr lang="fr-FR" dirty="0">
                <a:solidFill>
                  <a:srgbClr val="FF0000"/>
                </a:solidFill>
              </a:rPr>
              <a:t> à partir de l’avancement </a:t>
            </a:r>
            <a:r>
              <a:rPr lang="fr-FR" i="1" dirty="0">
                <a:solidFill>
                  <a:srgbClr val="FF0000"/>
                </a:solidFill>
                <a:latin typeface="Times New Roman" pitchFamily="18" charset="0"/>
                <a:cs typeface="Times New Roman" pitchFamily="18" charset="0"/>
              </a:rPr>
              <a:t>x</a:t>
            </a:r>
            <a:r>
              <a:rPr lang="fr-FR" dirty="0">
                <a:solidFill>
                  <a:srgbClr val="FF0000"/>
                </a:solidFill>
              </a:rPr>
              <a:t> de la réaction et du volume V du système réactionnel :</a:t>
            </a:r>
          </a:p>
        </p:txBody>
      </p:sp>
      <p:graphicFrame>
        <p:nvGraphicFramePr>
          <p:cNvPr id="56321" name="Object 1"/>
          <p:cNvGraphicFramePr>
            <a:graphicFrameLocks noChangeAspect="1"/>
          </p:cNvGraphicFramePr>
          <p:nvPr/>
        </p:nvGraphicFramePr>
        <p:xfrm>
          <a:off x="1117001" y="3140968"/>
          <a:ext cx="6909999" cy="1080120"/>
        </p:xfrm>
        <a:graphic>
          <a:graphicData uri="http://schemas.openxmlformats.org/presentationml/2006/ole">
            <mc:AlternateContent xmlns:mc="http://schemas.openxmlformats.org/markup-compatibility/2006">
              <mc:Choice xmlns:v="urn:schemas-microsoft-com:vml" Requires="v">
                <p:oleObj spid="_x0000_s56327" name="Equation" r:id="rId3" imgW="4749800" imgH="736600" progId="Equation.DSMT4">
                  <p:embed/>
                </p:oleObj>
              </mc:Choice>
              <mc:Fallback>
                <p:oleObj name="Equation" r:id="rId3" imgW="4749800" imgH="736600" progId="Equation.DSMT4">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001" y="3140968"/>
                        <a:ext cx="6909999" cy="10801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7"/>
          <p:cNvSpPr/>
          <p:nvPr/>
        </p:nvSpPr>
        <p:spPr>
          <a:xfrm>
            <a:off x="179512" y="4294837"/>
            <a:ext cx="8784976" cy="646331"/>
          </a:xfrm>
          <a:prstGeom prst="rect">
            <a:avLst/>
          </a:prstGeom>
        </p:spPr>
        <p:txBody>
          <a:bodyPr wrap="square">
            <a:spAutoFit/>
          </a:bodyPr>
          <a:lstStyle/>
          <a:p>
            <a:pPr algn="just"/>
            <a:r>
              <a:rPr lang="fr-FR" u="sng" dirty="0"/>
              <a:t>Remarque :</a:t>
            </a:r>
            <a:r>
              <a:rPr lang="fr-FR" dirty="0"/>
              <a:t> le quotient </a:t>
            </a:r>
            <a:r>
              <a:rPr lang="fr-FR" dirty="0" err="1"/>
              <a:t>d</a:t>
            </a:r>
            <a:r>
              <a:rPr lang="fr-FR" i="1" dirty="0" err="1">
                <a:latin typeface="Times New Roman" pitchFamily="18" charset="0"/>
                <a:cs typeface="Times New Roman" pitchFamily="18" charset="0"/>
              </a:rPr>
              <a:t>x</a:t>
            </a:r>
            <a:r>
              <a:rPr lang="fr-FR" dirty="0"/>
              <a:t>/</a:t>
            </a:r>
            <a:r>
              <a:rPr lang="fr-FR" dirty="0" err="1"/>
              <a:t>dt</a:t>
            </a:r>
            <a:r>
              <a:rPr lang="fr-FR" dirty="0"/>
              <a:t> représente ainsi la dérivée de l’avancement par rapport au temps.</a:t>
            </a:r>
          </a:p>
        </p:txBody>
      </p:sp>
      <p:sp>
        <p:nvSpPr>
          <p:cNvPr id="9" name="Rectangle 8"/>
          <p:cNvSpPr/>
          <p:nvPr/>
        </p:nvSpPr>
        <p:spPr>
          <a:xfrm>
            <a:off x="179512" y="4941168"/>
            <a:ext cx="3872920" cy="369332"/>
          </a:xfrm>
          <a:prstGeom prst="rect">
            <a:avLst/>
          </a:prstGeom>
        </p:spPr>
        <p:txBody>
          <a:bodyPr wrap="none">
            <a:spAutoFit/>
          </a:bodyPr>
          <a:lstStyle/>
          <a:p>
            <a:r>
              <a:rPr lang="fr-FR" u="sng" dirty="0"/>
              <a:t>Détermination graphique de la vitesse :</a:t>
            </a:r>
            <a:endParaRPr lang="fr-FR" dirty="0"/>
          </a:p>
        </p:txBody>
      </p:sp>
      <p:sp>
        <p:nvSpPr>
          <p:cNvPr id="10" name="Rectangle 9"/>
          <p:cNvSpPr/>
          <p:nvPr/>
        </p:nvSpPr>
        <p:spPr>
          <a:xfrm>
            <a:off x="179512" y="5336048"/>
            <a:ext cx="8856984" cy="1477328"/>
          </a:xfrm>
          <a:prstGeom prst="rect">
            <a:avLst/>
          </a:prstGeom>
        </p:spPr>
        <p:txBody>
          <a:bodyPr wrap="square">
            <a:spAutoFit/>
          </a:bodyPr>
          <a:lstStyle/>
          <a:p>
            <a:pPr algn="just"/>
            <a:r>
              <a:rPr lang="fr-FR" dirty="0"/>
              <a:t>La courbe </a:t>
            </a:r>
            <a:r>
              <a:rPr lang="fr-FR" i="1" dirty="0">
                <a:latin typeface="Times New Roman" pitchFamily="18" charset="0"/>
                <a:cs typeface="Times New Roman" pitchFamily="18" charset="0"/>
              </a:rPr>
              <a:t>x</a:t>
            </a:r>
            <a:r>
              <a:rPr lang="fr-FR" dirty="0"/>
              <a:t> = </a:t>
            </a:r>
            <a:r>
              <a:rPr lang="fr-FR" i="1" dirty="0"/>
              <a:t>f</a:t>
            </a:r>
            <a:r>
              <a:rPr lang="fr-FR" dirty="0"/>
              <a:t>(t), qui a l'allure de la fonction logarithme, est alors exploitable. La vitesse de la réaction à un temps t donné est obtenue en déterminant graphiquement le coefficient directeur de la tangente à la courbe </a:t>
            </a:r>
            <a:r>
              <a:rPr lang="fr-FR" i="1" dirty="0">
                <a:latin typeface="Times New Roman" pitchFamily="18" charset="0"/>
                <a:cs typeface="Times New Roman" pitchFamily="18" charset="0"/>
              </a:rPr>
              <a:t>x</a:t>
            </a:r>
            <a:r>
              <a:rPr lang="fr-FR" dirty="0"/>
              <a:t> = </a:t>
            </a:r>
            <a:r>
              <a:rPr lang="fr-FR" i="1" dirty="0"/>
              <a:t>f</a:t>
            </a:r>
            <a:r>
              <a:rPr lang="fr-FR" dirty="0"/>
              <a:t>(t) au point t considéré. Ce coefficient directeur est égal au quotient </a:t>
            </a:r>
            <a:r>
              <a:rPr lang="fr-FR" dirty="0" err="1"/>
              <a:t>d</a:t>
            </a:r>
            <a:r>
              <a:rPr lang="fr-FR" i="1" dirty="0" err="1">
                <a:latin typeface="Times New Roman" pitchFamily="18" charset="0"/>
                <a:cs typeface="Times New Roman" pitchFamily="18" charset="0"/>
              </a:rPr>
              <a:t>x</a:t>
            </a:r>
            <a:r>
              <a:rPr lang="fr-FR" dirty="0"/>
              <a:t>/</a:t>
            </a:r>
            <a:r>
              <a:rPr lang="fr-FR" dirty="0" err="1"/>
              <a:t>dt</a:t>
            </a:r>
            <a:r>
              <a:rPr lang="fr-FR" dirty="0"/>
              <a:t>, en divisant cette valeur par le volume de la solution, on obtient la vitesse volumique de la réaction.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Vitesse de réaction.png"/>
          <p:cNvPicPr/>
          <p:nvPr/>
        </p:nvPicPr>
        <p:blipFill>
          <a:blip r:embed="rId2" cstate="print"/>
          <a:stretch>
            <a:fillRect/>
          </a:stretch>
        </p:blipFill>
        <p:spPr>
          <a:xfrm>
            <a:off x="1764000" y="128341"/>
            <a:ext cx="5616000" cy="3444675"/>
          </a:xfrm>
          <a:prstGeom prst="rect">
            <a:avLst/>
          </a:prstGeom>
        </p:spPr>
      </p:pic>
      <p:sp>
        <p:nvSpPr>
          <p:cNvPr id="5" name="Rectangle 4"/>
          <p:cNvSpPr/>
          <p:nvPr/>
        </p:nvSpPr>
        <p:spPr>
          <a:xfrm>
            <a:off x="179512" y="3491716"/>
            <a:ext cx="2851422" cy="369332"/>
          </a:xfrm>
          <a:prstGeom prst="rect">
            <a:avLst/>
          </a:prstGeom>
        </p:spPr>
        <p:txBody>
          <a:bodyPr wrap="none">
            <a:spAutoFit/>
          </a:bodyPr>
          <a:lstStyle/>
          <a:p>
            <a:pPr marL="342900" indent="-342900"/>
            <a:r>
              <a:rPr lang="fr-FR" dirty="0">
                <a:solidFill>
                  <a:srgbClr val="0070C0"/>
                </a:solidFill>
                <a:uFill>
                  <a:solidFill>
                    <a:srgbClr val="FF0000"/>
                  </a:solidFill>
                </a:uFill>
              </a:rPr>
              <a:t>4.2. </a:t>
            </a:r>
            <a:r>
              <a:rPr lang="fr-FR" u="sng" dirty="0">
                <a:solidFill>
                  <a:srgbClr val="0070C0"/>
                </a:solidFill>
                <a:uFill>
                  <a:solidFill>
                    <a:srgbClr val="FF0000"/>
                  </a:solidFill>
                </a:uFill>
              </a:rPr>
              <a:t>Temps de demi-réaction</a:t>
            </a:r>
            <a:endParaRPr lang="fr-FR" dirty="0">
              <a:uFill>
                <a:solidFill>
                  <a:srgbClr val="FF0000"/>
                </a:solidFill>
              </a:uFill>
            </a:endParaRPr>
          </a:p>
        </p:txBody>
      </p:sp>
      <p:sp>
        <p:nvSpPr>
          <p:cNvPr id="6" name="Rectangle 5"/>
          <p:cNvSpPr/>
          <p:nvPr/>
        </p:nvSpPr>
        <p:spPr>
          <a:xfrm>
            <a:off x="179512" y="3861048"/>
            <a:ext cx="1253805" cy="369332"/>
          </a:xfrm>
          <a:prstGeom prst="rect">
            <a:avLst/>
          </a:prstGeom>
        </p:spPr>
        <p:txBody>
          <a:bodyPr wrap="none">
            <a:spAutoFit/>
          </a:bodyPr>
          <a:lstStyle/>
          <a:p>
            <a:r>
              <a:rPr lang="fr-FR" b="1" u="sng" dirty="0"/>
              <a:t>Définition :</a:t>
            </a:r>
            <a:endParaRPr lang="fr-FR" u="sng" dirty="0"/>
          </a:p>
        </p:txBody>
      </p:sp>
      <p:sp>
        <p:nvSpPr>
          <p:cNvPr id="7" name="Rectangle 6"/>
          <p:cNvSpPr/>
          <p:nvPr/>
        </p:nvSpPr>
        <p:spPr>
          <a:xfrm>
            <a:off x="179512" y="4222829"/>
            <a:ext cx="8784976" cy="1107996"/>
          </a:xfrm>
          <a:prstGeom prst="rect">
            <a:avLst/>
          </a:prstGeom>
        </p:spPr>
        <p:txBody>
          <a:bodyPr wrap="square">
            <a:spAutoFit/>
          </a:bodyPr>
          <a:lstStyle/>
          <a:p>
            <a:pPr algn="just"/>
            <a:r>
              <a:rPr lang="fr-FR" dirty="0">
                <a:solidFill>
                  <a:srgbClr val="FF0000"/>
                </a:solidFill>
              </a:rPr>
              <a:t>Le </a:t>
            </a:r>
            <a:r>
              <a:rPr lang="fr-FR" b="1" dirty="0">
                <a:solidFill>
                  <a:srgbClr val="FF0000"/>
                </a:solidFill>
              </a:rPr>
              <a:t>temps de demi-réaction</a:t>
            </a:r>
            <a:r>
              <a:rPr lang="fr-FR" dirty="0">
                <a:solidFill>
                  <a:srgbClr val="FF0000"/>
                </a:solidFill>
              </a:rPr>
              <a:t>, noté </a:t>
            </a:r>
            <a:r>
              <a:rPr lang="fr-FR" b="1" dirty="0">
                <a:solidFill>
                  <a:srgbClr val="FF0000"/>
                </a:solidFill>
              </a:rPr>
              <a:t>t</a:t>
            </a:r>
            <a:r>
              <a:rPr lang="fr-FR" b="1" baseline="-25000" dirty="0">
                <a:solidFill>
                  <a:srgbClr val="FF0000"/>
                </a:solidFill>
              </a:rPr>
              <a:t>½</a:t>
            </a:r>
            <a:r>
              <a:rPr lang="fr-FR" dirty="0">
                <a:solidFill>
                  <a:srgbClr val="FF0000"/>
                </a:solidFill>
              </a:rPr>
              <a:t>, est la durée nécessaire pour que l'avancement </a:t>
            </a:r>
            <a:r>
              <a:rPr lang="fr-FR" i="1" dirty="0">
                <a:solidFill>
                  <a:srgbClr val="FF0000"/>
                </a:solidFill>
                <a:latin typeface="Times New Roman" pitchFamily="18" charset="0"/>
                <a:cs typeface="Times New Roman" pitchFamily="18" charset="0"/>
              </a:rPr>
              <a:t>x</a:t>
            </a:r>
            <a:r>
              <a:rPr lang="fr-FR" dirty="0">
                <a:solidFill>
                  <a:srgbClr val="FF0000"/>
                </a:solidFill>
              </a:rPr>
              <a:t> de la réaction soit égal à la moitié de sa valeur finale :</a:t>
            </a:r>
          </a:p>
          <a:p>
            <a:pPr algn="just"/>
            <a:endParaRPr lang="fr-FR" sz="1200" dirty="0">
              <a:solidFill>
                <a:srgbClr val="FF0000"/>
              </a:solidFill>
            </a:endParaRPr>
          </a:p>
          <a:p>
            <a:pPr algn="ctr"/>
            <a:r>
              <a:rPr lang="fr-FR" b="1" i="1" dirty="0">
                <a:solidFill>
                  <a:srgbClr val="FF0000"/>
                </a:solidFill>
                <a:latin typeface="Times New Roman" pitchFamily="18" charset="0"/>
                <a:cs typeface="Times New Roman" pitchFamily="18" charset="0"/>
              </a:rPr>
              <a:t>x</a:t>
            </a:r>
            <a:r>
              <a:rPr lang="fr-FR" b="1" dirty="0">
                <a:solidFill>
                  <a:srgbClr val="FF0000"/>
                </a:solidFill>
              </a:rPr>
              <a:t>(t</a:t>
            </a:r>
            <a:r>
              <a:rPr lang="fr-FR" b="1" baseline="-25000" dirty="0">
                <a:solidFill>
                  <a:srgbClr val="FF0000"/>
                </a:solidFill>
              </a:rPr>
              <a:t>½</a:t>
            </a:r>
            <a:r>
              <a:rPr lang="fr-FR" b="1" dirty="0">
                <a:solidFill>
                  <a:srgbClr val="FF0000"/>
                </a:solidFill>
              </a:rPr>
              <a:t>) = ½ </a:t>
            </a:r>
            <a:r>
              <a:rPr lang="fr-FR" b="1" i="1" dirty="0" err="1">
                <a:solidFill>
                  <a:srgbClr val="FF0000"/>
                </a:solidFill>
                <a:latin typeface="Times New Roman" pitchFamily="18" charset="0"/>
                <a:cs typeface="Times New Roman" pitchFamily="18" charset="0"/>
              </a:rPr>
              <a:t>x</a:t>
            </a:r>
            <a:r>
              <a:rPr lang="fr-FR" b="1" baseline="-25000" dirty="0" err="1">
                <a:solidFill>
                  <a:srgbClr val="FF0000"/>
                </a:solidFill>
              </a:rPr>
              <a:t>final</a:t>
            </a:r>
            <a:endParaRPr lang="fr-FR" dirty="0">
              <a:solidFill>
                <a:srgbClr val="FF0000"/>
              </a:solidFill>
            </a:endParaRPr>
          </a:p>
        </p:txBody>
      </p:sp>
      <p:sp>
        <p:nvSpPr>
          <p:cNvPr id="8" name="Rectangle 7"/>
          <p:cNvSpPr/>
          <p:nvPr/>
        </p:nvSpPr>
        <p:spPr>
          <a:xfrm>
            <a:off x="179512" y="5373216"/>
            <a:ext cx="1357295" cy="369332"/>
          </a:xfrm>
          <a:prstGeom prst="rect">
            <a:avLst/>
          </a:prstGeom>
        </p:spPr>
        <p:txBody>
          <a:bodyPr wrap="none">
            <a:spAutoFit/>
          </a:bodyPr>
          <a:lstStyle/>
          <a:p>
            <a:r>
              <a:rPr lang="fr-FR" u="sng" dirty="0"/>
              <a:t>Remarques :</a:t>
            </a:r>
            <a:endParaRPr lang="fr-FR" dirty="0"/>
          </a:p>
        </p:txBody>
      </p:sp>
      <p:sp>
        <p:nvSpPr>
          <p:cNvPr id="9" name="Rectangle 8"/>
          <p:cNvSpPr/>
          <p:nvPr/>
        </p:nvSpPr>
        <p:spPr>
          <a:xfrm>
            <a:off x="251520" y="5705380"/>
            <a:ext cx="8784976" cy="1107996"/>
          </a:xfrm>
          <a:prstGeom prst="rect">
            <a:avLst/>
          </a:prstGeom>
        </p:spPr>
        <p:txBody>
          <a:bodyPr wrap="square">
            <a:spAutoFit/>
          </a:bodyPr>
          <a:lstStyle/>
          <a:p>
            <a:pPr algn="just">
              <a:buFontTx/>
              <a:buChar char="-"/>
            </a:pPr>
            <a:r>
              <a:rPr lang="fr-FR" dirty="0"/>
              <a:t>  Si la transformation est totale, ce qui correspond à la disparition du(des) réactif(s) limitant(s), l'avancement final est égal à l'avancement maximal :</a:t>
            </a:r>
          </a:p>
          <a:p>
            <a:endParaRPr lang="fr-FR" sz="1200" dirty="0"/>
          </a:p>
          <a:p>
            <a:pPr algn="ctr"/>
            <a:r>
              <a:rPr lang="fr-FR" i="1" dirty="0">
                <a:latin typeface="Times New Roman" pitchFamily="18" charset="0"/>
                <a:cs typeface="Times New Roman" pitchFamily="18" charset="0"/>
              </a:rPr>
              <a:t>x</a:t>
            </a:r>
            <a:r>
              <a:rPr lang="fr-FR" dirty="0"/>
              <a:t>(t</a:t>
            </a:r>
            <a:r>
              <a:rPr lang="fr-FR" baseline="-25000" dirty="0"/>
              <a:t>½</a:t>
            </a:r>
            <a:r>
              <a:rPr lang="fr-FR" dirty="0"/>
              <a:t>) = ½ </a:t>
            </a:r>
            <a:r>
              <a:rPr lang="fr-FR" i="1" dirty="0" err="1">
                <a:latin typeface="Times New Roman" pitchFamily="18" charset="0"/>
                <a:cs typeface="Times New Roman" pitchFamily="18" charset="0"/>
              </a:rPr>
              <a:t>x</a:t>
            </a:r>
            <a:r>
              <a:rPr lang="fr-FR" baseline="-25000" dirty="0" err="1"/>
              <a:t>max</a:t>
            </a:r>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88756"/>
            <a:ext cx="8784976" cy="923330"/>
          </a:xfrm>
          <a:prstGeom prst="rect">
            <a:avLst/>
          </a:prstGeom>
        </p:spPr>
        <p:txBody>
          <a:bodyPr wrap="square">
            <a:spAutoFit/>
          </a:bodyPr>
          <a:lstStyle/>
          <a:p>
            <a:pPr algn="just">
              <a:buFontTx/>
              <a:buChar char="-"/>
            </a:pPr>
            <a:r>
              <a:rPr lang="fr-FR" dirty="0"/>
              <a:t>  Le temps de demi-réaction peut être déterminé à partir du graphique donnant la variation de l’avancement de la réaction en fonction du temps, </a:t>
            </a:r>
            <a:r>
              <a:rPr lang="fr-FR" i="1" dirty="0">
                <a:latin typeface="Times New Roman" pitchFamily="18" charset="0"/>
                <a:cs typeface="Times New Roman" pitchFamily="18" charset="0"/>
              </a:rPr>
              <a:t>x</a:t>
            </a:r>
            <a:r>
              <a:rPr lang="fr-FR" dirty="0"/>
              <a:t> = </a:t>
            </a:r>
            <a:r>
              <a:rPr lang="fr-FR" i="1" dirty="0"/>
              <a:t>f</a:t>
            </a:r>
            <a:r>
              <a:rPr lang="fr-FR" dirty="0"/>
              <a:t>(t) : t</a:t>
            </a:r>
            <a:r>
              <a:rPr lang="fr-FR" baseline="-25000" dirty="0"/>
              <a:t>½</a:t>
            </a:r>
            <a:r>
              <a:rPr lang="fr-FR" dirty="0"/>
              <a:t> est l’abscisse du point d’ordonnée</a:t>
            </a:r>
          </a:p>
        </p:txBody>
      </p:sp>
      <p:graphicFrame>
        <p:nvGraphicFramePr>
          <p:cNvPr id="58369" name="Object 1"/>
          <p:cNvGraphicFramePr>
            <a:graphicFrameLocks noChangeAspect="1"/>
          </p:cNvGraphicFramePr>
          <p:nvPr/>
        </p:nvGraphicFramePr>
        <p:xfrm>
          <a:off x="1475656" y="596685"/>
          <a:ext cx="288032" cy="528059"/>
        </p:xfrm>
        <a:graphic>
          <a:graphicData uri="http://schemas.openxmlformats.org/presentationml/2006/ole">
            <mc:AlternateContent xmlns:mc="http://schemas.openxmlformats.org/markup-compatibility/2006">
              <mc:Choice xmlns:v="urn:schemas-microsoft-com:vml" Requires="v">
                <p:oleObj spid="_x0000_s58375" name="Equation" r:id="rId3" imgW="228600" imgH="419100" progId="Equation.DSMT4">
                  <p:embed/>
                </p:oleObj>
              </mc:Choice>
              <mc:Fallback>
                <p:oleObj name="Equation" r:id="rId3" imgW="228600" imgH="419100" progId="Equation.DSMT4">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596685"/>
                        <a:ext cx="288032" cy="5280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 name="Image 6" descr="temps de demi-réaction.PNG"/>
          <p:cNvPicPr/>
          <p:nvPr/>
        </p:nvPicPr>
        <p:blipFill>
          <a:blip r:embed="rId5" cstate="print"/>
          <a:stretch>
            <a:fillRect/>
          </a:stretch>
        </p:blipFill>
        <p:spPr>
          <a:xfrm>
            <a:off x="1764000" y="1196752"/>
            <a:ext cx="5616000" cy="3509092"/>
          </a:xfrm>
          <a:prstGeom prst="rect">
            <a:avLst/>
          </a:prstGeom>
        </p:spPr>
      </p:pic>
      <p:sp>
        <p:nvSpPr>
          <p:cNvPr id="8" name="Rectangle 7"/>
          <p:cNvSpPr/>
          <p:nvPr/>
        </p:nvSpPr>
        <p:spPr>
          <a:xfrm>
            <a:off x="251520" y="4809926"/>
            <a:ext cx="8784976" cy="923330"/>
          </a:xfrm>
          <a:prstGeom prst="rect">
            <a:avLst/>
          </a:prstGeom>
        </p:spPr>
        <p:txBody>
          <a:bodyPr wrap="square">
            <a:spAutoFit/>
          </a:bodyPr>
          <a:lstStyle/>
          <a:p>
            <a:pPr algn="just">
              <a:buFontTx/>
              <a:buChar char="-"/>
            </a:pPr>
            <a:r>
              <a:rPr lang="fr-FR" dirty="0"/>
              <a:t>  On peut calculer </a:t>
            </a:r>
            <a:r>
              <a:rPr lang="fr-FR" i="1" dirty="0" err="1">
                <a:latin typeface="Times New Roman" pitchFamily="18" charset="0"/>
                <a:cs typeface="Times New Roman" pitchFamily="18" charset="0"/>
              </a:rPr>
              <a:t>x</a:t>
            </a:r>
            <a:r>
              <a:rPr lang="fr-FR" baseline="-25000" dirty="0" err="1"/>
              <a:t>max</a:t>
            </a:r>
            <a:r>
              <a:rPr lang="fr-FR" dirty="0"/>
              <a:t> à partir du réactif limitant dans le tableau d'avancement. En reportant cette valeur sur la courbe </a:t>
            </a:r>
            <a:r>
              <a:rPr lang="fr-FR" i="1" dirty="0">
                <a:latin typeface="Times New Roman" pitchFamily="18" charset="0"/>
                <a:cs typeface="Times New Roman" pitchFamily="18" charset="0"/>
              </a:rPr>
              <a:t>x</a:t>
            </a:r>
            <a:r>
              <a:rPr lang="fr-FR" dirty="0"/>
              <a:t> = </a:t>
            </a:r>
            <a:r>
              <a:rPr lang="fr-FR" i="1" dirty="0"/>
              <a:t>f</a:t>
            </a:r>
            <a:r>
              <a:rPr lang="fr-FR" dirty="0"/>
              <a:t>(t) on déduit par simple lecture graphique la valeur de t</a:t>
            </a:r>
            <a:r>
              <a:rPr lang="fr-FR" baseline="-25000" dirty="0"/>
              <a:t>1/2 </a:t>
            </a:r>
            <a:r>
              <a:rPr lang="fr-FR" dirty="0"/>
              <a:t>;</a:t>
            </a:r>
          </a:p>
        </p:txBody>
      </p:sp>
      <p:sp>
        <p:nvSpPr>
          <p:cNvPr id="9" name="Rectangle 8"/>
          <p:cNvSpPr/>
          <p:nvPr/>
        </p:nvSpPr>
        <p:spPr>
          <a:xfrm>
            <a:off x="251520" y="5805264"/>
            <a:ext cx="8784976" cy="646331"/>
          </a:xfrm>
          <a:prstGeom prst="rect">
            <a:avLst/>
          </a:prstGeom>
        </p:spPr>
        <p:txBody>
          <a:bodyPr wrap="square">
            <a:spAutoFit/>
          </a:bodyPr>
          <a:lstStyle/>
          <a:p>
            <a:pPr algn="just">
              <a:buFontTx/>
              <a:buChar char="-"/>
            </a:pPr>
            <a:r>
              <a:rPr lang="fr-FR" dirty="0"/>
              <a:t> On considère que l’état final d’un système est atteint au bout de </a:t>
            </a:r>
            <a:r>
              <a:rPr lang="fr-FR" b="1" dirty="0"/>
              <a:t>6</a:t>
            </a:r>
            <a:r>
              <a:rPr lang="fr-FR" dirty="0"/>
              <a:t> à </a:t>
            </a:r>
            <a:r>
              <a:rPr lang="fr-FR" b="1" dirty="0"/>
              <a:t>7</a:t>
            </a:r>
            <a:r>
              <a:rPr lang="fr-FR" dirty="0"/>
              <a:t> </a:t>
            </a:r>
            <a:r>
              <a:rPr lang="fr-FR" b="1" dirty="0"/>
              <a:t>fois</a:t>
            </a:r>
            <a:r>
              <a:rPr lang="fr-FR" dirty="0"/>
              <a:t> le temps de demi-réaction. Ce dernier caractérise donc l’évolution temporelle du système chimique.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16632"/>
            <a:ext cx="2310633" cy="369332"/>
          </a:xfrm>
          <a:prstGeom prst="rect">
            <a:avLst/>
          </a:prstGeom>
        </p:spPr>
        <p:txBody>
          <a:bodyPr wrap="none">
            <a:spAutoFit/>
          </a:bodyPr>
          <a:lstStyle/>
          <a:p>
            <a:pPr marL="342900" indent="-342900"/>
            <a:r>
              <a:rPr lang="fr-FR" dirty="0">
                <a:solidFill>
                  <a:srgbClr val="0070C0"/>
                </a:solidFill>
                <a:uFill>
                  <a:solidFill>
                    <a:srgbClr val="FF0000"/>
                  </a:solidFill>
                </a:uFill>
              </a:rPr>
              <a:t>4.3. </a:t>
            </a:r>
            <a:r>
              <a:rPr lang="fr-FR" u="sng" dirty="0">
                <a:solidFill>
                  <a:srgbClr val="0070C0"/>
                </a:solidFill>
                <a:uFill>
                  <a:solidFill>
                    <a:srgbClr val="FF0000"/>
                  </a:solidFill>
                </a:uFill>
              </a:rPr>
              <a:t>Méthodes de suivi</a:t>
            </a:r>
            <a:endParaRPr lang="fr-FR" dirty="0">
              <a:uFill>
                <a:solidFill>
                  <a:srgbClr val="FF0000"/>
                </a:solidFill>
              </a:uFill>
            </a:endParaRPr>
          </a:p>
        </p:txBody>
      </p:sp>
      <p:sp>
        <p:nvSpPr>
          <p:cNvPr id="5" name="Rectangle 4"/>
          <p:cNvSpPr/>
          <p:nvPr/>
        </p:nvSpPr>
        <p:spPr>
          <a:xfrm>
            <a:off x="179512" y="476672"/>
            <a:ext cx="8784976" cy="646331"/>
          </a:xfrm>
          <a:prstGeom prst="rect">
            <a:avLst/>
          </a:prstGeom>
        </p:spPr>
        <p:txBody>
          <a:bodyPr wrap="square">
            <a:spAutoFit/>
          </a:bodyPr>
          <a:lstStyle/>
          <a:p>
            <a:pPr algn="just"/>
            <a:r>
              <a:rPr lang="fr-FR" dirty="0"/>
              <a:t>Il s’agit de déterminer</a:t>
            </a:r>
            <a:r>
              <a:rPr lang="fr-FR"/>
              <a:t>, à </a:t>
            </a:r>
            <a:r>
              <a:rPr lang="fr-FR" dirty="0"/>
              <a:t>différents instants, la quantité de matière ou la concentration d’un réactif ou d’un produit de la réaction.</a:t>
            </a:r>
          </a:p>
        </p:txBody>
      </p:sp>
      <p:sp>
        <p:nvSpPr>
          <p:cNvPr id="6" name="Rectangle 5"/>
          <p:cNvSpPr/>
          <p:nvPr/>
        </p:nvSpPr>
        <p:spPr>
          <a:xfrm>
            <a:off x="179512" y="1124744"/>
            <a:ext cx="4414798" cy="369332"/>
          </a:xfrm>
          <a:prstGeom prst="rect">
            <a:avLst/>
          </a:prstGeom>
        </p:spPr>
        <p:txBody>
          <a:bodyPr wrap="none">
            <a:spAutoFit/>
          </a:bodyPr>
          <a:lstStyle/>
          <a:p>
            <a:r>
              <a:rPr lang="fr-FR" dirty="0"/>
              <a:t>Pour cela on dispose de plusieurs méthodes :</a:t>
            </a:r>
          </a:p>
        </p:txBody>
      </p:sp>
      <p:sp>
        <p:nvSpPr>
          <p:cNvPr id="7" name="Rectangle 6"/>
          <p:cNvSpPr/>
          <p:nvPr/>
        </p:nvSpPr>
        <p:spPr>
          <a:xfrm>
            <a:off x="827584" y="1556792"/>
            <a:ext cx="2609112" cy="646331"/>
          </a:xfrm>
          <a:prstGeom prst="rect">
            <a:avLst/>
          </a:prstGeom>
        </p:spPr>
        <p:txBody>
          <a:bodyPr wrap="none">
            <a:spAutoFit/>
          </a:bodyPr>
          <a:lstStyle/>
          <a:p>
            <a:pPr>
              <a:buFontTx/>
              <a:buChar char="-"/>
            </a:pPr>
            <a:r>
              <a:rPr lang="fr-FR" dirty="0"/>
              <a:t> Par titrage ;</a:t>
            </a:r>
          </a:p>
          <a:p>
            <a:pPr>
              <a:buFontTx/>
              <a:buChar char="-"/>
            </a:pPr>
            <a:r>
              <a:rPr lang="fr-FR" dirty="0"/>
              <a:t> Par spectrophotométrie.</a:t>
            </a:r>
          </a:p>
        </p:txBody>
      </p:sp>
    </p:spTree>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édian">
  <a:themeElements>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é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é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248</TotalTime>
  <Words>1789</Words>
  <Application>Microsoft Office PowerPoint</Application>
  <PresentationFormat>Affichage à l'écran (4:3)</PresentationFormat>
  <Paragraphs>106</Paragraphs>
  <Slides>11</Slides>
  <Notes>0</Notes>
  <HiddenSlides>0</HiddenSlides>
  <MMClips>0</MMClips>
  <ScaleCrop>false</ScaleCrop>
  <HeadingPairs>
    <vt:vector size="8" baseType="variant">
      <vt:variant>
        <vt:lpstr>Polices utilisées</vt:lpstr>
      </vt:variant>
      <vt:variant>
        <vt:i4>7</vt:i4>
      </vt:variant>
      <vt:variant>
        <vt:lpstr>Thème</vt:lpstr>
      </vt:variant>
      <vt:variant>
        <vt:i4>2</vt:i4>
      </vt:variant>
      <vt:variant>
        <vt:lpstr>Serveurs OLE incorporés</vt:lpstr>
      </vt:variant>
      <vt:variant>
        <vt:i4>1</vt:i4>
      </vt:variant>
      <vt:variant>
        <vt:lpstr>Titres des diapositives</vt:lpstr>
      </vt:variant>
      <vt:variant>
        <vt:i4>11</vt:i4>
      </vt:variant>
    </vt:vector>
  </HeadingPairs>
  <TitlesOfParts>
    <vt:vector size="21" baseType="lpstr">
      <vt:lpstr>Arial</vt:lpstr>
      <vt:lpstr>Calibri</vt:lpstr>
      <vt:lpstr>Cambria Math</vt:lpstr>
      <vt:lpstr>Times New Roman</vt:lpstr>
      <vt:lpstr>Tw Cen MT</vt:lpstr>
      <vt:lpstr>Wingdings</vt:lpstr>
      <vt:lpstr>Wingdings 2</vt:lpstr>
      <vt:lpstr>Thème Office</vt:lpstr>
      <vt:lpstr>Médian</vt:lpstr>
      <vt:lpstr>Equation</vt:lpstr>
      <vt:lpstr>Cinétique chimique et catalyse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Christophe</dc:creator>
  <cp:lastModifiedBy>Toph</cp:lastModifiedBy>
  <cp:revision>35</cp:revision>
  <dcterms:created xsi:type="dcterms:W3CDTF">2014-10-29T17:24:10Z</dcterms:created>
  <dcterms:modified xsi:type="dcterms:W3CDTF">2021-11-28T19:12:01Z</dcterms:modified>
</cp:coreProperties>
</file>