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2"/>
  </p:notesMasterIdLst>
  <p:sldIdLst>
    <p:sldId id="257" r:id="rId3"/>
    <p:sldId id="289" r:id="rId4"/>
    <p:sldId id="288" r:id="rId5"/>
    <p:sldId id="290" r:id="rId6"/>
    <p:sldId id="293" r:id="rId7"/>
    <p:sldId id="272" r:id="rId8"/>
    <p:sldId id="273" r:id="rId9"/>
    <p:sldId id="274" r:id="rId10"/>
    <p:sldId id="275" r:id="rId11"/>
    <p:sldId id="276" r:id="rId12"/>
    <p:sldId id="277" r:id="rId13"/>
    <p:sldId id="291" r:id="rId14"/>
    <p:sldId id="281" r:id="rId15"/>
    <p:sldId id="285" r:id="rId16"/>
    <p:sldId id="286" r:id="rId17"/>
    <p:sldId id="287" r:id="rId18"/>
    <p:sldId id="278" r:id="rId19"/>
    <p:sldId id="270" r:id="rId20"/>
    <p:sldId id="284"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3" d="100"/>
          <a:sy n="113" d="100"/>
        </p:scale>
        <p:origin x="155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E83CC5-7514-4D7E-9BDF-491FB32B7AB1}" type="datetimeFigureOut">
              <a:rPr lang="fr-FR" smtClean="0"/>
              <a:pPr/>
              <a:t>19/12/2022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89B643-27D6-48E8-9372-E3CF8BA59FC7}"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A89B643-27D6-48E8-9372-E3CF8BA59FC7}" type="slidenum">
              <a:rPr lang="fr-FR" smtClean="0"/>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A89B643-27D6-48E8-9372-E3CF8BA59FC7}" type="slidenum">
              <a:rPr lang="fr-FR" smtClean="0"/>
              <a:pPr/>
              <a:t>6</a:t>
            </a:fld>
            <a:endParaRPr lang="fr-FR"/>
          </a:p>
        </p:txBody>
      </p:sp>
    </p:spTree>
    <p:extLst>
      <p:ext uri="{BB962C8B-B14F-4D97-AF65-F5344CB8AC3E}">
        <p14:creationId xmlns:p14="http://schemas.microsoft.com/office/powerpoint/2010/main" val="1288162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Arrondir un rectangle avec un coin diagonal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fr-FR"/>
              <a:t>Cliquez pour modifier le style du titre</a:t>
            </a:r>
            <a:endParaRPr kumimoji="0" lang="en-US"/>
          </a:p>
        </p:txBody>
      </p:sp>
      <p:sp>
        <p:nvSpPr>
          <p:cNvPr id="9" name="Sous-titr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a:t>Cliquez pour modifier le style des sous-titres du masque</a:t>
            </a:r>
            <a:endParaRPr kumimoji="0" lang="en-US"/>
          </a:p>
        </p:txBody>
      </p:sp>
      <p:sp>
        <p:nvSpPr>
          <p:cNvPr id="10" name="Espace réservé de la date 9"/>
          <p:cNvSpPr>
            <a:spLocks noGrp="1"/>
          </p:cNvSpPr>
          <p:nvPr>
            <p:ph type="dt" sz="half" idx="10"/>
          </p:nvPr>
        </p:nvSpPr>
        <p:spPr>
          <a:xfrm>
            <a:off x="5562600" y="6509004"/>
            <a:ext cx="3002280" cy="274320"/>
          </a:xfrm>
        </p:spPr>
        <p:txBody>
          <a:bodyPr vert="horz" rtlCol="0"/>
          <a:lstStyle/>
          <a:p>
            <a:fld id="{A5DFD199-607B-4439-8329-7105F1B657B9}" type="datetimeFigureOut">
              <a:rPr lang="fr-FR" smtClean="0"/>
              <a:pPr/>
              <a:t>19/12/2022</a:t>
            </a:fld>
            <a:endParaRPr lang="fr-FR"/>
          </a:p>
        </p:txBody>
      </p:sp>
      <p:sp>
        <p:nvSpPr>
          <p:cNvPr id="11" name="Espace réservé du numéro de diapositive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91FBAC6E-7971-4504-B826-F80E4D777712}" type="slidenum">
              <a:rPr lang="fr-FR" smtClean="0"/>
              <a:pPr/>
              <a:t>‹N°›</a:t>
            </a:fld>
            <a:endParaRPr lang="fr-FR"/>
          </a:p>
        </p:txBody>
      </p:sp>
      <p:sp>
        <p:nvSpPr>
          <p:cNvPr id="12" name="Espace réservé du pied de page 11"/>
          <p:cNvSpPr>
            <a:spLocks noGrp="1"/>
          </p:cNvSpPr>
          <p:nvPr>
            <p:ph type="ftr" sz="quarter" idx="12"/>
          </p:nvPr>
        </p:nvSpPr>
        <p:spPr>
          <a:xfrm>
            <a:off x="1600200" y="6509004"/>
            <a:ext cx="3907464" cy="274320"/>
          </a:xfrm>
        </p:spPr>
        <p:txBody>
          <a:bodyPr vert="horz" rtlCol="0"/>
          <a:lstStyle/>
          <a:p>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fr-FR"/>
              <a:t>Cliquez pour modifier le style du titre</a:t>
            </a:r>
            <a:endParaRPr kumimoji="0" lang="en-US"/>
          </a:p>
        </p:txBody>
      </p:sp>
      <p:sp>
        <p:nvSpPr>
          <p:cNvPr id="3" name="Espace réservé du texte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a:t>Cliquez pour modifier les styles du texte du masque</a:t>
            </a:r>
          </a:p>
        </p:txBody>
      </p:sp>
      <p:sp>
        <p:nvSpPr>
          <p:cNvPr id="8" name="Espace réservé de la date 7"/>
          <p:cNvSpPr>
            <a:spLocks noGrp="1"/>
          </p:cNvSpPr>
          <p:nvPr>
            <p:ph type="dt" sz="half" idx="10"/>
          </p:nvPr>
        </p:nvSpPr>
        <p:spPr>
          <a:xfrm>
            <a:off x="5562600" y="6513670"/>
            <a:ext cx="3002280" cy="274320"/>
          </a:xfrm>
        </p:spPr>
        <p:txBody>
          <a:bodyPr vert="horz" rtlCol="0"/>
          <a:lstStyle/>
          <a:p>
            <a:fld id="{A5DFD199-607B-4439-8329-7105F1B657B9}" type="datetimeFigureOut">
              <a:rPr lang="fr-FR" smtClean="0"/>
              <a:pPr/>
              <a:t>19/12/2022</a:t>
            </a:fld>
            <a:endParaRPr lang="fr-FR"/>
          </a:p>
        </p:txBody>
      </p:sp>
      <p:sp>
        <p:nvSpPr>
          <p:cNvPr id="9" name="Espace réservé du numéro de diapositive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91FBAC6E-7971-4504-B826-F80E4D777712}" type="slidenum">
              <a:rPr lang="fr-FR" smtClean="0"/>
              <a:pPr/>
              <a:t>‹N°›</a:t>
            </a:fld>
            <a:endParaRPr lang="fr-FR"/>
          </a:p>
        </p:txBody>
      </p:sp>
      <p:sp>
        <p:nvSpPr>
          <p:cNvPr id="10" name="Espace réservé du pied de page 9"/>
          <p:cNvSpPr>
            <a:spLocks noGrp="1"/>
          </p:cNvSpPr>
          <p:nvPr>
            <p:ph type="ftr" sz="quarter" idx="12"/>
          </p:nvPr>
        </p:nvSpPr>
        <p:spPr>
          <a:xfrm>
            <a:off x="1600200" y="6513670"/>
            <a:ext cx="3907464" cy="274320"/>
          </a:xfrm>
        </p:spPr>
        <p:txBody>
          <a:bodyPr vert="horz" rtlCol="0"/>
          <a:lstStyle/>
          <a:p>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641080" y="6514568"/>
            <a:ext cx="464288" cy="274320"/>
          </a:xfrm>
        </p:spPr>
        <p:txBody>
          <a:bodyPr/>
          <a:lstStyle/>
          <a:p>
            <a:fld id="{91FBAC6E-7971-4504-B826-F80E4D777712}" type="slidenum">
              <a:rPr lang="fr-FR" smtClean="0"/>
              <a:pPr/>
              <a:t>‹N°›</a:t>
            </a:fld>
            <a:endParaRPr lang="fr-FR"/>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re 1"/>
          <p:cNvSpPr>
            <a:spLocks noGrp="1"/>
          </p:cNvSpPr>
          <p:nvPr>
            <p:ph type="title"/>
          </p:nvPr>
        </p:nvSpPr>
        <p:spPr>
          <a:xfrm>
            <a:off x="457200" y="251948"/>
            <a:ext cx="8229600" cy="1143000"/>
          </a:xfrm>
        </p:spPr>
        <p:txBody>
          <a:bodyPr anchor="b"/>
          <a:lstStyle>
            <a:lvl1pPr>
              <a:defRPr/>
            </a:lvl1pPr>
            <a:extLst/>
          </a:lstStyle>
          <a:p>
            <a:r>
              <a:rPr kumimoji="0" lang="fr-FR"/>
              <a:t>Cliquez pour modifier le style du titre</a:t>
            </a:r>
            <a:endParaRPr kumimoji="0" lang="en-US"/>
          </a:p>
        </p:txBody>
      </p:sp>
      <p:sp>
        <p:nvSpPr>
          <p:cNvPr id="3" name="Espace réservé du texte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Cliquez pour modifier les styles du texte du masque</a:t>
            </a:r>
          </a:p>
        </p:txBody>
      </p:sp>
      <p:sp>
        <p:nvSpPr>
          <p:cNvPr id="4" name="Espace réservé du texte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Cliquez pour modifier les styles du texte du masque</a:t>
            </a:r>
          </a:p>
        </p:txBody>
      </p:sp>
      <p:sp>
        <p:nvSpPr>
          <p:cNvPr id="5" name="Espace réservé du contenu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a:xfrm>
            <a:off x="8641080" y="6514568"/>
            <a:ext cx="464288" cy="274320"/>
          </a:xfrm>
        </p:spPr>
        <p:txBody>
          <a:bodyPr/>
          <a:lstStyle/>
          <a:p>
            <a:fld id="{91FBAC6E-7971-4504-B826-F80E4D777712}" type="slidenum">
              <a:rPr lang="fr-FR" smtClean="0"/>
              <a:pPr/>
              <a:t>‹N°›</a:t>
            </a:fld>
            <a:endParaRPr lang="fr-F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53218"/>
            <a:ext cx="8229600" cy="1143000"/>
          </a:xfrm>
        </p:spPr>
        <p:txBody>
          <a:bodyPr/>
          <a:lstStyle/>
          <a:p>
            <a:r>
              <a:rPr kumimoji="0" lang="fr-FR"/>
              <a:t>Cliquez pour modifier le style du titre</a:t>
            </a:r>
            <a:endParaRPr kumimoji="0" lang="en-US"/>
          </a:p>
        </p:txBody>
      </p:sp>
      <p:sp>
        <p:nvSpPr>
          <p:cNvPr id="3" name="Espace réservé de la date 2"/>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1FBAC6E-7971-4504-B826-F80E4D777712}" type="slidenum">
              <a:rPr lang="fr-FR" smtClean="0"/>
              <a:pPr/>
              <a:t>‹N°›</a:t>
            </a:fld>
            <a:endParaRPr lang="fr-FR"/>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4963136" y="304800"/>
            <a:ext cx="3931920" cy="762000"/>
          </a:xfrm>
        </p:spPr>
        <p:txBody>
          <a:bodyPr anchor="b"/>
          <a:lstStyle>
            <a:lvl1pPr marL="0" algn="r">
              <a:buNone/>
              <a:defRPr sz="2000" b="1"/>
            </a:lvl1pPr>
            <a:extLst/>
          </a:lstStyle>
          <a:p>
            <a:r>
              <a:rPr kumimoji="0" lang="fr-FR"/>
              <a:t>Cliquez pour modifier le style du titre</a:t>
            </a:r>
            <a:endParaRPr kumimoji="0" lang="en-US"/>
          </a:p>
        </p:txBody>
      </p:sp>
      <p:sp>
        <p:nvSpPr>
          <p:cNvPr id="3" name="Espace réservé du texte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a:t>Cliquez pour modifier les styles du texte du masque</a:t>
            </a:r>
          </a:p>
        </p:txBody>
      </p:sp>
      <p:sp>
        <p:nvSpPr>
          <p:cNvPr id="4" name="Espace réservé du contenu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9" name="Espace réservé de la date 8"/>
          <p:cNvSpPr>
            <a:spLocks noGrp="1"/>
          </p:cNvSpPr>
          <p:nvPr>
            <p:ph type="dt" sz="half" idx="10"/>
          </p:nvPr>
        </p:nvSpPr>
        <p:spPr>
          <a:xfrm>
            <a:off x="5562600" y="6513670"/>
            <a:ext cx="3002280" cy="274320"/>
          </a:xfrm>
        </p:spPr>
        <p:txBody>
          <a:bodyPr vert="horz" rtlCol="0"/>
          <a:lstStyle/>
          <a:p>
            <a:fld id="{A5DFD199-607B-4439-8329-7105F1B657B9}" type="datetimeFigureOut">
              <a:rPr lang="fr-FR" smtClean="0"/>
              <a:pPr/>
              <a:t>19/12/2022</a:t>
            </a:fld>
            <a:endParaRPr lang="fr-FR"/>
          </a:p>
        </p:txBody>
      </p:sp>
      <p:sp>
        <p:nvSpPr>
          <p:cNvPr id="10" name="Espace réservé du numéro de diapositive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91FBAC6E-7971-4504-B826-F80E4D777712}" type="slidenum">
              <a:rPr lang="fr-FR" smtClean="0"/>
              <a:pPr/>
              <a:t>‹N°›</a:t>
            </a:fld>
            <a:endParaRPr lang="fr-FR"/>
          </a:p>
        </p:txBody>
      </p:sp>
      <p:sp>
        <p:nvSpPr>
          <p:cNvPr id="11" name="Espace réservé du pied de page 10"/>
          <p:cNvSpPr>
            <a:spLocks noGrp="1"/>
          </p:cNvSpPr>
          <p:nvPr>
            <p:ph type="ftr" sz="quarter" idx="12"/>
          </p:nvPr>
        </p:nvSpPr>
        <p:spPr>
          <a:xfrm>
            <a:off x="1600200" y="6513670"/>
            <a:ext cx="3907464" cy="274320"/>
          </a:xfrm>
        </p:spPr>
        <p:txBody>
          <a:bodyPr vert="horz" rtlCol="0"/>
          <a:lstStyle/>
          <a:p>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040443" y="4724400"/>
            <a:ext cx="5486400" cy="664536"/>
          </a:xfrm>
        </p:spPr>
        <p:txBody>
          <a:bodyPr anchor="b"/>
          <a:lstStyle>
            <a:lvl1pPr marL="0" algn="r">
              <a:buNone/>
              <a:defRPr sz="2000" b="1"/>
            </a:lvl1pPr>
            <a:extLst/>
          </a:lstStyle>
          <a:p>
            <a:r>
              <a:rPr kumimoji="0" lang="fr-FR"/>
              <a:t>Cliquez pour modifier le style du titre</a:t>
            </a:r>
            <a:endParaRPr kumimoji="0" lang="en-US"/>
          </a:p>
        </p:txBody>
      </p:sp>
      <p:sp>
        <p:nvSpPr>
          <p:cNvPr id="4" name="Espace réservé du texte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fr-FR"/>
              <a:t>Cliquez pour modifier les styles du texte du masque</a:t>
            </a:r>
          </a:p>
        </p:txBody>
      </p:sp>
      <p:sp>
        <p:nvSpPr>
          <p:cNvPr id="13" name="Espace réservé pour une image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fr-FR">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8" name="Espace réservé de la date 7"/>
          <p:cNvSpPr>
            <a:spLocks noGrp="1"/>
          </p:cNvSpPr>
          <p:nvPr>
            <p:ph type="dt" sz="half" idx="10"/>
          </p:nvPr>
        </p:nvSpPr>
        <p:spPr>
          <a:xfrm>
            <a:off x="5562600" y="6509004"/>
            <a:ext cx="3002280" cy="274320"/>
          </a:xfrm>
        </p:spPr>
        <p:txBody>
          <a:bodyPr vert="horz" rtlCol="0"/>
          <a:lstStyle/>
          <a:p>
            <a:fld id="{A5DFD199-607B-4439-8329-7105F1B657B9}" type="datetimeFigureOut">
              <a:rPr lang="fr-FR" smtClean="0"/>
              <a:pPr/>
              <a:t>19/12/2022</a:t>
            </a:fld>
            <a:endParaRPr lang="fr-FR"/>
          </a:p>
        </p:txBody>
      </p:sp>
      <p:sp>
        <p:nvSpPr>
          <p:cNvPr id="9" name="Espace réservé du numéro de diapositive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91FBAC6E-7971-4504-B826-F80E4D777712}" type="slidenum">
              <a:rPr lang="fr-FR" smtClean="0"/>
              <a:pPr/>
              <a:t>‹N°›</a:t>
            </a:fld>
            <a:endParaRPr lang="fr-FR"/>
          </a:p>
        </p:txBody>
      </p:sp>
      <p:sp>
        <p:nvSpPr>
          <p:cNvPr id="10" name="Espace réservé du pied de page 9"/>
          <p:cNvSpPr>
            <a:spLocks noGrp="1"/>
          </p:cNvSpPr>
          <p:nvPr>
            <p:ph type="ftr" sz="quarter" idx="12"/>
          </p:nvPr>
        </p:nvSpPr>
        <p:spPr>
          <a:xfrm>
            <a:off x="1600200" y="6509004"/>
            <a:ext cx="3907464" cy="274320"/>
          </a:xfrm>
        </p:spPr>
        <p:txBody>
          <a:bodyPr vert="horz" rtlCol="0"/>
          <a:lstStyle/>
          <a:p>
            <a:endParaRPr lang="fr-F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lvl1pPr algn="l">
              <a:defRPr/>
            </a:lvl1pPr>
            <a:extLs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5DFD199-607B-4439-8329-7105F1B657B9}" type="datetimeFigureOut">
              <a:rPr lang="fr-FR" smtClean="0"/>
              <a:pPr/>
              <a:t>19/12/2022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DFD199-607B-4439-8329-7105F1B657B9}" type="datetimeFigureOut">
              <a:rPr lang="fr-FR" smtClean="0"/>
              <a:pPr/>
              <a:t>19/12/2022</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FBAC6E-7971-4504-B826-F80E4D777712}"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Arrondir un rectangle avec un coin diagonal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du pied de page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fr-FR"/>
          </a:p>
        </p:txBody>
      </p:sp>
      <p:sp>
        <p:nvSpPr>
          <p:cNvPr id="14" name="Espace réservé de la date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A5DFD199-607B-4439-8329-7105F1B657B9}" type="datetimeFigureOut">
              <a:rPr lang="fr-FR" smtClean="0"/>
              <a:pPr/>
              <a:t>19/12/2022</a:t>
            </a:fld>
            <a:endParaRPr lang="fr-FR"/>
          </a:p>
        </p:txBody>
      </p:sp>
      <p:sp>
        <p:nvSpPr>
          <p:cNvPr id="23" name="Espace réservé du numéro de diapositive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91FBAC6E-7971-4504-B826-F80E4D777712}" type="slidenum">
              <a:rPr lang="fr-FR" smtClean="0"/>
              <a:pPr/>
              <a:t>‹N°›</a:t>
            </a:fld>
            <a:endParaRPr lang="fr-FR"/>
          </a:p>
        </p:txBody>
      </p:sp>
      <p:sp>
        <p:nvSpPr>
          <p:cNvPr id="22" name="Espace réservé du titre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fr-FR"/>
              <a:t>Cliquez pour modifier le style du titre</a:t>
            </a:r>
            <a:endParaRPr kumimoji="0" lang="en-US"/>
          </a:p>
        </p:txBody>
      </p:sp>
      <p:sp>
        <p:nvSpPr>
          <p:cNvPr id="13" name="Espace réservé du texte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2.bin"/><Relationship Id="rId7"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oleObject" Target="../embeddings/oleObject1.bin"/><Relationship Id="rId5" Type="http://schemas.openxmlformats.org/officeDocument/2006/relationships/image" Target="../media/image5.png"/><Relationship Id="rId10" Type="http://schemas.openxmlformats.org/officeDocument/2006/relationships/image" Target="../media/image6.png"/><Relationship Id="rId4" Type="http://schemas.openxmlformats.org/officeDocument/2006/relationships/image" Target="../media/image4.png"/><Relationship Id="rId9" Type="http://schemas.openxmlformats.org/officeDocument/2006/relationships/image" Target="../media/image3.wmf"/></Relationships>
</file>

<file path=ppt/slides/_rels/slide3.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wmf"/><Relationship Id="rId5" Type="http://schemas.openxmlformats.org/officeDocument/2006/relationships/oleObject" Target="../embeddings/oleObject4.bin"/><Relationship Id="rId4" Type="http://schemas.openxmlformats.org/officeDocument/2006/relationships/image" Target="../media/image8.wmf"/></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oleObject" Target="../embeddings/oleObject6.bin"/><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4.wmf"/><Relationship Id="rId5" Type="http://schemas.openxmlformats.org/officeDocument/2006/relationships/oleObject" Target="../embeddings/oleObject7.bin"/><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wmf"/><Relationship Id="rId5" Type="http://schemas.openxmlformats.org/officeDocument/2006/relationships/oleObject" Target="../embeddings/oleObject9.bin"/><Relationship Id="rId4" Type="http://schemas.openxmlformats.org/officeDocument/2006/relationships/image" Target="../media/image15.wmf"/></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image" Target="../media/image26.png"/><Relationship Id="rId7" Type="http://schemas.openxmlformats.org/officeDocument/2006/relationships/oleObject" Target="../embeddings/oleObject11.bin"/><Relationship Id="rId1" Type="http://schemas.openxmlformats.org/officeDocument/2006/relationships/slideLayout" Target="../slideLayouts/slideLayout2.xml"/><Relationship Id="rId6" Type="http://schemas.openxmlformats.org/officeDocument/2006/relationships/image" Target="../media/image23.wmf"/><Relationship Id="rId5" Type="http://schemas.openxmlformats.org/officeDocument/2006/relationships/oleObject" Target="../embeddings/oleObject10.bin"/><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wmf"/><Relationship Id="rId7" Type="http://schemas.openxmlformats.org/officeDocument/2006/relationships/image" Target="../media/image27.wmf"/><Relationship Id="rId2" Type="http://schemas.openxmlformats.org/officeDocument/2006/relationships/oleObject" Target="../embeddings/oleObject12.bin"/><Relationship Id="rId1" Type="http://schemas.openxmlformats.org/officeDocument/2006/relationships/slideLayout" Target="../slideLayouts/slideLayout2.xml"/><Relationship Id="rId6" Type="http://schemas.openxmlformats.org/officeDocument/2006/relationships/oleObject" Target="../embeddings/oleObject14.bin"/><Relationship Id="rId5" Type="http://schemas.openxmlformats.org/officeDocument/2006/relationships/image" Target="../media/image26.wmf"/><Relationship Id="rId10" Type="http://schemas.openxmlformats.org/officeDocument/2006/relationships/image" Target="../media/image30.png"/><Relationship Id="rId4" Type="http://schemas.openxmlformats.org/officeDocument/2006/relationships/oleObject" Target="../embeddings/oleObject13.bin"/><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hyperlink" Target="../PS/PS%20n&#176;1%20-%20D&#233;terminer%20le%20Ka%20d'un%20indicateur%20color&#233;.docx"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oleObject" Target="../embeddings/oleObject15.bin"/><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5.wmf"/><Relationship Id="rId7" Type="http://schemas.openxmlformats.org/officeDocument/2006/relationships/image" Target="../media/image47.wmf"/><Relationship Id="rId2" Type="http://schemas.openxmlformats.org/officeDocument/2006/relationships/oleObject" Target="../embeddings/oleObject16.bin"/><Relationship Id="rId1" Type="http://schemas.openxmlformats.org/officeDocument/2006/relationships/slideLayout" Target="../slideLayouts/slideLayout2.xml"/><Relationship Id="rId6" Type="http://schemas.openxmlformats.org/officeDocument/2006/relationships/oleObject" Target="../embeddings/oleObject18.bin"/><Relationship Id="rId5" Type="http://schemas.openxmlformats.org/officeDocument/2006/relationships/image" Target="../media/image46.wmf"/><Relationship Id="rId4" Type="http://schemas.openxmlformats.org/officeDocument/2006/relationships/oleObject" Target="../embeddings/oleObject17.bin"/></Relationships>
</file>

<file path=ppt/slides/_rels/slide18.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oleObject" Target="../embeddings/oleObject19.bin"/><Relationship Id="rId1" Type="http://schemas.openxmlformats.org/officeDocument/2006/relationships/slideLayout" Target="../slideLayouts/slideLayout2.xml"/><Relationship Id="rId5" Type="http://schemas.openxmlformats.org/officeDocument/2006/relationships/image" Target="../media/image49.wmf"/><Relationship Id="rId4" Type="http://schemas.openxmlformats.org/officeDocument/2006/relationships/oleObject" Target="../embeddings/oleObject20.bin"/></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ctrTitle"/>
          </p:nvPr>
        </p:nvSpPr>
        <p:spPr>
          <a:xfrm>
            <a:off x="501687" y="1319282"/>
            <a:ext cx="8140626" cy="769441"/>
          </a:xfrm>
          <a:ln>
            <a:noFill/>
          </a:ln>
        </p:spPr>
        <p:txBody>
          <a:bodyPr wrap="square">
            <a:spAutoFit/>
          </a:bodyPr>
          <a:lstStyle/>
          <a:p>
            <a:pPr algn="ctr"/>
            <a:r>
              <a:rPr lang="fr-FR" sz="4400" cap="none" dirty="0">
                <a:solidFill>
                  <a:srgbClr val="FF0000"/>
                </a:solidFill>
              </a:rPr>
              <a:t>Force des acides et des bases</a:t>
            </a:r>
          </a:p>
        </p:txBody>
      </p:sp>
      <p:sp>
        <p:nvSpPr>
          <p:cNvPr id="5" name="Rectangle 4"/>
          <p:cNvSpPr/>
          <p:nvPr/>
        </p:nvSpPr>
        <p:spPr>
          <a:xfrm>
            <a:off x="539552" y="116632"/>
            <a:ext cx="3705373" cy="830997"/>
          </a:xfrm>
          <a:prstGeom prst="rect">
            <a:avLst/>
          </a:prstGeom>
          <a:effectLst>
            <a:outerShdw blurRad="50800" dist="38100" dir="8100000" algn="tr" rotWithShape="0">
              <a:prstClr val="black">
                <a:alpha val="40000"/>
              </a:prstClr>
            </a:outerShdw>
          </a:effectLst>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4800" b="1">
                <a:ln w="11430"/>
                <a:solidFill>
                  <a:srgbClr val="FFFF00"/>
                </a:solidFill>
                <a:effectLst>
                  <a:outerShdw blurRad="50800" dist="39000" dir="5460000" algn="tl">
                    <a:srgbClr val="000000">
                      <a:alpha val="38000"/>
                    </a:srgbClr>
                  </a:outerShdw>
                </a:effectLst>
                <a:latin typeface="+mj-lt"/>
              </a:rPr>
              <a:t>Chapitre 6 </a:t>
            </a:r>
            <a:r>
              <a:rPr lang="fr-FR" sz="4800" b="1" dirty="0">
                <a:ln w="11430"/>
                <a:solidFill>
                  <a:srgbClr val="FFFF00"/>
                </a:solidFill>
                <a:effectLst>
                  <a:outerShdw blurRad="50800" dist="39000" dir="5460000" algn="tl">
                    <a:srgbClr val="000000">
                      <a:alpha val="38000"/>
                    </a:srgbClr>
                  </a:outerShdw>
                </a:effectLst>
                <a:latin typeface="+mj-lt"/>
              </a:rPr>
              <a:t>:</a:t>
            </a:r>
          </a:p>
        </p:txBody>
      </p:sp>
      <p:sp>
        <p:nvSpPr>
          <p:cNvPr id="6" name="Rectangle 5" hidden="1"/>
          <p:cNvSpPr/>
          <p:nvPr/>
        </p:nvSpPr>
        <p:spPr>
          <a:xfrm>
            <a:off x="251520" y="2708920"/>
            <a:ext cx="3047501" cy="369332"/>
          </a:xfrm>
          <a:prstGeom prst="rect">
            <a:avLst/>
          </a:prstGeom>
        </p:spPr>
        <p:txBody>
          <a:bodyPr wrap="none">
            <a:spAutoFit/>
          </a:bodyPr>
          <a:lstStyle/>
          <a:p>
            <a:r>
              <a:rPr lang="fr-FR" u="sng" dirty="0">
                <a:latin typeface="Calibri" pitchFamily="34" charset="0"/>
                <a:cs typeface="Calibri" pitchFamily="34" charset="0"/>
              </a:rPr>
              <a:t>Les objectifs de connaissance :</a:t>
            </a:r>
            <a:endParaRPr lang="fr-FR" dirty="0">
              <a:latin typeface="Calibri" pitchFamily="34" charset="0"/>
              <a:cs typeface="Calibri" pitchFamily="34" charset="0"/>
            </a:endParaRPr>
          </a:p>
        </p:txBody>
      </p:sp>
      <p:sp>
        <p:nvSpPr>
          <p:cNvPr id="7" name="Rectangle 6" hidden="1"/>
          <p:cNvSpPr/>
          <p:nvPr/>
        </p:nvSpPr>
        <p:spPr>
          <a:xfrm>
            <a:off x="251520" y="5291916"/>
            <a:ext cx="2843599" cy="369332"/>
          </a:xfrm>
          <a:prstGeom prst="rect">
            <a:avLst/>
          </a:prstGeom>
        </p:spPr>
        <p:txBody>
          <a:bodyPr wrap="none">
            <a:spAutoFit/>
          </a:bodyPr>
          <a:lstStyle/>
          <a:p>
            <a:r>
              <a:rPr lang="fr-FR" u="sng" dirty="0">
                <a:latin typeface="Calibri" pitchFamily="34" charset="0"/>
                <a:cs typeface="Calibri" pitchFamily="34" charset="0"/>
              </a:rPr>
              <a:t>Les objectifs de savoir-faire :</a:t>
            </a:r>
            <a:endParaRPr lang="fr-FR" dirty="0">
              <a:latin typeface="Calibri" pitchFamily="34" charset="0"/>
              <a:cs typeface="Calibri" pitchFamily="34" charset="0"/>
            </a:endParaRPr>
          </a:p>
        </p:txBody>
      </p:sp>
      <p:sp>
        <p:nvSpPr>
          <p:cNvPr id="8" name="Rectangle 7" hidden="1"/>
          <p:cNvSpPr/>
          <p:nvPr/>
        </p:nvSpPr>
        <p:spPr>
          <a:xfrm>
            <a:off x="467545" y="3078252"/>
            <a:ext cx="8496944" cy="2308324"/>
          </a:xfrm>
          <a:prstGeom prst="rect">
            <a:avLst/>
          </a:prstGeom>
        </p:spPr>
        <p:txBody>
          <a:bodyPr wrap="square">
            <a:spAutoFit/>
          </a:bodyPr>
          <a:lstStyle/>
          <a:p>
            <a:pPr lvl="0">
              <a:buFontTx/>
              <a:buChar char="-"/>
            </a:pPr>
            <a:r>
              <a:rPr lang="fr-FR" sz="1600" strike="sngStrike" dirty="0">
                <a:latin typeface="Calibri" pitchFamily="34" charset="0"/>
              </a:rPr>
              <a:t> Définir le pH d’une solution aqueuse ;</a:t>
            </a:r>
          </a:p>
          <a:p>
            <a:pPr lvl="0">
              <a:buFontTx/>
              <a:buChar char="-"/>
            </a:pPr>
            <a:r>
              <a:rPr lang="fr-FR" sz="1600" strike="sngStrike" dirty="0">
                <a:latin typeface="Calibri" pitchFamily="34" charset="0"/>
              </a:rPr>
              <a:t> Définir un acide et une base selon la théorie de </a:t>
            </a:r>
            <a:r>
              <a:rPr lang="fr-FR" sz="1600" strike="sngStrike" dirty="0" err="1">
                <a:latin typeface="Calibri" pitchFamily="34" charset="0"/>
              </a:rPr>
              <a:t>Brönsted</a:t>
            </a:r>
            <a:r>
              <a:rPr lang="fr-FR" sz="1600" strike="sngStrike" dirty="0">
                <a:latin typeface="Calibri" pitchFamily="34" charset="0"/>
              </a:rPr>
              <a:t> ;</a:t>
            </a:r>
          </a:p>
          <a:p>
            <a:pPr lvl="0">
              <a:buFontTx/>
              <a:buChar char="-"/>
            </a:pPr>
            <a:r>
              <a:rPr lang="fr-FR" sz="1600" strike="sngStrike" dirty="0">
                <a:latin typeface="Calibri" pitchFamily="34" charset="0"/>
              </a:rPr>
              <a:t> Définir et utiliser la constante d’acidité d’un couple acide-base ;</a:t>
            </a:r>
          </a:p>
          <a:p>
            <a:pPr lvl="0">
              <a:buFontTx/>
              <a:buChar char="-"/>
            </a:pPr>
            <a:r>
              <a:rPr lang="fr-FR" sz="1600" strike="sngStrike" dirty="0">
                <a:latin typeface="Calibri" pitchFamily="34" charset="0"/>
              </a:rPr>
              <a:t> Définir le produit ionique de l’eau ;</a:t>
            </a:r>
          </a:p>
          <a:p>
            <a:pPr lvl="0">
              <a:buFontTx/>
              <a:buChar char="-"/>
            </a:pPr>
            <a:r>
              <a:rPr lang="fr-FR" sz="1600" strike="sngStrike" dirty="0">
                <a:latin typeface="Calibri" pitchFamily="34" charset="0"/>
              </a:rPr>
              <a:t> Définir un état d’équilibre.</a:t>
            </a:r>
          </a:p>
          <a:p>
            <a:pPr lvl="0">
              <a:buFontTx/>
              <a:buChar char="-"/>
            </a:pPr>
            <a:r>
              <a:rPr lang="fr-FR" sz="1600" strike="sngStrike" dirty="0">
                <a:latin typeface="Calibri" pitchFamily="34" charset="0"/>
              </a:rPr>
              <a:t> Représenter/utiliser/interpréter le domaine de prédominance d’un couple acide/bas ;</a:t>
            </a:r>
          </a:p>
          <a:p>
            <a:pPr lvl="0">
              <a:buFontTx/>
              <a:buChar char="-"/>
            </a:pPr>
            <a:r>
              <a:rPr lang="fr-FR" sz="1600" strike="sngStrike" dirty="0">
                <a:latin typeface="Calibri" pitchFamily="34" charset="0"/>
              </a:rPr>
              <a:t> Interpréter/utiliser le diagramme de distribution d’un couple acide/base ;</a:t>
            </a:r>
          </a:p>
          <a:p>
            <a:pPr lvl="0">
              <a:buFontTx/>
              <a:buChar char="-"/>
            </a:pPr>
            <a:r>
              <a:rPr lang="fr-FR" sz="1600" strike="sngStrike" dirty="0">
                <a:latin typeface="Calibri" pitchFamily="34" charset="0"/>
              </a:rPr>
              <a:t> Définir une solution tampon ;</a:t>
            </a:r>
          </a:p>
          <a:p>
            <a:pPr lvl="0">
              <a:buFontTx/>
              <a:buChar char="-"/>
            </a:pPr>
            <a:r>
              <a:rPr lang="fr-FR" sz="1600" strike="sngStrike" dirty="0">
                <a:latin typeface="Calibri" pitchFamily="34" charset="0"/>
              </a:rPr>
              <a:t> Définir un indicateur coloré.</a:t>
            </a:r>
            <a:endParaRPr lang="fr-FR" sz="1600" strike="sngStrike" dirty="0">
              <a:latin typeface="Calibri" pitchFamily="34" charset="0"/>
              <a:cs typeface="Calibri" pitchFamily="34" charset="0"/>
            </a:endParaRPr>
          </a:p>
        </p:txBody>
      </p:sp>
      <p:sp>
        <p:nvSpPr>
          <p:cNvPr id="9" name="Rectangle 8" hidden="1"/>
          <p:cNvSpPr/>
          <p:nvPr/>
        </p:nvSpPr>
        <p:spPr>
          <a:xfrm>
            <a:off x="467544" y="5580529"/>
            <a:ext cx="6295506" cy="584775"/>
          </a:xfrm>
          <a:prstGeom prst="rect">
            <a:avLst/>
          </a:prstGeom>
        </p:spPr>
        <p:txBody>
          <a:bodyPr wrap="square">
            <a:spAutoFit/>
          </a:bodyPr>
          <a:lstStyle/>
          <a:p>
            <a:pPr lvl="0">
              <a:buFontTx/>
              <a:buChar char="-"/>
            </a:pPr>
            <a:r>
              <a:rPr lang="fr-FR" sz="1600" strike="sngStrike" dirty="0">
                <a:latin typeface="Calibri" pitchFamily="34" charset="0"/>
                <a:cs typeface="Calibri" pitchFamily="34" charset="0"/>
              </a:rPr>
              <a:t> Mesurer le pH d’une solution aqueuse ;</a:t>
            </a:r>
          </a:p>
          <a:p>
            <a:pPr lvl="0">
              <a:buFontTx/>
              <a:buChar char="-"/>
            </a:pPr>
            <a:r>
              <a:rPr lang="fr-FR" sz="1600" strike="sngStrike" dirty="0">
                <a:latin typeface="Calibri" pitchFamily="34" charset="0"/>
              </a:rPr>
              <a:t> Déterminer le </a:t>
            </a:r>
            <a:r>
              <a:rPr lang="fr-FR" sz="1600" strike="sngStrike" dirty="0" err="1">
                <a:latin typeface="Calibri" pitchFamily="34" charset="0"/>
              </a:rPr>
              <a:t>pK</a:t>
            </a:r>
            <a:r>
              <a:rPr lang="fr-FR" sz="1600" strike="sngStrike" baseline="-25000" dirty="0" err="1">
                <a:latin typeface="Calibri" pitchFamily="34" charset="0"/>
              </a:rPr>
              <a:t>A</a:t>
            </a:r>
            <a:r>
              <a:rPr lang="fr-FR" sz="1600" strike="sngStrike" dirty="0">
                <a:latin typeface="Calibri" pitchFamily="34" charset="0"/>
              </a:rPr>
              <a:t> d’un couple acido-basique</a:t>
            </a:r>
            <a:r>
              <a:rPr lang="fr-FR" sz="1600" strike="sngStrike" dirty="0">
                <a:latin typeface="Calibri" pitchFamily="34" charset="0"/>
                <a:cs typeface="Calibri" pitchFamily="34" charset="0"/>
              </a:rPr>
              <a:t>.</a:t>
            </a:r>
          </a:p>
        </p:txBody>
      </p:sp>
      <p:sp>
        <p:nvSpPr>
          <p:cNvPr id="10" name="ZoneTexte 9" hidden="1"/>
          <p:cNvSpPr txBox="1"/>
          <p:nvPr/>
        </p:nvSpPr>
        <p:spPr>
          <a:xfrm>
            <a:off x="837420" y="6218148"/>
            <a:ext cx="7469161" cy="523220"/>
          </a:xfrm>
          <a:prstGeom prst="rect">
            <a:avLst/>
          </a:prstGeom>
        </p:spPr>
        <p:style>
          <a:lnRef idx="1">
            <a:schemeClr val="accent1"/>
          </a:lnRef>
          <a:fillRef idx="2">
            <a:schemeClr val="accent1"/>
          </a:fillRef>
          <a:effectRef idx="1">
            <a:schemeClr val="accent1"/>
          </a:effectRef>
          <a:fontRef idx="minor">
            <a:schemeClr val="dk1"/>
          </a:fontRef>
        </p:style>
        <p:txBody>
          <a:bodyPr wrap="none" rtlCol="0" anchor="ctr">
            <a:spAutoFit/>
          </a:bodyPr>
          <a:lstStyle/>
          <a:p>
            <a:r>
              <a:rPr lang="fr-FR" sz="1400" i="1" u="sng" strike="sngStrike" dirty="0">
                <a:effectLst>
                  <a:outerShdw blurRad="38100" dist="38100" dir="2700000" algn="tl">
                    <a:srgbClr val="000000">
                      <a:alpha val="43137"/>
                    </a:srgbClr>
                  </a:outerShdw>
                </a:effectLst>
              </a:rPr>
              <a:t>Thème</a:t>
            </a:r>
            <a:r>
              <a:rPr lang="fr-FR" sz="1400" u="sng" strike="sngStrike" dirty="0">
                <a:effectLst>
                  <a:outerShdw blurRad="38100" dist="38100" dir="2700000" algn="tl">
                    <a:srgbClr val="000000">
                      <a:alpha val="43137"/>
                    </a:srgbClr>
                  </a:outerShdw>
                </a:effectLst>
              </a:rPr>
              <a:t> :</a:t>
            </a:r>
            <a:r>
              <a:rPr lang="fr-FR" sz="1400" strike="sngStrike" dirty="0">
                <a:effectLst>
                  <a:outerShdw blurRad="38100" dist="38100" dir="2700000" algn="tl">
                    <a:srgbClr val="000000">
                      <a:alpha val="43137"/>
                    </a:srgbClr>
                  </a:outerShdw>
                </a:effectLst>
              </a:rPr>
              <a:t> OBSERVER		</a:t>
            </a:r>
            <a:r>
              <a:rPr lang="fr-FR" sz="1400" i="1" u="sng" strike="sngStrike" dirty="0">
                <a:effectLst>
                  <a:outerShdw blurRad="38100" dist="38100" dir="2700000" algn="tl">
                    <a:srgbClr val="000000">
                      <a:alpha val="43137"/>
                    </a:srgbClr>
                  </a:outerShdw>
                </a:effectLst>
              </a:rPr>
              <a:t>Domaine </a:t>
            </a:r>
            <a:r>
              <a:rPr lang="fr-FR" sz="1400" u="sng" strike="sngStrike" dirty="0">
                <a:effectLst>
                  <a:outerShdw blurRad="38100" dist="38100" dir="2700000" algn="tl">
                    <a:srgbClr val="000000">
                      <a:alpha val="43137"/>
                    </a:srgbClr>
                  </a:outerShdw>
                </a:effectLst>
              </a:rPr>
              <a:t>:</a:t>
            </a:r>
            <a:r>
              <a:rPr lang="fr-FR" sz="1400" strike="sngStrike" dirty="0">
                <a:effectLst>
                  <a:outerShdw blurRad="38100" dist="38100" dir="2700000" algn="tl">
                    <a:srgbClr val="000000">
                      <a:alpha val="43137"/>
                    </a:srgbClr>
                  </a:outerShdw>
                </a:effectLst>
              </a:rPr>
              <a:t> Structure et transformation de la matière</a:t>
            </a:r>
          </a:p>
          <a:p>
            <a:r>
              <a:rPr lang="fr-FR" sz="1400" i="1" u="sng" strike="sngStrike" dirty="0">
                <a:effectLst>
                  <a:outerShdw blurRad="38100" dist="38100" dir="2700000" algn="tl">
                    <a:srgbClr val="000000">
                      <a:alpha val="43137"/>
                    </a:srgbClr>
                  </a:outerShdw>
                </a:effectLst>
              </a:rPr>
              <a:t>Livre</a:t>
            </a:r>
            <a:r>
              <a:rPr lang="fr-FR" sz="1400" u="sng" strike="sngStrike" dirty="0">
                <a:effectLst>
                  <a:outerShdw blurRad="38100" dist="38100" dir="2700000" algn="tl">
                    <a:srgbClr val="000000">
                      <a:alpha val="43137"/>
                    </a:srgbClr>
                  </a:outerShdw>
                </a:effectLst>
              </a:rPr>
              <a:t> :</a:t>
            </a:r>
            <a:r>
              <a:rPr lang="fr-FR" sz="1400" strike="sngStrike" dirty="0">
                <a:effectLst>
                  <a:outerShdw blurRad="38100" dist="38100" dir="2700000" algn="tl">
                    <a:srgbClr val="000000">
                      <a:alpha val="43137"/>
                    </a:srgbClr>
                  </a:outerShdw>
                </a:effectLst>
              </a:rPr>
              <a:t> Chapitre 13	                                        </a:t>
            </a:r>
            <a:r>
              <a:rPr lang="fr-FR" sz="1400" strike="sngStrike" dirty="0">
                <a:effectLst>
                  <a:outerShdw blurRad="38100" dist="38100" dir="2700000" algn="tl">
                    <a:srgbClr val="000000">
                      <a:alpha val="43137"/>
                    </a:srgbClr>
                  </a:outerShdw>
                </a:effectLst>
                <a:sym typeface="Wingdings 3"/>
              </a:rPr>
              <a:t>  Réaction chimique par échange de proton</a:t>
            </a:r>
            <a:endParaRPr lang="fr-FR" sz="1400" strike="sngStrike"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par>
                                <p:cTn id="8" presetID="12" presetClass="entr" presetSubtype="4" fill="hold" grpId="0" nodeType="withEffect">
                                  <p:stCondLst>
                                    <p:cond delay="500"/>
                                  </p:stCondLst>
                                  <p:childTnLst>
                                    <p:set>
                                      <p:cBhvr>
                                        <p:cTn id="9" dur="1" fill="hold">
                                          <p:stCondLst>
                                            <p:cond delay="0"/>
                                          </p:stCondLst>
                                        </p:cTn>
                                        <p:tgtEl>
                                          <p:spTgt spid="8">
                                            <p:txEl>
                                              <p:pRg st="0" end="0"/>
                                            </p:txEl>
                                          </p:spTgt>
                                        </p:tgtEl>
                                        <p:attrNameLst>
                                          <p:attrName>style.visibility</p:attrName>
                                        </p:attrNameLst>
                                      </p:cBhvr>
                                      <p:to>
                                        <p:strVal val="visible"/>
                                      </p:to>
                                    </p:set>
                                    <p:anim calcmode="lin" valueType="num">
                                      <p:cBhvr additive="base">
                                        <p:cTn id="10" dur="500"/>
                                        <p:tgtEl>
                                          <p:spTgt spid="8">
                                            <p:txEl>
                                              <p:pRg st="0" end="0"/>
                                            </p:txEl>
                                          </p:spTgt>
                                        </p:tgtEl>
                                        <p:attrNameLst>
                                          <p:attrName>ppt_y</p:attrName>
                                        </p:attrNameLst>
                                      </p:cBhvr>
                                      <p:tavLst>
                                        <p:tav tm="0">
                                          <p:val>
                                            <p:strVal val="#ppt_y+#ppt_h*1.125000"/>
                                          </p:val>
                                        </p:tav>
                                        <p:tav tm="100000">
                                          <p:val>
                                            <p:strVal val="#ppt_y"/>
                                          </p:val>
                                        </p:tav>
                                      </p:tavLst>
                                    </p:anim>
                                    <p:animEffect transition="in" filter="wipe(up)">
                                      <p:cBhvr>
                                        <p:cTn id="11" dur="500"/>
                                        <p:tgtEl>
                                          <p:spTgt spid="8">
                                            <p:txEl>
                                              <p:pRg st="0" end="0"/>
                                            </p:txEl>
                                          </p:spTgt>
                                        </p:tgtEl>
                                      </p:cBhvr>
                                    </p:animEffect>
                                  </p:childTnLst>
                                </p:cTn>
                              </p:par>
                              <p:par>
                                <p:cTn id="12" presetID="12" presetClass="entr" presetSubtype="4" fill="hold" grpId="0" nodeType="withEffect">
                                  <p:stCondLst>
                                    <p:cond delay="1000"/>
                                  </p:stCondLst>
                                  <p:childTnLst>
                                    <p:set>
                                      <p:cBhvr>
                                        <p:cTn id="13" dur="1" fill="hold">
                                          <p:stCondLst>
                                            <p:cond delay="0"/>
                                          </p:stCondLst>
                                        </p:cTn>
                                        <p:tgtEl>
                                          <p:spTgt spid="8">
                                            <p:txEl>
                                              <p:pRg st="1" end="1"/>
                                            </p:txEl>
                                          </p:spTgt>
                                        </p:tgtEl>
                                        <p:attrNameLst>
                                          <p:attrName>style.visibility</p:attrName>
                                        </p:attrNameLst>
                                      </p:cBhvr>
                                      <p:to>
                                        <p:strVal val="visible"/>
                                      </p:to>
                                    </p:set>
                                    <p:anim calcmode="lin" valueType="num">
                                      <p:cBhvr additive="base">
                                        <p:cTn id="14" dur="500"/>
                                        <p:tgtEl>
                                          <p:spTgt spid="8">
                                            <p:txEl>
                                              <p:pRg st="1" end="1"/>
                                            </p:txEl>
                                          </p:spTgt>
                                        </p:tgtEl>
                                        <p:attrNameLst>
                                          <p:attrName>ppt_y</p:attrName>
                                        </p:attrNameLst>
                                      </p:cBhvr>
                                      <p:tavLst>
                                        <p:tav tm="0">
                                          <p:val>
                                            <p:strVal val="#ppt_y+#ppt_h*1.125000"/>
                                          </p:val>
                                        </p:tav>
                                        <p:tav tm="100000">
                                          <p:val>
                                            <p:strVal val="#ppt_y"/>
                                          </p:val>
                                        </p:tav>
                                      </p:tavLst>
                                    </p:anim>
                                    <p:animEffect transition="in" filter="wipe(up)">
                                      <p:cBhvr>
                                        <p:cTn id="15" dur="500"/>
                                        <p:tgtEl>
                                          <p:spTgt spid="8">
                                            <p:txEl>
                                              <p:pRg st="1" end="1"/>
                                            </p:txEl>
                                          </p:spTgt>
                                        </p:tgtEl>
                                      </p:cBhvr>
                                    </p:animEffect>
                                  </p:childTnLst>
                                </p:cTn>
                              </p:par>
                              <p:par>
                                <p:cTn id="16" presetID="12" presetClass="entr" presetSubtype="4" fill="hold" grpId="0" nodeType="withEffect">
                                  <p:stCondLst>
                                    <p:cond delay="1500"/>
                                  </p:stCondLst>
                                  <p:childTnLst>
                                    <p:set>
                                      <p:cBhvr>
                                        <p:cTn id="17" dur="1" fill="hold">
                                          <p:stCondLst>
                                            <p:cond delay="0"/>
                                          </p:stCondLst>
                                        </p:cTn>
                                        <p:tgtEl>
                                          <p:spTgt spid="8">
                                            <p:txEl>
                                              <p:pRg st="2" end="2"/>
                                            </p:txEl>
                                          </p:spTgt>
                                        </p:tgtEl>
                                        <p:attrNameLst>
                                          <p:attrName>style.visibility</p:attrName>
                                        </p:attrNameLst>
                                      </p:cBhvr>
                                      <p:to>
                                        <p:strVal val="visible"/>
                                      </p:to>
                                    </p:set>
                                    <p:anim calcmode="lin" valueType="num">
                                      <p:cBhvr additive="base">
                                        <p:cTn id="18" dur="500"/>
                                        <p:tgtEl>
                                          <p:spTgt spid="8">
                                            <p:txEl>
                                              <p:pRg st="2" end="2"/>
                                            </p:txEl>
                                          </p:spTgt>
                                        </p:tgtEl>
                                        <p:attrNameLst>
                                          <p:attrName>ppt_y</p:attrName>
                                        </p:attrNameLst>
                                      </p:cBhvr>
                                      <p:tavLst>
                                        <p:tav tm="0">
                                          <p:val>
                                            <p:strVal val="#ppt_y+#ppt_h*1.125000"/>
                                          </p:val>
                                        </p:tav>
                                        <p:tav tm="100000">
                                          <p:val>
                                            <p:strVal val="#ppt_y"/>
                                          </p:val>
                                        </p:tav>
                                      </p:tavLst>
                                    </p:anim>
                                    <p:animEffect transition="in" filter="wipe(up)">
                                      <p:cBhvr>
                                        <p:cTn id="19" dur="500"/>
                                        <p:tgtEl>
                                          <p:spTgt spid="8">
                                            <p:txEl>
                                              <p:pRg st="2" end="2"/>
                                            </p:txEl>
                                          </p:spTgt>
                                        </p:tgtEl>
                                      </p:cBhvr>
                                    </p:animEffect>
                                  </p:childTnLst>
                                </p:cTn>
                              </p:par>
                              <p:par>
                                <p:cTn id="20" presetID="12" presetClass="entr" presetSubtype="4" fill="hold" grpId="0" nodeType="withEffect">
                                  <p:stCondLst>
                                    <p:cond delay="2000"/>
                                  </p:stCondLst>
                                  <p:childTnLst>
                                    <p:set>
                                      <p:cBhvr>
                                        <p:cTn id="21" dur="1" fill="hold">
                                          <p:stCondLst>
                                            <p:cond delay="0"/>
                                          </p:stCondLst>
                                        </p:cTn>
                                        <p:tgtEl>
                                          <p:spTgt spid="8">
                                            <p:txEl>
                                              <p:pRg st="3" end="3"/>
                                            </p:txEl>
                                          </p:spTgt>
                                        </p:tgtEl>
                                        <p:attrNameLst>
                                          <p:attrName>style.visibility</p:attrName>
                                        </p:attrNameLst>
                                      </p:cBhvr>
                                      <p:to>
                                        <p:strVal val="visible"/>
                                      </p:to>
                                    </p:set>
                                    <p:anim calcmode="lin" valueType="num">
                                      <p:cBhvr additive="base">
                                        <p:cTn id="22" dur="500"/>
                                        <p:tgtEl>
                                          <p:spTgt spid="8">
                                            <p:txEl>
                                              <p:pRg st="3" end="3"/>
                                            </p:txEl>
                                          </p:spTgt>
                                        </p:tgtEl>
                                        <p:attrNameLst>
                                          <p:attrName>ppt_y</p:attrName>
                                        </p:attrNameLst>
                                      </p:cBhvr>
                                      <p:tavLst>
                                        <p:tav tm="0">
                                          <p:val>
                                            <p:strVal val="#ppt_y+#ppt_h*1.125000"/>
                                          </p:val>
                                        </p:tav>
                                        <p:tav tm="100000">
                                          <p:val>
                                            <p:strVal val="#ppt_y"/>
                                          </p:val>
                                        </p:tav>
                                      </p:tavLst>
                                    </p:anim>
                                    <p:animEffect transition="in" filter="wipe(up)">
                                      <p:cBhvr>
                                        <p:cTn id="23" dur="500"/>
                                        <p:tgtEl>
                                          <p:spTgt spid="8">
                                            <p:txEl>
                                              <p:pRg st="3" end="3"/>
                                            </p:txEl>
                                          </p:spTgt>
                                        </p:tgtEl>
                                      </p:cBhvr>
                                    </p:animEffect>
                                  </p:childTnLst>
                                </p:cTn>
                              </p:par>
                              <p:par>
                                <p:cTn id="24" presetID="12" presetClass="entr" presetSubtype="4" fill="hold" grpId="0" nodeType="withEffect">
                                  <p:stCondLst>
                                    <p:cond delay="2500"/>
                                  </p:stCondLst>
                                  <p:childTnLst>
                                    <p:set>
                                      <p:cBhvr>
                                        <p:cTn id="25" dur="1" fill="hold">
                                          <p:stCondLst>
                                            <p:cond delay="0"/>
                                          </p:stCondLst>
                                        </p:cTn>
                                        <p:tgtEl>
                                          <p:spTgt spid="8">
                                            <p:txEl>
                                              <p:pRg st="4" end="4"/>
                                            </p:txEl>
                                          </p:spTgt>
                                        </p:tgtEl>
                                        <p:attrNameLst>
                                          <p:attrName>style.visibility</p:attrName>
                                        </p:attrNameLst>
                                      </p:cBhvr>
                                      <p:to>
                                        <p:strVal val="visible"/>
                                      </p:to>
                                    </p:set>
                                    <p:anim calcmode="lin" valueType="num">
                                      <p:cBhvr additive="base">
                                        <p:cTn id="26" dur="500"/>
                                        <p:tgtEl>
                                          <p:spTgt spid="8">
                                            <p:txEl>
                                              <p:pRg st="4" end="4"/>
                                            </p:txEl>
                                          </p:spTgt>
                                        </p:tgtEl>
                                        <p:attrNameLst>
                                          <p:attrName>ppt_y</p:attrName>
                                        </p:attrNameLst>
                                      </p:cBhvr>
                                      <p:tavLst>
                                        <p:tav tm="0">
                                          <p:val>
                                            <p:strVal val="#ppt_y+#ppt_h*1.125000"/>
                                          </p:val>
                                        </p:tav>
                                        <p:tav tm="100000">
                                          <p:val>
                                            <p:strVal val="#ppt_y"/>
                                          </p:val>
                                        </p:tav>
                                      </p:tavLst>
                                    </p:anim>
                                    <p:animEffect transition="in" filter="wipe(up)">
                                      <p:cBhvr>
                                        <p:cTn id="27" dur="500"/>
                                        <p:tgtEl>
                                          <p:spTgt spid="8">
                                            <p:txEl>
                                              <p:pRg st="4" end="4"/>
                                            </p:txEl>
                                          </p:spTgt>
                                        </p:tgtEl>
                                      </p:cBhvr>
                                    </p:animEffect>
                                  </p:childTnLst>
                                </p:cTn>
                              </p:par>
                              <p:par>
                                <p:cTn id="28" presetID="12" presetClass="entr" presetSubtype="4" fill="hold" grpId="0" nodeType="withEffect">
                                  <p:stCondLst>
                                    <p:cond delay="3000"/>
                                  </p:stCondLst>
                                  <p:childTnLst>
                                    <p:set>
                                      <p:cBhvr>
                                        <p:cTn id="29" dur="1" fill="hold">
                                          <p:stCondLst>
                                            <p:cond delay="0"/>
                                          </p:stCondLst>
                                        </p:cTn>
                                        <p:tgtEl>
                                          <p:spTgt spid="8">
                                            <p:txEl>
                                              <p:pRg st="5" end="5"/>
                                            </p:txEl>
                                          </p:spTgt>
                                        </p:tgtEl>
                                        <p:attrNameLst>
                                          <p:attrName>style.visibility</p:attrName>
                                        </p:attrNameLst>
                                      </p:cBhvr>
                                      <p:to>
                                        <p:strVal val="visible"/>
                                      </p:to>
                                    </p:set>
                                    <p:anim calcmode="lin" valueType="num">
                                      <p:cBhvr additive="base">
                                        <p:cTn id="30" dur="500"/>
                                        <p:tgtEl>
                                          <p:spTgt spid="8">
                                            <p:txEl>
                                              <p:pRg st="5" end="5"/>
                                            </p:txEl>
                                          </p:spTgt>
                                        </p:tgtEl>
                                        <p:attrNameLst>
                                          <p:attrName>ppt_y</p:attrName>
                                        </p:attrNameLst>
                                      </p:cBhvr>
                                      <p:tavLst>
                                        <p:tav tm="0">
                                          <p:val>
                                            <p:strVal val="#ppt_y+#ppt_h*1.125000"/>
                                          </p:val>
                                        </p:tav>
                                        <p:tav tm="100000">
                                          <p:val>
                                            <p:strVal val="#ppt_y"/>
                                          </p:val>
                                        </p:tav>
                                      </p:tavLst>
                                    </p:anim>
                                    <p:animEffect transition="in" filter="wipe(up)">
                                      <p:cBhvr>
                                        <p:cTn id="31" dur="500"/>
                                        <p:tgtEl>
                                          <p:spTgt spid="8">
                                            <p:txEl>
                                              <p:pRg st="5" end="5"/>
                                            </p:txEl>
                                          </p:spTgt>
                                        </p:tgtEl>
                                      </p:cBhvr>
                                    </p:animEffect>
                                  </p:childTnLst>
                                </p:cTn>
                              </p:par>
                              <p:par>
                                <p:cTn id="32" presetID="12" presetClass="entr" presetSubtype="4" fill="hold" grpId="0" nodeType="withEffect">
                                  <p:stCondLst>
                                    <p:cond delay="3500"/>
                                  </p:stCondLst>
                                  <p:childTnLst>
                                    <p:set>
                                      <p:cBhvr>
                                        <p:cTn id="33" dur="1" fill="hold">
                                          <p:stCondLst>
                                            <p:cond delay="0"/>
                                          </p:stCondLst>
                                        </p:cTn>
                                        <p:tgtEl>
                                          <p:spTgt spid="8">
                                            <p:txEl>
                                              <p:pRg st="6" end="6"/>
                                            </p:txEl>
                                          </p:spTgt>
                                        </p:tgtEl>
                                        <p:attrNameLst>
                                          <p:attrName>style.visibility</p:attrName>
                                        </p:attrNameLst>
                                      </p:cBhvr>
                                      <p:to>
                                        <p:strVal val="visible"/>
                                      </p:to>
                                    </p:set>
                                    <p:anim calcmode="lin" valueType="num">
                                      <p:cBhvr additive="base">
                                        <p:cTn id="34" dur="500"/>
                                        <p:tgtEl>
                                          <p:spTgt spid="8">
                                            <p:txEl>
                                              <p:pRg st="6" end="6"/>
                                            </p:txEl>
                                          </p:spTgt>
                                        </p:tgtEl>
                                        <p:attrNameLst>
                                          <p:attrName>ppt_y</p:attrName>
                                        </p:attrNameLst>
                                      </p:cBhvr>
                                      <p:tavLst>
                                        <p:tav tm="0">
                                          <p:val>
                                            <p:strVal val="#ppt_y+#ppt_h*1.125000"/>
                                          </p:val>
                                        </p:tav>
                                        <p:tav tm="100000">
                                          <p:val>
                                            <p:strVal val="#ppt_y"/>
                                          </p:val>
                                        </p:tav>
                                      </p:tavLst>
                                    </p:anim>
                                    <p:animEffect transition="in" filter="wipe(up)">
                                      <p:cBhvr>
                                        <p:cTn id="35" dur="500"/>
                                        <p:tgtEl>
                                          <p:spTgt spid="8">
                                            <p:txEl>
                                              <p:pRg st="6" end="6"/>
                                            </p:txEl>
                                          </p:spTgt>
                                        </p:tgtEl>
                                      </p:cBhvr>
                                    </p:animEffect>
                                  </p:childTnLst>
                                </p:cTn>
                              </p:par>
                              <p:par>
                                <p:cTn id="36" presetID="12" presetClass="entr" presetSubtype="4" fill="hold" grpId="0" nodeType="withEffect">
                                  <p:stCondLst>
                                    <p:cond delay="4000"/>
                                  </p:stCondLst>
                                  <p:childTnLst>
                                    <p:set>
                                      <p:cBhvr>
                                        <p:cTn id="37" dur="1" fill="hold">
                                          <p:stCondLst>
                                            <p:cond delay="0"/>
                                          </p:stCondLst>
                                        </p:cTn>
                                        <p:tgtEl>
                                          <p:spTgt spid="8">
                                            <p:txEl>
                                              <p:pRg st="7" end="7"/>
                                            </p:txEl>
                                          </p:spTgt>
                                        </p:tgtEl>
                                        <p:attrNameLst>
                                          <p:attrName>style.visibility</p:attrName>
                                        </p:attrNameLst>
                                      </p:cBhvr>
                                      <p:to>
                                        <p:strVal val="visible"/>
                                      </p:to>
                                    </p:set>
                                    <p:anim calcmode="lin" valueType="num">
                                      <p:cBhvr additive="base">
                                        <p:cTn id="38" dur="500"/>
                                        <p:tgtEl>
                                          <p:spTgt spid="8">
                                            <p:txEl>
                                              <p:pRg st="7" end="7"/>
                                            </p:txEl>
                                          </p:spTgt>
                                        </p:tgtEl>
                                        <p:attrNameLst>
                                          <p:attrName>ppt_y</p:attrName>
                                        </p:attrNameLst>
                                      </p:cBhvr>
                                      <p:tavLst>
                                        <p:tav tm="0">
                                          <p:val>
                                            <p:strVal val="#ppt_y+#ppt_h*1.125000"/>
                                          </p:val>
                                        </p:tav>
                                        <p:tav tm="100000">
                                          <p:val>
                                            <p:strVal val="#ppt_y"/>
                                          </p:val>
                                        </p:tav>
                                      </p:tavLst>
                                    </p:anim>
                                    <p:animEffect transition="in" filter="wipe(up)">
                                      <p:cBhvr>
                                        <p:cTn id="39" dur="500"/>
                                        <p:tgtEl>
                                          <p:spTgt spid="8">
                                            <p:txEl>
                                              <p:pRg st="7" end="7"/>
                                            </p:txEl>
                                          </p:spTgt>
                                        </p:tgtEl>
                                      </p:cBhvr>
                                    </p:animEffect>
                                  </p:childTnLst>
                                </p:cTn>
                              </p:par>
                              <p:par>
                                <p:cTn id="40" presetID="12" presetClass="entr" presetSubtype="4" fill="hold" grpId="0" nodeType="withEffect">
                                  <p:stCondLst>
                                    <p:cond delay="4500"/>
                                  </p:stCondLst>
                                  <p:childTnLst>
                                    <p:set>
                                      <p:cBhvr>
                                        <p:cTn id="41" dur="1" fill="hold">
                                          <p:stCondLst>
                                            <p:cond delay="0"/>
                                          </p:stCondLst>
                                        </p:cTn>
                                        <p:tgtEl>
                                          <p:spTgt spid="8">
                                            <p:txEl>
                                              <p:pRg st="8" end="8"/>
                                            </p:txEl>
                                          </p:spTgt>
                                        </p:tgtEl>
                                        <p:attrNameLst>
                                          <p:attrName>style.visibility</p:attrName>
                                        </p:attrNameLst>
                                      </p:cBhvr>
                                      <p:to>
                                        <p:strVal val="visible"/>
                                      </p:to>
                                    </p:set>
                                    <p:anim calcmode="lin" valueType="num">
                                      <p:cBhvr additive="base">
                                        <p:cTn id="42" dur="500"/>
                                        <p:tgtEl>
                                          <p:spTgt spid="8">
                                            <p:txEl>
                                              <p:pRg st="8" end="8"/>
                                            </p:txEl>
                                          </p:spTgt>
                                        </p:tgtEl>
                                        <p:attrNameLst>
                                          <p:attrName>ppt_y</p:attrName>
                                        </p:attrNameLst>
                                      </p:cBhvr>
                                      <p:tavLst>
                                        <p:tav tm="0">
                                          <p:val>
                                            <p:strVal val="#ppt_y+#ppt_h*1.125000"/>
                                          </p:val>
                                        </p:tav>
                                        <p:tav tm="100000">
                                          <p:val>
                                            <p:strVal val="#ppt_y"/>
                                          </p:val>
                                        </p:tav>
                                      </p:tavLst>
                                    </p:anim>
                                    <p:animEffect transition="in" filter="wipe(up)">
                                      <p:cBhvr>
                                        <p:cTn id="43" dur="500"/>
                                        <p:tgtEl>
                                          <p:spTgt spid="8">
                                            <p:txEl>
                                              <p:pRg st="8" end="8"/>
                                            </p:txEl>
                                          </p:spTgt>
                                        </p:tgtEl>
                                      </p:cBhvr>
                                    </p:animEffect>
                                  </p:childTnLst>
                                </p:cTn>
                              </p:par>
                              <p:par>
                                <p:cTn id="44" presetID="12" presetClass="entr" presetSubtype="4" fill="hold" grpId="0" nodeType="withEffect">
                                  <p:stCondLst>
                                    <p:cond delay="5000"/>
                                  </p:stCondLst>
                                  <p:childTnLst>
                                    <p:set>
                                      <p:cBhvr>
                                        <p:cTn id="45" dur="1" fill="hold">
                                          <p:stCondLst>
                                            <p:cond delay="0"/>
                                          </p:stCondLst>
                                        </p:cTn>
                                        <p:tgtEl>
                                          <p:spTgt spid="7"/>
                                        </p:tgtEl>
                                        <p:attrNameLst>
                                          <p:attrName>style.visibility</p:attrName>
                                        </p:attrNameLst>
                                      </p:cBhvr>
                                      <p:to>
                                        <p:strVal val="visible"/>
                                      </p:to>
                                    </p:set>
                                    <p:animEffect transition="in" filter="slide(fromBottom)">
                                      <p:cBhvr>
                                        <p:cTn id="46" dur="500"/>
                                        <p:tgtEl>
                                          <p:spTgt spid="7"/>
                                        </p:tgtEl>
                                      </p:cBhvr>
                                    </p:animEffect>
                                  </p:childTnLst>
                                </p:cTn>
                              </p:par>
                              <p:par>
                                <p:cTn id="47" presetID="12" presetClass="entr" presetSubtype="4" fill="hold" grpId="0" nodeType="withEffect">
                                  <p:stCondLst>
                                    <p:cond delay="5500"/>
                                  </p:stCondLst>
                                  <p:childTnLst>
                                    <p:set>
                                      <p:cBhvr>
                                        <p:cTn id="48" dur="1" fill="hold">
                                          <p:stCondLst>
                                            <p:cond delay="0"/>
                                          </p:stCondLst>
                                        </p:cTn>
                                        <p:tgtEl>
                                          <p:spTgt spid="9">
                                            <p:txEl>
                                              <p:pRg st="0" end="0"/>
                                            </p:txEl>
                                          </p:spTgt>
                                        </p:tgtEl>
                                        <p:attrNameLst>
                                          <p:attrName>style.visibility</p:attrName>
                                        </p:attrNameLst>
                                      </p:cBhvr>
                                      <p:to>
                                        <p:strVal val="visible"/>
                                      </p:to>
                                    </p:set>
                                    <p:anim calcmode="lin" valueType="num">
                                      <p:cBhvr additive="base">
                                        <p:cTn id="49" dur="500"/>
                                        <p:tgtEl>
                                          <p:spTgt spid="9">
                                            <p:txEl>
                                              <p:pRg st="0" end="0"/>
                                            </p:txEl>
                                          </p:spTgt>
                                        </p:tgtEl>
                                        <p:attrNameLst>
                                          <p:attrName>ppt_y</p:attrName>
                                        </p:attrNameLst>
                                      </p:cBhvr>
                                      <p:tavLst>
                                        <p:tav tm="0">
                                          <p:val>
                                            <p:strVal val="#ppt_y+#ppt_h*1.125000"/>
                                          </p:val>
                                        </p:tav>
                                        <p:tav tm="100000">
                                          <p:val>
                                            <p:strVal val="#ppt_y"/>
                                          </p:val>
                                        </p:tav>
                                      </p:tavLst>
                                    </p:anim>
                                    <p:animEffect transition="in" filter="wipe(up)">
                                      <p:cBhvr>
                                        <p:cTn id="50" dur="500"/>
                                        <p:tgtEl>
                                          <p:spTgt spid="9">
                                            <p:txEl>
                                              <p:pRg st="0" end="0"/>
                                            </p:txEl>
                                          </p:spTgt>
                                        </p:tgtEl>
                                      </p:cBhvr>
                                    </p:animEffect>
                                  </p:childTnLst>
                                </p:cTn>
                              </p:par>
                              <p:par>
                                <p:cTn id="51" presetID="12" presetClass="entr" presetSubtype="4" fill="hold" grpId="0" nodeType="withEffect">
                                  <p:stCondLst>
                                    <p:cond delay="6000"/>
                                  </p:stCondLst>
                                  <p:childTnLst>
                                    <p:set>
                                      <p:cBhvr>
                                        <p:cTn id="52" dur="1" fill="hold">
                                          <p:stCondLst>
                                            <p:cond delay="0"/>
                                          </p:stCondLst>
                                        </p:cTn>
                                        <p:tgtEl>
                                          <p:spTgt spid="9">
                                            <p:txEl>
                                              <p:pRg st="1" end="1"/>
                                            </p:txEl>
                                          </p:spTgt>
                                        </p:tgtEl>
                                        <p:attrNameLst>
                                          <p:attrName>style.visibility</p:attrName>
                                        </p:attrNameLst>
                                      </p:cBhvr>
                                      <p:to>
                                        <p:strVal val="visible"/>
                                      </p:to>
                                    </p:set>
                                    <p:anim calcmode="lin" valueType="num">
                                      <p:cBhvr additive="base">
                                        <p:cTn id="53" dur="500"/>
                                        <p:tgtEl>
                                          <p:spTgt spid="9">
                                            <p:txEl>
                                              <p:pRg st="1" end="1"/>
                                            </p:txEl>
                                          </p:spTgt>
                                        </p:tgtEl>
                                        <p:attrNameLst>
                                          <p:attrName>ppt_y</p:attrName>
                                        </p:attrNameLst>
                                      </p:cBhvr>
                                      <p:tavLst>
                                        <p:tav tm="0">
                                          <p:val>
                                            <p:strVal val="#ppt_y+#ppt_h*1.125000"/>
                                          </p:val>
                                        </p:tav>
                                        <p:tav tm="100000">
                                          <p:val>
                                            <p:strVal val="#ppt_y"/>
                                          </p:val>
                                        </p:tav>
                                      </p:tavLst>
                                    </p:anim>
                                    <p:animEffect transition="in" filter="wipe(up)">
                                      <p:cBhvr>
                                        <p:cTn id="54"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uiExpand="1" build="p"/>
      <p:bldP spid="9"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51520" y="44624"/>
            <a:ext cx="1429750" cy="369332"/>
          </a:xfrm>
          <a:prstGeom prst="rect">
            <a:avLst/>
          </a:prstGeom>
        </p:spPr>
        <p:txBody>
          <a:bodyPr wrap="none">
            <a:spAutoFit/>
          </a:bodyPr>
          <a:lstStyle/>
          <a:p>
            <a:pPr marL="342900" indent="-342900"/>
            <a:r>
              <a:rPr lang="fr-FR" dirty="0">
                <a:solidFill>
                  <a:srgbClr val="0070C0"/>
                </a:solidFill>
                <a:uFill>
                  <a:solidFill>
                    <a:srgbClr val="FF0000"/>
                  </a:solidFill>
                </a:uFill>
              </a:rPr>
              <a:t>1. </a:t>
            </a:r>
            <a:r>
              <a:rPr lang="fr-FR" u="sng" dirty="0">
                <a:solidFill>
                  <a:srgbClr val="0070C0"/>
                </a:solidFill>
                <a:uFill>
                  <a:solidFill>
                    <a:srgbClr val="FF0000"/>
                  </a:solidFill>
                </a:uFill>
              </a:rPr>
              <a:t>Définitions</a:t>
            </a:r>
          </a:p>
        </p:txBody>
      </p:sp>
      <p:sp>
        <p:nvSpPr>
          <p:cNvPr id="16" name="Rectangle 15"/>
          <p:cNvSpPr/>
          <p:nvPr/>
        </p:nvSpPr>
        <p:spPr>
          <a:xfrm>
            <a:off x="179512" y="404664"/>
            <a:ext cx="1345176" cy="369332"/>
          </a:xfrm>
          <a:prstGeom prst="rect">
            <a:avLst/>
          </a:prstGeom>
        </p:spPr>
        <p:txBody>
          <a:bodyPr wrap="none">
            <a:spAutoFit/>
          </a:bodyPr>
          <a:lstStyle/>
          <a:p>
            <a:r>
              <a:rPr lang="fr-FR" b="1" u="sng" dirty="0"/>
              <a:t>Définitions :</a:t>
            </a:r>
            <a:endParaRPr lang="fr-FR" u="sng" dirty="0"/>
          </a:p>
        </p:txBody>
      </p:sp>
      <p:sp>
        <p:nvSpPr>
          <p:cNvPr id="17" name="Rectangle 16"/>
          <p:cNvSpPr/>
          <p:nvPr/>
        </p:nvSpPr>
        <p:spPr>
          <a:xfrm>
            <a:off x="251520" y="764704"/>
            <a:ext cx="8712968" cy="2800767"/>
          </a:xfrm>
          <a:prstGeom prst="rect">
            <a:avLst/>
          </a:prstGeom>
        </p:spPr>
        <p:txBody>
          <a:bodyPr wrap="square">
            <a:spAutoFit/>
          </a:bodyPr>
          <a:lstStyle/>
          <a:p>
            <a:pPr algn="just">
              <a:buFontTx/>
              <a:buChar char="-"/>
            </a:pPr>
            <a:r>
              <a:rPr lang="fr-FR" dirty="0">
                <a:solidFill>
                  <a:srgbClr val="FF0000"/>
                </a:solidFill>
              </a:rPr>
              <a:t> On appelle </a:t>
            </a:r>
            <a:r>
              <a:rPr lang="fr-FR" b="1" dirty="0">
                <a:solidFill>
                  <a:srgbClr val="FF0000"/>
                </a:solidFill>
              </a:rPr>
              <a:t>acide faible</a:t>
            </a:r>
            <a:r>
              <a:rPr lang="fr-FR" dirty="0">
                <a:solidFill>
                  <a:srgbClr val="FF0000"/>
                </a:solidFill>
              </a:rPr>
              <a:t> </a:t>
            </a:r>
            <a:r>
              <a:rPr lang="fr-FR" b="1" dirty="0">
                <a:solidFill>
                  <a:srgbClr val="FF0000"/>
                </a:solidFill>
              </a:rPr>
              <a:t>AH</a:t>
            </a:r>
            <a:r>
              <a:rPr lang="fr-FR" dirty="0">
                <a:solidFill>
                  <a:srgbClr val="FF0000"/>
                </a:solidFill>
              </a:rPr>
              <a:t> (respectivement </a:t>
            </a:r>
            <a:r>
              <a:rPr lang="fr-FR" b="1" dirty="0">
                <a:solidFill>
                  <a:srgbClr val="FF0000"/>
                </a:solidFill>
              </a:rPr>
              <a:t>base faible</a:t>
            </a:r>
            <a:r>
              <a:rPr lang="fr-FR" dirty="0">
                <a:solidFill>
                  <a:srgbClr val="FF0000"/>
                </a:solidFill>
              </a:rPr>
              <a:t>), un acide (respectivement une base) qui ne réagit pas totalement avec l’eau, sa réaction avec l’eau conduit à un état d’équilibre :</a:t>
            </a:r>
          </a:p>
          <a:p>
            <a:pPr algn="just"/>
            <a:endParaRPr lang="fr-FR" sz="1400" dirty="0">
              <a:solidFill>
                <a:srgbClr val="FF0000"/>
              </a:solidFill>
            </a:endParaRPr>
          </a:p>
          <a:p>
            <a:pPr algn="just"/>
            <a:r>
              <a:rPr lang="fr-FR" dirty="0"/>
              <a:t>                                                                            ou</a:t>
            </a:r>
          </a:p>
          <a:p>
            <a:pPr algn="just"/>
            <a:endParaRPr lang="fr-FR" dirty="0">
              <a:solidFill>
                <a:srgbClr val="FF0000"/>
              </a:solidFill>
            </a:endParaRPr>
          </a:p>
          <a:p>
            <a:pPr algn="just">
              <a:buFontTx/>
              <a:buChar char="-"/>
            </a:pPr>
            <a:r>
              <a:rPr lang="fr-FR" dirty="0">
                <a:solidFill>
                  <a:srgbClr val="FF0000"/>
                </a:solidFill>
              </a:rPr>
              <a:t> On appelle </a:t>
            </a:r>
            <a:r>
              <a:rPr lang="fr-FR" b="1" dirty="0">
                <a:solidFill>
                  <a:srgbClr val="FF0000"/>
                </a:solidFill>
              </a:rPr>
              <a:t>acide fort</a:t>
            </a:r>
            <a:r>
              <a:rPr lang="fr-FR" dirty="0">
                <a:solidFill>
                  <a:srgbClr val="FF0000"/>
                </a:solidFill>
              </a:rPr>
              <a:t> </a:t>
            </a:r>
            <a:r>
              <a:rPr lang="fr-FR" b="1" dirty="0">
                <a:solidFill>
                  <a:srgbClr val="FF0000"/>
                </a:solidFill>
              </a:rPr>
              <a:t>AH</a:t>
            </a:r>
            <a:r>
              <a:rPr lang="fr-FR" dirty="0">
                <a:solidFill>
                  <a:srgbClr val="FF0000"/>
                </a:solidFill>
              </a:rPr>
              <a:t> (respectivement </a:t>
            </a:r>
            <a:r>
              <a:rPr lang="fr-FR" b="1" dirty="0">
                <a:solidFill>
                  <a:srgbClr val="FF0000"/>
                </a:solidFill>
              </a:rPr>
              <a:t>base forte</a:t>
            </a:r>
            <a:r>
              <a:rPr lang="fr-FR" dirty="0">
                <a:solidFill>
                  <a:srgbClr val="FF0000"/>
                </a:solidFill>
              </a:rPr>
              <a:t>), un acide (respectivement une base) qui réagit totalement avec l’eau :</a:t>
            </a:r>
          </a:p>
          <a:p>
            <a:pPr algn="just"/>
            <a:endParaRPr lang="fr-FR" sz="1600" dirty="0">
              <a:solidFill>
                <a:srgbClr val="FF0000"/>
              </a:solidFill>
            </a:endParaRPr>
          </a:p>
          <a:p>
            <a:pPr algn="just"/>
            <a:r>
              <a:rPr lang="fr-FR" dirty="0"/>
              <a:t>                                                                            ou</a:t>
            </a:r>
          </a:p>
        </p:txBody>
      </p:sp>
      <mc:AlternateContent xmlns:mc="http://schemas.openxmlformats.org/markup-compatibility/2006" xmlns:a14="http://schemas.microsoft.com/office/drawing/2010/main">
        <mc:Choice Requires="a14">
          <p:sp>
            <p:nvSpPr>
              <p:cNvPr id="93193" name="Object 9"/>
              <p:cNvSpPr txBox="1"/>
              <p:nvPr/>
            </p:nvSpPr>
            <p:spPr bwMode="auto">
              <a:xfrm>
                <a:off x="900113" y="1808724"/>
                <a:ext cx="3387787" cy="389337"/>
              </a:xfrm>
              <a:prstGeom prst="rect">
                <a:avLst/>
              </a:prstGeom>
              <a:noFill/>
            </p:spPr>
            <p:txBody>
              <a:bodyPr wrap="none">
                <a:spAutoFit/>
              </a:bodyPr>
              <a:lstStyle/>
              <a:p>
                <a:pPr/>
                <a14:m>
                  <m:oMathPara xmlns:m="http://schemas.openxmlformats.org/officeDocument/2006/math">
                    <m:oMathParaPr>
                      <m:jc m:val="left"/>
                    </m:oMathParaPr>
                    <m:oMath xmlns:m="http://schemas.openxmlformats.org/officeDocument/2006/math">
                      <m:r>
                        <m:rPr>
                          <m:nor/>
                        </m:rPr>
                        <a:rPr lang="fr-FR" sz="1600" smtClean="0">
                          <a:solidFill>
                            <a:srgbClr val="FF0000"/>
                          </a:solidFill>
                          <a:latin typeface="Cambria Math" panose="02040503050406030204" pitchFamily="18" charset="0"/>
                        </a:rPr>
                        <m:t>A</m:t>
                      </m:r>
                      <m:sSub>
                        <m:sSubPr>
                          <m:ctrlPr>
                            <a:rPr lang="fr-FR" sz="1600" i="1">
                              <a:solidFill>
                                <a:srgbClr val="FF0000"/>
                              </a:solidFill>
                              <a:latin typeface="Cambria Math" panose="02040503050406030204" pitchFamily="18" charset="0"/>
                            </a:rPr>
                          </m:ctrlPr>
                        </m:sSubPr>
                        <m:e>
                          <m:r>
                            <m:rPr>
                              <m:nor/>
                            </m:rPr>
                            <a:rPr lang="fr-FR" sz="1600">
                              <a:solidFill>
                                <a:srgbClr val="FF0000"/>
                              </a:solidFill>
                              <a:latin typeface="Cambria Math" panose="02040503050406030204" pitchFamily="18" charset="0"/>
                            </a:rPr>
                            <m:t>H</m:t>
                          </m:r>
                        </m:e>
                        <m:sub>
                          <m:r>
                            <a:rPr lang="fr-FR" sz="1600" i="0">
                              <a:solidFill>
                                <a:srgbClr val="FF0000"/>
                              </a:solidFill>
                              <a:latin typeface="Cambria Math" panose="02040503050406030204" pitchFamily="18" charset="0"/>
                            </a:rPr>
                            <m:t>(</m:t>
                          </m:r>
                          <m:r>
                            <m:rPr>
                              <m:nor/>
                            </m:rPr>
                            <a:rPr lang="fr-FR" sz="1600">
                              <a:solidFill>
                                <a:srgbClr val="FF0000"/>
                              </a:solidFill>
                              <a:latin typeface="Cambria Math" panose="02040503050406030204" pitchFamily="18" charset="0"/>
                            </a:rPr>
                            <m:t>aq</m:t>
                          </m:r>
                          <m:r>
                            <a:rPr lang="fr-FR" sz="1600" i="0">
                              <a:solidFill>
                                <a:srgbClr val="FF0000"/>
                              </a:solidFill>
                              <a:latin typeface="Cambria Math" panose="02040503050406030204" pitchFamily="18" charset="0"/>
                            </a:rPr>
                            <m:t>)</m:t>
                          </m:r>
                        </m:sub>
                      </m:sSub>
                      <m:r>
                        <a:rPr lang="fr-FR" sz="1600" i="0">
                          <a:solidFill>
                            <a:srgbClr val="FF0000"/>
                          </a:solidFill>
                          <a:latin typeface="Cambria Math" panose="02040503050406030204" pitchFamily="18" charset="0"/>
                        </a:rPr>
                        <m:t>+</m:t>
                      </m:r>
                      <m:sSub>
                        <m:sSubPr>
                          <m:ctrlPr>
                            <a:rPr lang="fr-FR" sz="1600" i="1">
                              <a:solidFill>
                                <a:srgbClr val="FF0000"/>
                              </a:solidFill>
                              <a:latin typeface="Cambria Math" panose="02040503050406030204" pitchFamily="18" charset="0"/>
                            </a:rPr>
                          </m:ctrlPr>
                        </m:sSubPr>
                        <m:e>
                          <m:r>
                            <m:rPr>
                              <m:sty m:val="p"/>
                            </m:rPr>
                            <a:rPr lang="fr-FR" sz="1600" i="0">
                              <a:solidFill>
                                <a:srgbClr val="FF0000"/>
                              </a:solidFill>
                              <a:latin typeface="Cambria Math" panose="02040503050406030204" pitchFamily="18" charset="0"/>
                            </a:rPr>
                            <m:t>H</m:t>
                          </m:r>
                        </m:e>
                        <m:sub>
                          <m:r>
                            <a:rPr lang="fr-FR" sz="1600" i="0">
                              <a:solidFill>
                                <a:srgbClr val="FF0000"/>
                              </a:solidFill>
                              <a:latin typeface="Cambria Math" panose="02040503050406030204" pitchFamily="18" charset="0"/>
                            </a:rPr>
                            <m:t>2</m:t>
                          </m:r>
                        </m:sub>
                      </m:sSub>
                      <m:sSub>
                        <m:sSubPr>
                          <m:ctrlPr>
                            <a:rPr lang="fr-FR" sz="1600" i="1" smtClean="0">
                              <a:solidFill>
                                <a:srgbClr val="FF0000"/>
                              </a:solidFill>
                              <a:latin typeface="Cambria Math" panose="02040503050406030204" pitchFamily="18" charset="0"/>
                            </a:rPr>
                          </m:ctrlPr>
                        </m:sSubPr>
                        <m:e>
                          <m:r>
                            <m:rPr>
                              <m:sty m:val="p"/>
                            </m:rPr>
                            <a:rPr lang="fr-FR" sz="1600" b="0" i="0" smtClean="0">
                              <a:solidFill>
                                <a:srgbClr val="FF0000"/>
                              </a:solidFill>
                              <a:latin typeface="Cambria Math" panose="02040503050406030204" pitchFamily="18" charset="0"/>
                            </a:rPr>
                            <m:t>O</m:t>
                          </m:r>
                        </m:e>
                        <m:sub>
                          <m:r>
                            <a:rPr lang="fr-FR" sz="1600" b="0" i="0" smtClean="0">
                              <a:solidFill>
                                <a:srgbClr val="FF0000"/>
                              </a:solidFill>
                              <a:latin typeface="Cambria Math" panose="02040503050406030204" pitchFamily="18" charset="0"/>
                            </a:rPr>
                            <m:t>(ℓ)</m:t>
                          </m:r>
                        </m:sub>
                      </m:sSub>
                      <m:r>
                        <a:rPr lang="fr-FR" sz="1600" b="0" i="1" smtClean="0">
                          <a:solidFill>
                            <a:srgbClr val="FF0000"/>
                          </a:solidFill>
                          <a:latin typeface="Cambria Math" panose="02040503050406030204" pitchFamily="18" charset="0"/>
                        </a:rPr>
                        <m:t> </m:t>
                      </m:r>
                      <m:r>
                        <a:rPr lang="fr-FR" sz="1600" b="0" i="1" smtClean="0">
                          <a:solidFill>
                            <a:srgbClr val="FF0000"/>
                          </a:solidFill>
                          <a:latin typeface="Cambria Math" panose="02040503050406030204" pitchFamily="18" charset="0"/>
                          <a:sym typeface="Wingdings 3" panose="05040102010807070707" pitchFamily="18" charset="2"/>
                        </a:rPr>
                        <m:t> </m:t>
                      </m:r>
                      <m:sSubSup>
                        <m:sSubSupPr>
                          <m:ctrlPr>
                            <a:rPr lang="fr-FR" sz="1600" i="1">
                              <a:solidFill>
                                <a:srgbClr val="FF0000"/>
                              </a:solidFill>
                              <a:latin typeface="Cambria Math" panose="02040503050406030204" pitchFamily="18" charset="0"/>
                            </a:rPr>
                          </m:ctrlPr>
                        </m:sSubSupPr>
                        <m:e>
                          <m:r>
                            <m:rPr>
                              <m:sty m:val="p"/>
                            </m:rPr>
                            <a:rPr lang="fr-FR" sz="1600" i="0">
                              <a:solidFill>
                                <a:srgbClr val="FF0000"/>
                              </a:solidFill>
                              <a:latin typeface="Cambria Math" panose="02040503050406030204" pitchFamily="18" charset="0"/>
                            </a:rPr>
                            <m:t>A</m:t>
                          </m:r>
                        </m:e>
                        <m:sub>
                          <m:r>
                            <a:rPr lang="fr-FR" sz="1600" i="0">
                              <a:solidFill>
                                <a:srgbClr val="FF0000"/>
                              </a:solidFill>
                              <a:latin typeface="Cambria Math" panose="02040503050406030204" pitchFamily="18" charset="0"/>
                            </a:rPr>
                            <m:t>(</m:t>
                          </m:r>
                          <m:r>
                            <m:rPr>
                              <m:nor/>
                            </m:rPr>
                            <a:rPr lang="fr-FR" sz="1600">
                              <a:solidFill>
                                <a:srgbClr val="FF0000"/>
                              </a:solidFill>
                              <a:latin typeface="Cambria Math" panose="02040503050406030204" pitchFamily="18" charset="0"/>
                            </a:rPr>
                            <m:t>aq</m:t>
                          </m:r>
                          <m:r>
                            <a:rPr lang="fr-FR" sz="1600" i="0">
                              <a:solidFill>
                                <a:srgbClr val="FF0000"/>
                              </a:solidFill>
                              <a:latin typeface="Cambria Math" panose="02040503050406030204" pitchFamily="18" charset="0"/>
                            </a:rPr>
                            <m:t>)</m:t>
                          </m:r>
                        </m:sub>
                        <m:sup>
                          <m:r>
                            <a:rPr lang="fr-FR" sz="1600" i="0">
                              <a:solidFill>
                                <a:srgbClr val="FF0000"/>
                              </a:solidFill>
                              <a:latin typeface="Cambria Math" panose="02040503050406030204" pitchFamily="18" charset="0"/>
                            </a:rPr>
                            <m:t>−</m:t>
                          </m:r>
                        </m:sup>
                      </m:sSubSup>
                      <m:r>
                        <a:rPr lang="fr-FR" sz="1600" i="0">
                          <a:solidFill>
                            <a:srgbClr val="FF0000"/>
                          </a:solidFill>
                          <a:latin typeface="Cambria Math" panose="02040503050406030204" pitchFamily="18" charset="0"/>
                        </a:rPr>
                        <m:t>+</m:t>
                      </m:r>
                      <m:sSub>
                        <m:sSubPr>
                          <m:ctrlPr>
                            <a:rPr lang="fr-FR" sz="1600" i="1">
                              <a:solidFill>
                                <a:srgbClr val="FF0000"/>
                              </a:solidFill>
                              <a:latin typeface="Cambria Math" panose="02040503050406030204" pitchFamily="18" charset="0"/>
                            </a:rPr>
                          </m:ctrlPr>
                        </m:sSubPr>
                        <m:e>
                          <m:r>
                            <m:rPr>
                              <m:sty m:val="p"/>
                            </m:rPr>
                            <a:rPr lang="fr-FR" sz="1600" i="0">
                              <a:solidFill>
                                <a:srgbClr val="FF0000"/>
                              </a:solidFill>
                              <a:latin typeface="Cambria Math" panose="02040503050406030204" pitchFamily="18" charset="0"/>
                            </a:rPr>
                            <m:t>H</m:t>
                          </m:r>
                        </m:e>
                        <m:sub>
                          <m:r>
                            <a:rPr lang="fr-FR" sz="1600" i="0">
                              <a:solidFill>
                                <a:srgbClr val="FF0000"/>
                              </a:solidFill>
                              <a:latin typeface="Cambria Math" panose="02040503050406030204" pitchFamily="18" charset="0"/>
                            </a:rPr>
                            <m:t>3</m:t>
                          </m:r>
                        </m:sub>
                      </m:sSub>
                      <m:sSubSup>
                        <m:sSubSupPr>
                          <m:ctrlPr>
                            <a:rPr lang="fr-FR" sz="1600" i="1">
                              <a:solidFill>
                                <a:srgbClr val="FF0000"/>
                              </a:solidFill>
                              <a:latin typeface="Cambria Math" panose="02040503050406030204" pitchFamily="18" charset="0"/>
                            </a:rPr>
                          </m:ctrlPr>
                        </m:sSubSupPr>
                        <m:e>
                          <m:r>
                            <m:rPr>
                              <m:sty m:val="p"/>
                            </m:rPr>
                            <a:rPr lang="fr-FR" sz="1600" i="0">
                              <a:solidFill>
                                <a:srgbClr val="FF0000"/>
                              </a:solidFill>
                              <a:latin typeface="Cambria Math" panose="02040503050406030204" pitchFamily="18" charset="0"/>
                            </a:rPr>
                            <m:t>O</m:t>
                          </m:r>
                        </m:e>
                        <m:sub>
                          <m:r>
                            <a:rPr lang="fr-FR" sz="1600" i="0">
                              <a:solidFill>
                                <a:srgbClr val="FF0000"/>
                              </a:solidFill>
                              <a:latin typeface="Cambria Math" panose="02040503050406030204" pitchFamily="18" charset="0"/>
                            </a:rPr>
                            <m:t>(</m:t>
                          </m:r>
                          <m:r>
                            <m:rPr>
                              <m:nor/>
                            </m:rPr>
                            <a:rPr lang="fr-FR" sz="1600">
                              <a:solidFill>
                                <a:srgbClr val="FF0000"/>
                              </a:solidFill>
                              <a:latin typeface="Cambria Math" panose="02040503050406030204" pitchFamily="18" charset="0"/>
                            </a:rPr>
                            <m:t>aq</m:t>
                          </m:r>
                          <m:r>
                            <a:rPr lang="fr-FR" sz="1600" i="0">
                              <a:solidFill>
                                <a:srgbClr val="FF0000"/>
                              </a:solidFill>
                              <a:latin typeface="Cambria Math" panose="02040503050406030204" pitchFamily="18" charset="0"/>
                            </a:rPr>
                            <m:t>)</m:t>
                          </m:r>
                        </m:sub>
                        <m:sup>
                          <m:r>
                            <a:rPr lang="fr-FR" sz="1600" i="0">
                              <a:solidFill>
                                <a:srgbClr val="FF0000"/>
                              </a:solidFill>
                              <a:latin typeface="Cambria Math" panose="02040503050406030204" pitchFamily="18" charset="0"/>
                            </a:rPr>
                            <m:t>+</m:t>
                          </m:r>
                        </m:sup>
                      </m:sSubSup>
                    </m:oMath>
                  </m:oMathPara>
                </a14:m>
                <a:endParaRPr lang="fr-FR" sz="1600" dirty="0"/>
              </a:p>
            </p:txBody>
          </p:sp>
        </mc:Choice>
        <mc:Fallback xmlns="">
          <p:sp>
            <p:nvSpPr>
              <p:cNvPr id="93193" name="Object 9"/>
              <p:cNvSpPr txBox="1">
                <a:spLocks noRot="1" noChangeAspect="1" noMove="1" noResize="1" noEditPoints="1" noAdjustHandles="1" noChangeArrowheads="1" noChangeShapeType="1" noTextEdit="1"/>
              </p:cNvSpPr>
              <p:nvPr/>
            </p:nvSpPr>
            <p:spPr bwMode="auto">
              <a:xfrm>
                <a:off x="900113" y="1808724"/>
                <a:ext cx="3387787" cy="389337"/>
              </a:xfrm>
              <a:prstGeom prst="rect">
                <a:avLst/>
              </a:prstGeom>
              <a:blipFill>
                <a:blip r:embed="rId4"/>
                <a:stretch>
                  <a:fillRect b="-6250"/>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93195" name="Object 11"/>
              <p:cNvSpPr txBox="1"/>
              <p:nvPr/>
            </p:nvSpPr>
            <p:spPr bwMode="auto">
              <a:xfrm>
                <a:off x="4786313" y="1808724"/>
                <a:ext cx="3398687" cy="381643"/>
              </a:xfrm>
              <a:prstGeom prst="rect">
                <a:avLst/>
              </a:prstGeom>
              <a:noFill/>
            </p:spPr>
            <p:txBody>
              <a:bodyPr wrap="none">
                <a:spAutoFit/>
              </a:bodyPr>
              <a:lstStyle/>
              <a:p>
                <a:pPr/>
                <a14:m>
                  <m:oMathPara xmlns:m="http://schemas.openxmlformats.org/officeDocument/2006/math">
                    <m:oMathParaPr>
                      <m:jc m:val="left"/>
                    </m:oMathParaPr>
                    <m:oMath xmlns:m="http://schemas.openxmlformats.org/officeDocument/2006/math">
                      <m:sSub>
                        <m:sSubPr>
                          <m:ctrlPr>
                            <a:rPr lang="fr-FR" sz="1600" i="1" smtClean="0">
                              <a:solidFill>
                                <a:srgbClr val="FF0000"/>
                              </a:solidFill>
                              <a:latin typeface="Cambria Math" panose="02040503050406030204" pitchFamily="18" charset="0"/>
                            </a:rPr>
                          </m:ctrlPr>
                        </m:sSubPr>
                        <m:e>
                          <m:sSup>
                            <m:sSupPr>
                              <m:ctrlPr>
                                <a:rPr lang="fr-FR" sz="1600" i="1">
                                  <a:solidFill>
                                    <a:srgbClr val="FF0000"/>
                                  </a:solidFill>
                                  <a:latin typeface="Cambria Math" panose="02040503050406030204" pitchFamily="18" charset="0"/>
                                </a:rPr>
                              </m:ctrlPr>
                            </m:sSupPr>
                            <m:e>
                              <m:r>
                                <m:rPr>
                                  <m:sty m:val="p"/>
                                </m:rPr>
                                <a:rPr lang="fr-FR" sz="1600" i="0">
                                  <a:solidFill>
                                    <a:srgbClr val="FF0000"/>
                                  </a:solidFill>
                                  <a:latin typeface="Cambria Math" panose="02040503050406030204" pitchFamily="18" charset="0"/>
                                </a:rPr>
                                <m:t>A</m:t>
                              </m:r>
                            </m:e>
                            <m:sup>
                              <m:r>
                                <a:rPr lang="fr-FR" sz="1600" i="1">
                                  <a:solidFill>
                                    <a:srgbClr val="FF0000"/>
                                  </a:solidFill>
                                  <a:latin typeface="Cambria Math" panose="02040503050406030204" pitchFamily="18" charset="0"/>
                                </a:rPr>
                                <m:t>−</m:t>
                              </m:r>
                            </m:sup>
                          </m:sSup>
                        </m:e>
                        <m:sub>
                          <m:r>
                            <a:rPr lang="fr-FR" sz="1600" i="1">
                              <a:solidFill>
                                <a:srgbClr val="FF0000"/>
                              </a:solidFill>
                              <a:latin typeface="Cambria Math" panose="02040503050406030204" pitchFamily="18" charset="0"/>
                            </a:rPr>
                            <m:t>(</m:t>
                          </m:r>
                          <m:r>
                            <m:rPr>
                              <m:nor/>
                            </m:rPr>
                            <a:rPr lang="fr-FR" sz="1600" i="0">
                              <a:solidFill>
                                <a:srgbClr val="FF0000"/>
                              </a:solidFill>
                              <a:latin typeface="Cambria Math" panose="02040503050406030204" pitchFamily="18" charset="0"/>
                            </a:rPr>
                            <m:t>aq</m:t>
                          </m:r>
                          <m:r>
                            <a:rPr lang="fr-FR" sz="1600" i="1">
                              <a:solidFill>
                                <a:srgbClr val="FF0000"/>
                              </a:solidFill>
                              <a:latin typeface="Cambria Math" panose="02040503050406030204" pitchFamily="18" charset="0"/>
                            </a:rPr>
                            <m:t>)</m:t>
                          </m:r>
                        </m:sub>
                      </m:sSub>
                      <m:r>
                        <a:rPr lang="fr-FR" sz="1600" i="1">
                          <a:solidFill>
                            <a:srgbClr val="FF0000"/>
                          </a:solidFill>
                          <a:latin typeface="Cambria Math" panose="02040503050406030204" pitchFamily="18" charset="0"/>
                        </a:rPr>
                        <m:t>+</m:t>
                      </m:r>
                      <m:sSub>
                        <m:sSubPr>
                          <m:ctrlPr>
                            <a:rPr lang="fr-FR" sz="1600" i="1">
                              <a:solidFill>
                                <a:srgbClr val="FF0000"/>
                              </a:solidFill>
                              <a:latin typeface="Cambria Math" panose="02040503050406030204" pitchFamily="18" charset="0"/>
                            </a:rPr>
                          </m:ctrlPr>
                        </m:sSubPr>
                        <m:e>
                          <m:r>
                            <m:rPr>
                              <m:sty m:val="p"/>
                            </m:rPr>
                            <a:rPr lang="fr-FR" sz="1600">
                              <a:solidFill>
                                <a:srgbClr val="FF0000"/>
                              </a:solidFill>
                              <a:latin typeface="Cambria Math" panose="02040503050406030204" pitchFamily="18" charset="0"/>
                            </a:rPr>
                            <m:t>H</m:t>
                          </m:r>
                        </m:e>
                        <m:sub>
                          <m:r>
                            <a:rPr lang="fr-FR" sz="1600">
                              <a:solidFill>
                                <a:srgbClr val="FF0000"/>
                              </a:solidFill>
                              <a:latin typeface="Cambria Math" panose="02040503050406030204" pitchFamily="18" charset="0"/>
                            </a:rPr>
                            <m:t>2</m:t>
                          </m:r>
                        </m:sub>
                      </m:sSub>
                      <m:sSub>
                        <m:sSubPr>
                          <m:ctrlPr>
                            <a:rPr lang="fr-FR" sz="1600" i="1">
                              <a:solidFill>
                                <a:srgbClr val="FF0000"/>
                              </a:solidFill>
                              <a:latin typeface="Cambria Math" panose="02040503050406030204" pitchFamily="18" charset="0"/>
                            </a:rPr>
                          </m:ctrlPr>
                        </m:sSubPr>
                        <m:e>
                          <m:r>
                            <m:rPr>
                              <m:sty m:val="p"/>
                            </m:rPr>
                            <a:rPr lang="fr-FR" sz="1600">
                              <a:solidFill>
                                <a:srgbClr val="FF0000"/>
                              </a:solidFill>
                              <a:latin typeface="Cambria Math" panose="02040503050406030204" pitchFamily="18" charset="0"/>
                            </a:rPr>
                            <m:t>O</m:t>
                          </m:r>
                        </m:e>
                        <m:sub>
                          <m:r>
                            <a:rPr lang="fr-FR" sz="1600">
                              <a:solidFill>
                                <a:srgbClr val="FF0000"/>
                              </a:solidFill>
                              <a:latin typeface="Cambria Math" panose="02040503050406030204" pitchFamily="18" charset="0"/>
                            </a:rPr>
                            <m:t>(ℓ)</m:t>
                          </m:r>
                        </m:sub>
                      </m:sSub>
                      <m:r>
                        <a:rPr lang="fr-FR" sz="1600" b="0" i="1" smtClean="0">
                          <a:solidFill>
                            <a:srgbClr val="FF0000"/>
                          </a:solidFill>
                          <a:latin typeface="Cambria Math" panose="02040503050406030204" pitchFamily="18" charset="0"/>
                        </a:rPr>
                        <m:t> </m:t>
                      </m:r>
                      <m:r>
                        <a:rPr lang="fr-FR" sz="1600" i="1" smtClean="0">
                          <a:solidFill>
                            <a:srgbClr val="FF0000"/>
                          </a:solidFill>
                          <a:latin typeface="Cambria Math" panose="02040503050406030204" pitchFamily="18" charset="0"/>
                          <a:sym typeface="Wingdings 3" panose="05040102010807070707" pitchFamily="18" charset="2"/>
                        </a:rPr>
                        <m:t></m:t>
                      </m:r>
                      <m:r>
                        <m:rPr>
                          <m:nor/>
                        </m:rPr>
                        <a:rPr lang="fr-FR" sz="1600" b="0" i="0" smtClean="0">
                          <a:solidFill>
                            <a:srgbClr val="FF0000"/>
                          </a:solidFill>
                          <a:latin typeface="Cambria Math" panose="02040503050406030204" pitchFamily="18" charset="0"/>
                          <a:sym typeface="Wingdings 3" panose="05040102010807070707" pitchFamily="18" charset="2"/>
                        </a:rPr>
                        <m:t> </m:t>
                      </m:r>
                      <m:r>
                        <m:rPr>
                          <m:nor/>
                        </m:rPr>
                        <a:rPr lang="fr-FR" sz="1600" i="0">
                          <a:solidFill>
                            <a:srgbClr val="FF0000"/>
                          </a:solidFill>
                          <a:latin typeface="Cambria Math" panose="02040503050406030204" pitchFamily="18" charset="0"/>
                        </a:rPr>
                        <m:t>A</m:t>
                      </m:r>
                      <m:sSub>
                        <m:sSubPr>
                          <m:ctrlPr>
                            <a:rPr lang="fr-FR" sz="1600" i="1">
                              <a:solidFill>
                                <a:srgbClr val="FF0000"/>
                              </a:solidFill>
                              <a:latin typeface="Cambria Math" panose="02040503050406030204" pitchFamily="18" charset="0"/>
                            </a:rPr>
                          </m:ctrlPr>
                        </m:sSubPr>
                        <m:e>
                          <m:r>
                            <m:rPr>
                              <m:nor/>
                            </m:rPr>
                            <a:rPr lang="fr-FR" sz="1600" i="0">
                              <a:solidFill>
                                <a:srgbClr val="FF0000"/>
                              </a:solidFill>
                              <a:latin typeface="Cambria Math" panose="02040503050406030204" pitchFamily="18" charset="0"/>
                            </a:rPr>
                            <m:t>H</m:t>
                          </m:r>
                        </m:e>
                        <m:sub>
                          <m:r>
                            <a:rPr lang="fr-FR" sz="1600" i="1">
                              <a:solidFill>
                                <a:srgbClr val="FF0000"/>
                              </a:solidFill>
                              <a:latin typeface="Cambria Math" panose="02040503050406030204" pitchFamily="18" charset="0"/>
                            </a:rPr>
                            <m:t>(</m:t>
                          </m:r>
                          <m:r>
                            <m:rPr>
                              <m:nor/>
                            </m:rPr>
                            <a:rPr lang="fr-FR" sz="1600" i="0">
                              <a:solidFill>
                                <a:srgbClr val="FF0000"/>
                              </a:solidFill>
                              <a:latin typeface="Cambria Math" panose="02040503050406030204" pitchFamily="18" charset="0"/>
                            </a:rPr>
                            <m:t>aq</m:t>
                          </m:r>
                          <m:r>
                            <a:rPr lang="fr-FR" sz="1600" i="1">
                              <a:solidFill>
                                <a:srgbClr val="FF0000"/>
                              </a:solidFill>
                              <a:latin typeface="Cambria Math" panose="02040503050406030204" pitchFamily="18" charset="0"/>
                            </a:rPr>
                            <m:t>)</m:t>
                          </m:r>
                        </m:sub>
                      </m:sSub>
                      <m:r>
                        <a:rPr lang="fr-FR" sz="1600" i="1">
                          <a:solidFill>
                            <a:srgbClr val="FF0000"/>
                          </a:solidFill>
                          <a:latin typeface="Cambria Math" panose="02040503050406030204" pitchFamily="18" charset="0"/>
                        </a:rPr>
                        <m:t>+</m:t>
                      </m:r>
                      <m:r>
                        <m:rPr>
                          <m:nor/>
                        </m:rPr>
                        <a:rPr lang="fr-FR" sz="1600" i="0">
                          <a:solidFill>
                            <a:srgbClr val="FF0000"/>
                          </a:solidFill>
                          <a:latin typeface="Cambria Math" panose="02040503050406030204" pitchFamily="18" charset="0"/>
                        </a:rPr>
                        <m:t>H</m:t>
                      </m:r>
                      <m:sSubSup>
                        <m:sSubSupPr>
                          <m:ctrlPr>
                            <a:rPr lang="fr-FR" sz="1600" i="1">
                              <a:solidFill>
                                <a:srgbClr val="FF0000"/>
                              </a:solidFill>
                              <a:latin typeface="Cambria Math" panose="02040503050406030204" pitchFamily="18" charset="0"/>
                            </a:rPr>
                          </m:ctrlPr>
                        </m:sSubSupPr>
                        <m:e>
                          <m:r>
                            <m:rPr>
                              <m:nor/>
                            </m:rPr>
                            <a:rPr lang="fr-FR" sz="1600" i="0">
                              <a:solidFill>
                                <a:srgbClr val="FF0000"/>
                              </a:solidFill>
                              <a:latin typeface="Cambria Math" panose="02040503050406030204" pitchFamily="18" charset="0"/>
                            </a:rPr>
                            <m:t>O</m:t>
                          </m:r>
                        </m:e>
                        <m:sub>
                          <m:r>
                            <a:rPr lang="fr-FR" sz="1600" i="1">
                              <a:solidFill>
                                <a:srgbClr val="FF0000"/>
                              </a:solidFill>
                              <a:latin typeface="Cambria Math" panose="02040503050406030204" pitchFamily="18" charset="0"/>
                            </a:rPr>
                            <m:t>(</m:t>
                          </m:r>
                          <m:r>
                            <m:rPr>
                              <m:nor/>
                            </m:rPr>
                            <a:rPr lang="fr-FR" sz="1600" i="0">
                              <a:solidFill>
                                <a:srgbClr val="FF0000"/>
                              </a:solidFill>
                              <a:latin typeface="Cambria Math" panose="02040503050406030204" pitchFamily="18" charset="0"/>
                            </a:rPr>
                            <m:t>aq</m:t>
                          </m:r>
                          <m:r>
                            <a:rPr lang="fr-FR" sz="1600" i="1">
                              <a:solidFill>
                                <a:srgbClr val="FF0000"/>
                              </a:solidFill>
                              <a:latin typeface="Cambria Math" panose="02040503050406030204" pitchFamily="18" charset="0"/>
                            </a:rPr>
                            <m:t>)</m:t>
                          </m:r>
                        </m:sub>
                        <m:sup>
                          <m:r>
                            <a:rPr lang="fr-FR" sz="1600" i="1">
                              <a:solidFill>
                                <a:srgbClr val="FF0000"/>
                              </a:solidFill>
                              <a:latin typeface="Cambria Math" panose="02040503050406030204" pitchFamily="18" charset="0"/>
                            </a:rPr>
                            <m:t>−</m:t>
                          </m:r>
                        </m:sup>
                      </m:sSubSup>
                    </m:oMath>
                  </m:oMathPara>
                </a14:m>
                <a:endParaRPr lang="fr-FR" dirty="0"/>
              </a:p>
            </p:txBody>
          </p:sp>
        </mc:Choice>
        <mc:Fallback xmlns="">
          <p:sp>
            <p:nvSpPr>
              <p:cNvPr id="93195" name="Object 11"/>
              <p:cNvSpPr txBox="1">
                <a:spLocks noRot="1" noChangeAspect="1" noMove="1" noResize="1" noEditPoints="1" noAdjustHandles="1" noChangeArrowheads="1" noChangeShapeType="1" noTextEdit="1"/>
              </p:cNvSpPr>
              <p:nvPr/>
            </p:nvSpPr>
            <p:spPr bwMode="auto">
              <a:xfrm>
                <a:off x="4786313" y="1808724"/>
                <a:ext cx="3398687" cy="381643"/>
              </a:xfrm>
              <a:prstGeom prst="rect">
                <a:avLst/>
              </a:prstGeom>
              <a:blipFill>
                <a:blip r:embed="rId5"/>
                <a:stretch>
                  <a:fillRect b="-8065"/>
                </a:stretch>
              </a:blipFill>
            </p:spPr>
            <p:txBody>
              <a:bodyPr/>
              <a:lstStyle/>
              <a:p>
                <a:r>
                  <a:rPr lang="fr-FR">
                    <a:noFill/>
                  </a:rPr>
                  <a:t> </a:t>
                </a:r>
              </a:p>
            </p:txBody>
          </p:sp>
        </mc:Fallback>
      </mc:AlternateContent>
      <p:sp>
        <p:nvSpPr>
          <p:cNvPr id="93198"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3197" name="Object 13"/>
          <p:cNvGraphicFramePr>
            <a:graphicFrameLocks noChangeAspect="1"/>
          </p:cNvGraphicFramePr>
          <p:nvPr>
            <p:extLst>
              <p:ext uri="{D42A27DB-BD31-4B8C-83A1-F6EECF244321}">
                <p14:modId xmlns:p14="http://schemas.microsoft.com/office/powerpoint/2010/main" val="3158958782"/>
              </p:ext>
            </p:extLst>
          </p:nvPr>
        </p:nvGraphicFramePr>
        <p:xfrm>
          <a:off x="899592" y="3140968"/>
          <a:ext cx="3168000" cy="396000"/>
        </p:xfrm>
        <a:graphic>
          <a:graphicData uri="http://schemas.openxmlformats.org/presentationml/2006/ole">
            <mc:AlternateContent xmlns:mc="http://schemas.openxmlformats.org/markup-compatibility/2006">
              <mc:Choice xmlns:v="urn:schemas-microsoft-com:vml" Requires="v">
                <p:oleObj name="Equation" r:id="rId6" imgW="2057400" imgH="254000" progId="Equation.DSMT4">
                  <p:embed/>
                </p:oleObj>
              </mc:Choice>
              <mc:Fallback>
                <p:oleObj name="Equation" r:id="rId6" imgW="2057400" imgH="254000" progId="Equation.DSMT4">
                  <p:embed/>
                  <p:pic>
                    <p:nvPicPr>
                      <p:cNvPr id="0"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9592" y="3140968"/>
                        <a:ext cx="3168000" cy="39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3200"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3199" name="Object 15"/>
          <p:cNvGraphicFramePr>
            <a:graphicFrameLocks noChangeAspect="1"/>
          </p:cNvGraphicFramePr>
          <p:nvPr>
            <p:extLst>
              <p:ext uri="{D42A27DB-BD31-4B8C-83A1-F6EECF244321}">
                <p14:modId xmlns:p14="http://schemas.microsoft.com/office/powerpoint/2010/main" val="3924594520"/>
              </p:ext>
            </p:extLst>
          </p:nvPr>
        </p:nvGraphicFramePr>
        <p:xfrm>
          <a:off x="4759042" y="3140968"/>
          <a:ext cx="3197334" cy="396000"/>
        </p:xfrm>
        <a:graphic>
          <a:graphicData uri="http://schemas.openxmlformats.org/presentationml/2006/ole">
            <mc:AlternateContent xmlns:mc="http://schemas.openxmlformats.org/markup-compatibility/2006">
              <mc:Choice xmlns:v="urn:schemas-microsoft-com:vml" Requires="v">
                <p:oleObj name="Equation" r:id="rId8" imgW="2070100" imgH="254000" progId="Equation.DSMT4">
                  <p:embed/>
                </p:oleObj>
              </mc:Choice>
              <mc:Fallback>
                <p:oleObj name="Equation" r:id="rId8" imgW="2070100" imgH="254000" progId="Equation.DSMT4">
                  <p:embed/>
                  <p:pic>
                    <p:nvPicPr>
                      <p:cNvPr id="0" name="Picture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59042" y="3140968"/>
                        <a:ext cx="3197334" cy="39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Rectangle 25"/>
          <p:cNvSpPr/>
          <p:nvPr/>
        </p:nvSpPr>
        <p:spPr>
          <a:xfrm>
            <a:off x="179512" y="3573016"/>
            <a:ext cx="4329262" cy="369332"/>
          </a:xfrm>
          <a:prstGeom prst="rect">
            <a:avLst/>
          </a:prstGeom>
        </p:spPr>
        <p:txBody>
          <a:bodyPr wrap="none">
            <a:spAutoFit/>
          </a:bodyPr>
          <a:lstStyle/>
          <a:p>
            <a:r>
              <a:rPr lang="fr-FR" u="sng" dirty="0"/>
              <a:t>Remarque :</a:t>
            </a:r>
            <a:r>
              <a:rPr lang="fr-FR" dirty="0"/>
              <a:t> cas des acides et des bases forts</a:t>
            </a:r>
          </a:p>
        </p:txBody>
      </p:sp>
      <p:sp>
        <p:nvSpPr>
          <p:cNvPr id="19" name="Rectangle 18">
            <a:extLst>
              <a:ext uri="{FF2B5EF4-FFF2-40B4-BE49-F238E27FC236}">
                <a16:creationId xmlns:a16="http://schemas.microsoft.com/office/drawing/2014/main" id="{42DC4876-F97D-49D5-94A7-A4EE9F0F4CF8}"/>
              </a:ext>
            </a:extLst>
          </p:cNvPr>
          <p:cNvSpPr/>
          <p:nvPr/>
        </p:nvSpPr>
        <p:spPr>
          <a:xfrm>
            <a:off x="179512" y="3995772"/>
            <a:ext cx="2073581" cy="369332"/>
          </a:xfrm>
          <a:prstGeom prst="rect">
            <a:avLst/>
          </a:prstGeom>
        </p:spPr>
        <p:txBody>
          <a:bodyPr wrap="none">
            <a:spAutoFit/>
          </a:bodyPr>
          <a:lstStyle/>
          <a:p>
            <a:r>
              <a:rPr lang="fr-FR" b="1" u="sng" dirty="0"/>
              <a:t>Cas d’un acide fort :</a:t>
            </a:r>
            <a:endParaRPr lang="fr-FR" dirty="0"/>
          </a:p>
        </p:txBody>
      </p:sp>
      <p:sp>
        <p:nvSpPr>
          <p:cNvPr id="20" name="Rectangle 19">
            <a:extLst>
              <a:ext uri="{FF2B5EF4-FFF2-40B4-BE49-F238E27FC236}">
                <a16:creationId xmlns:a16="http://schemas.microsoft.com/office/drawing/2014/main" id="{8A0DC113-0316-4483-80F8-84C2B81C73BF}"/>
              </a:ext>
            </a:extLst>
          </p:cNvPr>
          <p:cNvSpPr/>
          <p:nvPr/>
        </p:nvSpPr>
        <p:spPr>
          <a:xfrm>
            <a:off x="179512" y="4357553"/>
            <a:ext cx="8856984" cy="646331"/>
          </a:xfrm>
          <a:prstGeom prst="rect">
            <a:avLst/>
          </a:prstGeom>
        </p:spPr>
        <p:txBody>
          <a:bodyPr wrap="square">
            <a:spAutoFit/>
          </a:bodyPr>
          <a:lstStyle/>
          <a:p>
            <a:pPr algn="just"/>
            <a:r>
              <a:rPr lang="fr-FR" dirty="0"/>
              <a:t>Dans une solution d’acide fort, l’acide réagit totalement avec l’eau et la quantité de matière de AH restant peut être considérée comme nulle.</a:t>
            </a:r>
          </a:p>
        </p:txBody>
      </p:sp>
      <p:pic>
        <p:nvPicPr>
          <p:cNvPr id="21" name="Image 20">
            <a:extLst>
              <a:ext uri="{FF2B5EF4-FFF2-40B4-BE49-F238E27FC236}">
                <a16:creationId xmlns:a16="http://schemas.microsoft.com/office/drawing/2014/main" id="{32FD5C32-7F59-4932-906A-7A6CFD0D8CED}"/>
              </a:ext>
            </a:extLst>
          </p:cNvPr>
          <p:cNvPicPr>
            <a:picLocks noChangeAspect="1"/>
          </p:cNvPicPr>
          <p:nvPr/>
        </p:nvPicPr>
        <p:blipFill>
          <a:blip r:embed="rId10" cstate="print"/>
          <a:srcRect/>
          <a:stretch>
            <a:fillRect/>
          </a:stretch>
        </p:blipFill>
        <p:spPr bwMode="auto">
          <a:xfrm>
            <a:off x="1183309" y="5075892"/>
            <a:ext cx="6777383" cy="1260000"/>
          </a:xfrm>
          <a:prstGeom prst="rect">
            <a:avLst/>
          </a:prstGeom>
          <a:noFill/>
          <a:ln w="9525">
            <a:noFill/>
            <a:miter lim="800000"/>
            <a:headEnd/>
            <a:tailEnd/>
          </a:ln>
        </p:spPr>
      </p:pic>
      <p:sp>
        <p:nvSpPr>
          <p:cNvPr id="22" name="Rectangle 21">
            <a:extLst>
              <a:ext uri="{FF2B5EF4-FFF2-40B4-BE49-F238E27FC236}">
                <a16:creationId xmlns:a16="http://schemas.microsoft.com/office/drawing/2014/main" id="{93CE1745-D515-4179-B259-A01A0B25FA4B}"/>
              </a:ext>
            </a:extLst>
          </p:cNvPr>
          <p:cNvSpPr/>
          <p:nvPr/>
        </p:nvSpPr>
        <p:spPr>
          <a:xfrm>
            <a:off x="179512" y="6444044"/>
            <a:ext cx="8712968" cy="369332"/>
          </a:xfrm>
          <a:prstGeom prst="rect">
            <a:avLst/>
          </a:prstGeom>
        </p:spPr>
        <p:txBody>
          <a:bodyPr wrap="square">
            <a:spAutoFit/>
          </a:bodyPr>
          <a:lstStyle/>
          <a:p>
            <a:pPr algn="just"/>
            <a:r>
              <a:rPr lang="fr-FR" dirty="0"/>
              <a:t>À l’état final :       n(H</a:t>
            </a:r>
            <a:r>
              <a:rPr lang="fr-FR" baseline="-25000" dirty="0"/>
              <a:t>3</a:t>
            </a:r>
            <a:r>
              <a:rPr lang="fr-FR" dirty="0"/>
              <a:t>O</a:t>
            </a:r>
            <a:r>
              <a:rPr lang="fr-FR" baseline="30000" dirty="0"/>
              <a:t>+</a:t>
            </a:r>
            <a:r>
              <a:rPr lang="fr-FR" dirty="0"/>
              <a:t>)</a:t>
            </a:r>
            <a:r>
              <a:rPr lang="fr-FR" i="1" baseline="-25000" dirty="0"/>
              <a:t>f</a:t>
            </a:r>
            <a:r>
              <a:rPr lang="fr-FR" dirty="0"/>
              <a:t> = </a:t>
            </a:r>
            <a:r>
              <a:rPr lang="fr-FR" i="1" dirty="0" err="1">
                <a:latin typeface="Times New Roman" pitchFamily="18" charset="0"/>
                <a:cs typeface="Times New Roman" pitchFamily="18" charset="0"/>
              </a:rPr>
              <a:t>x</a:t>
            </a:r>
            <a:r>
              <a:rPr lang="fr-FR" baseline="-25000" dirty="0" err="1"/>
              <a:t>max</a:t>
            </a:r>
            <a:r>
              <a:rPr lang="fr-FR" dirty="0"/>
              <a:t> = </a:t>
            </a:r>
            <a:r>
              <a:rPr lang="fr-FR" i="1" dirty="0" err="1">
                <a:latin typeface="Times New Roman" pitchFamily="18" charset="0"/>
                <a:cs typeface="Times New Roman" pitchFamily="18" charset="0"/>
              </a:rPr>
              <a:t>x</a:t>
            </a:r>
            <a:r>
              <a:rPr lang="fr-FR" i="1" baseline="-25000" dirty="0" err="1"/>
              <a:t>f</a:t>
            </a:r>
            <a:r>
              <a:rPr lang="fr-FR" dirty="0"/>
              <a:t> = </a:t>
            </a:r>
            <a:r>
              <a:rPr lang="fr-FR" i="1" dirty="0"/>
              <a:t>c</a:t>
            </a:r>
            <a:r>
              <a:rPr lang="fr-FR" baseline="-25000" dirty="0"/>
              <a:t>0</a:t>
            </a:r>
            <a:r>
              <a:rPr lang="fr-FR" dirty="0"/>
              <a:t> </a:t>
            </a:r>
            <a:r>
              <a:rPr lang="fr-FR" dirty="0">
                <a:sym typeface="Symbol"/>
              </a:rPr>
              <a:t></a:t>
            </a:r>
            <a:r>
              <a:rPr lang="fr-FR" dirty="0"/>
              <a:t> V  </a:t>
            </a:r>
            <a:r>
              <a:rPr lang="fr-FR" dirty="0">
                <a:sym typeface="Symbol"/>
              </a:rPr>
              <a:t></a:t>
            </a:r>
            <a:r>
              <a:rPr lang="fr-FR" dirty="0"/>
              <a:t>  [H</a:t>
            </a:r>
            <a:r>
              <a:rPr lang="fr-FR" baseline="-25000" dirty="0"/>
              <a:t>3</a:t>
            </a:r>
            <a:r>
              <a:rPr lang="fr-FR" dirty="0"/>
              <a:t>O</a:t>
            </a:r>
            <a:r>
              <a:rPr lang="fr-FR" baseline="30000" dirty="0"/>
              <a:t>+</a:t>
            </a:r>
            <a:r>
              <a:rPr lang="fr-FR" dirty="0"/>
              <a:t>]</a:t>
            </a:r>
            <a:r>
              <a:rPr lang="fr-FR" i="1" baseline="-25000" dirty="0"/>
              <a:t>f</a:t>
            </a:r>
            <a:r>
              <a:rPr lang="fr-FR" dirty="0"/>
              <a:t> = </a:t>
            </a:r>
            <a:r>
              <a:rPr lang="fr-FR" i="1" dirty="0"/>
              <a:t>c</a:t>
            </a:r>
            <a:r>
              <a:rPr lang="fr-FR" baseline="-25000" dirty="0"/>
              <a:t>0</a:t>
            </a:r>
            <a:r>
              <a:rPr lang="fr-FR" dirty="0"/>
              <a:t>  </a:t>
            </a:r>
            <a:r>
              <a:rPr lang="fr-FR" dirty="0">
                <a:sym typeface="Symbol"/>
              </a:rPr>
              <a:t></a:t>
            </a:r>
            <a:r>
              <a:rPr lang="fr-FR" dirty="0"/>
              <a:t>  pH = – log [H</a:t>
            </a:r>
            <a:r>
              <a:rPr lang="fr-FR" baseline="-25000" dirty="0"/>
              <a:t>3</a:t>
            </a:r>
            <a:r>
              <a:rPr lang="fr-FR" dirty="0"/>
              <a:t>O</a:t>
            </a:r>
            <a:r>
              <a:rPr lang="fr-FR" baseline="30000" dirty="0"/>
              <a:t>+</a:t>
            </a:r>
            <a:r>
              <a:rPr lang="fr-FR" dirty="0"/>
              <a:t>]</a:t>
            </a:r>
            <a:r>
              <a:rPr lang="fr-FR" i="1" baseline="-25000" dirty="0"/>
              <a:t>f</a:t>
            </a:r>
            <a:r>
              <a:rPr lang="fr-FR" dirty="0"/>
              <a:t> = – log </a:t>
            </a:r>
            <a:r>
              <a:rPr lang="fr-FR" i="1" dirty="0"/>
              <a:t>c</a:t>
            </a:r>
            <a:r>
              <a:rPr lang="fr-FR" baseline="-25000" dirty="0"/>
              <a:t>0</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up)">
                                      <p:cBhvr>
                                        <p:cTn id="8" dur="500"/>
                                        <p:tgtEl>
                                          <p:spTgt spid="16"/>
                                        </p:tgtEl>
                                      </p:cBhvr>
                                    </p:animEffect>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10000"/>
                                  </p:iterate>
                                  <p:childTnLst>
                                    <p:set>
                                      <p:cBhvr>
                                        <p:cTn id="12" dur="1" fill="hold">
                                          <p:stCondLst>
                                            <p:cond delay="0"/>
                                          </p:stCondLst>
                                        </p:cTn>
                                        <p:tgtEl>
                                          <p:spTgt spid="17">
                                            <p:txEl>
                                              <p:pRg st="0" end="0"/>
                                            </p:txEl>
                                          </p:spTgt>
                                        </p:tgtEl>
                                        <p:attrNameLst>
                                          <p:attrName>style.visibility</p:attrName>
                                        </p:attrNameLst>
                                      </p:cBhvr>
                                      <p:to>
                                        <p:strVal val="visible"/>
                                      </p:to>
                                    </p:set>
                                    <p:anim calcmode="lin" valueType="num">
                                      <p:cBhvr>
                                        <p:cTn id="13" dur="500" fill="hold"/>
                                        <p:tgtEl>
                                          <p:spTgt spid="1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7">
                                            <p:txEl>
                                              <p:pRg st="0" end="0"/>
                                            </p:txEl>
                                          </p:spTgt>
                                        </p:tgtEl>
                                        <p:attrNameLst>
                                          <p:attrName>ppt_y</p:attrName>
                                        </p:attrNameLst>
                                      </p:cBhvr>
                                      <p:tavLst>
                                        <p:tav tm="0">
                                          <p:val>
                                            <p:strVal val="#ppt_y"/>
                                          </p:val>
                                        </p:tav>
                                        <p:tav tm="100000">
                                          <p:val>
                                            <p:strVal val="#ppt_y"/>
                                          </p:val>
                                        </p:tav>
                                      </p:tavLst>
                                    </p:anim>
                                    <p:anim calcmode="lin" valueType="num">
                                      <p:cBhvr>
                                        <p:cTn id="15" dur="500" fill="hold"/>
                                        <p:tgtEl>
                                          <p:spTgt spid="1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7">
                                            <p:txEl>
                                              <p:pRg st="0" end="0"/>
                                            </p:txEl>
                                          </p:spTgt>
                                        </p:tgtEl>
                                      </p:cBhvr>
                                    </p:animEffect>
                                  </p:childTnLst>
                                </p:cTn>
                              </p:par>
                            </p:childTnLst>
                          </p:cTn>
                        </p:par>
                        <p:par>
                          <p:cTn id="18" fill="hold">
                            <p:stCondLst>
                              <p:cond delay="8350"/>
                            </p:stCondLst>
                            <p:childTnLst>
                              <p:par>
                                <p:cTn id="19" presetID="10" presetClass="entr" presetSubtype="0" fill="hold" grpId="0" nodeType="afterEffect">
                                  <p:stCondLst>
                                    <p:cond delay="0"/>
                                  </p:stCondLst>
                                  <p:childTnLst>
                                    <p:set>
                                      <p:cBhvr>
                                        <p:cTn id="20" dur="1" fill="hold">
                                          <p:stCondLst>
                                            <p:cond delay="0"/>
                                          </p:stCondLst>
                                        </p:cTn>
                                        <p:tgtEl>
                                          <p:spTgt spid="93193"/>
                                        </p:tgtEl>
                                        <p:attrNameLst>
                                          <p:attrName>style.visibility</p:attrName>
                                        </p:attrNameLst>
                                      </p:cBhvr>
                                      <p:to>
                                        <p:strVal val="visible"/>
                                      </p:to>
                                    </p:set>
                                    <p:animEffect transition="in" filter="fade">
                                      <p:cBhvr>
                                        <p:cTn id="21" dur="500"/>
                                        <p:tgtEl>
                                          <p:spTgt spid="93193"/>
                                        </p:tgtEl>
                                      </p:cBhvr>
                                    </p:animEffect>
                                  </p:childTnLst>
                                </p:cTn>
                              </p:par>
                            </p:childTnLst>
                          </p:cTn>
                        </p:par>
                        <p:par>
                          <p:cTn id="22" fill="hold">
                            <p:stCondLst>
                              <p:cond delay="88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7">
                                            <p:txEl>
                                              <p:pRg st="2" end="2"/>
                                            </p:txEl>
                                          </p:spTgt>
                                        </p:tgtEl>
                                        <p:attrNameLst>
                                          <p:attrName>style.visibility</p:attrName>
                                        </p:attrNameLst>
                                      </p:cBhvr>
                                      <p:to>
                                        <p:strVal val="visible"/>
                                      </p:to>
                                    </p:set>
                                    <p:anim calcmode="lin" valueType="num">
                                      <p:cBhvr>
                                        <p:cTn id="25" dur="500" fill="hold"/>
                                        <p:tgtEl>
                                          <p:spTgt spid="17">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7">
                                            <p:txEl>
                                              <p:pRg st="2" end="2"/>
                                            </p:txEl>
                                          </p:spTgt>
                                        </p:tgtEl>
                                        <p:attrNameLst>
                                          <p:attrName>ppt_y</p:attrName>
                                        </p:attrNameLst>
                                      </p:cBhvr>
                                      <p:tavLst>
                                        <p:tav tm="0">
                                          <p:val>
                                            <p:strVal val="#ppt_y"/>
                                          </p:val>
                                        </p:tav>
                                        <p:tav tm="100000">
                                          <p:val>
                                            <p:strVal val="#ppt_y"/>
                                          </p:val>
                                        </p:tav>
                                      </p:tavLst>
                                    </p:anim>
                                    <p:anim calcmode="lin" valueType="num">
                                      <p:cBhvr>
                                        <p:cTn id="27" dur="500" fill="hold"/>
                                        <p:tgtEl>
                                          <p:spTgt spid="17">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7">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7">
                                            <p:txEl>
                                              <p:pRg st="2" end="2"/>
                                            </p:txEl>
                                          </p:spTgt>
                                        </p:tgtEl>
                                      </p:cBhvr>
                                    </p:animEffect>
                                  </p:childTnLst>
                                </p:cTn>
                              </p:par>
                            </p:childTnLst>
                          </p:cTn>
                        </p:par>
                        <p:par>
                          <p:cTn id="30" fill="hold">
                            <p:stCondLst>
                              <p:cond delay="9400"/>
                            </p:stCondLst>
                            <p:childTnLst>
                              <p:par>
                                <p:cTn id="31" presetID="10" presetClass="entr" presetSubtype="0" fill="hold" grpId="0" nodeType="afterEffect">
                                  <p:stCondLst>
                                    <p:cond delay="0"/>
                                  </p:stCondLst>
                                  <p:childTnLst>
                                    <p:set>
                                      <p:cBhvr>
                                        <p:cTn id="32" dur="1" fill="hold">
                                          <p:stCondLst>
                                            <p:cond delay="0"/>
                                          </p:stCondLst>
                                        </p:cTn>
                                        <p:tgtEl>
                                          <p:spTgt spid="93195"/>
                                        </p:tgtEl>
                                        <p:attrNameLst>
                                          <p:attrName>style.visibility</p:attrName>
                                        </p:attrNameLst>
                                      </p:cBhvr>
                                      <p:to>
                                        <p:strVal val="visible"/>
                                      </p:to>
                                    </p:set>
                                    <p:animEffect transition="in" filter="fade">
                                      <p:cBhvr>
                                        <p:cTn id="33" dur="500"/>
                                        <p:tgtEl>
                                          <p:spTgt spid="93195"/>
                                        </p:tgtEl>
                                      </p:cBhvr>
                                    </p:animEffect>
                                  </p:childTnLst>
                                </p:cTn>
                              </p:par>
                            </p:childTnLst>
                          </p:cTn>
                        </p:par>
                      </p:childTnLst>
                    </p:cTn>
                  </p:par>
                  <p:par>
                    <p:cTn id="34" fill="hold">
                      <p:stCondLst>
                        <p:cond delay="indefinite"/>
                      </p:stCondLst>
                      <p:childTnLst>
                        <p:par>
                          <p:cTn id="35" fill="hold">
                            <p:stCondLst>
                              <p:cond delay="0"/>
                            </p:stCondLst>
                            <p:childTnLst>
                              <p:par>
                                <p:cTn id="36" presetID="41" presetClass="entr" presetSubtype="0" fill="hold" grpId="0" nodeType="clickEffect">
                                  <p:stCondLst>
                                    <p:cond delay="0"/>
                                  </p:stCondLst>
                                  <p:iterate type="lt">
                                    <p:tmPct val="10000"/>
                                  </p:iterate>
                                  <p:childTnLst>
                                    <p:set>
                                      <p:cBhvr>
                                        <p:cTn id="37" dur="1" fill="hold">
                                          <p:stCondLst>
                                            <p:cond delay="0"/>
                                          </p:stCondLst>
                                        </p:cTn>
                                        <p:tgtEl>
                                          <p:spTgt spid="17">
                                            <p:txEl>
                                              <p:pRg st="4" end="4"/>
                                            </p:txEl>
                                          </p:spTgt>
                                        </p:tgtEl>
                                        <p:attrNameLst>
                                          <p:attrName>style.visibility</p:attrName>
                                        </p:attrNameLst>
                                      </p:cBhvr>
                                      <p:to>
                                        <p:strVal val="visible"/>
                                      </p:to>
                                    </p:set>
                                    <p:anim calcmode="lin" valueType="num">
                                      <p:cBhvr>
                                        <p:cTn id="38" dur="500" fill="hold"/>
                                        <p:tgtEl>
                                          <p:spTgt spid="17">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7">
                                            <p:txEl>
                                              <p:pRg st="4" end="4"/>
                                            </p:txEl>
                                          </p:spTgt>
                                        </p:tgtEl>
                                        <p:attrNameLst>
                                          <p:attrName>ppt_y</p:attrName>
                                        </p:attrNameLst>
                                      </p:cBhvr>
                                      <p:tavLst>
                                        <p:tav tm="0">
                                          <p:val>
                                            <p:strVal val="#ppt_y"/>
                                          </p:val>
                                        </p:tav>
                                        <p:tav tm="100000">
                                          <p:val>
                                            <p:strVal val="#ppt_y"/>
                                          </p:val>
                                        </p:tav>
                                      </p:tavLst>
                                    </p:anim>
                                    <p:anim calcmode="lin" valueType="num">
                                      <p:cBhvr>
                                        <p:cTn id="40" dur="500" fill="hold"/>
                                        <p:tgtEl>
                                          <p:spTgt spid="17">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7">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7">
                                            <p:txEl>
                                              <p:pRg st="4" end="4"/>
                                            </p:txEl>
                                          </p:spTgt>
                                        </p:tgtEl>
                                      </p:cBhvr>
                                    </p:animEffect>
                                  </p:childTnLst>
                                </p:cTn>
                              </p:par>
                            </p:childTnLst>
                          </p:cTn>
                        </p:par>
                        <p:par>
                          <p:cTn id="43" fill="hold">
                            <p:stCondLst>
                              <p:cond delay="5700"/>
                            </p:stCondLst>
                            <p:childTnLst>
                              <p:par>
                                <p:cTn id="44" presetID="10" presetClass="entr" presetSubtype="0" fill="hold" nodeType="afterEffect">
                                  <p:stCondLst>
                                    <p:cond delay="0"/>
                                  </p:stCondLst>
                                  <p:childTnLst>
                                    <p:set>
                                      <p:cBhvr>
                                        <p:cTn id="45" dur="1" fill="hold">
                                          <p:stCondLst>
                                            <p:cond delay="0"/>
                                          </p:stCondLst>
                                        </p:cTn>
                                        <p:tgtEl>
                                          <p:spTgt spid="93197"/>
                                        </p:tgtEl>
                                        <p:attrNameLst>
                                          <p:attrName>style.visibility</p:attrName>
                                        </p:attrNameLst>
                                      </p:cBhvr>
                                      <p:to>
                                        <p:strVal val="visible"/>
                                      </p:to>
                                    </p:set>
                                    <p:animEffect transition="in" filter="fade">
                                      <p:cBhvr>
                                        <p:cTn id="46" dur="500"/>
                                        <p:tgtEl>
                                          <p:spTgt spid="93197"/>
                                        </p:tgtEl>
                                      </p:cBhvr>
                                    </p:animEffect>
                                  </p:childTnLst>
                                </p:cTn>
                              </p:par>
                            </p:childTnLst>
                          </p:cTn>
                        </p:par>
                      </p:childTnLst>
                    </p:cTn>
                  </p:par>
                  <p:par>
                    <p:cTn id="47" fill="hold">
                      <p:stCondLst>
                        <p:cond delay="indefinite"/>
                      </p:stCondLst>
                      <p:childTnLst>
                        <p:par>
                          <p:cTn id="48" fill="hold">
                            <p:stCondLst>
                              <p:cond delay="0"/>
                            </p:stCondLst>
                            <p:childTnLst>
                              <p:par>
                                <p:cTn id="49" presetID="41" presetClass="entr" presetSubtype="0" fill="hold" grpId="0" nodeType="clickEffect">
                                  <p:stCondLst>
                                    <p:cond delay="0"/>
                                  </p:stCondLst>
                                  <p:iterate type="lt">
                                    <p:tmPct val="10000"/>
                                  </p:iterate>
                                  <p:childTnLst>
                                    <p:set>
                                      <p:cBhvr>
                                        <p:cTn id="50" dur="1" fill="hold">
                                          <p:stCondLst>
                                            <p:cond delay="0"/>
                                          </p:stCondLst>
                                        </p:cTn>
                                        <p:tgtEl>
                                          <p:spTgt spid="17">
                                            <p:txEl>
                                              <p:pRg st="6" end="6"/>
                                            </p:txEl>
                                          </p:spTgt>
                                        </p:tgtEl>
                                        <p:attrNameLst>
                                          <p:attrName>style.visibility</p:attrName>
                                        </p:attrNameLst>
                                      </p:cBhvr>
                                      <p:to>
                                        <p:strVal val="visible"/>
                                      </p:to>
                                    </p:set>
                                    <p:anim calcmode="lin" valueType="num">
                                      <p:cBhvr>
                                        <p:cTn id="51" dur="500" fill="hold"/>
                                        <p:tgtEl>
                                          <p:spTgt spid="17">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17">
                                            <p:txEl>
                                              <p:pRg st="6" end="6"/>
                                            </p:txEl>
                                          </p:spTgt>
                                        </p:tgtEl>
                                        <p:attrNameLst>
                                          <p:attrName>ppt_y</p:attrName>
                                        </p:attrNameLst>
                                      </p:cBhvr>
                                      <p:tavLst>
                                        <p:tav tm="0">
                                          <p:val>
                                            <p:strVal val="#ppt_y"/>
                                          </p:val>
                                        </p:tav>
                                        <p:tav tm="100000">
                                          <p:val>
                                            <p:strVal val="#ppt_y"/>
                                          </p:val>
                                        </p:tav>
                                      </p:tavLst>
                                    </p:anim>
                                    <p:anim calcmode="lin" valueType="num">
                                      <p:cBhvr>
                                        <p:cTn id="53" dur="500" fill="hold"/>
                                        <p:tgtEl>
                                          <p:spTgt spid="17">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17">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17">
                                            <p:txEl>
                                              <p:pRg st="6" end="6"/>
                                            </p:txEl>
                                          </p:spTgt>
                                        </p:tgtEl>
                                      </p:cBhvr>
                                    </p:animEffect>
                                  </p:childTnLst>
                                </p:cTn>
                              </p:par>
                            </p:childTnLst>
                          </p:cTn>
                        </p:par>
                        <p:par>
                          <p:cTn id="56" fill="hold">
                            <p:stCondLst>
                              <p:cond delay="550"/>
                            </p:stCondLst>
                            <p:childTnLst>
                              <p:par>
                                <p:cTn id="57" presetID="10" presetClass="entr" presetSubtype="0" fill="hold" nodeType="afterEffect">
                                  <p:stCondLst>
                                    <p:cond delay="0"/>
                                  </p:stCondLst>
                                  <p:childTnLst>
                                    <p:set>
                                      <p:cBhvr>
                                        <p:cTn id="58" dur="1" fill="hold">
                                          <p:stCondLst>
                                            <p:cond delay="0"/>
                                          </p:stCondLst>
                                        </p:cTn>
                                        <p:tgtEl>
                                          <p:spTgt spid="93199"/>
                                        </p:tgtEl>
                                        <p:attrNameLst>
                                          <p:attrName>style.visibility</p:attrName>
                                        </p:attrNameLst>
                                      </p:cBhvr>
                                      <p:to>
                                        <p:strVal val="visible"/>
                                      </p:to>
                                    </p:set>
                                    <p:animEffect transition="in" filter="fade">
                                      <p:cBhvr>
                                        <p:cTn id="59" dur="500"/>
                                        <p:tgtEl>
                                          <p:spTgt spid="93199"/>
                                        </p:tgtEl>
                                      </p:cBhvr>
                                    </p:animEffect>
                                  </p:childTnLst>
                                </p:cTn>
                              </p:par>
                            </p:childTnLst>
                          </p:cTn>
                        </p:par>
                      </p:childTnLst>
                    </p:cTn>
                  </p:par>
                  <p:par>
                    <p:cTn id="60" fill="hold">
                      <p:stCondLst>
                        <p:cond delay="indefinite"/>
                      </p:stCondLst>
                      <p:childTnLst>
                        <p:par>
                          <p:cTn id="61" fill="hold">
                            <p:stCondLst>
                              <p:cond delay="0"/>
                            </p:stCondLst>
                            <p:childTnLst>
                              <p:par>
                                <p:cTn id="62" presetID="12" presetClass="entr" presetSubtype="4" fill="hold" grpId="0" nodeType="click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additive="base">
                                        <p:cTn id="64" dur="500"/>
                                        <p:tgtEl>
                                          <p:spTgt spid="26"/>
                                        </p:tgtEl>
                                        <p:attrNameLst>
                                          <p:attrName>ppt_y</p:attrName>
                                        </p:attrNameLst>
                                      </p:cBhvr>
                                      <p:tavLst>
                                        <p:tav tm="0">
                                          <p:val>
                                            <p:strVal val="#ppt_y+#ppt_h*1.125000"/>
                                          </p:val>
                                        </p:tav>
                                        <p:tav tm="100000">
                                          <p:val>
                                            <p:strVal val="#ppt_y"/>
                                          </p:val>
                                        </p:tav>
                                      </p:tavLst>
                                    </p:anim>
                                    <p:animEffect transition="in" filter="wipe(up)">
                                      <p:cBhvr>
                                        <p:cTn id="65" dur="500"/>
                                        <p:tgtEl>
                                          <p:spTgt spid="26"/>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8" fill="hold" grpId="0" nodeType="click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500" fill="hold"/>
                                        <p:tgtEl>
                                          <p:spTgt spid="19"/>
                                        </p:tgtEl>
                                        <p:attrNameLst>
                                          <p:attrName>ppt_x</p:attrName>
                                        </p:attrNameLst>
                                      </p:cBhvr>
                                      <p:tavLst>
                                        <p:tav tm="0">
                                          <p:val>
                                            <p:strVal val="0-#ppt_w/2"/>
                                          </p:val>
                                        </p:tav>
                                        <p:tav tm="100000">
                                          <p:val>
                                            <p:strVal val="#ppt_x"/>
                                          </p:val>
                                        </p:tav>
                                      </p:tavLst>
                                    </p:anim>
                                    <p:anim calcmode="lin" valueType="num">
                                      <p:cBhvr additive="base">
                                        <p:cTn id="71"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1" presetClass="entr" presetSubtype="0" fill="hold" grpId="0" nodeType="clickEffect">
                                  <p:stCondLst>
                                    <p:cond delay="0"/>
                                  </p:stCondLst>
                                  <p:iterate type="lt">
                                    <p:tmPct val="10000"/>
                                  </p:iterate>
                                  <p:childTnLst>
                                    <p:set>
                                      <p:cBhvr>
                                        <p:cTn id="75" dur="1" fill="hold">
                                          <p:stCondLst>
                                            <p:cond delay="0"/>
                                          </p:stCondLst>
                                        </p:cTn>
                                        <p:tgtEl>
                                          <p:spTgt spid="20"/>
                                        </p:tgtEl>
                                        <p:attrNameLst>
                                          <p:attrName>style.visibility</p:attrName>
                                        </p:attrNameLst>
                                      </p:cBhvr>
                                      <p:to>
                                        <p:strVal val="visible"/>
                                      </p:to>
                                    </p:set>
                                    <p:anim calcmode="lin" valueType="num">
                                      <p:cBhvr>
                                        <p:cTn id="76"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20"/>
                                        </p:tgtEl>
                                        <p:attrNameLst>
                                          <p:attrName>ppt_y</p:attrName>
                                        </p:attrNameLst>
                                      </p:cBhvr>
                                      <p:tavLst>
                                        <p:tav tm="0">
                                          <p:val>
                                            <p:strVal val="#ppt_y"/>
                                          </p:val>
                                        </p:tav>
                                        <p:tav tm="100000">
                                          <p:val>
                                            <p:strVal val="#ppt_y"/>
                                          </p:val>
                                        </p:tav>
                                      </p:tavLst>
                                    </p:anim>
                                    <p:anim calcmode="lin" valueType="num">
                                      <p:cBhvr>
                                        <p:cTn id="78"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20"/>
                                        </p:tgtEl>
                                      </p:cBhvr>
                                    </p:animEffect>
                                  </p:childTnLst>
                                </p:cTn>
                              </p:par>
                            </p:childTnLst>
                          </p:cTn>
                        </p:par>
                      </p:childTnLst>
                    </p:cTn>
                  </p:par>
                  <p:par>
                    <p:cTn id="81" fill="hold">
                      <p:stCondLst>
                        <p:cond delay="indefinite"/>
                      </p:stCondLst>
                      <p:childTnLst>
                        <p:par>
                          <p:cTn id="82" fill="hold">
                            <p:stCondLst>
                              <p:cond delay="0"/>
                            </p:stCondLst>
                            <p:childTnLst>
                              <p:par>
                                <p:cTn id="83" presetID="30" presetClass="entr" presetSubtype="0" fill="hold" nodeType="click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800" decel="100000"/>
                                        <p:tgtEl>
                                          <p:spTgt spid="21"/>
                                        </p:tgtEl>
                                      </p:cBhvr>
                                    </p:animEffect>
                                    <p:anim calcmode="lin" valueType="num">
                                      <p:cBhvr>
                                        <p:cTn id="86" dur="800" decel="100000" fill="hold"/>
                                        <p:tgtEl>
                                          <p:spTgt spid="21"/>
                                        </p:tgtEl>
                                        <p:attrNameLst>
                                          <p:attrName>style.rotation</p:attrName>
                                        </p:attrNameLst>
                                      </p:cBhvr>
                                      <p:tavLst>
                                        <p:tav tm="0">
                                          <p:val>
                                            <p:fltVal val="-90"/>
                                          </p:val>
                                        </p:tav>
                                        <p:tav tm="100000">
                                          <p:val>
                                            <p:fltVal val="0"/>
                                          </p:val>
                                        </p:tav>
                                      </p:tavLst>
                                    </p:anim>
                                    <p:anim calcmode="lin" valueType="num">
                                      <p:cBhvr>
                                        <p:cTn id="87" dur="800" decel="100000" fill="hold"/>
                                        <p:tgtEl>
                                          <p:spTgt spid="21"/>
                                        </p:tgtEl>
                                        <p:attrNameLst>
                                          <p:attrName>ppt_x</p:attrName>
                                        </p:attrNameLst>
                                      </p:cBhvr>
                                      <p:tavLst>
                                        <p:tav tm="0">
                                          <p:val>
                                            <p:strVal val="#ppt_x+0.4"/>
                                          </p:val>
                                        </p:tav>
                                        <p:tav tm="100000">
                                          <p:val>
                                            <p:strVal val="#ppt_x-0.05"/>
                                          </p:val>
                                        </p:tav>
                                      </p:tavLst>
                                    </p:anim>
                                    <p:anim calcmode="lin" valueType="num">
                                      <p:cBhvr>
                                        <p:cTn id="88" dur="800" decel="100000" fill="hold"/>
                                        <p:tgtEl>
                                          <p:spTgt spid="21"/>
                                        </p:tgtEl>
                                        <p:attrNameLst>
                                          <p:attrName>ppt_y</p:attrName>
                                        </p:attrNameLst>
                                      </p:cBhvr>
                                      <p:tavLst>
                                        <p:tav tm="0">
                                          <p:val>
                                            <p:strVal val="#ppt_y-0.4"/>
                                          </p:val>
                                        </p:tav>
                                        <p:tav tm="100000">
                                          <p:val>
                                            <p:strVal val="#ppt_y+0.1"/>
                                          </p:val>
                                        </p:tav>
                                      </p:tavLst>
                                    </p:anim>
                                    <p:anim calcmode="lin" valueType="num">
                                      <p:cBhvr>
                                        <p:cTn id="89" dur="200" accel="100000" fill="hold">
                                          <p:stCondLst>
                                            <p:cond delay="800"/>
                                          </p:stCondLst>
                                        </p:cTn>
                                        <p:tgtEl>
                                          <p:spTgt spid="21"/>
                                        </p:tgtEl>
                                        <p:attrNameLst>
                                          <p:attrName>ppt_x</p:attrName>
                                        </p:attrNameLst>
                                      </p:cBhvr>
                                      <p:tavLst>
                                        <p:tav tm="0">
                                          <p:val>
                                            <p:strVal val="#ppt_x-0.05"/>
                                          </p:val>
                                        </p:tav>
                                        <p:tav tm="100000">
                                          <p:val>
                                            <p:strVal val="#ppt_x"/>
                                          </p:val>
                                        </p:tav>
                                      </p:tavLst>
                                    </p:anim>
                                    <p:anim calcmode="lin" valueType="num">
                                      <p:cBhvr>
                                        <p:cTn id="90" dur="200" accel="100000" fill="hold">
                                          <p:stCondLst>
                                            <p:cond delay="800"/>
                                          </p:stCondLst>
                                        </p:cTn>
                                        <p:tgtEl>
                                          <p:spTgt spid="21"/>
                                        </p:tgtEl>
                                        <p:attrNameLst>
                                          <p:attrName>ppt_y</p:attrName>
                                        </p:attrNameLst>
                                      </p:cBhvr>
                                      <p:tavLst>
                                        <p:tav tm="0">
                                          <p:val>
                                            <p:strVal val="#ppt_y+0.1"/>
                                          </p:val>
                                        </p:tav>
                                        <p:tav tm="100000">
                                          <p:val>
                                            <p:strVal val="#ppt_y"/>
                                          </p:val>
                                        </p:tav>
                                      </p:tavLst>
                                    </p:anim>
                                  </p:childTnLst>
                                </p:cTn>
                              </p:par>
                            </p:childTnLst>
                          </p:cTn>
                        </p:par>
                        <p:par>
                          <p:cTn id="91" fill="hold">
                            <p:stCondLst>
                              <p:cond delay="1000"/>
                            </p:stCondLst>
                            <p:childTnLst>
                              <p:par>
                                <p:cTn id="92" presetID="12" presetClass="entr" presetSubtype="4" fill="hold" grpId="0" nodeType="afterEffect">
                                  <p:stCondLst>
                                    <p:cond delay="0"/>
                                  </p:stCondLst>
                                  <p:childTnLst>
                                    <p:set>
                                      <p:cBhvr>
                                        <p:cTn id="93" dur="1" fill="hold">
                                          <p:stCondLst>
                                            <p:cond delay="0"/>
                                          </p:stCondLst>
                                        </p:cTn>
                                        <p:tgtEl>
                                          <p:spTgt spid="22"/>
                                        </p:tgtEl>
                                        <p:attrNameLst>
                                          <p:attrName>style.visibility</p:attrName>
                                        </p:attrNameLst>
                                      </p:cBhvr>
                                      <p:to>
                                        <p:strVal val="visible"/>
                                      </p:to>
                                    </p:set>
                                    <p:anim calcmode="lin" valueType="num">
                                      <p:cBhvr additive="base">
                                        <p:cTn id="94" dur="500"/>
                                        <p:tgtEl>
                                          <p:spTgt spid="22"/>
                                        </p:tgtEl>
                                        <p:attrNameLst>
                                          <p:attrName>ppt_y</p:attrName>
                                        </p:attrNameLst>
                                      </p:cBhvr>
                                      <p:tavLst>
                                        <p:tav tm="0">
                                          <p:val>
                                            <p:strVal val="#ppt_y+#ppt_h*1.125000"/>
                                          </p:val>
                                        </p:tav>
                                        <p:tav tm="100000">
                                          <p:val>
                                            <p:strVal val="#ppt_y"/>
                                          </p:val>
                                        </p:tav>
                                      </p:tavLst>
                                    </p:anim>
                                    <p:animEffect transition="in" filter="wipe(up)">
                                      <p:cBhvr>
                                        <p:cTn id="9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uiExpand="1" build="p"/>
      <p:bldP spid="93193" grpId="0"/>
      <p:bldP spid="93195" grpId="0"/>
      <p:bldP spid="26" grpId="0"/>
      <p:bldP spid="19" grpId="0"/>
      <p:bldP spid="20"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79512" y="116632"/>
            <a:ext cx="1305165" cy="369332"/>
          </a:xfrm>
          <a:prstGeom prst="rect">
            <a:avLst/>
          </a:prstGeom>
        </p:spPr>
        <p:txBody>
          <a:bodyPr wrap="none">
            <a:spAutoFit/>
          </a:bodyPr>
          <a:lstStyle/>
          <a:p>
            <a:r>
              <a:rPr lang="fr-FR" b="1" u="sng" dirty="0"/>
              <a:t>A RETENIR :</a:t>
            </a:r>
            <a:endParaRPr lang="fr-FR" dirty="0"/>
          </a:p>
        </p:txBody>
      </p:sp>
      <p:sp>
        <p:nvSpPr>
          <p:cNvPr id="10" name="Rectangle 9"/>
          <p:cNvSpPr/>
          <p:nvPr/>
        </p:nvSpPr>
        <p:spPr>
          <a:xfrm>
            <a:off x="179512" y="476672"/>
            <a:ext cx="8856984" cy="1000274"/>
          </a:xfrm>
          <a:prstGeom prst="rect">
            <a:avLst/>
          </a:prstGeom>
        </p:spPr>
        <p:txBody>
          <a:bodyPr wrap="square">
            <a:spAutoFit/>
          </a:bodyPr>
          <a:lstStyle/>
          <a:p>
            <a:pPr algn="just"/>
            <a:r>
              <a:rPr lang="fr-FR" dirty="0">
                <a:solidFill>
                  <a:srgbClr val="FF0000"/>
                </a:solidFill>
              </a:rPr>
              <a:t>Le </a:t>
            </a:r>
            <a:r>
              <a:rPr lang="fr-FR" b="1" dirty="0">
                <a:solidFill>
                  <a:srgbClr val="FF0000"/>
                </a:solidFill>
              </a:rPr>
              <a:t>pH</a:t>
            </a:r>
            <a:r>
              <a:rPr lang="fr-FR" dirty="0">
                <a:solidFill>
                  <a:srgbClr val="FF0000"/>
                </a:solidFill>
              </a:rPr>
              <a:t> d’une solution aqueuse d’acide fort de concentration en soluté apporté </a:t>
            </a:r>
            <a:r>
              <a:rPr lang="fr-FR" b="1" i="1" dirty="0">
                <a:solidFill>
                  <a:srgbClr val="FF0000"/>
                </a:solidFill>
              </a:rPr>
              <a:t>c</a:t>
            </a:r>
            <a:r>
              <a:rPr lang="fr-FR" b="1" baseline="-25000" dirty="0">
                <a:solidFill>
                  <a:srgbClr val="FF0000"/>
                </a:solidFill>
              </a:rPr>
              <a:t>0</a:t>
            </a:r>
            <a:r>
              <a:rPr lang="fr-FR" dirty="0">
                <a:solidFill>
                  <a:srgbClr val="FF0000"/>
                </a:solidFill>
              </a:rPr>
              <a:t> (en </a:t>
            </a:r>
            <a:r>
              <a:rPr lang="fr-FR" dirty="0" err="1">
                <a:solidFill>
                  <a:srgbClr val="FF0000"/>
                </a:solidFill>
              </a:rPr>
              <a:t>mol.L</a:t>
            </a:r>
            <a:r>
              <a:rPr lang="fr-FR" dirty="0">
                <a:solidFill>
                  <a:srgbClr val="FF0000"/>
                </a:solidFill>
              </a:rPr>
              <a:t> </a:t>
            </a:r>
            <a:r>
              <a:rPr lang="fr-FR" baseline="30000" dirty="0">
                <a:solidFill>
                  <a:srgbClr val="FF0000"/>
                </a:solidFill>
              </a:rPr>
              <a:t>–1</a:t>
            </a:r>
            <a:r>
              <a:rPr lang="fr-FR" dirty="0">
                <a:solidFill>
                  <a:srgbClr val="FF0000"/>
                </a:solidFill>
              </a:rPr>
              <a:t>) est :</a:t>
            </a:r>
          </a:p>
          <a:p>
            <a:endParaRPr lang="fr-FR" sz="500" dirty="0">
              <a:solidFill>
                <a:srgbClr val="FF0000"/>
              </a:solidFill>
            </a:endParaRPr>
          </a:p>
          <a:p>
            <a:pPr algn="ctr"/>
            <a:r>
              <a:rPr lang="fr-FR" b="1" dirty="0">
                <a:solidFill>
                  <a:srgbClr val="FF0000"/>
                </a:solidFill>
              </a:rPr>
              <a:t>pH = – log </a:t>
            </a:r>
            <a:r>
              <a:rPr lang="fr-FR" b="1" i="1" dirty="0">
                <a:solidFill>
                  <a:srgbClr val="FF0000"/>
                </a:solidFill>
              </a:rPr>
              <a:t>c</a:t>
            </a:r>
            <a:r>
              <a:rPr lang="fr-FR" b="1" baseline="-25000" dirty="0">
                <a:solidFill>
                  <a:srgbClr val="FF0000"/>
                </a:solidFill>
              </a:rPr>
              <a:t>0</a:t>
            </a:r>
            <a:endParaRPr lang="fr-FR" dirty="0">
              <a:solidFill>
                <a:srgbClr val="FF0000"/>
              </a:solidFill>
            </a:endParaRPr>
          </a:p>
        </p:txBody>
      </p:sp>
      <p:sp>
        <p:nvSpPr>
          <p:cNvPr id="11" name="Rectangle 10"/>
          <p:cNvSpPr/>
          <p:nvPr/>
        </p:nvSpPr>
        <p:spPr>
          <a:xfrm>
            <a:off x="179512" y="1484784"/>
            <a:ext cx="2240678" cy="369332"/>
          </a:xfrm>
          <a:prstGeom prst="rect">
            <a:avLst/>
          </a:prstGeom>
        </p:spPr>
        <p:txBody>
          <a:bodyPr wrap="none">
            <a:spAutoFit/>
          </a:bodyPr>
          <a:lstStyle/>
          <a:p>
            <a:r>
              <a:rPr lang="fr-FR" b="1" u="sng" dirty="0"/>
              <a:t>Cas d’une base forte :</a:t>
            </a:r>
            <a:endParaRPr lang="fr-FR" dirty="0"/>
          </a:p>
        </p:txBody>
      </p:sp>
      <p:sp>
        <p:nvSpPr>
          <p:cNvPr id="12" name="Rectangle 11"/>
          <p:cNvSpPr/>
          <p:nvPr/>
        </p:nvSpPr>
        <p:spPr>
          <a:xfrm>
            <a:off x="179512" y="1846565"/>
            <a:ext cx="8856984" cy="646331"/>
          </a:xfrm>
          <a:prstGeom prst="rect">
            <a:avLst/>
          </a:prstGeom>
        </p:spPr>
        <p:txBody>
          <a:bodyPr wrap="square">
            <a:spAutoFit/>
          </a:bodyPr>
          <a:lstStyle/>
          <a:p>
            <a:pPr algn="just"/>
            <a:r>
              <a:rPr lang="fr-FR" dirty="0"/>
              <a:t>Tout comme l’acide fort, une base forte réagit totalement avec l’eau : l’état final, la quasi-totalité de la base forte A</a:t>
            </a:r>
            <a:r>
              <a:rPr lang="fr-FR" baseline="30000" dirty="0"/>
              <a:t>–</a:t>
            </a:r>
            <a:r>
              <a:rPr lang="fr-FR" dirty="0"/>
              <a:t>, initialement présente, a réagit.</a:t>
            </a:r>
          </a:p>
        </p:txBody>
      </p:sp>
      <p:pic>
        <p:nvPicPr>
          <p:cNvPr id="14" name="Image 13"/>
          <p:cNvPicPr/>
          <p:nvPr/>
        </p:nvPicPr>
        <p:blipFill>
          <a:blip r:embed="rId2" cstate="print"/>
          <a:srcRect/>
          <a:stretch>
            <a:fillRect/>
          </a:stretch>
        </p:blipFill>
        <p:spPr bwMode="auto">
          <a:xfrm>
            <a:off x="907450" y="2565064"/>
            <a:ext cx="7329101" cy="1260000"/>
          </a:xfrm>
          <a:prstGeom prst="rect">
            <a:avLst/>
          </a:prstGeom>
          <a:noFill/>
          <a:ln w="9525">
            <a:noFill/>
            <a:miter lim="800000"/>
            <a:headEnd/>
            <a:tailEnd/>
          </a:ln>
        </p:spPr>
      </p:pic>
      <p:grpSp>
        <p:nvGrpSpPr>
          <p:cNvPr id="4" name="Groupe 3"/>
          <p:cNvGrpSpPr/>
          <p:nvPr/>
        </p:nvGrpSpPr>
        <p:grpSpPr>
          <a:xfrm>
            <a:off x="323528" y="3969128"/>
            <a:ext cx="8424936" cy="1044048"/>
            <a:chOff x="323528" y="3969128"/>
            <a:chExt cx="8424936" cy="1044048"/>
          </a:xfrm>
        </p:grpSpPr>
        <p:sp>
          <p:nvSpPr>
            <p:cNvPr id="2" name="Rectangle 1">
              <a:extLst>
                <a:ext uri="{FF2B5EF4-FFF2-40B4-BE49-F238E27FC236}">
                  <a16:creationId xmlns:a16="http://schemas.microsoft.com/office/drawing/2014/main" id="{79957E68-D97A-459D-B4B2-FBCA2835BEDE}"/>
                </a:ext>
              </a:extLst>
            </p:cNvPr>
            <p:cNvSpPr/>
            <p:nvPr/>
          </p:nvSpPr>
          <p:spPr>
            <a:xfrm>
              <a:off x="323528" y="3969128"/>
              <a:ext cx="5575694" cy="369332"/>
            </a:xfrm>
            <a:prstGeom prst="rect">
              <a:avLst/>
            </a:prstGeom>
          </p:spPr>
          <p:txBody>
            <a:bodyPr wrap="square">
              <a:spAutoFit/>
            </a:bodyPr>
            <a:lstStyle/>
            <a:p>
              <a:r>
                <a:rPr lang="fr-FR" dirty="0"/>
                <a:t>À l’état final :       n(HO</a:t>
              </a:r>
              <a:r>
                <a:rPr lang="fr-FR" baseline="30000" dirty="0"/>
                <a:t>–</a:t>
              </a:r>
              <a:r>
                <a:rPr lang="fr-FR" dirty="0"/>
                <a:t>)</a:t>
              </a:r>
              <a:r>
                <a:rPr lang="fr-FR" i="1" baseline="-25000" dirty="0"/>
                <a:t>f</a:t>
              </a:r>
              <a:r>
                <a:rPr lang="fr-FR" dirty="0"/>
                <a:t> = </a:t>
              </a:r>
              <a:r>
                <a:rPr lang="fr-FR" i="1" dirty="0" err="1">
                  <a:latin typeface="Times New Roman" pitchFamily="18" charset="0"/>
                  <a:cs typeface="Times New Roman" pitchFamily="18" charset="0"/>
                </a:rPr>
                <a:t>x</a:t>
              </a:r>
              <a:r>
                <a:rPr lang="fr-FR" baseline="-25000" dirty="0" err="1"/>
                <a:t>max</a:t>
              </a:r>
              <a:r>
                <a:rPr lang="fr-FR" dirty="0"/>
                <a:t> = </a:t>
              </a:r>
              <a:r>
                <a:rPr lang="fr-FR" i="1" dirty="0" err="1">
                  <a:latin typeface="Times New Roman" pitchFamily="18" charset="0"/>
                  <a:cs typeface="Times New Roman" pitchFamily="18" charset="0"/>
                </a:rPr>
                <a:t>x</a:t>
              </a:r>
              <a:r>
                <a:rPr lang="fr-FR" i="1" baseline="-25000" dirty="0" err="1"/>
                <a:t>f</a:t>
              </a:r>
              <a:r>
                <a:rPr lang="fr-FR" dirty="0"/>
                <a:t> = </a:t>
              </a:r>
              <a:r>
                <a:rPr lang="fr-FR" i="1" dirty="0"/>
                <a:t>c</a:t>
              </a:r>
              <a:r>
                <a:rPr lang="fr-FR" baseline="-25000" dirty="0"/>
                <a:t>0</a:t>
              </a:r>
              <a:r>
                <a:rPr lang="fr-FR" dirty="0"/>
                <a:t> </a:t>
              </a:r>
              <a:r>
                <a:rPr lang="fr-FR" dirty="0">
                  <a:sym typeface="Symbol"/>
                </a:rPr>
                <a:t></a:t>
              </a:r>
              <a:r>
                <a:rPr lang="fr-FR" dirty="0"/>
                <a:t> V  </a:t>
              </a:r>
              <a:r>
                <a:rPr lang="fr-FR" dirty="0">
                  <a:sym typeface="Symbol"/>
                </a:rPr>
                <a:t></a:t>
              </a:r>
              <a:r>
                <a:rPr lang="fr-FR" dirty="0"/>
                <a:t>  [HO</a:t>
              </a:r>
              <a:r>
                <a:rPr lang="fr-FR" baseline="30000" dirty="0"/>
                <a:t>–</a:t>
              </a:r>
              <a:r>
                <a:rPr lang="fr-FR" dirty="0"/>
                <a:t>]</a:t>
              </a:r>
              <a:r>
                <a:rPr lang="fr-FR" i="1" baseline="-25000" dirty="0"/>
                <a:t>f</a:t>
              </a:r>
              <a:r>
                <a:rPr lang="fr-FR" dirty="0"/>
                <a:t> = </a:t>
              </a:r>
              <a:r>
                <a:rPr lang="fr-FR" i="1" dirty="0"/>
                <a:t>c</a:t>
              </a:r>
              <a:r>
                <a:rPr lang="fr-FR" baseline="-25000" dirty="0"/>
                <a:t>0</a:t>
              </a:r>
              <a:endParaRPr lang="fr-FR" dirty="0"/>
            </a:p>
          </p:txBody>
        </p:sp>
        <p:graphicFrame>
          <p:nvGraphicFramePr>
            <p:cNvPr id="3" name="Object 1">
              <a:extLst>
                <a:ext uri="{FF2B5EF4-FFF2-40B4-BE49-F238E27FC236}">
                  <a16:creationId xmlns:a16="http://schemas.microsoft.com/office/drawing/2014/main" id="{E61B74E1-0308-4467-ADC5-B54032544E62}"/>
                </a:ext>
              </a:extLst>
            </p:cNvPr>
            <p:cNvGraphicFramePr>
              <a:graphicFrameLocks noChangeAspect="1"/>
            </p:cNvGraphicFramePr>
            <p:nvPr>
              <p:extLst>
                <p:ext uri="{D42A27DB-BD31-4B8C-83A1-F6EECF244321}">
                  <p14:modId xmlns:p14="http://schemas.microsoft.com/office/powerpoint/2010/main" val="2160698686"/>
                </p:ext>
              </p:extLst>
            </p:nvPr>
          </p:nvGraphicFramePr>
          <p:xfrm>
            <a:off x="1979711" y="4468537"/>
            <a:ext cx="1992774" cy="396000"/>
          </p:xfrm>
          <a:graphic>
            <a:graphicData uri="http://schemas.openxmlformats.org/presentationml/2006/ole">
              <mc:AlternateContent xmlns:mc="http://schemas.openxmlformats.org/markup-compatibility/2006">
                <mc:Choice xmlns:v="urn:schemas-microsoft-com:vml" Requires="v">
                  <p:oleObj name="Equation" r:id="rId3" imgW="1485255" imgH="304668" progId="Equation.DSMT4">
                    <p:embed/>
                  </p:oleObj>
                </mc:Choice>
                <mc:Fallback>
                  <p:oleObj name="Equation" r:id="rId3" imgW="1485255" imgH="304668" progId="Equation.DSMT4">
                    <p:embed/>
                    <p:pic>
                      <p:nvPicPr>
                        <p:cNvPr id="10342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711" y="4468537"/>
                          <a:ext cx="1992774" cy="39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a:extLst>
                <a:ext uri="{FF2B5EF4-FFF2-40B4-BE49-F238E27FC236}">
                  <a16:creationId xmlns:a16="http://schemas.microsoft.com/office/drawing/2014/main" id="{543FF0DA-18A1-4861-9159-B4856A9AC645}"/>
                </a:ext>
              </a:extLst>
            </p:cNvPr>
            <p:cNvSpPr/>
            <p:nvPr/>
          </p:nvSpPr>
          <p:spPr>
            <a:xfrm>
              <a:off x="827584" y="4463892"/>
              <a:ext cx="3781741" cy="369332"/>
            </a:xfrm>
            <a:prstGeom prst="rect">
              <a:avLst/>
            </a:prstGeom>
          </p:spPr>
          <p:txBody>
            <a:bodyPr wrap="none">
              <a:spAutoFit/>
            </a:bodyPr>
            <a:lstStyle/>
            <a:p>
              <a:r>
                <a:rPr lang="fr-FR" dirty="0"/>
                <a:t>(Voir §2.3)                                           </a:t>
              </a:r>
              <a:r>
                <a:rPr lang="fr-FR" dirty="0">
                  <a:sym typeface="Symbol"/>
                </a:rPr>
                <a:t></a:t>
              </a:r>
              <a:endParaRPr lang="fr-FR" dirty="0"/>
            </a:p>
          </p:txBody>
        </p:sp>
        <p:graphicFrame>
          <p:nvGraphicFramePr>
            <p:cNvPr id="19" name="Object 3">
              <a:extLst>
                <a:ext uri="{FF2B5EF4-FFF2-40B4-BE49-F238E27FC236}">
                  <a16:creationId xmlns:a16="http://schemas.microsoft.com/office/drawing/2014/main" id="{F580C7B0-7E0B-4E0D-AA5E-942B6281AE30}"/>
                </a:ext>
              </a:extLst>
            </p:cNvPr>
            <p:cNvGraphicFramePr>
              <a:graphicFrameLocks noChangeAspect="1"/>
            </p:cNvGraphicFramePr>
            <p:nvPr>
              <p:extLst>
                <p:ext uri="{D42A27DB-BD31-4B8C-83A1-F6EECF244321}">
                  <p14:modId xmlns:p14="http://schemas.microsoft.com/office/powerpoint/2010/main" val="440096829"/>
                </p:ext>
              </p:extLst>
            </p:nvPr>
          </p:nvGraphicFramePr>
          <p:xfrm>
            <a:off x="4499992" y="4401176"/>
            <a:ext cx="2031840" cy="612000"/>
          </p:xfrm>
          <a:graphic>
            <a:graphicData uri="http://schemas.openxmlformats.org/presentationml/2006/ole">
              <mc:AlternateContent xmlns:mc="http://schemas.openxmlformats.org/markup-compatibility/2006">
                <mc:Choice xmlns:v="urn:schemas-microsoft-com:vml" Requires="v">
                  <p:oleObj name="Equation" r:id="rId5" imgW="1586811" imgH="495085" progId="Equation.DSMT4">
                    <p:embed/>
                  </p:oleObj>
                </mc:Choice>
                <mc:Fallback>
                  <p:oleObj name="Equation" r:id="rId5" imgW="1586811" imgH="495085" progId="Equation.DSMT4">
                    <p:embed/>
                    <p:pic>
                      <p:nvPicPr>
                        <p:cNvPr id="10342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9992" y="4401176"/>
                          <a:ext cx="2031840" cy="61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AutoShape 5">
              <a:extLst>
                <a:ext uri="{FF2B5EF4-FFF2-40B4-BE49-F238E27FC236}">
                  <a16:creationId xmlns:a16="http://schemas.microsoft.com/office/drawing/2014/main" id="{51714A48-6A22-43E5-8AEF-D462F918D683}"/>
                </a:ext>
              </a:extLst>
            </p:cNvPr>
            <p:cNvSpPr>
              <a:spLocks/>
            </p:cNvSpPr>
            <p:nvPr/>
          </p:nvSpPr>
          <p:spPr bwMode="auto">
            <a:xfrm>
              <a:off x="6732240" y="4041136"/>
              <a:ext cx="144016" cy="936104"/>
            </a:xfrm>
            <a:prstGeom prst="rightBrace">
              <a:avLst>
                <a:gd name="adj1" fmla="val 59052"/>
                <a:gd name="adj2" fmla="val 50000"/>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aphicFrame>
          <p:nvGraphicFramePr>
            <p:cNvPr id="23" name="Object 6">
              <a:extLst>
                <a:ext uri="{FF2B5EF4-FFF2-40B4-BE49-F238E27FC236}">
                  <a16:creationId xmlns:a16="http://schemas.microsoft.com/office/drawing/2014/main" id="{3C8706D9-31D6-4C83-B810-40568C6F8727}"/>
                </a:ext>
              </a:extLst>
            </p:cNvPr>
            <p:cNvGraphicFramePr>
              <a:graphicFrameLocks noChangeAspect="1"/>
            </p:cNvGraphicFramePr>
            <p:nvPr>
              <p:extLst>
                <p:ext uri="{D42A27DB-BD31-4B8C-83A1-F6EECF244321}">
                  <p14:modId xmlns:p14="http://schemas.microsoft.com/office/powerpoint/2010/main" val="1844087742"/>
                </p:ext>
              </p:extLst>
            </p:nvPr>
          </p:nvGraphicFramePr>
          <p:xfrm>
            <a:off x="7008464" y="4329188"/>
            <a:ext cx="1740000" cy="360000"/>
          </p:xfrm>
          <a:graphic>
            <a:graphicData uri="http://schemas.openxmlformats.org/presentationml/2006/ole">
              <mc:AlternateContent xmlns:mc="http://schemas.openxmlformats.org/markup-compatibility/2006">
                <mc:Choice xmlns:v="urn:schemas-microsoft-com:vml" Requires="v">
                  <p:oleObj name="Equation" r:id="rId7" imgW="1104900" imgH="228600" progId="Equation.DSMT4">
                    <p:embed/>
                  </p:oleObj>
                </mc:Choice>
                <mc:Fallback>
                  <p:oleObj name="Equation" r:id="rId7" imgW="1104900" imgH="228600" progId="Equation.DSMT4">
                    <p:embed/>
                    <p:pic>
                      <p:nvPicPr>
                        <p:cNvPr id="10343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08464" y="4329188"/>
                          <a:ext cx="1740000" cy="36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24" name="Rectangle 23">
            <a:extLst>
              <a:ext uri="{FF2B5EF4-FFF2-40B4-BE49-F238E27FC236}">
                <a16:creationId xmlns:a16="http://schemas.microsoft.com/office/drawing/2014/main" id="{FA3E76AB-FD64-4D6E-B294-8DF2CBF59DDD}"/>
              </a:ext>
            </a:extLst>
          </p:cNvPr>
          <p:cNvSpPr/>
          <p:nvPr/>
        </p:nvSpPr>
        <p:spPr>
          <a:xfrm>
            <a:off x="179512" y="5080392"/>
            <a:ext cx="1305165" cy="369332"/>
          </a:xfrm>
          <a:prstGeom prst="rect">
            <a:avLst/>
          </a:prstGeom>
        </p:spPr>
        <p:txBody>
          <a:bodyPr wrap="none">
            <a:spAutoFit/>
          </a:bodyPr>
          <a:lstStyle/>
          <a:p>
            <a:r>
              <a:rPr lang="fr-FR" b="1" u="sng" dirty="0"/>
              <a:t>A RETENIR :</a:t>
            </a:r>
            <a:endParaRPr lang="fr-FR" dirty="0"/>
          </a:p>
        </p:txBody>
      </p:sp>
      <p:sp>
        <p:nvSpPr>
          <p:cNvPr id="25" name="Rectangle 24">
            <a:extLst>
              <a:ext uri="{FF2B5EF4-FFF2-40B4-BE49-F238E27FC236}">
                <a16:creationId xmlns:a16="http://schemas.microsoft.com/office/drawing/2014/main" id="{462BAAC7-4557-4E4F-8EFE-4EB5CD71AC86}"/>
              </a:ext>
            </a:extLst>
          </p:cNvPr>
          <p:cNvSpPr/>
          <p:nvPr/>
        </p:nvSpPr>
        <p:spPr>
          <a:xfrm>
            <a:off x="179512" y="5440432"/>
            <a:ext cx="8856984" cy="1084912"/>
          </a:xfrm>
          <a:prstGeom prst="rect">
            <a:avLst/>
          </a:prstGeom>
        </p:spPr>
        <p:txBody>
          <a:bodyPr wrap="square">
            <a:spAutoFit/>
          </a:bodyPr>
          <a:lstStyle/>
          <a:p>
            <a:pPr algn="just"/>
            <a:r>
              <a:rPr lang="fr-FR" dirty="0">
                <a:solidFill>
                  <a:srgbClr val="FF0000"/>
                </a:solidFill>
              </a:rPr>
              <a:t>Le </a:t>
            </a:r>
            <a:r>
              <a:rPr lang="fr-FR" b="1" dirty="0">
                <a:solidFill>
                  <a:srgbClr val="FF0000"/>
                </a:solidFill>
              </a:rPr>
              <a:t>pH</a:t>
            </a:r>
            <a:r>
              <a:rPr lang="fr-FR" dirty="0">
                <a:solidFill>
                  <a:srgbClr val="FF0000"/>
                </a:solidFill>
              </a:rPr>
              <a:t> d’une solution aqueuse de base forte de concentration en soluté apporté </a:t>
            </a:r>
            <a:r>
              <a:rPr lang="fr-FR" b="1" i="1" dirty="0">
                <a:solidFill>
                  <a:srgbClr val="FF0000"/>
                </a:solidFill>
              </a:rPr>
              <a:t>c</a:t>
            </a:r>
            <a:r>
              <a:rPr lang="fr-FR" b="1" baseline="-25000" dirty="0">
                <a:solidFill>
                  <a:srgbClr val="FF0000"/>
                </a:solidFill>
              </a:rPr>
              <a:t>0</a:t>
            </a:r>
            <a:r>
              <a:rPr lang="fr-FR" dirty="0">
                <a:solidFill>
                  <a:srgbClr val="FF0000"/>
                </a:solidFill>
              </a:rPr>
              <a:t> (en </a:t>
            </a:r>
            <a:r>
              <a:rPr lang="fr-FR" dirty="0" err="1">
                <a:solidFill>
                  <a:srgbClr val="FF0000"/>
                </a:solidFill>
              </a:rPr>
              <a:t>mol.L</a:t>
            </a:r>
            <a:r>
              <a:rPr lang="fr-FR" dirty="0">
                <a:solidFill>
                  <a:srgbClr val="FF0000"/>
                </a:solidFill>
              </a:rPr>
              <a:t> </a:t>
            </a:r>
            <a:r>
              <a:rPr lang="fr-FR" baseline="30000" dirty="0">
                <a:solidFill>
                  <a:srgbClr val="FF0000"/>
                </a:solidFill>
              </a:rPr>
              <a:t>–1</a:t>
            </a:r>
            <a:r>
              <a:rPr lang="fr-FR" dirty="0">
                <a:solidFill>
                  <a:srgbClr val="FF0000"/>
                </a:solidFill>
              </a:rPr>
              <a:t>) est :</a:t>
            </a:r>
          </a:p>
          <a:p>
            <a:pPr algn="just"/>
            <a:endParaRPr lang="fr-FR" sz="800" dirty="0">
              <a:solidFill>
                <a:srgbClr val="FF0000"/>
              </a:solidFill>
            </a:endParaRPr>
          </a:p>
          <a:p>
            <a:pPr algn="ctr"/>
            <a:r>
              <a:rPr lang="fr-FR" b="1" dirty="0">
                <a:solidFill>
                  <a:srgbClr val="FF0000"/>
                </a:solidFill>
              </a:rPr>
              <a:t>pH = </a:t>
            </a:r>
            <a:r>
              <a:rPr lang="fr-FR" b="1" dirty="0" err="1">
                <a:solidFill>
                  <a:srgbClr val="FF0000"/>
                </a:solidFill>
              </a:rPr>
              <a:t>pK</a:t>
            </a:r>
            <a:r>
              <a:rPr lang="fr-FR" b="1" baseline="-25000" dirty="0" err="1">
                <a:solidFill>
                  <a:srgbClr val="FF0000"/>
                </a:solidFill>
              </a:rPr>
              <a:t>e</a:t>
            </a:r>
            <a:r>
              <a:rPr lang="fr-FR" b="1" dirty="0">
                <a:solidFill>
                  <a:srgbClr val="FF0000"/>
                </a:solidFill>
              </a:rPr>
              <a:t> + log </a:t>
            </a:r>
            <a:r>
              <a:rPr lang="fr-FR" b="1" i="1" dirty="0">
                <a:solidFill>
                  <a:srgbClr val="FF0000"/>
                </a:solidFill>
              </a:rPr>
              <a:t>c</a:t>
            </a:r>
            <a:r>
              <a:rPr lang="fr-FR" b="1" baseline="-25000" dirty="0">
                <a:solidFill>
                  <a:srgbClr val="FF0000"/>
                </a:solidFill>
              </a:rPr>
              <a:t>0</a:t>
            </a:r>
            <a:r>
              <a:rPr lang="fr-FR" dirty="0">
                <a:solidFill>
                  <a:srgbClr val="FF0000"/>
                </a:solidFill>
              </a:rPr>
              <a:t>       </a:t>
            </a:r>
            <a:r>
              <a:rPr lang="fr-FR" dirty="0"/>
              <a:t>(à 25°C : </a:t>
            </a:r>
            <a:r>
              <a:rPr lang="fr-FR" b="1" dirty="0"/>
              <a:t>pH = 14 + log </a:t>
            </a:r>
            <a:r>
              <a:rPr lang="fr-FR" b="1" i="1" dirty="0"/>
              <a:t>c</a:t>
            </a:r>
            <a:r>
              <a:rPr lang="fr-FR" b="1" baseline="-25000" dirty="0"/>
              <a:t>0</a:t>
            </a:r>
            <a:r>
              <a:rPr lang="fr-FR"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
                                            <p:txEl>
                                              <p:pRg st="0" end="0"/>
                                            </p:txEl>
                                          </p:spTgt>
                                        </p:tgtEl>
                                        <p:attrNameLst>
                                          <p:attrName>style.visibility</p:attrName>
                                        </p:attrNameLst>
                                      </p:cBhvr>
                                      <p:to>
                                        <p:strVal val="visible"/>
                                      </p:to>
                                    </p:set>
                                    <p:anim calcmode="discrete" valueType="clr">
                                      <p:cBhvr override="childStyle">
                                        <p:cTn id="7" dur="80"/>
                                        <p:tgtEl>
                                          <p:spTgt spid="1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0">
                                            <p:txEl>
                                              <p:pRg st="0" end="0"/>
                                            </p:txEl>
                                          </p:spTgt>
                                        </p:tgtEl>
                                        <p:attrNameLst>
                                          <p:attrName>fill.type</p:attrName>
                                        </p:attrNameLst>
                                      </p:cBhvr>
                                      <p:to>
                                        <p:strVal val="solid"/>
                                      </p:to>
                                    </p:set>
                                  </p:childTnLst>
                                </p:cTn>
                              </p:par>
                              <p:par>
                                <p:cTn id="10" presetID="27" presetClass="entr" presetSubtype="0" fill="hold" grpId="0" nodeType="withEffect">
                                  <p:stCondLst>
                                    <p:cond delay="3300"/>
                                  </p:stCondLst>
                                  <p:iterate type="lt">
                                    <p:tmPct val="50000"/>
                                  </p:iterate>
                                  <p:childTnLst>
                                    <p:set>
                                      <p:cBhvr>
                                        <p:cTn id="11" dur="1" fill="hold">
                                          <p:stCondLst>
                                            <p:cond delay="0"/>
                                          </p:stCondLst>
                                        </p:cTn>
                                        <p:tgtEl>
                                          <p:spTgt spid="10">
                                            <p:txEl>
                                              <p:pRg st="2" end="2"/>
                                            </p:txEl>
                                          </p:spTgt>
                                        </p:tgtEl>
                                        <p:attrNameLst>
                                          <p:attrName>style.visibility</p:attrName>
                                        </p:attrNameLst>
                                      </p:cBhvr>
                                      <p:to>
                                        <p:strVal val="visible"/>
                                      </p:to>
                                    </p:set>
                                    <p:anim calcmode="discrete" valueType="clr">
                                      <p:cBhvr override="childStyle">
                                        <p:cTn id="12" dur="80"/>
                                        <p:tgtEl>
                                          <p:spTgt spid="10">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0">
                                            <p:txEl>
                                              <p:pRg st="2" end="2"/>
                                            </p:txEl>
                                          </p:spTgt>
                                        </p:tgtEl>
                                        <p:attrNameLst>
                                          <p:attrName>fillcolor</p:attrName>
                                        </p:attrNameLst>
                                      </p:cBhvr>
                                      <p:tavLst>
                                        <p:tav tm="0">
                                          <p:val>
                                            <p:clrVal>
                                              <a:schemeClr val="accent2"/>
                                            </p:clrVal>
                                          </p:val>
                                        </p:tav>
                                        <p:tav tm="50000">
                                          <p:val>
                                            <p:clrVal>
                                              <a:schemeClr val="hlink"/>
                                            </p:clrVal>
                                          </p:val>
                                        </p:tav>
                                      </p:tavLst>
                                    </p:anim>
                                    <p:set>
                                      <p:cBhvr>
                                        <p:cTn id="14" dur="80"/>
                                        <p:tgtEl>
                                          <p:spTgt spid="10">
                                            <p:txEl>
                                              <p:pRg st="2" end="2"/>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2"/>
                                        </p:tgtEl>
                                        <p:attrNameLst>
                                          <p:attrName>ppt_y</p:attrName>
                                        </p:attrNameLst>
                                      </p:cBhvr>
                                      <p:tavLst>
                                        <p:tav tm="0">
                                          <p:val>
                                            <p:strVal val="#ppt_y"/>
                                          </p:val>
                                        </p:tav>
                                        <p:tav tm="100000">
                                          <p:val>
                                            <p:strVal val="#ppt_y"/>
                                          </p:val>
                                        </p:tav>
                                      </p:tavLst>
                                    </p:anim>
                                    <p:anim calcmode="lin" valueType="num">
                                      <p:cBhvr>
                                        <p:cTn id="2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2"/>
                                        </p:tgtEl>
                                      </p:cBhvr>
                                    </p:animEffect>
                                  </p:childTnLst>
                                </p:cTn>
                              </p:par>
                              <p:par>
                                <p:cTn id="30" presetID="30" presetClass="entr" presetSubtype="0" fill="hold" nodeType="withEffect">
                                  <p:stCondLst>
                                    <p:cond delay="71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800" decel="100000"/>
                                        <p:tgtEl>
                                          <p:spTgt spid="14"/>
                                        </p:tgtEl>
                                      </p:cBhvr>
                                    </p:animEffect>
                                    <p:anim calcmode="lin" valueType="num">
                                      <p:cBhvr>
                                        <p:cTn id="33" dur="800" decel="100000" fill="hold"/>
                                        <p:tgtEl>
                                          <p:spTgt spid="14"/>
                                        </p:tgtEl>
                                        <p:attrNameLst>
                                          <p:attrName>style.rotation</p:attrName>
                                        </p:attrNameLst>
                                      </p:cBhvr>
                                      <p:tavLst>
                                        <p:tav tm="0">
                                          <p:val>
                                            <p:fltVal val="-90"/>
                                          </p:val>
                                        </p:tav>
                                        <p:tav tm="100000">
                                          <p:val>
                                            <p:fltVal val="0"/>
                                          </p:val>
                                        </p:tav>
                                      </p:tavLst>
                                    </p:anim>
                                    <p:anim calcmode="lin" valueType="num">
                                      <p:cBhvr>
                                        <p:cTn id="34" dur="800" decel="100000" fill="hold"/>
                                        <p:tgtEl>
                                          <p:spTgt spid="14"/>
                                        </p:tgtEl>
                                        <p:attrNameLst>
                                          <p:attrName>ppt_x</p:attrName>
                                        </p:attrNameLst>
                                      </p:cBhvr>
                                      <p:tavLst>
                                        <p:tav tm="0">
                                          <p:val>
                                            <p:strVal val="#ppt_x+0.4"/>
                                          </p:val>
                                        </p:tav>
                                        <p:tav tm="100000">
                                          <p:val>
                                            <p:strVal val="#ppt_x-0.05"/>
                                          </p:val>
                                        </p:tav>
                                      </p:tavLst>
                                    </p:anim>
                                    <p:anim calcmode="lin" valueType="num">
                                      <p:cBhvr>
                                        <p:cTn id="35" dur="800" decel="100000" fill="hold"/>
                                        <p:tgtEl>
                                          <p:spTgt spid="14"/>
                                        </p:tgtEl>
                                        <p:attrNameLst>
                                          <p:attrName>ppt_y</p:attrName>
                                        </p:attrNameLst>
                                      </p:cBhvr>
                                      <p:tavLst>
                                        <p:tav tm="0">
                                          <p:val>
                                            <p:strVal val="#ppt_y-0.4"/>
                                          </p:val>
                                        </p:tav>
                                        <p:tav tm="100000">
                                          <p:val>
                                            <p:strVal val="#ppt_y+0.1"/>
                                          </p:val>
                                        </p:tav>
                                      </p:tavLst>
                                    </p:anim>
                                    <p:anim calcmode="lin" valueType="num">
                                      <p:cBhvr>
                                        <p:cTn id="36"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37"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childTnLst>
                          </p:cTn>
                        </p:par>
                        <p:par>
                          <p:cTn id="38" fill="hold">
                            <p:stCondLst>
                              <p:cond delay="8100"/>
                            </p:stCondLst>
                            <p:childTnLst>
                              <p:par>
                                <p:cTn id="39" presetID="30"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800" decel="100000"/>
                                        <p:tgtEl>
                                          <p:spTgt spid="4"/>
                                        </p:tgtEl>
                                      </p:cBhvr>
                                    </p:animEffect>
                                    <p:anim calcmode="lin" valueType="num">
                                      <p:cBhvr>
                                        <p:cTn id="42" dur="800" decel="100000" fill="hold"/>
                                        <p:tgtEl>
                                          <p:spTgt spid="4"/>
                                        </p:tgtEl>
                                        <p:attrNameLst>
                                          <p:attrName>style.rotation</p:attrName>
                                        </p:attrNameLst>
                                      </p:cBhvr>
                                      <p:tavLst>
                                        <p:tav tm="0">
                                          <p:val>
                                            <p:fltVal val="-90"/>
                                          </p:val>
                                        </p:tav>
                                        <p:tav tm="100000">
                                          <p:val>
                                            <p:fltVal val="0"/>
                                          </p:val>
                                        </p:tav>
                                      </p:tavLst>
                                    </p:anim>
                                    <p:anim calcmode="lin" valueType="num">
                                      <p:cBhvr>
                                        <p:cTn id="43" dur="800" decel="100000" fill="hold"/>
                                        <p:tgtEl>
                                          <p:spTgt spid="4"/>
                                        </p:tgtEl>
                                        <p:attrNameLst>
                                          <p:attrName>ppt_x</p:attrName>
                                        </p:attrNameLst>
                                      </p:cBhvr>
                                      <p:tavLst>
                                        <p:tav tm="0">
                                          <p:val>
                                            <p:strVal val="#ppt_x+0.4"/>
                                          </p:val>
                                        </p:tav>
                                        <p:tav tm="100000">
                                          <p:val>
                                            <p:strVal val="#ppt_x-0.05"/>
                                          </p:val>
                                        </p:tav>
                                      </p:tavLst>
                                    </p:anim>
                                    <p:anim calcmode="lin" valueType="num">
                                      <p:cBhvr>
                                        <p:cTn id="44" dur="800" decel="100000" fill="hold"/>
                                        <p:tgtEl>
                                          <p:spTgt spid="4"/>
                                        </p:tgtEl>
                                        <p:attrNameLst>
                                          <p:attrName>ppt_y</p:attrName>
                                        </p:attrNameLst>
                                      </p:cBhvr>
                                      <p:tavLst>
                                        <p:tav tm="0">
                                          <p:val>
                                            <p:strVal val="#ppt_y-0.4"/>
                                          </p:val>
                                        </p:tav>
                                        <p:tav tm="100000">
                                          <p:val>
                                            <p:strVal val="#ppt_y+0.1"/>
                                          </p:val>
                                        </p:tav>
                                      </p:tavLst>
                                    </p:anim>
                                    <p:anim calcmode="lin" valueType="num">
                                      <p:cBhvr>
                                        <p:cTn id="45"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46"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7" presetClass="entr" presetSubtype="0" fill="hold" grpId="0" nodeType="clickEffect">
                                  <p:stCondLst>
                                    <p:cond delay="0"/>
                                  </p:stCondLst>
                                  <p:iterate type="lt">
                                    <p:tmPct val="50000"/>
                                  </p:iterate>
                                  <p:childTnLst>
                                    <p:set>
                                      <p:cBhvr>
                                        <p:cTn id="56" dur="1" fill="hold">
                                          <p:stCondLst>
                                            <p:cond delay="0"/>
                                          </p:stCondLst>
                                        </p:cTn>
                                        <p:tgtEl>
                                          <p:spTgt spid="25">
                                            <p:txEl>
                                              <p:pRg st="0" end="0"/>
                                            </p:txEl>
                                          </p:spTgt>
                                        </p:tgtEl>
                                        <p:attrNameLst>
                                          <p:attrName>style.visibility</p:attrName>
                                        </p:attrNameLst>
                                      </p:cBhvr>
                                      <p:to>
                                        <p:strVal val="visible"/>
                                      </p:to>
                                    </p:set>
                                    <p:anim calcmode="discrete" valueType="clr">
                                      <p:cBhvr override="childStyle">
                                        <p:cTn id="57" dur="80"/>
                                        <p:tgtEl>
                                          <p:spTgt spid="2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25">
                                            <p:txEl>
                                              <p:pRg st="0" end="0"/>
                                            </p:txEl>
                                          </p:spTgt>
                                        </p:tgtEl>
                                        <p:attrNameLst>
                                          <p:attrName>fillcolor</p:attrName>
                                        </p:attrNameLst>
                                      </p:cBhvr>
                                      <p:tavLst>
                                        <p:tav tm="0">
                                          <p:val>
                                            <p:clrVal>
                                              <a:schemeClr val="accent2"/>
                                            </p:clrVal>
                                          </p:val>
                                        </p:tav>
                                        <p:tav tm="50000">
                                          <p:val>
                                            <p:clrVal>
                                              <a:schemeClr val="hlink"/>
                                            </p:clrVal>
                                          </p:val>
                                        </p:tav>
                                      </p:tavLst>
                                    </p:anim>
                                    <p:set>
                                      <p:cBhvr>
                                        <p:cTn id="59" dur="80"/>
                                        <p:tgtEl>
                                          <p:spTgt spid="25">
                                            <p:txEl>
                                              <p:pRg st="0" end="0"/>
                                            </p:txEl>
                                          </p:spTgt>
                                        </p:tgtEl>
                                        <p:attrNameLst>
                                          <p:attrName>fill.type</p:attrName>
                                        </p:attrNameLst>
                                      </p:cBhvr>
                                      <p:to>
                                        <p:strVal val="solid"/>
                                      </p:to>
                                    </p:set>
                                  </p:childTnLst>
                                </p:cTn>
                              </p:par>
                            </p:childTnLst>
                          </p:cTn>
                        </p:par>
                      </p:childTnLst>
                    </p:cTn>
                  </p:par>
                  <p:par>
                    <p:cTn id="60" fill="hold">
                      <p:stCondLst>
                        <p:cond delay="indefinite"/>
                      </p:stCondLst>
                      <p:childTnLst>
                        <p:par>
                          <p:cTn id="61" fill="hold">
                            <p:stCondLst>
                              <p:cond delay="0"/>
                            </p:stCondLst>
                            <p:childTnLst>
                              <p:par>
                                <p:cTn id="62" presetID="27" presetClass="entr" presetSubtype="0" fill="hold" grpId="0" nodeType="clickEffect">
                                  <p:stCondLst>
                                    <p:cond delay="0"/>
                                  </p:stCondLst>
                                  <p:iterate type="lt">
                                    <p:tmPct val="50000"/>
                                  </p:iterate>
                                  <p:childTnLst>
                                    <p:set>
                                      <p:cBhvr>
                                        <p:cTn id="63" dur="1" fill="hold">
                                          <p:stCondLst>
                                            <p:cond delay="0"/>
                                          </p:stCondLst>
                                        </p:cTn>
                                        <p:tgtEl>
                                          <p:spTgt spid="25">
                                            <p:txEl>
                                              <p:pRg st="2" end="2"/>
                                            </p:txEl>
                                          </p:spTgt>
                                        </p:tgtEl>
                                        <p:attrNameLst>
                                          <p:attrName>style.visibility</p:attrName>
                                        </p:attrNameLst>
                                      </p:cBhvr>
                                      <p:to>
                                        <p:strVal val="visible"/>
                                      </p:to>
                                    </p:set>
                                    <p:anim calcmode="discrete" valueType="clr">
                                      <p:cBhvr override="childStyle">
                                        <p:cTn id="64" dur="80"/>
                                        <p:tgtEl>
                                          <p:spTgt spid="2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5" dur="80"/>
                                        <p:tgtEl>
                                          <p:spTgt spid="25">
                                            <p:txEl>
                                              <p:pRg st="2" end="2"/>
                                            </p:txEl>
                                          </p:spTgt>
                                        </p:tgtEl>
                                        <p:attrNameLst>
                                          <p:attrName>fillcolor</p:attrName>
                                        </p:attrNameLst>
                                      </p:cBhvr>
                                      <p:tavLst>
                                        <p:tav tm="0">
                                          <p:val>
                                            <p:clrVal>
                                              <a:schemeClr val="accent2"/>
                                            </p:clrVal>
                                          </p:val>
                                        </p:tav>
                                        <p:tav tm="50000">
                                          <p:val>
                                            <p:clrVal>
                                              <a:schemeClr val="hlink"/>
                                            </p:clrVal>
                                          </p:val>
                                        </p:tav>
                                      </p:tavLst>
                                    </p:anim>
                                    <p:set>
                                      <p:cBhvr>
                                        <p:cTn id="66" dur="80"/>
                                        <p:tgtEl>
                                          <p:spTgt spid="25">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1" grpId="0"/>
      <p:bldP spid="12" grpId="0"/>
      <p:bldP spid="24" grpId="0"/>
      <p:bldP spid="2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79512" y="116632"/>
            <a:ext cx="1185261" cy="369332"/>
          </a:xfrm>
          <a:prstGeom prst="rect">
            <a:avLst/>
          </a:prstGeom>
        </p:spPr>
        <p:txBody>
          <a:bodyPr wrap="none">
            <a:spAutoFit/>
          </a:bodyPr>
          <a:lstStyle/>
          <a:p>
            <a:r>
              <a:rPr lang="fr-FR" u="sng" dirty="0"/>
              <a:t>Exemples :</a:t>
            </a:r>
            <a:endParaRPr lang="fr-FR" dirty="0"/>
          </a:p>
        </p:txBody>
      </p:sp>
      <p:sp>
        <p:nvSpPr>
          <p:cNvPr id="17" name="Rectangle 16"/>
          <p:cNvSpPr/>
          <p:nvPr/>
        </p:nvSpPr>
        <p:spPr>
          <a:xfrm>
            <a:off x="251520" y="476672"/>
            <a:ext cx="6589240" cy="923330"/>
          </a:xfrm>
          <a:prstGeom prst="rect">
            <a:avLst/>
          </a:prstGeom>
        </p:spPr>
        <p:txBody>
          <a:bodyPr wrap="none">
            <a:spAutoFit/>
          </a:bodyPr>
          <a:lstStyle/>
          <a:p>
            <a:pPr>
              <a:buFontTx/>
              <a:buChar char="-"/>
            </a:pPr>
            <a:r>
              <a:rPr lang="fr-FR" dirty="0"/>
              <a:t>  Acides forts : HCℓ, HNO</a:t>
            </a:r>
            <a:r>
              <a:rPr lang="fr-FR" baseline="-25000" dirty="0"/>
              <a:t>3</a:t>
            </a:r>
            <a:r>
              <a:rPr lang="fr-FR" dirty="0"/>
              <a:t>, H</a:t>
            </a:r>
            <a:r>
              <a:rPr lang="fr-FR" baseline="-25000" dirty="0"/>
              <a:t>2</a:t>
            </a:r>
            <a:r>
              <a:rPr lang="fr-FR" dirty="0"/>
              <a:t>SO</a:t>
            </a:r>
            <a:r>
              <a:rPr lang="fr-FR" baseline="-25000" dirty="0"/>
              <a:t>4</a:t>
            </a:r>
            <a:r>
              <a:rPr lang="fr-FR" dirty="0"/>
              <a:t>, ...</a:t>
            </a:r>
          </a:p>
          <a:p>
            <a:pPr>
              <a:buFontTx/>
              <a:buChar char="-"/>
            </a:pPr>
            <a:r>
              <a:rPr lang="fr-FR" dirty="0"/>
              <a:t>  Bases fortes : </a:t>
            </a:r>
            <a:r>
              <a:rPr lang="fr-FR" dirty="0" err="1"/>
              <a:t>NaOH</a:t>
            </a:r>
            <a:r>
              <a:rPr lang="fr-FR" dirty="0"/>
              <a:t> (hydroxyde de sodium), NH</a:t>
            </a:r>
            <a:r>
              <a:rPr lang="fr-FR" baseline="-25000" dirty="0"/>
              <a:t>2</a:t>
            </a:r>
            <a:r>
              <a:rPr lang="fr-FR" baseline="30000" dirty="0"/>
              <a:t>–</a:t>
            </a:r>
            <a:r>
              <a:rPr lang="fr-FR" dirty="0"/>
              <a:t> (ion </a:t>
            </a:r>
            <a:r>
              <a:rPr lang="fr-FR" dirty="0" err="1"/>
              <a:t>amidure</a:t>
            </a:r>
            <a:r>
              <a:rPr lang="fr-FR" dirty="0"/>
              <a:t>), ...</a:t>
            </a:r>
          </a:p>
          <a:p>
            <a:pPr>
              <a:buFontTx/>
              <a:buChar char="-"/>
            </a:pPr>
            <a:r>
              <a:rPr lang="fr-FR" dirty="0"/>
              <a:t>  Les acides carboxyliques sont des acides faibles (Voir § 2.3) :</a:t>
            </a:r>
          </a:p>
        </p:txBody>
      </p:sp>
      <p:grpSp>
        <p:nvGrpSpPr>
          <p:cNvPr id="26" name="Groupe 25"/>
          <p:cNvGrpSpPr/>
          <p:nvPr/>
        </p:nvGrpSpPr>
        <p:grpSpPr>
          <a:xfrm>
            <a:off x="1440108" y="1484784"/>
            <a:ext cx="1715278" cy="1098704"/>
            <a:chOff x="1440108" y="3933056"/>
            <a:chExt cx="1715278" cy="1098704"/>
          </a:xfrm>
        </p:grpSpPr>
        <p:graphicFrame>
          <p:nvGraphicFramePr>
            <p:cNvPr id="2" name="Object 7"/>
            <p:cNvGraphicFramePr>
              <a:graphicFrameLocks noChangeAspect="1"/>
            </p:cNvGraphicFramePr>
            <p:nvPr/>
          </p:nvGraphicFramePr>
          <p:xfrm>
            <a:off x="1607670" y="3933056"/>
            <a:ext cx="1380154" cy="720080"/>
          </p:xfrm>
          <a:graphic>
            <a:graphicData uri="http://schemas.openxmlformats.org/presentationml/2006/ole">
              <mc:AlternateContent xmlns:mc="http://schemas.openxmlformats.org/markup-compatibility/2006">
                <mc:Choice xmlns:v="urn:schemas-microsoft-com:vml" Requires="v">
                  <p:oleObj name="ChemSketch" r:id="rId2" imgW="1459800" imgH="774720" progId="">
                    <p:embed/>
                  </p:oleObj>
                </mc:Choice>
                <mc:Fallback>
                  <p:oleObj name="ChemSketch" r:id="rId2" imgW="1459800" imgH="774720" progId="">
                    <p:embed/>
                    <p:pic>
                      <p:nvPicPr>
                        <p:cNvPr id="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7670" y="3933056"/>
                          <a:ext cx="1380154"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Rectangle 17"/>
            <p:cNvSpPr/>
            <p:nvPr/>
          </p:nvSpPr>
          <p:spPr>
            <a:xfrm>
              <a:off x="1440108" y="4662428"/>
              <a:ext cx="1715278" cy="369332"/>
            </a:xfrm>
            <a:prstGeom prst="rect">
              <a:avLst/>
            </a:prstGeom>
          </p:spPr>
          <p:txBody>
            <a:bodyPr wrap="none">
              <a:spAutoFit/>
            </a:bodyPr>
            <a:lstStyle/>
            <a:p>
              <a:r>
                <a:rPr lang="fr-FR" dirty="0"/>
                <a:t>acide benzoïque</a:t>
              </a:r>
            </a:p>
          </p:txBody>
        </p:sp>
      </p:grpSp>
      <p:grpSp>
        <p:nvGrpSpPr>
          <p:cNvPr id="27" name="Groupe 26"/>
          <p:cNvGrpSpPr/>
          <p:nvPr/>
        </p:nvGrpSpPr>
        <p:grpSpPr>
          <a:xfrm>
            <a:off x="4211960" y="1660158"/>
            <a:ext cx="1547603" cy="923330"/>
            <a:chOff x="4211960" y="4108430"/>
            <a:chExt cx="1547603" cy="923330"/>
          </a:xfrm>
        </p:grpSpPr>
        <p:sp>
          <p:nvSpPr>
            <p:cNvPr id="19" name="Rectangle 18"/>
            <p:cNvSpPr/>
            <p:nvPr/>
          </p:nvSpPr>
          <p:spPr>
            <a:xfrm>
              <a:off x="4371875" y="4108430"/>
              <a:ext cx="1227772" cy="369332"/>
            </a:xfrm>
            <a:prstGeom prst="rect">
              <a:avLst/>
            </a:prstGeom>
          </p:spPr>
          <p:txBody>
            <a:bodyPr wrap="none">
              <a:spAutoFit/>
            </a:bodyPr>
            <a:lstStyle/>
            <a:p>
              <a:r>
                <a:rPr lang="fr-FR" dirty="0"/>
                <a:t>CH</a:t>
              </a:r>
              <a:r>
                <a:rPr lang="fr-FR" baseline="-25000" dirty="0"/>
                <a:t>3</a:t>
              </a:r>
              <a:r>
                <a:rPr lang="fr-FR" dirty="0">
                  <a:sym typeface="Symbol"/>
                </a:rPr>
                <a:t></a:t>
              </a:r>
              <a:r>
                <a:rPr lang="fr-FR" dirty="0"/>
                <a:t>COOH</a:t>
              </a:r>
            </a:p>
          </p:txBody>
        </p:sp>
        <p:sp>
          <p:nvSpPr>
            <p:cNvPr id="20" name="Rectangle 19"/>
            <p:cNvSpPr/>
            <p:nvPr/>
          </p:nvSpPr>
          <p:spPr>
            <a:xfrm>
              <a:off x="4211960" y="4662428"/>
              <a:ext cx="1547603" cy="369332"/>
            </a:xfrm>
            <a:prstGeom prst="rect">
              <a:avLst/>
            </a:prstGeom>
          </p:spPr>
          <p:txBody>
            <a:bodyPr wrap="none">
              <a:spAutoFit/>
            </a:bodyPr>
            <a:lstStyle/>
            <a:p>
              <a:r>
                <a:rPr lang="fr-FR" dirty="0"/>
                <a:t>acide acétique</a:t>
              </a:r>
            </a:p>
          </p:txBody>
        </p:sp>
      </p:grpSp>
      <p:sp>
        <p:nvSpPr>
          <p:cNvPr id="21" name="Rectangle 20"/>
          <p:cNvSpPr/>
          <p:nvPr/>
        </p:nvSpPr>
        <p:spPr>
          <a:xfrm>
            <a:off x="251520" y="2636912"/>
            <a:ext cx="8677760" cy="369332"/>
          </a:xfrm>
          <a:prstGeom prst="rect">
            <a:avLst/>
          </a:prstGeom>
        </p:spPr>
        <p:txBody>
          <a:bodyPr wrap="square">
            <a:spAutoFit/>
          </a:bodyPr>
          <a:lstStyle/>
          <a:p>
            <a:pPr>
              <a:buFontTx/>
              <a:buChar char="-"/>
            </a:pPr>
            <a:r>
              <a:rPr lang="fr-FR" dirty="0"/>
              <a:t>  Les acides </a:t>
            </a:r>
            <a:r>
              <a:rPr lang="fr-FR" dirty="0">
                <a:sym typeface="Symbol"/>
              </a:rPr>
              <a:t></a:t>
            </a:r>
            <a:r>
              <a:rPr lang="fr-FR" dirty="0"/>
              <a:t>-aminés sont à la fois des acides faibles et des bases faibles (</a:t>
            </a:r>
            <a:r>
              <a:rPr lang="fr-FR" dirty="0">
                <a:sym typeface="Symbol"/>
              </a:rPr>
              <a:t></a:t>
            </a:r>
            <a:r>
              <a:rPr lang="fr-FR" dirty="0"/>
              <a:t> Voir </a:t>
            </a:r>
            <a:r>
              <a:rPr lang="fr-FR"/>
              <a:t>§ 3.4.4) </a:t>
            </a:r>
            <a:r>
              <a:rPr lang="fr-FR" dirty="0"/>
              <a:t>:</a:t>
            </a:r>
          </a:p>
        </p:txBody>
      </p:sp>
      <p:grpSp>
        <p:nvGrpSpPr>
          <p:cNvPr id="28" name="Groupe 27"/>
          <p:cNvGrpSpPr/>
          <p:nvPr/>
        </p:nvGrpSpPr>
        <p:grpSpPr>
          <a:xfrm>
            <a:off x="2507860" y="3068960"/>
            <a:ext cx="872611" cy="1340768"/>
            <a:chOff x="2507860" y="5517232"/>
            <a:chExt cx="872611" cy="1340768"/>
          </a:xfrm>
        </p:grpSpPr>
        <p:pic>
          <p:nvPicPr>
            <p:cNvPr id="22" name="Image 21"/>
            <p:cNvPicPr/>
            <p:nvPr/>
          </p:nvPicPr>
          <p:blipFill>
            <a:blip r:embed="rId4" cstate="print"/>
            <a:srcRect/>
            <a:stretch>
              <a:fillRect/>
            </a:stretch>
          </p:blipFill>
          <p:spPr bwMode="auto">
            <a:xfrm>
              <a:off x="2548121" y="5517232"/>
              <a:ext cx="792088" cy="943282"/>
            </a:xfrm>
            <a:prstGeom prst="rect">
              <a:avLst/>
            </a:prstGeom>
            <a:noFill/>
            <a:ln w="9525">
              <a:noFill/>
              <a:miter lim="800000"/>
              <a:headEnd/>
              <a:tailEnd/>
            </a:ln>
          </p:spPr>
        </p:pic>
        <p:sp>
          <p:nvSpPr>
            <p:cNvPr id="23" name="Rectangle 22"/>
            <p:cNvSpPr/>
            <p:nvPr/>
          </p:nvSpPr>
          <p:spPr>
            <a:xfrm>
              <a:off x="2507860" y="6488668"/>
              <a:ext cx="872611" cy="369332"/>
            </a:xfrm>
            <a:prstGeom prst="rect">
              <a:avLst/>
            </a:prstGeom>
          </p:spPr>
          <p:txBody>
            <a:bodyPr wrap="none">
              <a:spAutoFit/>
            </a:bodyPr>
            <a:lstStyle/>
            <a:p>
              <a:r>
                <a:rPr lang="fr-FR" dirty="0"/>
                <a:t>Glycine</a:t>
              </a:r>
            </a:p>
          </p:txBody>
        </p:sp>
      </p:grpSp>
      <p:grpSp>
        <p:nvGrpSpPr>
          <p:cNvPr id="29" name="Groupe 28"/>
          <p:cNvGrpSpPr/>
          <p:nvPr/>
        </p:nvGrpSpPr>
        <p:grpSpPr>
          <a:xfrm>
            <a:off x="4644008" y="3068960"/>
            <a:ext cx="1872208" cy="1340768"/>
            <a:chOff x="4644008" y="5517232"/>
            <a:chExt cx="1872208" cy="1340768"/>
          </a:xfrm>
        </p:grpSpPr>
        <p:pic>
          <p:nvPicPr>
            <p:cNvPr id="24" name="Image 23"/>
            <p:cNvPicPr/>
            <p:nvPr/>
          </p:nvPicPr>
          <p:blipFill>
            <a:blip r:embed="rId5" cstate="print"/>
            <a:srcRect/>
            <a:stretch>
              <a:fillRect/>
            </a:stretch>
          </p:blipFill>
          <p:spPr bwMode="auto">
            <a:xfrm>
              <a:off x="4644008" y="5517232"/>
              <a:ext cx="1872208" cy="880230"/>
            </a:xfrm>
            <a:prstGeom prst="rect">
              <a:avLst/>
            </a:prstGeom>
            <a:noFill/>
            <a:ln w="9525">
              <a:noFill/>
              <a:miter lim="800000"/>
              <a:headEnd/>
              <a:tailEnd/>
            </a:ln>
          </p:spPr>
        </p:pic>
        <p:sp>
          <p:nvSpPr>
            <p:cNvPr id="25" name="Rectangle 24"/>
            <p:cNvSpPr/>
            <p:nvPr/>
          </p:nvSpPr>
          <p:spPr>
            <a:xfrm>
              <a:off x="4668100" y="6488668"/>
              <a:ext cx="1824025" cy="369332"/>
            </a:xfrm>
            <a:prstGeom prst="rect">
              <a:avLst/>
            </a:prstGeom>
          </p:spPr>
          <p:txBody>
            <a:bodyPr wrap="none">
              <a:spAutoFit/>
            </a:bodyPr>
            <a:lstStyle/>
            <a:p>
              <a:r>
                <a:rPr lang="fr-FR" dirty="0"/>
                <a:t>L ou S(–)-tyrosine</a:t>
              </a:r>
            </a:p>
          </p:txBody>
        </p:sp>
      </p:grpSp>
      <p:sp>
        <p:nvSpPr>
          <p:cNvPr id="30" name="Rectangle 29"/>
          <p:cNvSpPr/>
          <p:nvPr/>
        </p:nvSpPr>
        <p:spPr>
          <a:xfrm>
            <a:off x="323528" y="4725144"/>
            <a:ext cx="3479350" cy="369332"/>
          </a:xfrm>
          <a:prstGeom prst="rect">
            <a:avLst/>
          </a:prstGeom>
        </p:spPr>
        <p:txBody>
          <a:bodyPr wrap="none">
            <a:spAutoFit/>
          </a:bodyPr>
          <a:lstStyle/>
          <a:p>
            <a:r>
              <a:rPr lang="fr-FR" u="sng"/>
              <a:t>Exercices :</a:t>
            </a:r>
            <a:r>
              <a:rPr lang="fr-FR"/>
              <a:t> n°16 p196 et n°28 </a:t>
            </a:r>
            <a:r>
              <a:rPr lang="fr-FR" dirty="0"/>
              <a:t>p197</a:t>
            </a:r>
            <a:endParaRPr lang="fr-FR" strike="sngStrik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p:cTn id="7" dur="500" fill="hold"/>
                                        <p:tgtEl>
                                          <p:spTgt spid="1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17">
                                            <p:txEl>
                                              <p:pRg st="1" end="1"/>
                                            </p:txEl>
                                          </p:spTgt>
                                        </p:tgtEl>
                                        <p:attrNameLst>
                                          <p:attrName>style.visibility</p:attrName>
                                        </p:attrNameLst>
                                      </p:cBhvr>
                                      <p:to>
                                        <p:strVal val="visible"/>
                                      </p:to>
                                    </p:set>
                                    <p:anim calcmode="lin" valueType="num">
                                      <p:cBhvr>
                                        <p:cTn id="16" dur="500" fill="hold"/>
                                        <p:tgtEl>
                                          <p:spTgt spid="17">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7">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17">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7">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17">
                                            <p:txEl>
                                              <p:pRg st="2" end="2"/>
                                            </p:txEl>
                                          </p:spTgt>
                                        </p:tgtEl>
                                        <p:attrNameLst>
                                          <p:attrName>style.visibility</p:attrName>
                                        </p:attrNameLst>
                                      </p:cBhvr>
                                      <p:to>
                                        <p:strVal val="visible"/>
                                      </p:to>
                                    </p:set>
                                    <p:anim calcmode="lin" valueType="num">
                                      <p:cBhvr>
                                        <p:cTn id="25" dur="500" fill="hold"/>
                                        <p:tgtEl>
                                          <p:spTgt spid="17">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7">
                                            <p:txEl>
                                              <p:pRg st="2" end="2"/>
                                            </p:txEl>
                                          </p:spTgt>
                                        </p:tgtEl>
                                        <p:attrNameLst>
                                          <p:attrName>ppt_y</p:attrName>
                                        </p:attrNameLst>
                                      </p:cBhvr>
                                      <p:tavLst>
                                        <p:tav tm="0">
                                          <p:val>
                                            <p:strVal val="#ppt_y"/>
                                          </p:val>
                                        </p:tav>
                                        <p:tav tm="100000">
                                          <p:val>
                                            <p:strVal val="#ppt_y"/>
                                          </p:val>
                                        </p:tav>
                                      </p:tavLst>
                                    </p:anim>
                                    <p:anim calcmode="lin" valueType="num">
                                      <p:cBhvr>
                                        <p:cTn id="27" dur="500" fill="hold"/>
                                        <p:tgtEl>
                                          <p:spTgt spid="17">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7">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7">
                                            <p:txEl>
                                              <p:pRg st="2" end="2"/>
                                            </p:txEl>
                                          </p:spTgt>
                                        </p:tgtEl>
                                      </p:cBhvr>
                                    </p:animEffect>
                                  </p:childTnLst>
                                </p:cTn>
                              </p:par>
                              <p:par>
                                <p:cTn id="30" presetID="30" presetClass="entr" presetSubtype="0" fill="hold" nodeType="withEffect">
                                  <p:stCondLst>
                                    <p:cond delay="310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800" decel="100000"/>
                                        <p:tgtEl>
                                          <p:spTgt spid="26"/>
                                        </p:tgtEl>
                                      </p:cBhvr>
                                    </p:animEffect>
                                    <p:anim calcmode="lin" valueType="num">
                                      <p:cBhvr>
                                        <p:cTn id="33" dur="800" decel="100000" fill="hold"/>
                                        <p:tgtEl>
                                          <p:spTgt spid="26"/>
                                        </p:tgtEl>
                                        <p:attrNameLst>
                                          <p:attrName>style.rotation</p:attrName>
                                        </p:attrNameLst>
                                      </p:cBhvr>
                                      <p:tavLst>
                                        <p:tav tm="0">
                                          <p:val>
                                            <p:fltVal val="-90"/>
                                          </p:val>
                                        </p:tav>
                                        <p:tav tm="100000">
                                          <p:val>
                                            <p:fltVal val="0"/>
                                          </p:val>
                                        </p:tav>
                                      </p:tavLst>
                                    </p:anim>
                                    <p:anim calcmode="lin" valueType="num">
                                      <p:cBhvr>
                                        <p:cTn id="34" dur="800" decel="100000" fill="hold"/>
                                        <p:tgtEl>
                                          <p:spTgt spid="26"/>
                                        </p:tgtEl>
                                        <p:attrNameLst>
                                          <p:attrName>ppt_x</p:attrName>
                                        </p:attrNameLst>
                                      </p:cBhvr>
                                      <p:tavLst>
                                        <p:tav tm="0">
                                          <p:val>
                                            <p:strVal val="#ppt_x+0.4"/>
                                          </p:val>
                                        </p:tav>
                                        <p:tav tm="100000">
                                          <p:val>
                                            <p:strVal val="#ppt_x-0.05"/>
                                          </p:val>
                                        </p:tav>
                                      </p:tavLst>
                                    </p:anim>
                                    <p:anim calcmode="lin" valueType="num">
                                      <p:cBhvr>
                                        <p:cTn id="35" dur="800" decel="100000" fill="hold"/>
                                        <p:tgtEl>
                                          <p:spTgt spid="26"/>
                                        </p:tgtEl>
                                        <p:attrNameLst>
                                          <p:attrName>ppt_y</p:attrName>
                                        </p:attrNameLst>
                                      </p:cBhvr>
                                      <p:tavLst>
                                        <p:tav tm="0">
                                          <p:val>
                                            <p:strVal val="#ppt_y-0.4"/>
                                          </p:val>
                                        </p:tav>
                                        <p:tav tm="100000">
                                          <p:val>
                                            <p:strVal val="#ppt_y+0.1"/>
                                          </p:val>
                                        </p:tav>
                                      </p:tavLst>
                                    </p:anim>
                                    <p:anim calcmode="lin" valueType="num">
                                      <p:cBhvr>
                                        <p:cTn id="36" dur="200" accel="100000" fill="hold">
                                          <p:stCondLst>
                                            <p:cond delay="800"/>
                                          </p:stCondLst>
                                        </p:cTn>
                                        <p:tgtEl>
                                          <p:spTgt spid="26"/>
                                        </p:tgtEl>
                                        <p:attrNameLst>
                                          <p:attrName>ppt_x</p:attrName>
                                        </p:attrNameLst>
                                      </p:cBhvr>
                                      <p:tavLst>
                                        <p:tav tm="0">
                                          <p:val>
                                            <p:strVal val="#ppt_x-0.05"/>
                                          </p:val>
                                        </p:tav>
                                        <p:tav tm="100000">
                                          <p:val>
                                            <p:strVal val="#ppt_x"/>
                                          </p:val>
                                        </p:tav>
                                      </p:tavLst>
                                    </p:anim>
                                    <p:anim calcmode="lin" valueType="num">
                                      <p:cBhvr>
                                        <p:cTn id="37" dur="200" accel="100000" fill="hold">
                                          <p:stCondLst>
                                            <p:cond delay="800"/>
                                          </p:stCondLst>
                                        </p:cTn>
                                        <p:tgtEl>
                                          <p:spTgt spid="26"/>
                                        </p:tgtEl>
                                        <p:attrNameLst>
                                          <p:attrName>ppt_y</p:attrName>
                                        </p:attrNameLst>
                                      </p:cBhvr>
                                      <p:tavLst>
                                        <p:tav tm="0">
                                          <p:val>
                                            <p:strVal val="#ppt_y+0.1"/>
                                          </p:val>
                                        </p:tav>
                                        <p:tav tm="100000">
                                          <p:val>
                                            <p:strVal val="#ppt_y"/>
                                          </p:val>
                                        </p:tav>
                                      </p:tavLst>
                                    </p:anim>
                                  </p:childTnLst>
                                </p:cTn>
                              </p:par>
                              <p:par>
                                <p:cTn id="38" presetID="30" presetClass="entr" presetSubtype="0" fill="hold" nodeType="withEffect">
                                  <p:stCondLst>
                                    <p:cond delay="360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800" decel="100000"/>
                                        <p:tgtEl>
                                          <p:spTgt spid="27"/>
                                        </p:tgtEl>
                                      </p:cBhvr>
                                    </p:animEffect>
                                    <p:anim calcmode="lin" valueType="num">
                                      <p:cBhvr>
                                        <p:cTn id="41" dur="800" decel="100000" fill="hold"/>
                                        <p:tgtEl>
                                          <p:spTgt spid="27"/>
                                        </p:tgtEl>
                                        <p:attrNameLst>
                                          <p:attrName>style.rotation</p:attrName>
                                        </p:attrNameLst>
                                      </p:cBhvr>
                                      <p:tavLst>
                                        <p:tav tm="0">
                                          <p:val>
                                            <p:fltVal val="-90"/>
                                          </p:val>
                                        </p:tav>
                                        <p:tav tm="100000">
                                          <p:val>
                                            <p:fltVal val="0"/>
                                          </p:val>
                                        </p:tav>
                                      </p:tavLst>
                                    </p:anim>
                                    <p:anim calcmode="lin" valueType="num">
                                      <p:cBhvr>
                                        <p:cTn id="42" dur="800" decel="100000" fill="hold"/>
                                        <p:tgtEl>
                                          <p:spTgt spid="27"/>
                                        </p:tgtEl>
                                        <p:attrNameLst>
                                          <p:attrName>ppt_x</p:attrName>
                                        </p:attrNameLst>
                                      </p:cBhvr>
                                      <p:tavLst>
                                        <p:tav tm="0">
                                          <p:val>
                                            <p:strVal val="#ppt_x+0.4"/>
                                          </p:val>
                                        </p:tav>
                                        <p:tav tm="100000">
                                          <p:val>
                                            <p:strVal val="#ppt_x-0.05"/>
                                          </p:val>
                                        </p:tav>
                                      </p:tavLst>
                                    </p:anim>
                                    <p:anim calcmode="lin" valueType="num">
                                      <p:cBhvr>
                                        <p:cTn id="43" dur="800" decel="100000" fill="hold"/>
                                        <p:tgtEl>
                                          <p:spTgt spid="27"/>
                                        </p:tgtEl>
                                        <p:attrNameLst>
                                          <p:attrName>ppt_y</p:attrName>
                                        </p:attrNameLst>
                                      </p:cBhvr>
                                      <p:tavLst>
                                        <p:tav tm="0">
                                          <p:val>
                                            <p:strVal val="#ppt_y-0.4"/>
                                          </p:val>
                                        </p:tav>
                                        <p:tav tm="100000">
                                          <p:val>
                                            <p:strVal val="#ppt_y+0.1"/>
                                          </p:val>
                                        </p:tav>
                                      </p:tavLst>
                                    </p:anim>
                                    <p:anim calcmode="lin" valueType="num">
                                      <p:cBhvr>
                                        <p:cTn id="44" dur="200" accel="100000" fill="hold">
                                          <p:stCondLst>
                                            <p:cond delay="800"/>
                                          </p:stCondLst>
                                        </p:cTn>
                                        <p:tgtEl>
                                          <p:spTgt spid="27"/>
                                        </p:tgtEl>
                                        <p:attrNameLst>
                                          <p:attrName>ppt_x</p:attrName>
                                        </p:attrNameLst>
                                      </p:cBhvr>
                                      <p:tavLst>
                                        <p:tav tm="0">
                                          <p:val>
                                            <p:strVal val="#ppt_x-0.05"/>
                                          </p:val>
                                        </p:tav>
                                        <p:tav tm="100000">
                                          <p:val>
                                            <p:strVal val="#ppt_x"/>
                                          </p:val>
                                        </p:tav>
                                      </p:tavLst>
                                    </p:anim>
                                    <p:anim calcmode="lin" valueType="num">
                                      <p:cBhvr>
                                        <p:cTn id="45" dur="200" accel="100000" fill="hold">
                                          <p:stCondLst>
                                            <p:cond delay="800"/>
                                          </p:stCondLst>
                                        </p:cTn>
                                        <p:tgtEl>
                                          <p:spTgt spid="27"/>
                                        </p:tgtEl>
                                        <p:attrNameLst>
                                          <p:attrName>ppt_y</p:attrName>
                                        </p:attrNameLst>
                                      </p:cBhvr>
                                      <p:tavLst>
                                        <p:tav tm="0">
                                          <p:val>
                                            <p:strVal val="#ppt_y+0.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21"/>
                                        </p:tgtEl>
                                        <p:attrNameLst>
                                          <p:attrName>style.visibility</p:attrName>
                                        </p:attrNameLst>
                                      </p:cBhvr>
                                      <p:to>
                                        <p:strVal val="visible"/>
                                      </p:to>
                                    </p:set>
                                    <p:anim calcmode="lin" valueType="num">
                                      <p:cBhvr>
                                        <p:cTn id="50"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1"/>
                                        </p:tgtEl>
                                        <p:attrNameLst>
                                          <p:attrName>ppt_y</p:attrName>
                                        </p:attrNameLst>
                                      </p:cBhvr>
                                      <p:tavLst>
                                        <p:tav tm="0">
                                          <p:val>
                                            <p:strVal val="#ppt_y"/>
                                          </p:val>
                                        </p:tav>
                                        <p:tav tm="100000">
                                          <p:val>
                                            <p:strVal val="#ppt_y"/>
                                          </p:val>
                                        </p:tav>
                                      </p:tavLst>
                                    </p:anim>
                                    <p:anim calcmode="lin" valueType="num">
                                      <p:cBhvr>
                                        <p:cTn id="52"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21"/>
                                        </p:tgtEl>
                                      </p:cBhvr>
                                    </p:animEffect>
                                  </p:childTnLst>
                                </p:cTn>
                              </p:par>
                              <p:par>
                                <p:cTn id="55" presetID="30" presetClass="entr" presetSubtype="0" fill="hold" nodeType="withEffect">
                                  <p:stCondLst>
                                    <p:cond delay="420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800" decel="100000"/>
                                        <p:tgtEl>
                                          <p:spTgt spid="28"/>
                                        </p:tgtEl>
                                      </p:cBhvr>
                                    </p:animEffect>
                                    <p:anim calcmode="lin" valueType="num">
                                      <p:cBhvr>
                                        <p:cTn id="58" dur="800" decel="100000" fill="hold"/>
                                        <p:tgtEl>
                                          <p:spTgt spid="28"/>
                                        </p:tgtEl>
                                        <p:attrNameLst>
                                          <p:attrName>style.rotation</p:attrName>
                                        </p:attrNameLst>
                                      </p:cBhvr>
                                      <p:tavLst>
                                        <p:tav tm="0">
                                          <p:val>
                                            <p:fltVal val="-90"/>
                                          </p:val>
                                        </p:tav>
                                        <p:tav tm="100000">
                                          <p:val>
                                            <p:fltVal val="0"/>
                                          </p:val>
                                        </p:tav>
                                      </p:tavLst>
                                    </p:anim>
                                    <p:anim calcmode="lin" valueType="num">
                                      <p:cBhvr>
                                        <p:cTn id="59" dur="800" decel="100000" fill="hold"/>
                                        <p:tgtEl>
                                          <p:spTgt spid="28"/>
                                        </p:tgtEl>
                                        <p:attrNameLst>
                                          <p:attrName>ppt_x</p:attrName>
                                        </p:attrNameLst>
                                      </p:cBhvr>
                                      <p:tavLst>
                                        <p:tav tm="0">
                                          <p:val>
                                            <p:strVal val="#ppt_x+0.4"/>
                                          </p:val>
                                        </p:tav>
                                        <p:tav tm="100000">
                                          <p:val>
                                            <p:strVal val="#ppt_x-0.05"/>
                                          </p:val>
                                        </p:tav>
                                      </p:tavLst>
                                    </p:anim>
                                    <p:anim calcmode="lin" valueType="num">
                                      <p:cBhvr>
                                        <p:cTn id="60" dur="800" decel="100000" fill="hold"/>
                                        <p:tgtEl>
                                          <p:spTgt spid="28"/>
                                        </p:tgtEl>
                                        <p:attrNameLst>
                                          <p:attrName>ppt_y</p:attrName>
                                        </p:attrNameLst>
                                      </p:cBhvr>
                                      <p:tavLst>
                                        <p:tav tm="0">
                                          <p:val>
                                            <p:strVal val="#ppt_y-0.4"/>
                                          </p:val>
                                        </p:tav>
                                        <p:tav tm="100000">
                                          <p:val>
                                            <p:strVal val="#ppt_y+0.1"/>
                                          </p:val>
                                        </p:tav>
                                      </p:tavLst>
                                    </p:anim>
                                    <p:anim calcmode="lin" valueType="num">
                                      <p:cBhvr>
                                        <p:cTn id="61" dur="200" accel="100000" fill="hold">
                                          <p:stCondLst>
                                            <p:cond delay="800"/>
                                          </p:stCondLst>
                                        </p:cTn>
                                        <p:tgtEl>
                                          <p:spTgt spid="28"/>
                                        </p:tgtEl>
                                        <p:attrNameLst>
                                          <p:attrName>ppt_x</p:attrName>
                                        </p:attrNameLst>
                                      </p:cBhvr>
                                      <p:tavLst>
                                        <p:tav tm="0">
                                          <p:val>
                                            <p:strVal val="#ppt_x-0.05"/>
                                          </p:val>
                                        </p:tav>
                                        <p:tav tm="100000">
                                          <p:val>
                                            <p:strVal val="#ppt_x"/>
                                          </p:val>
                                        </p:tav>
                                      </p:tavLst>
                                    </p:anim>
                                    <p:anim calcmode="lin" valueType="num">
                                      <p:cBhvr>
                                        <p:cTn id="62" dur="200" accel="100000" fill="hold">
                                          <p:stCondLst>
                                            <p:cond delay="800"/>
                                          </p:stCondLst>
                                        </p:cTn>
                                        <p:tgtEl>
                                          <p:spTgt spid="28"/>
                                        </p:tgtEl>
                                        <p:attrNameLst>
                                          <p:attrName>ppt_y</p:attrName>
                                        </p:attrNameLst>
                                      </p:cBhvr>
                                      <p:tavLst>
                                        <p:tav tm="0">
                                          <p:val>
                                            <p:strVal val="#ppt_y+0.1"/>
                                          </p:val>
                                        </p:tav>
                                        <p:tav tm="100000">
                                          <p:val>
                                            <p:strVal val="#ppt_y"/>
                                          </p:val>
                                        </p:tav>
                                      </p:tavLst>
                                    </p:anim>
                                  </p:childTnLst>
                                </p:cTn>
                              </p:par>
                              <p:par>
                                <p:cTn id="63" presetID="30" presetClass="entr" presetSubtype="0" fill="hold" nodeType="withEffect">
                                  <p:stCondLst>
                                    <p:cond delay="470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800" decel="100000"/>
                                        <p:tgtEl>
                                          <p:spTgt spid="29"/>
                                        </p:tgtEl>
                                      </p:cBhvr>
                                    </p:animEffect>
                                    <p:anim calcmode="lin" valueType="num">
                                      <p:cBhvr>
                                        <p:cTn id="66" dur="800" decel="100000" fill="hold"/>
                                        <p:tgtEl>
                                          <p:spTgt spid="29"/>
                                        </p:tgtEl>
                                        <p:attrNameLst>
                                          <p:attrName>style.rotation</p:attrName>
                                        </p:attrNameLst>
                                      </p:cBhvr>
                                      <p:tavLst>
                                        <p:tav tm="0">
                                          <p:val>
                                            <p:fltVal val="-90"/>
                                          </p:val>
                                        </p:tav>
                                        <p:tav tm="100000">
                                          <p:val>
                                            <p:fltVal val="0"/>
                                          </p:val>
                                        </p:tav>
                                      </p:tavLst>
                                    </p:anim>
                                    <p:anim calcmode="lin" valueType="num">
                                      <p:cBhvr>
                                        <p:cTn id="67" dur="800" decel="100000" fill="hold"/>
                                        <p:tgtEl>
                                          <p:spTgt spid="29"/>
                                        </p:tgtEl>
                                        <p:attrNameLst>
                                          <p:attrName>ppt_x</p:attrName>
                                        </p:attrNameLst>
                                      </p:cBhvr>
                                      <p:tavLst>
                                        <p:tav tm="0">
                                          <p:val>
                                            <p:strVal val="#ppt_x+0.4"/>
                                          </p:val>
                                        </p:tav>
                                        <p:tav tm="100000">
                                          <p:val>
                                            <p:strVal val="#ppt_x-0.05"/>
                                          </p:val>
                                        </p:tav>
                                      </p:tavLst>
                                    </p:anim>
                                    <p:anim calcmode="lin" valueType="num">
                                      <p:cBhvr>
                                        <p:cTn id="68" dur="800" decel="100000" fill="hold"/>
                                        <p:tgtEl>
                                          <p:spTgt spid="29"/>
                                        </p:tgtEl>
                                        <p:attrNameLst>
                                          <p:attrName>ppt_y</p:attrName>
                                        </p:attrNameLst>
                                      </p:cBhvr>
                                      <p:tavLst>
                                        <p:tav tm="0">
                                          <p:val>
                                            <p:strVal val="#ppt_y-0.4"/>
                                          </p:val>
                                        </p:tav>
                                        <p:tav tm="100000">
                                          <p:val>
                                            <p:strVal val="#ppt_y+0.1"/>
                                          </p:val>
                                        </p:tav>
                                      </p:tavLst>
                                    </p:anim>
                                    <p:anim calcmode="lin" valueType="num">
                                      <p:cBhvr>
                                        <p:cTn id="69" dur="200" accel="100000" fill="hold">
                                          <p:stCondLst>
                                            <p:cond delay="800"/>
                                          </p:stCondLst>
                                        </p:cTn>
                                        <p:tgtEl>
                                          <p:spTgt spid="29"/>
                                        </p:tgtEl>
                                        <p:attrNameLst>
                                          <p:attrName>ppt_x</p:attrName>
                                        </p:attrNameLst>
                                      </p:cBhvr>
                                      <p:tavLst>
                                        <p:tav tm="0">
                                          <p:val>
                                            <p:strVal val="#ppt_x-0.05"/>
                                          </p:val>
                                        </p:tav>
                                        <p:tav tm="100000">
                                          <p:val>
                                            <p:strVal val="#ppt_x"/>
                                          </p:val>
                                        </p:tav>
                                      </p:tavLst>
                                    </p:anim>
                                    <p:anim calcmode="lin" valueType="num">
                                      <p:cBhvr>
                                        <p:cTn id="70" dur="200" accel="100000" fill="hold">
                                          <p:stCondLst>
                                            <p:cond delay="800"/>
                                          </p:stCondLst>
                                        </p:cTn>
                                        <p:tgtEl>
                                          <p:spTgt spid="29"/>
                                        </p:tgtEl>
                                        <p:attrNameLst>
                                          <p:attrName>ppt_y</p:attrName>
                                        </p:attrNameLst>
                                      </p:cBhvr>
                                      <p:tavLst>
                                        <p:tav tm="0">
                                          <p:val>
                                            <p:strVal val="#ppt_y+0.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2" presetClass="entr" presetSubtype="4" fill="hold" grpId="0" nodeType="click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slide(fromBottom)">
                                      <p:cBhvr>
                                        <p:cTn id="7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P spid="21"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1520" y="188640"/>
            <a:ext cx="4835555" cy="646331"/>
          </a:xfrm>
          <a:prstGeom prst="rect">
            <a:avLst/>
          </a:prstGeom>
        </p:spPr>
        <p:txBody>
          <a:bodyPr wrap="none">
            <a:spAutoFit/>
          </a:bodyPr>
          <a:lstStyle/>
          <a:p>
            <a:pPr marL="342900" indent="-342900"/>
            <a:r>
              <a:rPr lang="fr-FR" dirty="0">
                <a:solidFill>
                  <a:srgbClr val="0070C0"/>
                </a:solidFill>
                <a:uFill>
                  <a:solidFill>
                    <a:srgbClr val="FF0000"/>
                  </a:solidFill>
                </a:uFill>
              </a:rPr>
              <a:t>2. </a:t>
            </a:r>
            <a:r>
              <a:rPr lang="fr-FR" u="sng" dirty="0">
                <a:solidFill>
                  <a:srgbClr val="0070C0"/>
                </a:solidFill>
                <a:uFill>
                  <a:solidFill>
                    <a:srgbClr val="FF0000"/>
                  </a:solidFill>
                </a:uFill>
              </a:rPr>
              <a:t>Constante d’acidité d’un couple acido-basique</a:t>
            </a:r>
          </a:p>
          <a:p>
            <a:pPr marL="342900" indent="-342900"/>
            <a:r>
              <a:rPr lang="fr-FR" dirty="0">
                <a:solidFill>
                  <a:srgbClr val="0070C0"/>
                </a:solidFill>
                <a:uFill>
                  <a:solidFill>
                    <a:srgbClr val="FF0000"/>
                  </a:solidFill>
                </a:uFill>
              </a:rPr>
              <a:t>2.1. </a:t>
            </a:r>
            <a:r>
              <a:rPr lang="fr-FR" u="sng" dirty="0">
                <a:solidFill>
                  <a:srgbClr val="0070C0"/>
                </a:solidFill>
                <a:uFill>
                  <a:solidFill>
                    <a:srgbClr val="FF0000"/>
                  </a:solidFill>
                </a:uFill>
              </a:rPr>
              <a:t>Définition</a:t>
            </a:r>
          </a:p>
        </p:txBody>
      </p:sp>
      <p:sp>
        <p:nvSpPr>
          <p:cNvPr id="6" name="Rectangle 5"/>
          <p:cNvSpPr/>
          <p:nvPr/>
        </p:nvSpPr>
        <p:spPr>
          <a:xfrm>
            <a:off x="251520" y="836712"/>
            <a:ext cx="8712968" cy="646331"/>
          </a:xfrm>
          <a:prstGeom prst="rect">
            <a:avLst/>
          </a:prstGeom>
        </p:spPr>
        <p:txBody>
          <a:bodyPr wrap="square">
            <a:spAutoFit/>
          </a:bodyPr>
          <a:lstStyle/>
          <a:p>
            <a:pPr algn="just">
              <a:buFont typeface="Wingdings" pitchFamily="2" charset="2"/>
              <a:buChar char="§"/>
            </a:pPr>
            <a:r>
              <a:rPr lang="fr-FR" dirty="0"/>
              <a:t>  Lorsqu’un acide faible </a:t>
            </a:r>
            <a:r>
              <a:rPr lang="fr-FR" b="1" dirty="0"/>
              <a:t>HA</a:t>
            </a:r>
            <a:r>
              <a:rPr lang="fr-FR" dirty="0"/>
              <a:t> est introduit en solution aqueuse, il réagit avec l’eau (base conjuguée du couple H</a:t>
            </a:r>
            <a:r>
              <a:rPr lang="fr-FR" baseline="-25000" dirty="0"/>
              <a:t>3</a:t>
            </a:r>
            <a:r>
              <a:rPr lang="fr-FR" dirty="0"/>
              <a:t>O</a:t>
            </a:r>
            <a:r>
              <a:rPr lang="fr-FR" baseline="30000" dirty="0"/>
              <a:t>+</a:t>
            </a:r>
            <a:r>
              <a:rPr lang="fr-FR" dirty="0"/>
              <a:t> / H</a:t>
            </a:r>
            <a:r>
              <a:rPr lang="fr-FR" baseline="-25000" dirty="0"/>
              <a:t>2</a:t>
            </a:r>
            <a:r>
              <a:rPr lang="fr-FR" dirty="0"/>
              <a:t>O) selon la réaction d’équation :</a:t>
            </a:r>
          </a:p>
        </p:txBody>
      </p:sp>
      <mc:AlternateContent xmlns:mc="http://schemas.openxmlformats.org/markup-compatibility/2006" xmlns:a14="http://schemas.microsoft.com/office/drawing/2010/main">
        <mc:Choice Requires="a14">
          <p:sp>
            <p:nvSpPr>
              <p:cNvPr id="7" name="Object 1"/>
              <p:cNvSpPr txBox="1"/>
              <p:nvPr/>
            </p:nvSpPr>
            <p:spPr bwMode="auto">
              <a:xfrm>
                <a:off x="2366396" y="1628775"/>
                <a:ext cx="4411208" cy="499496"/>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m:rPr>
                          <m:nor/>
                        </m:rPr>
                        <a:rPr lang="fr-FR" sz="2100" smtClean="0">
                          <a:solidFill>
                            <a:srgbClr val="000000"/>
                          </a:solidFill>
                          <a:latin typeface="Cambria Math" panose="02040503050406030204" pitchFamily="18" charset="0"/>
                        </a:rPr>
                        <m:t>A</m:t>
                      </m:r>
                      <m:sSub>
                        <m:sSubPr>
                          <m:ctrlPr>
                            <a:rPr lang="fr-FR" sz="2100" i="1">
                              <a:solidFill>
                                <a:srgbClr val="000000"/>
                              </a:solidFill>
                              <a:latin typeface="Cambria Math" panose="02040503050406030204" pitchFamily="18" charset="0"/>
                            </a:rPr>
                          </m:ctrlPr>
                        </m:sSubPr>
                        <m:e>
                          <m:r>
                            <m:rPr>
                              <m:nor/>
                            </m:rPr>
                            <a:rPr lang="fr-FR" sz="2100">
                              <a:solidFill>
                                <a:srgbClr val="000000"/>
                              </a:solidFill>
                              <a:latin typeface="Cambria Math" panose="02040503050406030204" pitchFamily="18" charset="0"/>
                            </a:rPr>
                            <m:t>H</m:t>
                          </m:r>
                        </m:e>
                        <m:sub>
                          <m:r>
                            <a:rPr lang="fr-FR" sz="2100" i="0">
                              <a:solidFill>
                                <a:srgbClr val="000000"/>
                              </a:solidFill>
                              <a:latin typeface="Cambria Math" panose="02040503050406030204" pitchFamily="18" charset="0"/>
                            </a:rPr>
                            <m:t>(</m:t>
                          </m:r>
                          <m:r>
                            <m:rPr>
                              <m:nor/>
                            </m:rPr>
                            <a:rPr lang="fr-FR" sz="2100">
                              <a:solidFill>
                                <a:srgbClr val="000000"/>
                              </a:solidFill>
                              <a:latin typeface="Cambria Math" panose="02040503050406030204" pitchFamily="18" charset="0"/>
                            </a:rPr>
                            <m:t>aq</m:t>
                          </m:r>
                          <m:r>
                            <a:rPr lang="fr-FR" sz="2100" i="0">
                              <a:solidFill>
                                <a:srgbClr val="000000"/>
                              </a:solidFill>
                              <a:latin typeface="Cambria Math" panose="02040503050406030204" pitchFamily="18" charset="0"/>
                            </a:rPr>
                            <m:t>)</m:t>
                          </m:r>
                        </m:sub>
                      </m:sSub>
                      <m:r>
                        <a:rPr lang="fr-FR" sz="2100" i="0">
                          <a:solidFill>
                            <a:srgbClr val="000000"/>
                          </a:solidFill>
                          <a:latin typeface="Cambria Math" panose="02040503050406030204" pitchFamily="18" charset="0"/>
                        </a:rPr>
                        <m:t>+</m:t>
                      </m:r>
                      <m:sSub>
                        <m:sSubPr>
                          <m:ctrlPr>
                            <a:rPr lang="fr-FR" sz="2100" i="1">
                              <a:solidFill>
                                <a:srgbClr val="000000"/>
                              </a:solidFill>
                              <a:latin typeface="Cambria Math" panose="02040503050406030204" pitchFamily="18" charset="0"/>
                            </a:rPr>
                          </m:ctrlPr>
                        </m:sSubPr>
                        <m:e>
                          <m:r>
                            <m:rPr>
                              <m:sty m:val="p"/>
                            </m:rPr>
                            <a:rPr lang="fr-FR" sz="2100" i="0">
                              <a:solidFill>
                                <a:srgbClr val="000000"/>
                              </a:solidFill>
                              <a:latin typeface="Cambria Math" panose="02040503050406030204" pitchFamily="18" charset="0"/>
                            </a:rPr>
                            <m:t>H</m:t>
                          </m:r>
                        </m:e>
                        <m:sub>
                          <m:r>
                            <a:rPr lang="fr-FR" sz="2100" i="0">
                              <a:solidFill>
                                <a:srgbClr val="000000"/>
                              </a:solidFill>
                              <a:latin typeface="Cambria Math" panose="02040503050406030204" pitchFamily="18" charset="0"/>
                            </a:rPr>
                            <m:t>2</m:t>
                          </m:r>
                        </m:sub>
                      </m:sSub>
                      <m:sSub>
                        <m:sSubPr>
                          <m:ctrlPr>
                            <a:rPr lang="fr-FR" sz="2100" i="1" smtClean="0">
                              <a:solidFill>
                                <a:srgbClr val="000000"/>
                              </a:solidFill>
                              <a:latin typeface="Cambria Math" panose="02040503050406030204" pitchFamily="18" charset="0"/>
                            </a:rPr>
                          </m:ctrlPr>
                        </m:sSubPr>
                        <m:e>
                          <m:r>
                            <m:rPr>
                              <m:sty m:val="p"/>
                            </m:rPr>
                            <a:rPr lang="fr-FR" sz="2100" b="0" i="0" smtClean="0">
                              <a:solidFill>
                                <a:srgbClr val="000000"/>
                              </a:solidFill>
                              <a:latin typeface="Cambria Math" panose="02040503050406030204" pitchFamily="18" charset="0"/>
                            </a:rPr>
                            <m:t>O</m:t>
                          </m:r>
                        </m:e>
                        <m:sub>
                          <m:r>
                            <a:rPr lang="fr-FR" sz="2100" b="0" i="0" smtClean="0">
                              <a:solidFill>
                                <a:srgbClr val="000000"/>
                              </a:solidFill>
                              <a:latin typeface="Cambria Math" panose="02040503050406030204" pitchFamily="18" charset="0"/>
                            </a:rPr>
                            <m:t>(</m:t>
                          </m:r>
                          <m:r>
                            <a:rPr lang="fr-FR" sz="2400" i="0">
                              <a:solidFill>
                                <a:srgbClr val="000000"/>
                              </a:solidFill>
                              <a:latin typeface="Cambria Math" panose="02040503050406030204" pitchFamily="18" charset="0"/>
                            </a:rPr>
                            <m:t>ℓ</m:t>
                          </m:r>
                          <m:r>
                            <a:rPr lang="fr-FR" sz="2100" b="0" i="0" smtClean="0">
                              <a:solidFill>
                                <a:srgbClr val="000000"/>
                              </a:solidFill>
                              <a:latin typeface="Cambria Math" panose="02040503050406030204" pitchFamily="18" charset="0"/>
                            </a:rPr>
                            <m:t>)</m:t>
                          </m:r>
                        </m:sub>
                      </m:sSub>
                      <m:r>
                        <a:rPr lang="fr-FR" sz="2100" b="0" i="1" smtClean="0">
                          <a:solidFill>
                            <a:srgbClr val="000000"/>
                          </a:solidFill>
                          <a:latin typeface="Cambria Math" panose="02040503050406030204" pitchFamily="18" charset="0"/>
                        </a:rPr>
                        <m:t> </m:t>
                      </m:r>
                      <m:r>
                        <a:rPr lang="fr-FR" sz="2100" i="0" smtClean="0">
                          <a:solidFill>
                            <a:srgbClr val="000000"/>
                          </a:solidFill>
                          <a:latin typeface="Cambria Math" panose="02040503050406030204" pitchFamily="18" charset="0"/>
                          <a:sym typeface="Wingdings 3" panose="05040102010807070707" pitchFamily="18" charset="2"/>
                        </a:rPr>
                        <m:t></m:t>
                      </m:r>
                      <m:r>
                        <a:rPr lang="fr-FR" sz="2100" b="0" i="0" smtClean="0">
                          <a:solidFill>
                            <a:srgbClr val="000000"/>
                          </a:solidFill>
                          <a:latin typeface="Cambria Math" panose="02040503050406030204" pitchFamily="18" charset="0"/>
                          <a:sym typeface="Wingdings 3" panose="05040102010807070707" pitchFamily="18" charset="2"/>
                        </a:rPr>
                        <m:t>  </m:t>
                      </m:r>
                      <m:sSubSup>
                        <m:sSubSupPr>
                          <m:ctrlPr>
                            <a:rPr lang="fr-FR" sz="2100" i="1">
                              <a:solidFill>
                                <a:srgbClr val="000000"/>
                              </a:solidFill>
                              <a:latin typeface="Cambria Math" panose="02040503050406030204" pitchFamily="18" charset="0"/>
                            </a:rPr>
                          </m:ctrlPr>
                        </m:sSubSupPr>
                        <m:e>
                          <m:r>
                            <m:rPr>
                              <m:sty m:val="p"/>
                            </m:rPr>
                            <a:rPr lang="fr-FR" sz="2100" i="0">
                              <a:solidFill>
                                <a:srgbClr val="000000"/>
                              </a:solidFill>
                              <a:latin typeface="Cambria Math" panose="02040503050406030204" pitchFamily="18" charset="0"/>
                            </a:rPr>
                            <m:t>A</m:t>
                          </m:r>
                        </m:e>
                        <m:sub>
                          <m:r>
                            <a:rPr lang="fr-FR" sz="2100" i="0">
                              <a:solidFill>
                                <a:srgbClr val="000000"/>
                              </a:solidFill>
                              <a:latin typeface="Cambria Math" panose="02040503050406030204" pitchFamily="18" charset="0"/>
                            </a:rPr>
                            <m:t>(</m:t>
                          </m:r>
                          <m:r>
                            <m:rPr>
                              <m:nor/>
                            </m:rPr>
                            <a:rPr lang="fr-FR" sz="2100">
                              <a:solidFill>
                                <a:srgbClr val="000000"/>
                              </a:solidFill>
                              <a:latin typeface="Cambria Math" panose="02040503050406030204" pitchFamily="18" charset="0"/>
                            </a:rPr>
                            <m:t>aq</m:t>
                          </m:r>
                          <m:r>
                            <a:rPr lang="fr-FR" sz="2100" i="0">
                              <a:solidFill>
                                <a:srgbClr val="000000"/>
                              </a:solidFill>
                              <a:latin typeface="Cambria Math" panose="02040503050406030204" pitchFamily="18" charset="0"/>
                            </a:rPr>
                            <m:t>)</m:t>
                          </m:r>
                        </m:sub>
                        <m:sup>
                          <m:r>
                            <a:rPr lang="fr-FR" sz="2100" i="0">
                              <a:solidFill>
                                <a:srgbClr val="000000"/>
                              </a:solidFill>
                              <a:latin typeface="Cambria Math" panose="02040503050406030204" pitchFamily="18" charset="0"/>
                            </a:rPr>
                            <m:t>−</m:t>
                          </m:r>
                        </m:sup>
                      </m:sSubSup>
                      <m:r>
                        <a:rPr lang="fr-FR" sz="2100" i="0">
                          <a:solidFill>
                            <a:srgbClr val="000000"/>
                          </a:solidFill>
                          <a:latin typeface="Cambria Math" panose="02040503050406030204" pitchFamily="18" charset="0"/>
                        </a:rPr>
                        <m:t>+</m:t>
                      </m:r>
                      <m:sSub>
                        <m:sSubPr>
                          <m:ctrlPr>
                            <a:rPr lang="fr-FR" sz="2100" i="1">
                              <a:solidFill>
                                <a:srgbClr val="000000"/>
                              </a:solidFill>
                              <a:latin typeface="Cambria Math" panose="02040503050406030204" pitchFamily="18" charset="0"/>
                            </a:rPr>
                          </m:ctrlPr>
                        </m:sSubPr>
                        <m:e>
                          <m:r>
                            <m:rPr>
                              <m:sty m:val="p"/>
                            </m:rPr>
                            <a:rPr lang="fr-FR" sz="2100" i="0">
                              <a:solidFill>
                                <a:srgbClr val="000000"/>
                              </a:solidFill>
                              <a:latin typeface="Cambria Math" panose="02040503050406030204" pitchFamily="18" charset="0"/>
                            </a:rPr>
                            <m:t>H</m:t>
                          </m:r>
                        </m:e>
                        <m:sub>
                          <m:r>
                            <a:rPr lang="fr-FR" sz="2100" i="0">
                              <a:solidFill>
                                <a:srgbClr val="000000"/>
                              </a:solidFill>
                              <a:latin typeface="Cambria Math" panose="02040503050406030204" pitchFamily="18" charset="0"/>
                            </a:rPr>
                            <m:t>3</m:t>
                          </m:r>
                        </m:sub>
                      </m:sSub>
                      <m:sSubSup>
                        <m:sSubSupPr>
                          <m:ctrlPr>
                            <a:rPr lang="fr-FR" sz="2100" i="1">
                              <a:solidFill>
                                <a:srgbClr val="000000"/>
                              </a:solidFill>
                              <a:latin typeface="Cambria Math" panose="02040503050406030204" pitchFamily="18" charset="0"/>
                            </a:rPr>
                          </m:ctrlPr>
                        </m:sSubSupPr>
                        <m:e>
                          <m:r>
                            <m:rPr>
                              <m:sty m:val="p"/>
                            </m:rPr>
                            <a:rPr lang="fr-FR" sz="2100" i="0">
                              <a:solidFill>
                                <a:srgbClr val="000000"/>
                              </a:solidFill>
                              <a:latin typeface="Cambria Math" panose="02040503050406030204" pitchFamily="18" charset="0"/>
                            </a:rPr>
                            <m:t>O</m:t>
                          </m:r>
                        </m:e>
                        <m:sub>
                          <m:r>
                            <a:rPr lang="fr-FR" sz="2100" i="0">
                              <a:solidFill>
                                <a:srgbClr val="000000"/>
                              </a:solidFill>
                              <a:latin typeface="Cambria Math" panose="02040503050406030204" pitchFamily="18" charset="0"/>
                            </a:rPr>
                            <m:t>(</m:t>
                          </m:r>
                          <m:r>
                            <m:rPr>
                              <m:nor/>
                            </m:rPr>
                            <a:rPr lang="fr-FR" sz="2100">
                              <a:solidFill>
                                <a:srgbClr val="000000"/>
                              </a:solidFill>
                              <a:latin typeface="Cambria Math" panose="02040503050406030204" pitchFamily="18" charset="0"/>
                            </a:rPr>
                            <m:t>aq</m:t>
                          </m:r>
                          <m:r>
                            <a:rPr lang="fr-FR" sz="2100" i="0">
                              <a:solidFill>
                                <a:srgbClr val="000000"/>
                              </a:solidFill>
                              <a:latin typeface="Cambria Math" panose="02040503050406030204" pitchFamily="18" charset="0"/>
                            </a:rPr>
                            <m:t>)</m:t>
                          </m:r>
                        </m:sub>
                        <m:sup>
                          <m:r>
                            <a:rPr lang="fr-FR" sz="2100" i="0">
                              <a:solidFill>
                                <a:srgbClr val="000000"/>
                              </a:solidFill>
                              <a:latin typeface="Cambria Math" panose="02040503050406030204" pitchFamily="18" charset="0"/>
                            </a:rPr>
                            <m:t>+</m:t>
                          </m:r>
                        </m:sup>
                      </m:sSubSup>
                    </m:oMath>
                  </m:oMathPara>
                </a14:m>
                <a:endParaRPr lang="fr-FR" dirty="0"/>
              </a:p>
            </p:txBody>
          </p:sp>
        </mc:Choice>
        <mc:Fallback xmlns="">
          <p:sp>
            <p:nvSpPr>
              <p:cNvPr id="7" name="Object 1"/>
              <p:cNvSpPr txBox="1">
                <a:spLocks noRot="1" noChangeAspect="1" noMove="1" noResize="1" noEditPoints="1" noAdjustHandles="1" noChangeArrowheads="1" noChangeShapeType="1" noTextEdit="1"/>
              </p:cNvSpPr>
              <p:nvPr/>
            </p:nvSpPr>
            <p:spPr bwMode="auto">
              <a:xfrm>
                <a:off x="2366396" y="1628775"/>
                <a:ext cx="4411208" cy="499496"/>
              </a:xfrm>
              <a:prstGeom prst="rect">
                <a:avLst/>
              </a:prstGeom>
              <a:blipFill>
                <a:blip r:embed="rId3"/>
                <a:stretch>
                  <a:fillRect b="-4878"/>
                </a:stretch>
              </a:blipFill>
            </p:spPr>
            <p:txBody>
              <a:bodyPr/>
              <a:lstStyle/>
              <a:p>
                <a:r>
                  <a:rPr lang="fr-FR">
                    <a:noFill/>
                  </a:rPr>
                  <a:t> </a:t>
                </a:r>
              </a:p>
            </p:txBody>
          </p:sp>
        </mc:Fallback>
      </mc:AlternateContent>
      <p:sp>
        <p:nvSpPr>
          <p:cNvPr id="8" name="Rectangle 7"/>
          <p:cNvSpPr/>
          <p:nvPr/>
        </p:nvSpPr>
        <p:spPr>
          <a:xfrm>
            <a:off x="251520" y="2204864"/>
            <a:ext cx="8640960" cy="646331"/>
          </a:xfrm>
          <a:prstGeom prst="rect">
            <a:avLst/>
          </a:prstGeom>
        </p:spPr>
        <p:txBody>
          <a:bodyPr wrap="square">
            <a:spAutoFit/>
          </a:bodyPr>
          <a:lstStyle/>
          <a:p>
            <a:pPr algn="just">
              <a:buFont typeface="Wingdings" pitchFamily="2" charset="2"/>
              <a:buChar char="§"/>
            </a:pPr>
            <a:r>
              <a:rPr lang="fr-FR" dirty="0"/>
              <a:t>  Lorsqu’une base faible A</a:t>
            </a:r>
            <a:r>
              <a:rPr lang="fr-FR" baseline="30000" dirty="0"/>
              <a:t>–</a:t>
            </a:r>
            <a:r>
              <a:rPr lang="fr-FR" dirty="0"/>
              <a:t> est introduit en solution aqueuse, elle réagit avec l’eau (acide du couple H</a:t>
            </a:r>
            <a:r>
              <a:rPr lang="fr-FR" baseline="-25000" dirty="0"/>
              <a:t>2</a:t>
            </a:r>
            <a:r>
              <a:rPr lang="fr-FR" dirty="0"/>
              <a:t>O / HO</a:t>
            </a:r>
            <a:r>
              <a:rPr lang="fr-FR" baseline="30000" dirty="0"/>
              <a:t>–</a:t>
            </a:r>
            <a:r>
              <a:rPr lang="fr-FR" dirty="0"/>
              <a:t>) selon la réaction d’équation :</a:t>
            </a:r>
          </a:p>
        </p:txBody>
      </p:sp>
      <mc:AlternateContent xmlns:mc="http://schemas.openxmlformats.org/markup-compatibility/2006" xmlns:a14="http://schemas.microsoft.com/office/drawing/2010/main">
        <mc:Choice Requires="a14">
          <p:sp>
            <p:nvSpPr>
              <p:cNvPr id="9" name="Object 3"/>
              <p:cNvSpPr txBox="1"/>
              <p:nvPr/>
            </p:nvSpPr>
            <p:spPr bwMode="auto">
              <a:xfrm>
                <a:off x="2506627" y="2997200"/>
                <a:ext cx="4061625" cy="453907"/>
              </a:xfrm>
              <a:prstGeom prst="rect">
                <a:avLst/>
              </a:prstGeom>
              <a:noFill/>
            </p:spPr>
            <p:txBody>
              <a:bodyPr wrap="none">
                <a:spAutoFit/>
              </a:bodyPr>
              <a:lstStyle/>
              <a:p>
                <a:pPr/>
                <a14:m>
                  <m:oMathPara xmlns:m="http://schemas.openxmlformats.org/officeDocument/2006/math">
                    <m:oMathParaPr>
                      <m:jc m:val="left"/>
                    </m:oMathParaPr>
                    <m:oMath xmlns:m="http://schemas.openxmlformats.org/officeDocument/2006/math">
                      <m:sSubSup>
                        <m:sSubSupPr>
                          <m:ctrlPr>
                            <a:rPr lang="fr-FR" sz="2000" i="1" smtClean="0">
                              <a:solidFill>
                                <a:srgbClr val="000000"/>
                              </a:solidFill>
                              <a:latin typeface="Cambria Math" panose="02040503050406030204" pitchFamily="18" charset="0"/>
                            </a:rPr>
                          </m:ctrlPr>
                        </m:sSubSupPr>
                        <m:e>
                          <m:r>
                            <m:rPr>
                              <m:sty m:val="p"/>
                            </m:rPr>
                            <a:rPr lang="fr-FR" sz="2000" i="0">
                              <a:solidFill>
                                <a:srgbClr val="000000"/>
                              </a:solidFill>
                              <a:latin typeface="Cambria Math" panose="02040503050406030204" pitchFamily="18" charset="0"/>
                            </a:rPr>
                            <m:t>A</m:t>
                          </m:r>
                        </m:e>
                        <m:sub>
                          <m:r>
                            <a:rPr lang="fr-FR" sz="2000" i="1">
                              <a:solidFill>
                                <a:srgbClr val="000000"/>
                              </a:solidFill>
                              <a:latin typeface="Cambria Math" panose="02040503050406030204" pitchFamily="18" charset="0"/>
                            </a:rPr>
                            <m:t>(</m:t>
                          </m:r>
                          <m:r>
                            <m:rPr>
                              <m:nor/>
                            </m:rPr>
                            <a:rPr lang="fr-FR" sz="2000" i="0">
                              <a:solidFill>
                                <a:srgbClr val="000000"/>
                              </a:solidFill>
                              <a:latin typeface="Cambria Math" panose="02040503050406030204" pitchFamily="18" charset="0"/>
                            </a:rPr>
                            <m:t>aq</m:t>
                          </m:r>
                          <m:r>
                            <a:rPr lang="fr-FR" sz="2000" i="1">
                              <a:solidFill>
                                <a:srgbClr val="000000"/>
                              </a:solidFill>
                              <a:latin typeface="Cambria Math" panose="02040503050406030204" pitchFamily="18" charset="0"/>
                            </a:rPr>
                            <m:t>)</m:t>
                          </m:r>
                        </m:sub>
                        <m:sup>
                          <m:r>
                            <a:rPr lang="fr-FR" sz="2000" i="1">
                              <a:solidFill>
                                <a:srgbClr val="000000"/>
                              </a:solidFill>
                              <a:latin typeface="Cambria Math" panose="02040503050406030204" pitchFamily="18" charset="0"/>
                            </a:rPr>
                            <m:t>−</m:t>
                          </m:r>
                        </m:sup>
                      </m:sSubSup>
                      <m:r>
                        <a:rPr lang="fr-FR" sz="2000" i="1">
                          <a:solidFill>
                            <a:srgbClr val="000000"/>
                          </a:solidFill>
                          <a:latin typeface="Cambria Math" panose="02040503050406030204" pitchFamily="18" charset="0"/>
                        </a:rPr>
                        <m:t>+</m:t>
                      </m:r>
                      <m:sSub>
                        <m:sSubPr>
                          <m:ctrlPr>
                            <a:rPr lang="fr-FR" sz="2000" i="1">
                              <a:solidFill>
                                <a:srgbClr val="000000"/>
                              </a:solidFill>
                              <a:latin typeface="Cambria Math" panose="02040503050406030204" pitchFamily="18" charset="0"/>
                            </a:rPr>
                          </m:ctrlPr>
                        </m:sSubPr>
                        <m:e>
                          <m:r>
                            <m:rPr>
                              <m:sty m:val="p"/>
                            </m:rPr>
                            <a:rPr lang="fr-FR" sz="2000">
                              <a:solidFill>
                                <a:srgbClr val="000000"/>
                              </a:solidFill>
                              <a:latin typeface="Cambria Math" panose="02040503050406030204" pitchFamily="18" charset="0"/>
                            </a:rPr>
                            <m:t>H</m:t>
                          </m:r>
                        </m:e>
                        <m:sub>
                          <m:r>
                            <a:rPr lang="fr-FR" sz="2000">
                              <a:solidFill>
                                <a:srgbClr val="000000"/>
                              </a:solidFill>
                              <a:latin typeface="Cambria Math" panose="02040503050406030204" pitchFamily="18" charset="0"/>
                            </a:rPr>
                            <m:t>2</m:t>
                          </m:r>
                        </m:sub>
                      </m:sSub>
                      <m:sSub>
                        <m:sSubPr>
                          <m:ctrlPr>
                            <a:rPr lang="fr-FR" sz="2000" i="1">
                              <a:solidFill>
                                <a:srgbClr val="000000"/>
                              </a:solidFill>
                              <a:latin typeface="Cambria Math" panose="02040503050406030204" pitchFamily="18" charset="0"/>
                            </a:rPr>
                          </m:ctrlPr>
                        </m:sSubPr>
                        <m:e>
                          <m:r>
                            <m:rPr>
                              <m:sty m:val="p"/>
                            </m:rPr>
                            <a:rPr lang="fr-FR" sz="2000">
                              <a:solidFill>
                                <a:srgbClr val="000000"/>
                              </a:solidFill>
                              <a:latin typeface="Cambria Math" panose="02040503050406030204" pitchFamily="18" charset="0"/>
                            </a:rPr>
                            <m:t>O</m:t>
                          </m:r>
                        </m:e>
                        <m:sub>
                          <m:r>
                            <a:rPr lang="fr-FR" sz="2000">
                              <a:solidFill>
                                <a:srgbClr val="000000"/>
                              </a:solidFill>
                              <a:latin typeface="Cambria Math" panose="02040503050406030204" pitchFamily="18" charset="0"/>
                            </a:rPr>
                            <m:t>(ℓ)</m:t>
                          </m:r>
                        </m:sub>
                      </m:sSub>
                      <m:r>
                        <a:rPr lang="fr-FR" sz="2000" b="0" i="1" smtClean="0">
                          <a:solidFill>
                            <a:srgbClr val="000000"/>
                          </a:solidFill>
                          <a:latin typeface="Cambria Math" panose="02040503050406030204" pitchFamily="18" charset="0"/>
                        </a:rPr>
                        <m:t> </m:t>
                      </m:r>
                      <m:r>
                        <a:rPr lang="fr-FR" sz="2000" i="1" smtClean="0">
                          <a:solidFill>
                            <a:srgbClr val="000000"/>
                          </a:solidFill>
                          <a:latin typeface="Cambria Math" panose="02040503050406030204" pitchFamily="18" charset="0"/>
                          <a:sym typeface="Wingdings 3" panose="05040102010807070707" pitchFamily="18" charset="2"/>
                        </a:rPr>
                        <m:t></m:t>
                      </m:r>
                      <m:r>
                        <a:rPr lang="fr-FR" sz="2000" b="0" i="1" smtClean="0">
                          <a:solidFill>
                            <a:srgbClr val="000000"/>
                          </a:solidFill>
                          <a:latin typeface="Cambria Math" panose="02040503050406030204" pitchFamily="18" charset="0"/>
                          <a:sym typeface="Wingdings 3" panose="05040102010807070707" pitchFamily="18" charset="2"/>
                        </a:rPr>
                        <m:t> </m:t>
                      </m:r>
                      <m:r>
                        <m:rPr>
                          <m:nor/>
                        </m:rPr>
                        <a:rPr lang="fr-FR" sz="2000" i="0">
                          <a:solidFill>
                            <a:srgbClr val="000000"/>
                          </a:solidFill>
                          <a:latin typeface="Cambria Math" panose="02040503050406030204" pitchFamily="18" charset="0"/>
                        </a:rPr>
                        <m:t>A</m:t>
                      </m:r>
                      <m:sSub>
                        <m:sSubPr>
                          <m:ctrlPr>
                            <a:rPr lang="fr-FR" sz="2000" i="1">
                              <a:solidFill>
                                <a:srgbClr val="000000"/>
                              </a:solidFill>
                              <a:latin typeface="Cambria Math" panose="02040503050406030204" pitchFamily="18" charset="0"/>
                            </a:rPr>
                          </m:ctrlPr>
                        </m:sSubPr>
                        <m:e>
                          <m:r>
                            <m:rPr>
                              <m:nor/>
                            </m:rPr>
                            <a:rPr lang="fr-FR" sz="2000" i="0">
                              <a:solidFill>
                                <a:srgbClr val="000000"/>
                              </a:solidFill>
                              <a:latin typeface="Cambria Math" panose="02040503050406030204" pitchFamily="18" charset="0"/>
                            </a:rPr>
                            <m:t>H</m:t>
                          </m:r>
                        </m:e>
                        <m:sub>
                          <m:r>
                            <a:rPr lang="fr-FR" sz="2000" i="1">
                              <a:solidFill>
                                <a:srgbClr val="000000"/>
                              </a:solidFill>
                              <a:latin typeface="Cambria Math" panose="02040503050406030204" pitchFamily="18" charset="0"/>
                            </a:rPr>
                            <m:t>(</m:t>
                          </m:r>
                          <m:r>
                            <m:rPr>
                              <m:nor/>
                            </m:rPr>
                            <a:rPr lang="fr-FR" sz="2000" i="0">
                              <a:solidFill>
                                <a:srgbClr val="000000"/>
                              </a:solidFill>
                              <a:latin typeface="Cambria Math" panose="02040503050406030204" pitchFamily="18" charset="0"/>
                            </a:rPr>
                            <m:t>aq</m:t>
                          </m:r>
                          <m:r>
                            <a:rPr lang="fr-FR" sz="2000" i="1">
                              <a:solidFill>
                                <a:srgbClr val="000000"/>
                              </a:solidFill>
                              <a:latin typeface="Cambria Math" panose="02040503050406030204" pitchFamily="18" charset="0"/>
                            </a:rPr>
                            <m:t>)</m:t>
                          </m:r>
                        </m:sub>
                      </m:sSub>
                      <m:r>
                        <a:rPr lang="fr-FR" sz="2000" i="1">
                          <a:solidFill>
                            <a:srgbClr val="000000"/>
                          </a:solidFill>
                          <a:latin typeface="Cambria Math" panose="02040503050406030204" pitchFamily="18" charset="0"/>
                        </a:rPr>
                        <m:t>+</m:t>
                      </m:r>
                      <m:r>
                        <m:rPr>
                          <m:nor/>
                        </m:rPr>
                        <a:rPr lang="fr-FR" sz="2000" i="0">
                          <a:solidFill>
                            <a:srgbClr val="000000"/>
                          </a:solidFill>
                          <a:latin typeface="Cambria Math" panose="02040503050406030204" pitchFamily="18" charset="0"/>
                        </a:rPr>
                        <m:t>H</m:t>
                      </m:r>
                      <m:sSubSup>
                        <m:sSubSupPr>
                          <m:ctrlPr>
                            <a:rPr lang="fr-FR" sz="2000" i="1">
                              <a:solidFill>
                                <a:srgbClr val="000000"/>
                              </a:solidFill>
                              <a:latin typeface="Cambria Math" panose="02040503050406030204" pitchFamily="18" charset="0"/>
                            </a:rPr>
                          </m:ctrlPr>
                        </m:sSubSupPr>
                        <m:e>
                          <m:r>
                            <m:rPr>
                              <m:nor/>
                            </m:rPr>
                            <a:rPr lang="fr-FR" sz="2000" i="0">
                              <a:solidFill>
                                <a:srgbClr val="000000"/>
                              </a:solidFill>
                              <a:latin typeface="Cambria Math" panose="02040503050406030204" pitchFamily="18" charset="0"/>
                            </a:rPr>
                            <m:t>O</m:t>
                          </m:r>
                        </m:e>
                        <m:sub>
                          <m:r>
                            <a:rPr lang="fr-FR" sz="2000" i="1">
                              <a:solidFill>
                                <a:srgbClr val="000000"/>
                              </a:solidFill>
                              <a:latin typeface="Cambria Math" panose="02040503050406030204" pitchFamily="18" charset="0"/>
                            </a:rPr>
                            <m:t>(</m:t>
                          </m:r>
                          <m:r>
                            <m:rPr>
                              <m:nor/>
                            </m:rPr>
                            <a:rPr lang="fr-FR" sz="2000" i="0">
                              <a:solidFill>
                                <a:srgbClr val="000000"/>
                              </a:solidFill>
                              <a:latin typeface="Cambria Math" panose="02040503050406030204" pitchFamily="18" charset="0"/>
                            </a:rPr>
                            <m:t>aq</m:t>
                          </m:r>
                          <m:r>
                            <a:rPr lang="fr-FR" sz="2000" i="1">
                              <a:solidFill>
                                <a:srgbClr val="000000"/>
                              </a:solidFill>
                              <a:latin typeface="Cambria Math" panose="02040503050406030204" pitchFamily="18" charset="0"/>
                            </a:rPr>
                            <m:t>)</m:t>
                          </m:r>
                        </m:sub>
                        <m:sup>
                          <m:r>
                            <a:rPr lang="fr-FR" sz="2000" i="1">
                              <a:solidFill>
                                <a:srgbClr val="000000"/>
                              </a:solidFill>
                              <a:latin typeface="Cambria Math" panose="02040503050406030204" pitchFamily="18" charset="0"/>
                            </a:rPr>
                            <m:t>−</m:t>
                          </m:r>
                        </m:sup>
                      </m:sSubSup>
                    </m:oMath>
                  </m:oMathPara>
                </a14:m>
                <a:endParaRPr lang="fr-FR" sz="2000" dirty="0"/>
              </a:p>
            </p:txBody>
          </p:sp>
        </mc:Choice>
        <mc:Fallback xmlns="">
          <p:sp>
            <p:nvSpPr>
              <p:cNvPr id="9" name="Object 3"/>
              <p:cNvSpPr txBox="1">
                <a:spLocks noRot="1" noChangeAspect="1" noMove="1" noResize="1" noEditPoints="1" noAdjustHandles="1" noChangeArrowheads="1" noChangeShapeType="1" noTextEdit="1"/>
              </p:cNvSpPr>
              <p:nvPr/>
            </p:nvSpPr>
            <p:spPr bwMode="auto">
              <a:xfrm>
                <a:off x="2506627" y="2997200"/>
                <a:ext cx="4061625" cy="453907"/>
              </a:xfrm>
              <a:prstGeom prst="rect">
                <a:avLst/>
              </a:prstGeom>
              <a:blipFill>
                <a:blip r:embed="rId4"/>
                <a:stretch>
                  <a:fillRect b="-10811"/>
                </a:stretch>
              </a:blipFill>
            </p:spPr>
            <p:txBody>
              <a:bodyPr/>
              <a:lstStyle/>
              <a:p>
                <a:r>
                  <a:rPr lang="fr-FR">
                    <a:noFill/>
                  </a:rPr>
                  <a:t> </a:t>
                </a:r>
              </a:p>
            </p:txBody>
          </p:sp>
        </mc:Fallback>
      </mc:AlternateContent>
      <p:sp>
        <p:nvSpPr>
          <p:cNvPr id="10" name="Rectangle 9"/>
          <p:cNvSpPr/>
          <p:nvPr/>
        </p:nvSpPr>
        <p:spPr>
          <a:xfrm>
            <a:off x="251520" y="3574757"/>
            <a:ext cx="8496944" cy="646331"/>
          </a:xfrm>
          <a:prstGeom prst="rect">
            <a:avLst/>
          </a:prstGeom>
        </p:spPr>
        <p:txBody>
          <a:bodyPr wrap="square">
            <a:spAutoFit/>
          </a:bodyPr>
          <a:lstStyle/>
          <a:p>
            <a:pPr algn="just"/>
            <a:r>
              <a:rPr lang="fr-FR" dirty="0"/>
              <a:t>Dans les deux cas, lorsque le système chimique n’évolue plus, les concentrations molaires (en </a:t>
            </a:r>
            <a:r>
              <a:rPr lang="fr-FR" dirty="0" err="1"/>
              <a:t>mol.L</a:t>
            </a:r>
            <a:r>
              <a:rPr lang="fr-FR" baseline="30000" dirty="0"/>
              <a:t>–1</a:t>
            </a:r>
            <a:r>
              <a:rPr lang="fr-FR" dirty="0"/>
              <a:t>) des espèces chimiques </a:t>
            </a:r>
            <a:r>
              <a:rPr lang="fr-FR" b="1" dirty="0"/>
              <a:t>HA</a:t>
            </a:r>
            <a:r>
              <a:rPr lang="fr-FR" dirty="0"/>
              <a:t> et </a:t>
            </a:r>
            <a:r>
              <a:rPr lang="fr-FR" b="1" dirty="0"/>
              <a:t>A</a:t>
            </a:r>
            <a:r>
              <a:rPr lang="fr-FR" b="1" baseline="30000" dirty="0"/>
              <a:t>–</a:t>
            </a:r>
            <a:r>
              <a:rPr lang="fr-FR" dirty="0"/>
              <a:t> vérifient la relation :</a:t>
            </a:r>
          </a:p>
        </p:txBody>
      </p:sp>
      <p:graphicFrame>
        <p:nvGraphicFramePr>
          <p:cNvPr id="11" name="Object 5"/>
          <p:cNvGraphicFramePr>
            <a:graphicFrameLocks noChangeAspect="1"/>
          </p:cNvGraphicFramePr>
          <p:nvPr/>
        </p:nvGraphicFramePr>
        <p:xfrm>
          <a:off x="3518523" y="4437112"/>
          <a:ext cx="2106954" cy="792088"/>
        </p:xfrm>
        <a:graphic>
          <a:graphicData uri="http://schemas.openxmlformats.org/presentationml/2006/ole">
            <mc:AlternateContent xmlns:mc="http://schemas.openxmlformats.org/markup-compatibility/2006">
              <mc:Choice xmlns:v="urn:schemas-microsoft-com:vml" Requires="v">
                <p:oleObj name="Equation" r:id="rId5" imgW="1358900" imgH="508000" progId="Equation.DSMT4">
                  <p:embed/>
                </p:oleObj>
              </mc:Choice>
              <mc:Fallback>
                <p:oleObj name="Equation" r:id="rId5" imgW="1358900" imgH="508000" progId="Equation.DSMT4">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18523" y="4437112"/>
                        <a:ext cx="2106954" cy="792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1"/>
          <p:cNvSpPr/>
          <p:nvPr/>
        </p:nvSpPr>
        <p:spPr>
          <a:xfrm>
            <a:off x="179512" y="5291916"/>
            <a:ext cx="1345176" cy="369332"/>
          </a:xfrm>
          <a:prstGeom prst="rect">
            <a:avLst/>
          </a:prstGeom>
        </p:spPr>
        <p:txBody>
          <a:bodyPr wrap="none">
            <a:spAutoFit/>
          </a:bodyPr>
          <a:lstStyle/>
          <a:p>
            <a:r>
              <a:rPr lang="fr-FR" b="1" u="sng" dirty="0"/>
              <a:t>Définitions :</a:t>
            </a:r>
            <a:endParaRPr lang="fr-FR" u="sng" dirty="0"/>
          </a:p>
        </p:txBody>
      </p:sp>
      <p:sp>
        <p:nvSpPr>
          <p:cNvPr id="13" name="Rectangle 12"/>
          <p:cNvSpPr/>
          <p:nvPr/>
        </p:nvSpPr>
        <p:spPr>
          <a:xfrm>
            <a:off x="251520" y="5674022"/>
            <a:ext cx="8640960" cy="923330"/>
          </a:xfrm>
          <a:prstGeom prst="rect">
            <a:avLst/>
          </a:prstGeom>
        </p:spPr>
        <p:txBody>
          <a:bodyPr wrap="square">
            <a:spAutoFit/>
          </a:bodyPr>
          <a:lstStyle/>
          <a:p>
            <a:pPr algn="just">
              <a:buFont typeface="Wingdings" pitchFamily="2" charset="2"/>
              <a:buChar char="§"/>
            </a:pPr>
            <a:r>
              <a:rPr lang="fr-FR" dirty="0"/>
              <a:t>  </a:t>
            </a:r>
            <a:r>
              <a:rPr lang="fr-FR" dirty="0">
                <a:solidFill>
                  <a:srgbClr val="FF0000"/>
                </a:solidFill>
              </a:rPr>
              <a:t>On appelle </a:t>
            </a:r>
            <a:r>
              <a:rPr lang="fr-FR" b="1" dirty="0">
                <a:solidFill>
                  <a:srgbClr val="FF0000"/>
                </a:solidFill>
              </a:rPr>
              <a:t>constante d’acidité</a:t>
            </a:r>
            <a:r>
              <a:rPr lang="fr-FR" dirty="0">
                <a:solidFill>
                  <a:srgbClr val="FF0000"/>
                </a:solidFill>
              </a:rPr>
              <a:t> dans l’eau d’un couple acide faible / base faible (AH / A</a:t>
            </a:r>
            <a:r>
              <a:rPr lang="fr-FR" baseline="30000" dirty="0">
                <a:solidFill>
                  <a:srgbClr val="FF0000"/>
                </a:solidFill>
              </a:rPr>
              <a:t>–</a:t>
            </a:r>
            <a:r>
              <a:rPr lang="fr-FR" dirty="0">
                <a:solidFill>
                  <a:srgbClr val="FF0000"/>
                </a:solidFill>
              </a:rPr>
              <a:t>), une grandeur, sans dimension, notée </a:t>
            </a:r>
            <a:r>
              <a:rPr lang="fr-FR" b="1" dirty="0">
                <a:solidFill>
                  <a:srgbClr val="FF0000"/>
                </a:solidFill>
              </a:rPr>
              <a:t>K</a:t>
            </a:r>
            <a:r>
              <a:rPr lang="fr-FR" b="1" baseline="-25000" dirty="0">
                <a:solidFill>
                  <a:srgbClr val="FF0000"/>
                </a:solidFill>
              </a:rPr>
              <a:t>A</a:t>
            </a:r>
            <a:r>
              <a:rPr lang="fr-FR" dirty="0">
                <a:solidFill>
                  <a:srgbClr val="FF0000"/>
                </a:solidFill>
              </a:rPr>
              <a:t>, caractéristique du couple acido-basique et définie par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Bottom)">
                                      <p:cBhvr>
                                        <p:cTn id="13" dur="500"/>
                                        <p:tgtEl>
                                          <p:spTgt spid="6"/>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slide(fromBottom)">
                                      <p:cBhvr>
                                        <p:cTn id="22" dur="500"/>
                                        <p:tgtEl>
                                          <p:spTgt spid="8"/>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ppt_x</p:attrName>
                                        </p:attrNameLst>
                                      </p:cBhvr>
                                      <p:tavLst>
                                        <p:tav tm="0">
                                          <p:val>
                                            <p:strVal val="#ppt_x-.2"/>
                                          </p:val>
                                        </p:tav>
                                        <p:tav tm="100000">
                                          <p:val>
                                            <p:strVal val="#ppt_x"/>
                                          </p:val>
                                        </p:tav>
                                      </p:tavLst>
                                    </p:anim>
                                    <p:anim calcmode="lin" valueType="num">
                                      <p:cBhvr>
                                        <p:cTn id="32"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33" dur="1000"/>
                                        <p:tgtEl>
                                          <p:spTgt spid="10"/>
                                        </p:tgtEl>
                                      </p:cBhvr>
                                    </p:animEffect>
                                  </p:childTnLst>
                                </p:cTn>
                              </p:par>
                              <p:par>
                                <p:cTn id="34" presetID="9" presetClass="entr" presetSubtype="0" fill="hold" nodeType="withEffect">
                                  <p:stCondLst>
                                    <p:cond delay="1000"/>
                                  </p:stCondLst>
                                  <p:childTnLst>
                                    <p:set>
                                      <p:cBhvr>
                                        <p:cTn id="35" dur="1" fill="hold">
                                          <p:stCondLst>
                                            <p:cond delay="0"/>
                                          </p:stCondLst>
                                        </p:cTn>
                                        <p:tgtEl>
                                          <p:spTgt spid="11"/>
                                        </p:tgtEl>
                                        <p:attrNameLst>
                                          <p:attrName>style.visibility</p:attrName>
                                        </p:attrNameLst>
                                      </p:cBhvr>
                                      <p:to>
                                        <p:strVal val="visible"/>
                                      </p:to>
                                    </p:set>
                                    <p:animEffect transition="in" filter="dissolve">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0-#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7" presetClass="entr" presetSubtype="0" fill="hold" grpId="0" nodeType="clickEffect">
                                  <p:stCondLst>
                                    <p:cond delay="0"/>
                                  </p:stCondLst>
                                  <p:iterate type="lt">
                                    <p:tmPct val="50000"/>
                                  </p:iterate>
                                  <p:childTnLst>
                                    <p:set>
                                      <p:cBhvr>
                                        <p:cTn id="46" dur="1" fill="hold">
                                          <p:stCondLst>
                                            <p:cond delay="0"/>
                                          </p:stCondLst>
                                        </p:cTn>
                                        <p:tgtEl>
                                          <p:spTgt spid="13"/>
                                        </p:tgtEl>
                                        <p:attrNameLst>
                                          <p:attrName>style.visibility</p:attrName>
                                        </p:attrNameLst>
                                      </p:cBhvr>
                                      <p:to>
                                        <p:strVal val="visible"/>
                                      </p:to>
                                    </p:set>
                                    <p:anim calcmode="discrete" valueType="clr">
                                      <p:cBhvr override="childStyle">
                                        <p:cTn id="4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13"/>
                                        </p:tgtEl>
                                        <p:attrNameLst>
                                          <p:attrName>fillcolor</p:attrName>
                                        </p:attrNameLst>
                                      </p:cBhvr>
                                      <p:tavLst>
                                        <p:tav tm="0">
                                          <p:val>
                                            <p:clrVal>
                                              <a:schemeClr val="accent2"/>
                                            </p:clrVal>
                                          </p:val>
                                        </p:tav>
                                        <p:tav tm="50000">
                                          <p:val>
                                            <p:clrVal>
                                              <a:schemeClr val="hlink"/>
                                            </p:clrVal>
                                          </p:val>
                                        </p:tav>
                                      </p:tavLst>
                                    </p:anim>
                                    <p:set>
                                      <p:cBhvr>
                                        <p:cTn id="49" dur="80"/>
                                        <p:tgtEl>
                                          <p:spTgt spid="1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7" grpId="0"/>
      <p:bldP spid="8" grpId="0"/>
      <p:bldP spid="9" grpId="0"/>
      <p:bldP spid="10"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849" name="Object 1"/>
          <p:cNvGraphicFramePr>
            <a:graphicFrameLocks noChangeAspect="1"/>
          </p:cNvGraphicFramePr>
          <p:nvPr/>
        </p:nvGraphicFramePr>
        <p:xfrm>
          <a:off x="753004" y="188640"/>
          <a:ext cx="7637994" cy="1584176"/>
        </p:xfrm>
        <a:graphic>
          <a:graphicData uri="http://schemas.openxmlformats.org/presentationml/2006/ole">
            <mc:AlternateContent xmlns:mc="http://schemas.openxmlformats.org/markup-compatibility/2006">
              <mc:Choice xmlns:v="urn:schemas-microsoft-com:vml" Requires="v">
                <p:oleObj name="Equation" r:id="rId3" imgW="5486400" imgH="1117600" progId="Equation.DSMT4">
                  <p:embed/>
                </p:oleObj>
              </mc:Choice>
              <mc:Fallback>
                <p:oleObj name="Equation" r:id="rId3" imgW="5486400" imgH="1117600" progId="Equation.DSMT4">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004" y="188640"/>
                        <a:ext cx="7637994" cy="15841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p:cNvSpPr/>
          <p:nvPr/>
        </p:nvSpPr>
        <p:spPr>
          <a:xfrm>
            <a:off x="323528" y="1844824"/>
            <a:ext cx="8568952" cy="646331"/>
          </a:xfrm>
          <a:prstGeom prst="rect">
            <a:avLst/>
          </a:prstGeom>
        </p:spPr>
        <p:txBody>
          <a:bodyPr wrap="square">
            <a:spAutoFit/>
          </a:bodyPr>
          <a:lstStyle/>
          <a:p>
            <a:pPr algn="just">
              <a:buFont typeface="Wingdings" pitchFamily="2" charset="2"/>
              <a:buChar char="§"/>
            </a:pPr>
            <a:r>
              <a:rPr lang="fr-FR" dirty="0"/>
              <a:t>  </a:t>
            </a:r>
            <a:r>
              <a:rPr lang="fr-FR" dirty="0">
                <a:solidFill>
                  <a:srgbClr val="FF0000"/>
                </a:solidFill>
              </a:rPr>
              <a:t>Le </a:t>
            </a:r>
            <a:r>
              <a:rPr lang="fr-FR" b="1" dirty="0" err="1">
                <a:solidFill>
                  <a:srgbClr val="FF0000"/>
                </a:solidFill>
              </a:rPr>
              <a:t>pK</a:t>
            </a:r>
            <a:r>
              <a:rPr lang="fr-FR" b="1" baseline="-25000" dirty="0" err="1">
                <a:solidFill>
                  <a:srgbClr val="FF0000"/>
                </a:solidFill>
              </a:rPr>
              <a:t>A</a:t>
            </a:r>
            <a:r>
              <a:rPr lang="fr-FR" dirty="0">
                <a:solidFill>
                  <a:srgbClr val="FF0000"/>
                </a:solidFill>
              </a:rPr>
              <a:t> d’un couple acide/base est une grandeur, sans dimension, comprise entre </a:t>
            </a:r>
            <a:r>
              <a:rPr lang="fr-FR" b="1" dirty="0">
                <a:solidFill>
                  <a:srgbClr val="FF0000"/>
                </a:solidFill>
              </a:rPr>
              <a:t>0</a:t>
            </a:r>
            <a:r>
              <a:rPr lang="fr-FR" dirty="0">
                <a:solidFill>
                  <a:srgbClr val="FF0000"/>
                </a:solidFill>
              </a:rPr>
              <a:t> et </a:t>
            </a:r>
            <a:r>
              <a:rPr lang="fr-FR" b="1" dirty="0">
                <a:solidFill>
                  <a:srgbClr val="FF0000"/>
                </a:solidFill>
              </a:rPr>
              <a:t>14</a:t>
            </a:r>
            <a:r>
              <a:rPr lang="fr-FR" dirty="0">
                <a:solidFill>
                  <a:srgbClr val="FF0000"/>
                </a:solidFill>
              </a:rPr>
              <a:t> et caractéristique du couple. Elle est définie par :</a:t>
            </a:r>
          </a:p>
        </p:txBody>
      </p:sp>
      <p:sp>
        <p:nvSpPr>
          <p:cNvPr id="7" name="Rectangle 6"/>
          <p:cNvSpPr/>
          <p:nvPr/>
        </p:nvSpPr>
        <p:spPr>
          <a:xfrm>
            <a:off x="3832855" y="2564904"/>
            <a:ext cx="1478290" cy="369332"/>
          </a:xfrm>
          <a:prstGeom prst="rect">
            <a:avLst/>
          </a:prstGeom>
        </p:spPr>
        <p:txBody>
          <a:bodyPr wrap="none">
            <a:spAutoFit/>
          </a:bodyPr>
          <a:lstStyle/>
          <a:p>
            <a:r>
              <a:rPr lang="fr-FR" b="1" dirty="0" err="1">
                <a:solidFill>
                  <a:srgbClr val="FF0000"/>
                </a:solidFill>
              </a:rPr>
              <a:t>pK</a:t>
            </a:r>
            <a:r>
              <a:rPr lang="fr-FR" b="1" baseline="-25000" dirty="0" err="1">
                <a:solidFill>
                  <a:srgbClr val="FF0000"/>
                </a:solidFill>
              </a:rPr>
              <a:t>A</a:t>
            </a:r>
            <a:r>
              <a:rPr lang="fr-FR" b="1" dirty="0">
                <a:solidFill>
                  <a:srgbClr val="FF0000"/>
                </a:solidFill>
              </a:rPr>
              <a:t> = – log K</a:t>
            </a:r>
            <a:r>
              <a:rPr lang="fr-FR" b="1" baseline="-25000" dirty="0">
                <a:solidFill>
                  <a:srgbClr val="FF0000"/>
                </a:solidFill>
              </a:rPr>
              <a:t>A</a:t>
            </a:r>
            <a:endParaRPr lang="fr-FR" dirty="0">
              <a:solidFill>
                <a:srgbClr val="FF0000"/>
              </a:solidFill>
            </a:endParaRPr>
          </a:p>
        </p:txBody>
      </p:sp>
      <p:sp>
        <p:nvSpPr>
          <p:cNvPr id="8" name="Rectangle 7"/>
          <p:cNvSpPr/>
          <p:nvPr/>
        </p:nvSpPr>
        <p:spPr>
          <a:xfrm>
            <a:off x="323528" y="2924944"/>
            <a:ext cx="1357295" cy="369332"/>
          </a:xfrm>
          <a:prstGeom prst="rect">
            <a:avLst/>
          </a:prstGeom>
        </p:spPr>
        <p:txBody>
          <a:bodyPr wrap="none">
            <a:spAutoFit/>
          </a:bodyPr>
          <a:lstStyle/>
          <a:p>
            <a:r>
              <a:rPr lang="fr-FR" u="sng" dirty="0"/>
              <a:t>Remarques :</a:t>
            </a:r>
            <a:endParaRPr lang="fr-FR" dirty="0"/>
          </a:p>
        </p:txBody>
      </p:sp>
      <p:sp>
        <p:nvSpPr>
          <p:cNvPr id="9" name="Rectangle 8"/>
          <p:cNvSpPr/>
          <p:nvPr/>
        </p:nvSpPr>
        <p:spPr>
          <a:xfrm>
            <a:off x="323528" y="3284984"/>
            <a:ext cx="8496944" cy="1200329"/>
          </a:xfrm>
          <a:prstGeom prst="rect">
            <a:avLst/>
          </a:prstGeom>
        </p:spPr>
        <p:txBody>
          <a:bodyPr wrap="square">
            <a:spAutoFit/>
          </a:bodyPr>
          <a:lstStyle/>
          <a:p>
            <a:pPr>
              <a:buFontTx/>
              <a:buChar char="-"/>
            </a:pPr>
            <a:r>
              <a:rPr lang="fr-FR" dirty="0"/>
              <a:t>  La constante d’acidité </a:t>
            </a:r>
            <a:r>
              <a:rPr lang="fr-FR" b="1" dirty="0"/>
              <a:t>K</a:t>
            </a:r>
            <a:r>
              <a:rPr lang="fr-FR" b="1" baseline="-25000" dirty="0"/>
              <a:t>A</a:t>
            </a:r>
            <a:r>
              <a:rPr lang="fr-FR" dirty="0"/>
              <a:t> d’un couple dépend de la température ;</a:t>
            </a:r>
          </a:p>
          <a:p>
            <a:pPr>
              <a:buFontTx/>
              <a:buChar char="-"/>
            </a:pPr>
            <a:r>
              <a:rPr lang="fr-FR" dirty="0"/>
              <a:t>  La constante d’acidité </a:t>
            </a:r>
            <a:r>
              <a:rPr lang="fr-FR" b="1" dirty="0"/>
              <a:t>K</a:t>
            </a:r>
            <a:r>
              <a:rPr lang="fr-FR" b="1" baseline="-25000" dirty="0"/>
              <a:t>A</a:t>
            </a:r>
            <a:r>
              <a:rPr lang="fr-FR" dirty="0"/>
              <a:t> est une constante d’équilibre ;</a:t>
            </a:r>
          </a:p>
          <a:p>
            <a:pPr algn="just">
              <a:buFontTx/>
              <a:buChar char="-"/>
            </a:pPr>
            <a:r>
              <a:rPr lang="fr-FR" dirty="0"/>
              <a:t>  L’analyse dimensionnelle de la relation ci-dessus nous indique qu’en toute rigueur, il faudrait écrire :</a:t>
            </a:r>
          </a:p>
        </p:txBody>
      </p:sp>
      <p:grpSp>
        <p:nvGrpSpPr>
          <p:cNvPr id="14" name="Groupe 13"/>
          <p:cNvGrpSpPr/>
          <p:nvPr/>
        </p:nvGrpSpPr>
        <p:grpSpPr>
          <a:xfrm>
            <a:off x="3618561" y="4581128"/>
            <a:ext cx="4142022" cy="720080"/>
            <a:chOff x="3618561" y="4725144"/>
            <a:chExt cx="4142022" cy="720080"/>
          </a:xfrm>
        </p:grpSpPr>
        <p:graphicFrame>
          <p:nvGraphicFramePr>
            <p:cNvPr id="78851" name="Object 3"/>
            <p:cNvGraphicFramePr>
              <a:graphicFrameLocks noChangeAspect="1"/>
            </p:cNvGraphicFramePr>
            <p:nvPr/>
          </p:nvGraphicFramePr>
          <p:xfrm>
            <a:off x="3618561" y="4725144"/>
            <a:ext cx="1906879" cy="720080"/>
          </p:xfrm>
          <a:graphic>
            <a:graphicData uri="http://schemas.openxmlformats.org/presentationml/2006/ole">
              <mc:AlternateContent xmlns:mc="http://schemas.openxmlformats.org/markup-compatibility/2006">
                <mc:Choice xmlns:v="urn:schemas-microsoft-com:vml" Requires="v">
                  <p:oleObj name="Equation" r:id="rId5" imgW="1358900" imgH="508000" progId="Equation.DSMT4">
                    <p:embed/>
                  </p:oleObj>
                </mc:Choice>
                <mc:Fallback>
                  <p:oleObj name="Equation" r:id="rId5" imgW="1358900" imgH="508000" progId="Equation.DSMT4">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18561" y="4725144"/>
                          <a:ext cx="1906879"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1"/>
            <p:cNvSpPr/>
            <p:nvPr/>
          </p:nvSpPr>
          <p:spPr>
            <a:xfrm>
              <a:off x="5724128" y="4900518"/>
              <a:ext cx="2036455" cy="369332"/>
            </a:xfrm>
            <a:prstGeom prst="rect">
              <a:avLst/>
            </a:prstGeom>
          </p:spPr>
          <p:txBody>
            <a:bodyPr wrap="none">
              <a:spAutoFit/>
            </a:bodyPr>
            <a:lstStyle/>
            <a:p>
              <a:r>
                <a:rPr lang="fr-FR" dirty="0"/>
                <a:t>(avec </a:t>
              </a:r>
              <a:r>
                <a:rPr lang="fr-FR" i="1" dirty="0"/>
                <a:t>c</a:t>
              </a:r>
              <a:r>
                <a:rPr lang="fr-FR" baseline="30000" dirty="0"/>
                <a:t>0</a:t>
              </a:r>
              <a:r>
                <a:rPr lang="fr-FR" dirty="0"/>
                <a:t> = 1 </a:t>
              </a:r>
              <a:r>
                <a:rPr lang="fr-FR" dirty="0" err="1"/>
                <a:t>mol.L</a:t>
              </a:r>
              <a:r>
                <a:rPr lang="fr-FR" baseline="30000" dirty="0"/>
                <a:t>–1</a:t>
              </a:r>
              <a:r>
                <a:rPr lang="fr-FR" dirty="0"/>
                <a:t>)</a:t>
              </a:r>
            </a:p>
          </p:txBody>
        </p:sp>
      </p:grpSp>
      <p:sp>
        <p:nvSpPr>
          <p:cNvPr id="13" name="Rectangle 12"/>
          <p:cNvSpPr/>
          <p:nvPr/>
        </p:nvSpPr>
        <p:spPr>
          <a:xfrm>
            <a:off x="323528" y="5373216"/>
            <a:ext cx="8424936" cy="923330"/>
          </a:xfrm>
          <a:prstGeom prst="rect">
            <a:avLst/>
          </a:prstGeom>
        </p:spPr>
        <p:txBody>
          <a:bodyPr wrap="square">
            <a:spAutoFit/>
          </a:bodyPr>
          <a:lstStyle/>
          <a:p>
            <a:pPr algn="just">
              <a:buFontTx/>
              <a:buChar char="-"/>
            </a:pPr>
            <a:r>
              <a:rPr lang="fr-FR" dirty="0"/>
              <a:t>  Lorsque les acides et les bases sont forts, leur réaction sur l’eau est </a:t>
            </a:r>
            <a:r>
              <a:rPr lang="fr-FR" b="1" dirty="0"/>
              <a:t>totale</a:t>
            </a:r>
            <a:r>
              <a:rPr lang="fr-FR" dirty="0"/>
              <a:t> (complète) : il n’y a donc plus d’équilibre, et on ne peut pas définir une constante d’équilibre (constante d’acidité).</a:t>
            </a:r>
          </a:p>
        </p:txBody>
      </p:sp>
      <p:sp>
        <p:nvSpPr>
          <p:cNvPr id="11" name="Rectangle 10"/>
          <p:cNvSpPr/>
          <p:nvPr/>
        </p:nvSpPr>
        <p:spPr>
          <a:xfrm>
            <a:off x="323528" y="6372036"/>
            <a:ext cx="2127634" cy="369332"/>
          </a:xfrm>
          <a:prstGeom prst="rect">
            <a:avLst/>
          </a:prstGeom>
        </p:spPr>
        <p:txBody>
          <a:bodyPr wrap="none">
            <a:spAutoFit/>
          </a:bodyPr>
          <a:lstStyle/>
          <a:p>
            <a:r>
              <a:rPr lang="fr-FR" u="sng" dirty="0"/>
              <a:t>Exercice :</a:t>
            </a:r>
            <a:r>
              <a:rPr lang="fr-FR" dirty="0"/>
              <a:t> n°19 p196 </a:t>
            </a:r>
            <a:endParaRPr lang="fr-FR" strike="sngStrik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par>
                                <p:cTn id="10" presetID="9" presetClass="entr" presetSubtype="0" fill="hold" grpId="0" nodeType="withEffect">
                                  <p:stCondLst>
                                    <p:cond delay="460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9">
                                            <p:txEl>
                                              <p:pRg st="0" end="0"/>
                                            </p:txEl>
                                          </p:spTgt>
                                        </p:tgtEl>
                                        <p:attrNameLst>
                                          <p:attrName>style.visibility</p:attrName>
                                        </p:attrNameLst>
                                      </p:cBhvr>
                                      <p:to>
                                        <p:strVal val="visible"/>
                                      </p:to>
                                    </p:set>
                                    <p:anim calcmode="lin" valueType="num">
                                      <p:cBhvr>
                                        <p:cTn id="23" dur="500" fill="hold"/>
                                        <p:tgtEl>
                                          <p:spTgt spid="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9">
                                            <p:txEl>
                                              <p:pRg st="0" end="0"/>
                                            </p:txEl>
                                          </p:spTgt>
                                        </p:tgtEl>
                                        <p:attrNameLst>
                                          <p:attrName>ppt_y</p:attrName>
                                        </p:attrNameLst>
                                      </p:cBhvr>
                                      <p:tavLst>
                                        <p:tav tm="0">
                                          <p:val>
                                            <p:strVal val="#ppt_y"/>
                                          </p:val>
                                        </p:tav>
                                        <p:tav tm="100000">
                                          <p:val>
                                            <p:strVal val="#ppt_y"/>
                                          </p:val>
                                        </p:tav>
                                      </p:tavLst>
                                    </p:anim>
                                    <p:anim calcmode="lin" valueType="num">
                                      <p:cBhvr>
                                        <p:cTn id="25" dur="500" fill="hold"/>
                                        <p:tgtEl>
                                          <p:spTgt spid="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9">
                                            <p:txEl>
                                              <p:pRg st="1" end="1"/>
                                            </p:txEl>
                                          </p:spTgt>
                                        </p:tgtEl>
                                        <p:attrNameLst>
                                          <p:attrName>style.visibility</p:attrName>
                                        </p:attrNameLst>
                                      </p:cBhvr>
                                      <p:to>
                                        <p:strVal val="visible"/>
                                      </p:to>
                                    </p:set>
                                    <p:anim calcmode="lin" valueType="num">
                                      <p:cBhvr>
                                        <p:cTn id="32" dur="500" fill="hold"/>
                                        <p:tgtEl>
                                          <p:spTgt spid="9">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9">
                                            <p:txEl>
                                              <p:pRg st="1" end="1"/>
                                            </p:txEl>
                                          </p:spTgt>
                                        </p:tgtEl>
                                        <p:attrNameLst>
                                          <p:attrName>ppt_y</p:attrName>
                                        </p:attrNameLst>
                                      </p:cBhvr>
                                      <p:tavLst>
                                        <p:tav tm="0">
                                          <p:val>
                                            <p:strVal val="#ppt_y"/>
                                          </p:val>
                                        </p:tav>
                                        <p:tav tm="100000">
                                          <p:val>
                                            <p:strVal val="#ppt_y"/>
                                          </p:val>
                                        </p:tav>
                                      </p:tavLst>
                                    </p:anim>
                                    <p:anim calcmode="lin" valueType="num">
                                      <p:cBhvr>
                                        <p:cTn id="34" dur="500" fill="hold"/>
                                        <p:tgtEl>
                                          <p:spTgt spid="9">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9">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9">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9">
                                            <p:txEl>
                                              <p:pRg st="2" end="2"/>
                                            </p:txEl>
                                          </p:spTgt>
                                        </p:tgtEl>
                                        <p:attrNameLst>
                                          <p:attrName>style.visibility</p:attrName>
                                        </p:attrNameLst>
                                      </p:cBhvr>
                                      <p:to>
                                        <p:strVal val="visible"/>
                                      </p:to>
                                    </p:set>
                                    <p:anim calcmode="lin" valueType="num">
                                      <p:cBhvr>
                                        <p:cTn id="41" dur="500" fill="hold"/>
                                        <p:tgtEl>
                                          <p:spTgt spid="9">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9">
                                            <p:txEl>
                                              <p:pRg st="2" end="2"/>
                                            </p:txEl>
                                          </p:spTgt>
                                        </p:tgtEl>
                                        <p:attrNameLst>
                                          <p:attrName>ppt_y</p:attrName>
                                        </p:attrNameLst>
                                      </p:cBhvr>
                                      <p:tavLst>
                                        <p:tav tm="0">
                                          <p:val>
                                            <p:strVal val="#ppt_y"/>
                                          </p:val>
                                        </p:tav>
                                        <p:tav tm="100000">
                                          <p:val>
                                            <p:strVal val="#ppt_y"/>
                                          </p:val>
                                        </p:tav>
                                      </p:tavLst>
                                    </p:anim>
                                    <p:anim calcmode="lin" valueType="num">
                                      <p:cBhvr>
                                        <p:cTn id="43" dur="500" fill="hold"/>
                                        <p:tgtEl>
                                          <p:spTgt spid="9">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9">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9">
                                            <p:txEl>
                                              <p:pRg st="2" end="2"/>
                                            </p:txEl>
                                          </p:spTgt>
                                        </p:tgtEl>
                                      </p:cBhvr>
                                    </p:animEffect>
                                  </p:childTnLst>
                                </p:cTn>
                              </p:par>
                              <p:par>
                                <p:cTn id="46" presetID="42" presetClass="entr" presetSubtype="0" fill="hold" nodeType="withEffect">
                                  <p:stCondLst>
                                    <p:cond delay="50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1" presetClass="entr" presetSubtype="0" fill="hold" grpId="1" nodeType="clickEffect">
                                  <p:stCondLst>
                                    <p:cond delay="0"/>
                                  </p:stCondLst>
                                  <p:iterate type="lt">
                                    <p:tmPct val="10000"/>
                                  </p:iterate>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3"/>
                                        </p:tgtEl>
                                        <p:attrNameLst>
                                          <p:attrName>ppt_y</p:attrName>
                                        </p:attrNameLst>
                                      </p:cBhvr>
                                      <p:tavLst>
                                        <p:tav tm="0">
                                          <p:val>
                                            <p:strVal val="#ppt_y"/>
                                          </p:val>
                                        </p:tav>
                                        <p:tav tm="100000">
                                          <p:val>
                                            <p:strVal val="#ppt_y"/>
                                          </p:val>
                                        </p:tav>
                                      </p:tavLst>
                                    </p:anim>
                                    <p:anim calcmode="lin" valueType="num">
                                      <p:cBhvr>
                                        <p:cTn id="5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3"/>
                                        </p:tgtEl>
                                      </p:cBhvr>
                                    </p:animEffect>
                                  </p:childTnLst>
                                </p:cTn>
                              </p:par>
                            </p:childTnLst>
                          </p:cTn>
                        </p:par>
                      </p:childTnLst>
                    </p:cTn>
                  </p:par>
                  <p:par>
                    <p:cTn id="60" fill="hold">
                      <p:stCondLst>
                        <p:cond delay="indefinite"/>
                      </p:stCondLst>
                      <p:childTnLst>
                        <p:par>
                          <p:cTn id="61" fill="hold">
                            <p:stCondLst>
                              <p:cond delay="0"/>
                            </p:stCondLst>
                            <p:childTnLst>
                              <p:par>
                                <p:cTn id="62" presetID="12" presetClass="entr" presetSubtype="4"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slide(fromBottom)">
                                      <p:cBhvr>
                                        <p:cTn id="6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uiExpand="1" build="p"/>
      <p:bldP spid="13" grpId="1"/>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4803623" cy="369332"/>
          </a:xfrm>
          <a:prstGeom prst="rect">
            <a:avLst/>
          </a:prstGeom>
        </p:spPr>
        <p:txBody>
          <a:bodyPr wrap="none">
            <a:spAutoFit/>
          </a:bodyPr>
          <a:lstStyle/>
          <a:p>
            <a:r>
              <a:rPr lang="fr-FR" u="sng" dirty="0"/>
              <a:t>Exemple :</a:t>
            </a:r>
            <a:r>
              <a:rPr lang="fr-FR" dirty="0"/>
              <a:t> HCℓ (acide fort) n’existe pas dans l’eau.</a:t>
            </a:r>
          </a:p>
        </p:txBody>
      </p:sp>
      <p:pic>
        <p:nvPicPr>
          <p:cNvPr id="79874" name="Picture 2"/>
          <p:cNvPicPr>
            <a:picLocks noChangeAspect="1" noChangeArrowheads="1"/>
          </p:cNvPicPr>
          <p:nvPr/>
        </p:nvPicPr>
        <p:blipFill>
          <a:blip r:embed="rId2" cstate="print"/>
          <a:srcRect/>
          <a:stretch>
            <a:fillRect/>
          </a:stretch>
        </p:blipFill>
        <p:spPr bwMode="auto">
          <a:xfrm>
            <a:off x="2627786" y="650062"/>
            <a:ext cx="3888430" cy="1586156"/>
          </a:xfrm>
          <a:prstGeom prst="rect">
            <a:avLst/>
          </a:prstGeom>
          <a:noFill/>
          <a:ln w="9525">
            <a:noFill/>
            <a:miter lim="800000"/>
            <a:headEnd/>
            <a:tailEnd/>
          </a:ln>
        </p:spPr>
      </p:pic>
      <p:sp>
        <p:nvSpPr>
          <p:cNvPr id="6" name="Rectangle 5"/>
          <p:cNvSpPr/>
          <p:nvPr/>
        </p:nvSpPr>
        <p:spPr>
          <a:xfrm>
            <a:off x="179512" y="2348880"/>
            <a:ext cx="8640960" cy="646331"/>
          </a:xfrm>
          <a:prstGeom prst="rect">
            <a:avLst/>
          </a:prstGeom>
        </p:spPr>
        <p:txBody>
          <a:bodyPr wrap="square">
            <a:spAutoFit/>
          </a:bodyPr>
          <a:lstStyle/>
          <a:p>
            <a:pPr algn="just">
              <a:buFontTx/>
              <a:buChar char="-"/>
            </a:pPr>
            <a:r>
              <a:rPr lang="fr-FR" dirty="0"/>
              <a:t>  </a:t>
            </a:r>
            <a:r>
              <a:rPr lang="fr-FR" b="1" dirty="0"/>
              <a:t>Plus un acide est fort et plus son </a:t>
            </a:r>
            <a:r>
              <a:rPr lang="fr-FR" b="1" dirty="0" err="1"/>
              <a:t>pK</a:t>
            </a:r>
            <a:r>
              <a:rPr lang="fr-FR" b="1" baseline="-25000" dirty="0" err="1"/>
              <a:t>A</a:t>
            </a:r>
            <a:r>
              <a:rPr lang="fr-FR" b="1" dirty="0"/>
              <a:t> est petit</a:t>
            </a:r>
            <a:r>
              <a:rPr lang="fr-FR" dirty="0"/>
              <a:t>, de même plus une base est forte plus son </a:t>
            </a:r>
            <a:r>
              <a:rPr lang="fr-FR" dirty="0" err="1"/>
              <a:t>pK</a:t>
            </a:r>
            <a:r>
              <a:rPr lang="fr-FR" baseline="-25000" dirty="0" err="1"/>
              <a:t>A</a:t>
            </a:r>
            <a:r>
              <a:rPr lang="fr-FR" dirty="0"/>
              <a:t> est grand :</a:t>
            </a:r>
          </a:p>
        </p:txBody>
      </p:sp>
      <p:grpSp>
        <p:nvGrpSpPr>
          <p:cNvPr id="8" name="Group 9"/>
          <p:cNvGrpSpPr>
            <a:grpSpLocks/>
          </p:cNvGrpSpPr>
          <p:nvPr/>
        </p:nvGrpSpPr>
        <p:grpSpPr bwMode="auto">
          <a:xfrm>
            <a:off x="1364249" y="3140968"/>
            <a:ext cx="6415503" cy="1990038"/>
            <a:chOff x="329" y="1139"/>
            <a:chExt cx="7837" cy="2432"/>
          </a:xfrm>
        </p:grpSpPr>
        <p:sp>
          <p:nvSpPr>
            <p:cNvPr id="9" name="Line 10"/>
            <p:cNvSpPr>
              <a:spLocks noChangeShapeType="1"/>
            </p:cNvSpPr>
            <p:nvPr/>
          </p:nvSpPr>
          <p:spPr bwMode="auto">
            <a:xfrm>
              <a:off x="876" y="2373"/>
              <a:ext cx="6690" cy="0"/>
            </a:xfrm>
            <a:prstGeom prst="line">
              <a:avLst/>
            </a:prstGeom>
            <a:noFill/>
            <a:ln w="22320">
              <a:solidFill>
                <a:srgbClr val="000000"/>
              </a:solidFill>
              <a:miter lim="800000"/>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10" name="Text Box 11"/>
            <p:cNvSpPr txBox="1">
              <a:spLocks noChangeArrowheads="1"/>
            </p:cNvSpPr>
            <p:nvPr/>
          </p:nvSpPr>
          <p:spPr bwMode="auto">
            <a:xfrm>
              <a:off x="329" y="1139"/>
              <a:ext cx="1659" cy="639"/>
            </a:xfrm>
            <a:prstGeom prst="rect">
              <a:avLst/>
            </a:prstGeom>
            <a:noFill/>
            <a:ln w="9525">
              <a:noFill/>
              <a:round/>
              <a:headEnd/>
              <a:tailEnd/>
            </a:ln>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a:ln>
                    <a:noFill/>
                  </a:ln>
                  <a:solidFill>
                    <a:schemeClr val="tx1"/>
                  </a:solidFill>
                  <a:effectLst/>
                  <a:latin typeface="Times New Roman" pitchFamily="18" charset="0"/>
                  <a:cs typeface="Arial" pitchFamily="34" charset="0"/>
                </a:rPr>
                <a:t>Force croissante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a:ln>
                    <a:noFill/>
                  </a:ln>
                  <a:solidFill>
                    <a:schemeClr val="tx1"/>
                  </a:solidFill>
                  <a:effectLst/>
                  <a:latin typeface="Times New Roman" pitchFamily="18" charset="0"/>
                  <a:cs typeface="Arial" pitchFamily="34" charset="0"/>
                </a:rPr>
                <a:t>de l’acide AH</a:t>
              </a:r>
              <a:endParaRPr kumimoji="0" lang="fr-FR" sz="3600" b="0" i="0" u="none" strike="noStrike" cap="none" normalizeH="0" baseline="0" dirty="0">
                <a:ln>
                  <a:noFill/>
                </a:ln>
                <a:solidFill>
                  <a:schemeClr val="tx1"/>
                </a:solidFill>
                <a:effectLst/>
                <a:latin typeface="Arial" pitchFamily="34" charset="0"/>
                <a:cs typeface="Arial" pitchFamily="34" charset="0"/>
              </a:endParaRPr>
            </a:p>
          </p:txBody>
        </p:sp>
        <p:sp>
          <p:nvSpPr>
            <p:cNvPr id="11" name="Text Box 12"/>
            <p:cNvSpPr txBox="1">
              <a:spLocks noChangeArrowheads="1"/>
            </p:cNvSpPr>
            <p:nvPr/>
          </p:nvSpPr>
          <p:spPr bwMode="auto">
            <a:xfrm>
              <a:off x="6507" y="2932"/>
              <a:ext cx="1659" cy="639"/>
            </a:xfrm>
            <a:prstGeom prst="rect">
              <a:avLst/>
            </a:prstGeom>
            <a:noFill/>
            <a:ln w="9525">
              <a:noFill/>
              <a:round/>
              <a:headEnd/>
              <a:tailEnd/>
            </a:ln>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a:ln>
                    <a:noFill/>
                  </a:ln>
                  <a:solidFill>
                    <a:schemeClr val="tx1"/>
                  </a:solidFill>
                  <a:effectLst/>
                  <a:latin typeface="Times New Roman" pitchFamily="18" charset="0"/>
                  <a:cs typeface="Arial" pitchFamily="34" charset="0"/>
                </a:rPr>
                <a:t>Force croissante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a:ln>
                    <a:noFill/>
                  </a:ln>
                  <a:solidFill>
                    <a:schemeClr val="tx1"/>
                  </a:solidFill>
                  <a:effectLst/>
                  <a:latin typeface="Times New Roman" pitchFamily="18" charset="0"/>
                  <a:cs typeface="Arial" pitchFamily="34" charset="0"/>
                </a:rPr>
                <a:t>de la base A</a:t>
              </a:r>
              <a:r>
                <a:rPr kumimoji="0" lang="fr-FR" sz="1400" b="0" i="0" u="none" strike="noStrike" cap="none" normalizeH="0" baseline="30000" dirty="0">
                  <a:ln>
                    <a:noFill/>
                  </a:ln>
                  <a:solidFill>
                    <a:schemeClr val="tx1"/>
                  </a:solidFill>
                  <a:effectLst/>
                  <a:latin typeface="Times New Roman" pitchFamily="18" charset="0"/>
                  <a:cs typeface="Arial" pitchFamily="34" charset="0"/>
                </a:rPr>
                <a:t>–</a:t>
              </a:r>
              <a:endParaRPr kumimoji="0" lang="fr-FR" sz="3600" b="0" i="0" u="none" strike="noStrike" cap="none" normalizeH="0" baseline="0" dirty="0">
                <a:ln>
                  <a:noFill/>
                </a:ln>
                <a:solidFill>
                  <a:schemeClr val="tx1"/>
                </a:solidFill>
                <a:effectLst/>
                <a:latin typeface="Arial" pitchFamily="34" charset="0"/>
                <a:cs typeface="Arial" pitchFamily="34" charset="0"/>
              </a:endParaRPr>
            </a:p>
          </p:txBody>
        </p:sp>
        <p:sp>
          <p:nvSpPr>
            <p:cNvPr id="12" name="Text Box 13"/>
            <p:cNvSpPr txBox="1">
              <a:spLocks noChangeArrowheads="1"/>
            </p:cNvSpPr>
            <p:nvPr/>
          </p:nvSpPr>
          <p:spPr bwMode="auto">
            <a:xfrm>
              <a:off x="7478" y="2167"/>
              <a:ext cx="652" cy="414"/>
            </a:xfrm>
            <a:prstGeom prst="rect">
              <a:avLst/>
            </a:prstGeom>
            <a:noFill/>
            <a:ln w="9525">
              <a:noFill/>
              <a:round/>
              <a:headEnd/>
              <a:tailEnd/>
            </a:ln>
          </p:spPr>
          <p:txBody>
            <a:bodyPr vert="horz" wrap="non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err="1">
                  <a:ln>
                    <a:noFill/>
                  </a:ln>
                  <a:solidFill>
                    <a:schemeClr val="tx1"/>
                  </a:solidFill>
                  <a:effectLst/>
                  <a:latin typeface="Times New Roman" pitchFamily="18" charset="0"/>
                  <a:cs typeface="Arial" pitchFamily="34" charset="0"/>
                </a:rPr>
                <a:t>pK</a:t>
              </a:r>
              <a:r>
                <a:rPr kumimoji="0" lang="fr-FR" sz="1600" b="0" i="0" u="none" strike="noStrike" cap="none" normalizeH="0" baseline="-25000" dirty="0" err="1">
                  <a:ln>
                    <a:noFill/>
                  </a:ln>
                  <a:solidFill>
                    <a:schemeClr val="tx1"/>
                  </a:solidFill>
                  <a:effectLst/>
                  <a:latin typeface="Times New Roman" pitchFamily="18" charset="0"/>
                  <a:cs typeface="Arial" pitchFamily="34" charset="0"/>
                </a:rPr>
                <a:t>A</a:t>
              </a:r>
              <a:endParaRPr kumimoji="0" lang="fr-FR" sz="2800" b="0" i="0" u="none" strike="noStrike" cap="none" normalizeH="0" baseline="0" dirty="0">
                <a:ln>
                  <a:noFill/>
                </a:ln>
                <a:solidFill>
                  <a:schemeClr val="tx1"/>
                </a:solidFill>
                <a:effectLst/>
                <a:latin typeface="Arial" pitchFamily="34" charset="0"/>
                <a:cs typeface="Arial" pitchFamily="34" charset="0"/>
              </a:endParaRPr>
            </a:p>
          </p:txBody>
        </p:sp>
        <p:sp>
          <p:nvSpPr>
            <p:cNvPr id="13" name="AutoShape 14"/>
            <p:cNvSpPr>
              <a:spLocks noChangeArrowheads="1"/>
            </p:cNvSpPr>
            <p:nvPr/>
          </p:nvSpPr>
          <p:spPr bwMode="auto">
            <a:xfrm>
              <a:off x="875" y="2635"/>
              <a:ext cx="6690" cy="283"/>
            </a:xfrm>
            <a:prstGeom prst="rightArrow">
              <a:avLst>
                <a:gd name="adj1" fmla="val 43343"/>
                <a:gd name="adj2" fmla="val 87445"/>
              </a:avLst>
            </a:prstGeom>
            <a:solidFill>
              <a:srgbClr val="FABF8F"/>
            </a:soli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14" name="AutoShape 15"/>
            <p:cNvSpPr>
              <a:spLocks noChangeArrowheads="1"/>
            </p:cNvSpPr>
            <p:nvPr/>
          </p:nvSpPr>
          <p:spPr bwMode="auto">
            <a:xfrm>
              <a:off x="879" y="1790"/>
              <a:ext cx="6690" cy="283"/>
            </a:xfrm>
            <a:prstGeom prst="leftArrow">
              <a:avLst>
                <a:gd name="adj1" fmla="val 56185"/>
                <a:gd name="adj2" fmla="val 90837"/>
              </a:avLst>
            </a:prstGeom>
            <a:gradFill rotWithShape="0">
              <a:gsLst>
                <a:gs pos="0">
                  <a:srgbClr val="4F81BD"/>
                </a:gs>
                <a:gs pos="100000">
                  <a:srgbClr val="4F81BD">
                    <a:gamma/>
                    <a:tint val="20000"/>
                    <a:invGamma/>
                  </a:srgbClr>
                </a:gs>
              </a:gsLst>
              <a:lin ang="0" scaled="1"/>
            </a:gra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grpSp>
      <p:pic>
        <p:nvPicPr>
          <p:cNvPr id="18" name="Loupe 1" descr="search.png"/>
          <p:cNvPicPr>
            <a:picLocks noChangeAspect="1"/>
          </p:cNvPicPr>
          <p:nvPr/>
        </p:nvPicPr>
        <p:blipFill>
          <a:blip r:embed="rId3" cstate="print"/>
          <a:stretch>
            <a:fillRect/>
          </a:stretch>
        </p:blipFill>
        <p:spPr>
          <a:xfrm>
            <a:off x="8172400" y="3645024"/>
            <a:ext cx="304800" cy="304800"/>
          </a:xfrm>
          <a:prstGeom prst="rect">
            <a:avLst/>
          </a:prstGeom>
        </p:spPr>
      </p:pic>
      <p:pic>
        <p:nvPicPr>
          <p:cNvPr id="17" name="Loupe 2" descr="search.png"/>
          <p:cNvPicPr>
            <a:picLocks noChangeAspect="1"/>
          </p:cNvPicPr>
          <p:nvPr/>
        </p:nvPicPr>
        <p:blipFill>
          <a:blip r:embed="rId3" cstate="print"/>
          <a:stretch>
            <a:fillRect/>
          </a:stretch>
        </p:blipFill>
        <p:spPr>
          <a:xfrm>
            <a:off x="8172400" y="4077072"/>
            <a:ext cx="304800" cy="304800"/>
          </a:xfrm>
          <a:prstGeom prst="rect">
            <a:avLst/>
          </a:prstGeom>
        </p:spPr>
      </p:pic>
      <p:sp>
        <p:nvSpPr>
          <p:cNvPr id="25" name="Rectangle 24"/>
          <p:cNvSpPr/>
          <p:nvPr/>
        </p:nvSpPr>
        <p:spPr>
          <a:xfrm>
            <a:off x="179512" y="5219740"/>
            <a:ext cx="8640960" cy="646331"/>
          </a:xfrm>
          <a:prstGeom prst="rect">
            <a:avLst/>
          </a:prstGeom>
        </p:spPr>
        <p:txBody>
          <a:bodyPr wrap="square">
            <a:spAutoFit/>
          </a:bodyPr>
          <a:lstStyle/>
          <a:p>
            <a:pPr algn="just"/>
            <a:r>
              <a:rPr lang="fr-FR" u="sng" dirty="0"/>
              <a:t>Exercice :</a:t>
            </a:r>
            <a:r>
              <a:rPr lang="fr-FR" dirty="0"/>
              <a:t> déterminer la concentration en ion ammonium NH</a:t>
            </a:r>
            <a:r>
              <a:rPr lang="fr-FR" baseline="-25000" dirty="0"/>
              <a:t>4</a:t>
            </a:r>
            <a:r>
              <a:rPr lang="fr-FR" baseline="30000" dirty="0"/>
              <a:t>+</a:t>
            </a:r>
            <a:r>
              <a:rPr lang="fr-FR" dirty="0"/>
              <a:t> dans une solution d’ammoniac NH</a:t>
            </a:r>
            <a:r>
              <a:rPr lang="fr-FR" baseline="-25000" dirty="0"/>
              <a:t>3</a:t>
            </a:r>
            <a:r>
              <a:rPr lang="fr-FR" dirty="0"/>
              <a:t> de pH = 10 et de concentration en ammoniac [NH</a:t>
            </a:r>
            <a:r>
              <a:rPr lang="fr-FR" baseline="-25000" dirty="0"/>
              <a:t>3</a:t>
            </a:r>
            <a:r>
              <a:rPr lang="fr-FR" dirty="0"/>
              <a:t>] = 5,0 </a:t>
            </a:r>
            <a:r>
              <a:rPr lang="fr-FR" dirty="0">
                <a:sym typeface="Symbol"/>
              </a:rPr>
              <a:t></a:t>
            </a:r>
            <a:r>
              <a:rPr lang="fr-FR" dirty="0"/>
              <a:t> 10</a:t>
            </a:r>
            <a:r>
              <a:rPr lang="fr-FR" baseline="30000" dirty="0"/>
              <a:t>–4</a:t>
            </a:r>
            <a:r>
              <a:rPr lang="fr-FR" dirty="0"/>
              <a:t> </a:t>
            </a:r>
            <a:r>
              <a:rPr lang="fr-FR" dirty="0" err="1"/>
              <a:t>mol.L</a:t>
            </a:r>
            <a:r>
              <a:rPr lang="fr-FR" baseline="30000" dirty="0"/>
              <a:t>–1</a:t>
            </a:r>
            <a:r>
              <a:rPr lang="fr-FR" dirty="0"/>
              <a:t>.</a:t>
            </a:r>
          </a:p>
        </p:txBody>
      </p:sp>
      <p:sp>
        <p:nvSpPr>
          <p:cNvPr id="26" name="Rectangle 25"/>
          <p:cNvSpPr/>
          <p:nvPr/>
        </p:nvSpPr>
        <p:spPr>
          <a:xfrm>
            <a:off x="179512" y="6011828"/>
            <a:ext cx="1087927" cy="369332"/>
          </a:xfrm>
          <a:prstGeom prst="rect">
            <a:avLst/>
          </a:prstGeom>
        </p:spPr>
        <p:txBody>
          <a:bodyPr wrap="none">
            <a:spAutoFit/>
          </a:bodyPr>
          <a:lstStyle/>
          <a:p>
            <a:r>
              <a:rPr lang="fr-FR" i="1" u="sng" dirty="0"/>
              <a:t>Réponse :</a:t>
            </a:r>
            <a:endParaRPr lang="fr-FR" dirty="0"/>
          </a:p>
        </p:txBody>
      </p:sp>
      <p:pic>
        <p:nvPicPr>
          <p:cNvPr id="27" name="Loupe 3" descr="search.png"/>
          <p:cNvPicPr>
            <a:picLocks noChangeAspect="1"/>
          </p:cNvPicPr>
          <p:nvPr/>
        </p:nvPicPr>
        <p:blipFill>
          <a:blip r:embed="rId3" cstate="print"/>
          <a:stretch>
            <a:fillRect/>
          </a:stretch>
        </p:blipFill>
        <p:spPr>
          <a:xfrm>
            <a:off x="1259632" y="6083836"/>
            <a:ext cx="304800" cy="304800"/>
          </a:xfrm>
          <a:prstGeom prst="rect">
            <a:avLst/>
          </a:prstGeom>
        </p:spPr>
      </p:pic>
      <p:pic>
        <p:nvPicPr>
          <p:cNvPr id="28" name="Réponse"/>
          <p:cNvPicPr>
            <a:picLocks noChangeAspect="1" noChangeArrowheads="1"/>
          </p:cNvPicPr>
          <p:nvPr/>
        </p:nvPicPr>
        <p:blipFill>
          <a:blip r:embed="rId4" cstate="print"/>
          <a:srcRect/>
          <a:stretch>
            <a:fillRect/>
          </a:stretch>
        </p:blipFill>
        <p:spPr bwMode="auto">
          <a:xfrm>
            <a:off x="0" y="5085184"/>
            <a:ext cx="9144000" cy="1763356"/>
          </a:xfrm>
          <a:prstGeom prst="rect">
            <a:avLst/>
          </a:prstGeom>
          <a:noFill/>
          <a:ln w="9525">
            <a:noFill/>
            <a:miter lim="800000"/>
            <a:headEnd/>
            <a:tailEnd/>
          </a:ln>
        </p:spPr>
      </p:pic>
      <p:pic>
        <p:nvPicPr>
          <p:cNvPr id="79877" name="Tableau pKA"/>
          <p:cNvPicPr>
            <a:picLocks noChangeAspect="1" noChangeArrowheads="1"/>
          </p:cNvPicPr>
          <p:nvPr/>
        </p:nvPicPr>
        <p:blipFill>
          <a:blip r:embed="rId5" cstate="print"/>
          <a:srcRect/>
          <a:stretch>
            <a:fillRect/>
          </a:stretch>
        </p:blipFill>
        <p:spPr bwMode="auto">
          <a:xfrm>
            <a:off x="152400" y="1100138"/>
            <a:ext cx="8839200" cy="4657725"/>
          </a:xfrm>
          <a:prstGeom prst="rect">
            <a:avLst/>
          </a:prstGeom>
          <a:noFill/>
          <a:ln w="9525">
            <a:noFill/>
            <a:miter lim="800000"/>
            <a:headEnd/>
            <a:tailEnd/>
          </a:ln>
        </p:spPr>
      </p:pic>
      <p:pic>
        <p:nvPicPr>
          <p:cNvPr id="22" name="Picture 2"/>
          <p:cNvPicPr>
            <a:picLocks noChangeAspect="1" noChangeArrowheads="1"/>
          </p:cNvPicPr>
          <p:nvPr/>
        </p:nvPicPr>
        <p:blipFill>
          <a:blip r:embed="rId6" cstate="print"/>
          <a:srcRect/>
          <a:stretch>
            <a:fillRect/>
          </a:stretch>
        </p:blipFill>
        <p:spPr bwMode="auto">
          <a:xfrm>
            <a:off x="1529916" y="20236"/>
            <a:ext cx="6084168" cy="681752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9874"/>
                                        </p:tgtEl>
                                        <p:attrNameLst>
                                          <p:attrName>style.visibility</p:attrName>
                                        </p:attrNameLst>
                                      </p:cBhvr>
                                      <p:to>
                                        <p:strVal val="visible"/>
                                      </p:to>
                                    </p:set>
                                    <p:animEffect transition="in" filter="dissolve">
                                      <p:cBhvr>
                                        <p:cTn id="7" dur="500"/>
                                        <p:tgtEl>
                                          <p:spTgt spid="79874"/>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30"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800" decel="100000"/>
                                        <p:tgtEl>
                                          <p:spTgt spid="8"/>
                                        </p:tgtEl>
                                      </p:cBhvr>
                                    </p:animEffect>
                                    <p:anim calcmode="lin" valueType="num">
                                      <p:cBhvr>
                                        <p:cTn id="22" dur="800" decel="100000" fill="hold"/>
                                        <p:tgtEl>
                                          <p:spTgt spid="8"/>
                                        </p:tgtEl>
                                        <p:attrNameLst>
                                          <p:attrName>style.rotation</p:attrName>
                                        </p:attrNameLst>
                                      </p:cBhvr>
                                      <p:tavLst>
                                        <p:tav tm="0">
                                          <p:val>
                                            <p:fltVal val="-90"/>
                                          </p:val>
                                        </p:tav>
                                        <p:tav tm="100000">
                                          <p:val>
                                            <p:fltVal val="0"/>
                                          </p:val>
                                        </p:tav>
                                      </p:tavLst>
                                    </p:anim>
                                    <p:anim calcmode="lin" valueType="num">
                                      <p:cBhvr>
                                        <p:cTn id="23" dur="800" decel="100000" fill="hold"/>
                                        <p:tgtEl>
                                          <p:spTgt spid="8"/>
                                        </p:tgtEl>
                                        <p:attrNameLst>
                                          <p:attrName>ppt_x</p:attrName>
                                        </p:attrNameLst>
                                      </p:cBhvr>
                                      <p:tavLst>
                                        <p:tav tm="0">
                                          <p:val>
                                            <p:strVal val="#ppt_x+0.4"/>
                                          </p:val>
                                        </p:tav>
                                        <p:tav tm="100000">
                                          <p:val>
                                            <p:strVal val="#ppt_x-0.05"/>
                                          </p:val>
                                        </p:tav>
                                      </p:tavLst>
                                    </p:anim>
                                    <p:anim calcmode="lin" valueType="num">
                                      <p:cBhvr>
                                        <p:cTn id="24" dur="800" decel="100000" fill="hold"/>
                                        <p:tgtEl>
                                          <p:spTgt spid="8"/>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par>
                                <p:cTn id="27" presetID="9" presetClass="entr" presetSubtype="0" fill="hold" nodeType="withEffect">
                                  <p:stCondLst>
                                    <p:cond delay="1000"/>
                                  </p:stCondLst>
                                  <p:childTnLst>
                                    <p:set>
                                      <p:cBhvr>
                                        <p:cTn id="28" dur="1" fill="hold">
                                          <p:stCondLst>
                                            <p:cond delay="0"/>
                                          </p:stCondLst>
                                        </p:cTn>
                                        <p:tgtEl>
                                          <p:spTgt spid="17"/>
                                        </p:tgtEl>
                                        <p:attrNameLst>
                                          <p:attrName>style.visibility</p:attrName>
                                        </p:attrNameLst>
                                      </p:cBhvr>
                                      <p:to>
                                        <p:strVal val="visible"/>
                                      </p:to>
                                    </p:set>
                                    <p:animEffect transition="in" filter="dissolve">
                                      <p:cBhvr>
                                        <p:cTn id="29" dur="500"/>
                                        <p:tgtEl>
                                          <p:spTgt spid="17"/>
                                        </p:tgtEl>
                                      </p:cBhvr>
                                    </p:animEffect>
                                  </p:childTnLst>
                                </p:cTn>
                              </p:par>
                              <p:par>
                                <p:cTn id="30" presetID="9" presetClass="entr" presetSubtype="0" fill="hold" nodeType="withEffect">
                                  <p:stCondLst>
                                    <p:cond delay="1000"/>
                                  </p:stCondLst>
                                  <p:childTnLst>
                                    <p:set>
                                      <p:cBhvr>
                                        <p:cTn id="31" dur="1" fill="hold">
                                          <p:stCondLst>
                                            <p:cond delay="0"/>
                                          </p:stCondLst>
                                        </p:cTn>
                                        <p:tgtEl>
                                          <p:spTgt spid="18"/>
                                        </p:tgtEl>
                                        <p:attrNameLst>
                                          <p:attrName>style.visibility</p:attrName>
                                        </p:attrNameLst>
                                      </p:cBhvr>
                                      <p:to>
                                        <p:strVal val="visible"/>
                                      </p:to>
                                    </p:set>
                                    <p:animEffect transition="in" filter="dissolv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41" presetClass="entr" presetSubtype="0" fill="hold" grpId="0" nodeType="clickEffect">
                                  <p:stCondLst>
                                    <p:cond delay="0"/>
                                  </p:stCondLst>
                                  <p:iterate type="lt">
                                    <p:tmPct val="10000"/>
                                  </p:iterate>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25"/>
                                        </p:tgtEl>
                                        <p:attrNameLst>
                                          <p:attrName>ppt_y</p:attrName>
                                        </p:attrNameLst>
                                      </p:cBhvr>
                                      <p:tavLst>
                                        <p:tav tm="0">
                                          <p:val>
                                            <p:strVal val="#ppt_y"/>
                                          </p:val>
                                        </p:tav>
                                        <p:tav tm="100000">
                                          <p:val>
                                            <p:strVal val="#ppt_y"/>
                                          </p:val>
                                        </p:tav>
                                      </p:tavLst>
                                    </p:anim>
                                    <p:anim calcmode="lin" valueType="num">
                                      <p:cBhvr>
                                        <p:cTn id="3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25"/>
                                        </p:tgtEl>
                                      </p:cBhvr>
                                    </p:animEffect>
                                  </p:childTnLst>
                                </p:cTn>
                              </p:par>
                              <p:par>
                                <p:cTn id="42" presetID="12" presetClass="entr" presetSubtype="4" fill="hold" grpId="0" nodeType="withEffect">
                                  <p:stCondLst>
                                    <p:cond delay="7200"/>
                                  </p:stCondLst>
                                  <p:childTnLst>
                                    <p:set>
                                      <p:cBhvr>
                                        <p:cTn id="43" dur="1" fill="hold">
                                          <p:stCondLst>
                                            <p:cond delay="0"/>
                                          </p:stCondLst>
                                        </p:cTn>
                                        <p:tgtEl>
                                          <p:spTgt spid="26"/>
                                        </p:tgtEl>
                                        <p:attrNameLst>
                                          <p:attrName>style.visibility</p:attrName>
                                        </p:attrNameLst>
                                      </p:cBhvr>
                                      <p:to>
                                        <p:strVal val="visible"/>
                                      </p:to>
                                    </p:set>
                                    <p:animEffect transition="in" filter="slide(fromBottom)">
                                      <p:cBhvr>
                                        <p:cTn id="44" dur="500"/>
                                        <p:tgtEl>
                                          <p:spTgt spid="26"/>
                                        </p:tgtEl>
                                      </p:cBhvr>
                                    </p:animEffect>
                                  </p:childTnLst>
                                </p:cTn>
                              </p:par>
                              <p:par>
                                <p:cTn id="45" presetID="9" presetClass="entr" presetSubtype="0" fill="hold" nodeType="withEffect">
                                  <p:stCondLst>
                                    <p:cond delay="7200"/>
                                  </p:stCondLst>
                                  <p:childTnLst>
                                    <p:set>
                                      <p:cBhvr>
                                        <p:cTn id="46" dur="1" fill="hold">
                                          <p:stCondLst>
                                            <p:cond delay="0"/>
                                          </p:stCondLst>
                                        </p:cTn>
                                        <p:tgtEl>
                                          <p:spTgt spid="27"/>
                                        </p:tgtEl>
                                        <p:attrNameLst>
                                          <p:attrName>style.visibility</p:attrName>
                                        </p:attrNameLst>
                                      </p:cBhvr>
                                      <p:to>
                                        <p:strVal val="visible"/>
                                      </p:to>
                                    </p:set>
                                    <p:animEffect transition="in" filter="dissolve">
                                      <p:cBhvr>
                                        <p:cTn id="4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17"/>
                    </p:tgtEl>
                  </p:cond>
                </p:stCondLst>
                <p:endSync evt="end" delay="0">
                  <p:rtn val="all"/>
                </p:endSync>
                <p:childTnLst>
                  <p:par>
                    <p:cTn id="49" fill="hold">
                      <p:stCondLst>
                        <p:cond delay="0"/>
                      </p:stCondLst>
                      <p:childTnLst>
                        <p:par>
                          <p:cTn id="50" fill="hold">
                            <p:stCondLst>
                              <p:cond delay="0"/>
                            </p:stCondLst>
                            <p:childTnLst>
                              <p:par>
                                <p:cTn id="51" presetID="30" presetClass="entr" presetSubtype="0" fill="hold" nodeType="clickEffect">
                                  <p:stCondLst>
                                    <p:cond delay="0"/>
                                  </p:stCondLst>
                                  <p:childTnLst>
                                    <p:set>
                                      <p:cBhvr>
                                        <p:cTn id="52" dur="1" fill="hold">
                                          <p:stCondLst>
                                            <p:cond delay="0"/>
                                          </p:stCondLst>
                                        </p:cTn>
                                        <p:tgtEl>
                                          <p:spTgt spid="79877"/>
                                        </p:tgtEl>
                                        <p:attrNameLst>
                                          <p:attrName>style.visibility</p:attrName>
                                        </p:attrNameLst>
                                      </p:cBhvr>
                                      <p:to>
                                        <p:strVal val="visible"/>
                                      </p:to>
                                    </p:set>
                                    <p:animEffect transition="in" filter="fade">
                                      <p:cBhvr>
                                        <p:cTn id="53" dur="800" decel="100000"/>
                                        <p:tgtEl>
                                          <p:spTgt spid="79877"/>
                                        </p:tgtEl>
                                      </p:cBhvr>
                                    </p:animEffect>
                                    <p:anim calcmode="lin" valueType="num">
                                      <p:cBhvr>
                                        <p:cTn id="54" dur="800" decel="100000" fill="hold"/>
                                        <p:tgtEl>
                                          <p:spTgt spid="79877"/>
                                        </p:tgtEl>
                                        <p:attrNameLst>
                                          <p:attrName>style.rotation</p:attrName>
                                        </p:attrNameLst>
                                      </p:cBhvr>
                                      <p:tavLst>
                                        <p:tav tm="0">
                                          <p:val>
                                            <p:fltVal val="-90"/>
                                          </p:val>
                                        </p:tav>
                                        <p:tav tm="100000">
                                          <p:val>
                                            <p:fltVal val="0"/>
                                          </p:val>
                                        </p:tav>
                                      </p:tavLst>
                                    </p:anim>
                                    <p:anim calcmode="lin" valueType="num">
                                      <p:cBhvr>
                                        <p:cTn id="55" dur="800" decel="100000" fill="hold"/>
                                        <p:tgtEl>
                                          <p:spTgt spid="79877"/>
                                        </p:tgtEl>
                                        <p:attrNameLst>
                                          <p:attrName>ppt_x</p:attrName>
                                        </p:attrNameLst>
                                      </p:cBhvr>
                                      <p:tavLst>
                                        <p:tav tm="0">
                                          <p:val>
                                            <p:strVal val="#ppt_x+0.4"/>
                                          </p:val>
                                        </p:tav>
                                        <p:tav tm="100000">
                                          <p:val>
                                            <p:strVal val="#ppt_x-0.05"/>
                                          </p:val>
                                        </p:tav>
                                      </p:tavLst>
                                    </p:anim>
                                    <p:anim calcmode="lin" valueType="num">
                                      <p:cBhvr>
                                        <p:cTn id="56" dur="800" decel="100000" fill="hold"/>
                                        <p:tgtEl>
                                          <p:spTgt spid="79877"/>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79877"/>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79877"/>
                                        </p:tgtEl>
                                        <p:attrNameLst>
                                          <p:attrName>ppt_y</p:attrName>
                                        </p:attrNameLst>
                                      </p:cBhvr>
                                      <p:tavLst>
                                        <p:tav tm="0">
                                          <p:val>
                                            <p:strVal val="#ppt_y+0.1"/>
                                          </p:val>
                                        </p:tav>
                                        <p:tav tm="100000">
                                          <p:val>
                                            <p:strVal val="#ppt_y"/>
                                          </p:val>
                                        </p:tav>
                                      </p:tavLst>
                                    </p:anim>
                                  </p:childTnLst>
                                </p:cTn>
                              </p:par>
                            </p:childTnLst>
                          </p:cTn>
                        </p:par>
                      </p:childTnLst>
                    </p:cTn>
                  </p:par>
                </p:childTnLst>
              </p:cTn>
              <p:nextCondLst>
                <p:cond evt="onClick" delay="0">
                  <p:tgtEl>
                    <p:spTgt spid="17"/>
                  </p:tgtEl>
                </p:cond>
              </p:nextCondLst>
            </p:seq>
            <p:seq concurrent="1" nextAc="seek">
              <p:cTn id="59" restart="whenNotActive" fill="hold" evtFilter="cancelBubble" nodeType="interactiveSeq">
                <p:stCondLst>
                  <p:cond evt="onClick" delay="0">
                    <p:tgtEl>
                      <p:spTgt spid="79877"/>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nodeType="clickEffect">
                                  <p:stCondLst>
                                    <p:cond delay="0"/>
                                  </p:stCondLst>
                                  <p:childTnLst>
                                    <p:set>
                                      <p:cBhvr>
                                        <p:cTn id="63" dur="1" fill="hold">
                                          <p:stCondLst>
                                            <p:cond delay="0"/>
                                          </p:stCondLst>
                                        </p:cTn>
                                        <p:tgtEl>
                                          <p:spTgt spid="79877"/>
                                        </p:tgtEl>
                                        <p:attrNameLst>
                                          <p:attrName>style.visibility</p:attrName>
                                        </p:attrNameLst>
                                      </p:cBhvr>
                                      <p:to>
                                        <p:strVal val="hidden"/>
                                      </p:to>
                                    </p:set>
                                  </p:childTnLst>
                                </p:cTn>
                              </p:par>
                            </p:childTnLst>
                          </p:cTn>
                        </p:par>
                      </p:childTnLst>
                    </p:cTn>
                  </p:par>
                </p:childTnLst>
              </p:cTn>
              <p:nextCondLst>
                <p:cond evt="onClick" delay="0">
                  <p:tgtEl>
                    <p:spTgt spid="79877"/>
                  </p:tgtEl>
                </p:cond>
              </p:nextCondLst>
            </p:seq>
            <p:seq concurrent="1" nextAc="seek">
              <p:cTn id="64" restart="whenNotActive" fill="hold" evtFilter="cancelBubble" nodeType="interactiveSeq">
                <p:stCondLst>
                  <p:cond evt="onClick" delay="0">
                    <p:tgtEl>
                      <p:spTgt spid="18"/>
                    </p:tgtEl>
                  </p:cond>
                </p:stCondLst>
                <p:endSync evt="end" delay="0">
                  <p:rtn val="all"/>
                </p:endSync>
                <p:childTnLst>
                  <p:par>
                    <p:cTn id="65" fill="hold">
                      <p:stCondLst>
                        <p:cond delay="0"/>
                      </p:stCondLst>
                      <p:childTnLst>
                        <p:par>
                          <p:cTn id="66" fill="hold">
                            <p:stCondLst>
                              <p:cond delay="0"/>
                            </p:stCondLst>
                            <p:childTnLst>
                              <p:par>
                                <p:cTn id="67" presetID="53" presetClass="entr" presetSubtype="0" fill="hold" nodeType="click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p:cTn id="69" dur="500" fill="hold"/>
                                        <p:tgtEl>
                                          <p:spTgt spid="22"/>
                                        </p:tgtEl>
                                        <p:attrNameLst>
                                          <p:attrName>ppt_w</p:attrName>
                                        </p:attrNameLst>
                                      </p:cBhvr>
                                      <p:tavLst>
                                        <p:tav tm="0">
                                          <p:val>
                                            <p:fltVal val="0"/>
                                          </p:val>
                                        </p:tav>
                                        <p:tav tm="100000">
                                          <p:val>
                                            <p:strVal val="#ppt_w"/>
                                          </p:val>
                                        </p:tav>
                                      </p:tavLst>
                                    </p:anim>
                                    <p:anim calcmode="lin" valueType="num">
                                      <p:cBhvr>
                                        <p:cTn id="70" dur="500" fill="hold"/>
                                        <p:tgtEl>
                                          <p:spTgt spid="22"/>
                                        </p:tgtEl>
                                        <p:attrNameLst>
                                          <p:attrName>ppt_h</p:attrName>
                                        </p:attrNameLst>
                                      </p:cBhvr>
                                      <p:tavLst>
                                        <p:tav tm="0">
                                          <p:val>
                                            <p:fltVal val="0"/>
                                          </p:val>
                                        </p:tav>
                                        <p:tav tm="100000">
                                          <p:val>
                                            <p:strVal val="#ppt_h"/>
                                          </p:val>
                                        </p:tav>
                                      </p:tavLst>
                                    </p:anim>
                                    <p:animEffect transition="in" filter="fade">
                                      <p:cBhvr>
                                        <p:cTn id="71" dur="500"/>
                                        <p:tgtEl>
                                          <p:spTgt spid="22"/>
                                        </p:tgtEl>
                                      </p:cBhvr>
                                    </p:animEffect>
                                  </p:childTnLst>
                                </p:cTn>
                              </p:par>
                            </p:childTnLst>
                          </p:cTn>
                        </p:par>
                      </p:childTnLst>
                    </p:cTn>
                  </p:par>
                </p:childTnLst>
              </p:cTn>
              <p:nextCondLst>
                <p:cond evt="onClick" delay="0">
                  <p:tgtEl>
                    <p:spTgt spid="18"/>
                  </p:tgtEl>
                </p:cond>
              </p:nextCondLst>
            </p:seq>
            <p:seq concurrent="1" nextAc="seek">
              <p:cTn id="72" restart="whenNotActive" fill="hold" evtFilter="cancelBubble" nodeType="interactiveSeq">
                <p:stCondLst>
                  <p:cond evt="onClick" delay="0">
                    <p:tgtEl>
                      <p:spTgt spid="22"/>
                    </p:tgtEl>
                  </p:cond>
                </p:stCondLst>
                <p:endSync evt="end" delay="0">
                  <p:rtn val="all"/>
                </p:endSync>
                <p:childTnLst>
                  <p:par>
                    <p:cTn id="73" fill="hold">
                      <p:stCondLst>
                        <p:cond delay="0"/>
                      </p:stCondLst>
                      <p:childTnLst>
                        <p:par>
                          <p:cTn id="74" fill="hold">
                            <p:stCondLst>
                              <p:cond delay="0"/>
                            </p:stCondLst>
                            <p:childTnLst>
                              <p:par>
                                <p:cTn id="75" presetID="1" presetClass="exit" presetSubtype="0" fill="hold" nodeType="clickEffect">
                                  <p:stCondLst>
                                    <p:cond delay="0"/>
                                  </p:stCondLst>
                                  <p:childTnLst>
                                    <p:set>
                                      <p:cBhvr>
                                        <p:cTn id="76" dur="1" fill="hold">
                                          <p:stCondLst>
                                            <p:cond delay="0"/>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77" restart="whenNotActive" fill="hold" evtFilter="cancelBubble" nodeType="interactiveSeq">
                <p:stCondLst>
                  <p:cond evt="onClick" delay="0">
                    <p:tgtEl>
                      <p:spTgt spid="27"/>
                    </p:tgtEl>
                  </p:cond>
                </p:stCondLst>
                <p:endSync evt="end" delay="0">
                  <p:rtn val="all"/>
                </p:endSync>
                <p:childTnLst>
                  <p:par>
                    <p:cTn id="78" fill="hold">
                      <p:stCondLst>
                        <p:cond delay="0"/>
                      </p:stCondLst>
                      <p:childTnLst>
                        <p:par>
                          <p:cTn id="79" fill="hold">
                            <p:stCondLst>
                              <p:cond delay="0"/>
                            </p:stCondLst>
                            <p:childTnLst>
                              <p:par>
                                <p:cTn id="80" presetID="30" presetClass="entr" presetSubtype="0" fill="hold" nodeType="click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800" decel="100000"/>
                                        <p:tgtEl>
                                          <p:spTgt spid="28"/>
                                        </p:tgtEl>
                                      </p:cBhvr>
                                    </p:animEffect>
                                    <p:anim calcmode="lin" valueType="num">
                                      <p:cBhvr>
                                        <p:cTn id="83" dur="800" decel="100000" fill="hold"/>
                                        <p:tgtEl>
                                          <p:spTgt spid="28"/>
                                        </p:tgtEl>
                                        <p:attrNameLst>
                                          <p:attrName>style.rotation</p:attrName>
                                        </p:attrNameLst>
                                      </p:cBhvr>
                                      <p:tavLst>
                                        <p:tav tm="0">
                                          <p:val>
                                            <p:fltVal val="-90"/>
                                          </p:val>
                                        </p:tav>
                                        <p:tav tm="100000">
                                          <p:val>
                                            <p:fltVal val="0"/>
                                          </p:val>
                                        </p:tav>
                                      </p:tavLst>
                                    </p:anim>
                                    <p:anim calcmode="lin" valueType="num">
                                      <p:cBhvr>
                                        <p:cTn id="84" dur="800" decel="100000" fill="hold"/>
                                        <p:tgtEl>
                                          <p:spTgt spid="28"/>
                                        </p:tgtEl>
                                        <p:attrNameLst>
                                          <p:attrName>ppt_x</p:attrName>
                                        </p:attrNameLst>
                                      </p:cBhvr>
                                      <p:tavLst>
                                        <p:tav tm="0">
                                          <p:val>
                                            <p:strVal val="#ppt_x+0.4"/>
                                          </p:val>
                                        </p:tav>
                                        <p:tav tm="100000">
                                          <p:val>
                                            <p:strVal val="#ppt_x-0.05"/>
                                          </p:val>
                                        </p:tav>
                                      </p:tavLst>
                                    </p:anim>
                                    <p:anim calcmode="lin" valueType="num">
                                      <p:cBhvr>
                                        <p:cTn id="85" dur="800" decel="100000" fill="hold"/>
                                        <p:tgtEl>
                                          <p:spTgt spid="28"/>
                                        </p:tgtEl>
                                        <p:attrNameLst>
                                          <p:attrName>ppt_y</p:attrName>
                                        </p:attrNameLst>
                                      </p:cBhvr>
                                      <p:tavLst>
                                        <p:tav tm="0">
                                          <p:val>
                                            <p:strVal val="#ppt_y-0.4"/>
                                          </p:val>
                                        </p:tav>
                                        <p:tav tm="100000">
                                          <p:val>
                                            <p:strVal val="#ppt_y+0.1"/>
                                          </p:val>
                                        </p:tav>
                                      </p:tavLst>
                                    </p:anim>
                                    <p:anim calcmode="lin" valueType="num">
                                      <p:cBhvr>
                                        <p:cTn id="86" dur="200" accel="100000" fill="hold">
                                          <p:stCondLst>
                                            <p:cond delay="800"/>
                                          </p:stCondLst>
                                        </p:cTn>
                                        <p:tgtEl>
                                          <p:spTgt spid="28"/>
                                        </p:tgtEl>
                                        <p:attrNameLst>
                                          <p:attrName>ppt_x</p:attrName>
                                        </p:attrNameLst>
                                      </p:cBhvr>
                                      <p:tavLst>
                                        <p:tav tm="0">
                                          <p:val>
                                            <p:strVal val="#ppt_x-0.05"/>
                                          </p:val>
                                        </p:tav>
                                        <p:tav tm="100000">
                                          <p:val>
                                            <p:strVal val="#ppt_x"/>
                                          </p:val>
                                        </p:tav>
                                      </p:tavLst>
                                    </p:anim>
                                    <p:anim calcmode="lin" valueType="num">
                                      <p:cBhvr>
                                        <p:cTn id="87" dur="200" accel="100000" fill="hold">
                                          <p:stCondLst>
                                            <p:cond delay="800"/>
                                          </p:stCondLst>
                                        </p:cTn>
                                        <p:tgtEl>
                                          <p:spTgt spid="28"/>
                                        </p:tgtEl>
                                        <p:attrNameLst>
                                          <p:attrName>ppt_y</p:attrName>
                                        </p:attrNameLst>
                                      </p:cBhvr>
                                      <p:tavLst>
                                        <p:tav tm="0">
                                          <p:val>
                                            <p:strVal val="#ppt_y+0.1"/>
                                          </p:val>
                                        </p:tav>
                                        <p:tav tm="100000">
                                          <p:val>
                                            <p:strVal val="#ppt_y"/>
                                          </p:val>
                                        </p:tav>
                                      </p:tavLst>
                                    </p:anim>
                                  </p:childTnLst>
                                </p:cTn>
                              </p:par>
                            </p:childTnLst>
                          </p:cTn>
                        </p:par>
                      </p:childTnLst>
                    </p:cTn>
                  </p:par>
                </p:childTnLst>
              </p:cTn>
              <p:nextCondLst>
                <p:cond evt="onClick" delay="0">
                  <p:tgtEl>
                    <p:spTgt spid="27"/>
                  </p:tgtEl>
                </p:cond>
              </p:nextCondLst>
            </p:seq>
            <p:seq concurrent="1" nextAc="seek">
              <p:cTn id="88" restart="whenNotActive" fill="hold" evtFilter="cancelBubble" nodeType="interactiveSeq">
                <p:stCondLst>
                  <p:cond evt="onClick" delay="0">
                    <p:tgtEl>
                      <p:spTgt spid="28"/>
                    </p:tgtEl>
                  </p:cond>
                </p:stCondLst>
                <p:endSync evt="end" delay="0">
                  <p:rtn val="all"/>
                </p:endSync>
                <p:childTnLst>
                  <p:par>
                    <p:cTn id="89" fill="hold">
                      <p:stCondLst>
                        <p:cond delay="0"/>
                      </p:stCondLst>
                      <p:childTnLst>
                        <p:par>
                          <p:cTn id="90" fill="hold">
                            <p:stCondLst>
                              <p:cond delay="0"/>
                            </p:stCondLst>
                            <p:childTnLst>
                              <p:par>
                                <p:cTn id="91" presetID="1" presetClass="exit" presetSubtype="0" fill="hold" nodeType="clickEffect">
                                  <p:stCondLst>
                                    <p:cond delay="0"/>
                                  </p:stCondLst>
                                  <p:childTnLst>
                                    <p:set>
                                      <p:cBhvr>
                                        <p:cTn id="92"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childTnLst>
        </p:cTn>
      </p:par>
    </p:tnLst>
    <p:bldLst>
      <p:bldP spid="6"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3349187" cy="369332"/>
          </a:xfrm>
          <a:prstGeom prst="rect">
            <a:avLst/>
          </a:prstGeom>
        </p:spPr>
        <p:txBody>
          <a:bodyPr wrap="none">
            <a:spAutoFit/>
          </a:bodyPr>
          <a:lstStyle/>
          <a:p>
            <a:pPr marL="342900" indent="-342900"/>
            <a:r>
              <a:rPr lang="fr-FR" dirty="0">
                <a:solidFill>
                  <a:srgbClr val="0070C0"/>
                </a:solidFill>
                <a:uFill>
                  <a:solidFill>
                    <a:srgbClr val="FF0000"/>
                  </a:solidFill>
                </a:uFill>
              </a:rPr>
              <a:t>2.2. </a:t>
            </a:r>
            <a:r>
              <a:rPr lang="fr-FR" u="sng" dirty="0">
                <a:solidFill>
                  <a:srgbClr val="0070C0"/>
                </a:solidFill>
                <a:uFill>
                  <a:solidFill>
                    <a:srgbClr val="FF0000"/>
                  </a:solidFill>
                </a:uFill>
              </a:rPr>
              <a:t>Domaines de prédominance</a:t>
            </a:r>
          </a:p>
        </p:txBody>
      </p:sp>
      <p:sp>
        <p:nvSpPr>
          <p:cNvPr id="5" name="Rectangle 4"/>
          <p:cNvSpPr/>
          <p:nvPr/>
        </p:nvSpPr>
        <p:spPr>
          <a:xfrm>
            <a:off x="179512" y="548680"/>
            <a:ext cx="8712968" cy="923330"/>
          </a:xfrm>
          <a:prstGeom prst="rect">
            <a:avLst/>
          </a:prstGeom>
        </p:spPr>
        <p:txBody>
          <a:bodyPr wrap="square">
            <a:spAutoFit/>
          </a:bodyPr>
          <a:lstStyle/>
          <a:p>
            <a:pPr algn="just"/>
            <a:r>
              <a:rPr lang="fr-FR" dirty="0"/>
              <a:t>Soit un couple acide faible/base faible présent dans une solution aqueuse dont on connait le pH. Les deux espèces chimiques (AH et A</a:t>
            </a:r>
            <a:r>
              <a:rPr lang="fr-FR" baseline="30000" dirty="0"/>
              <a:t>–</a:t>
            </a:r>
            <a:r>
              <a:rPr lang="fr-FR" dirty="0"/>
              <a:t>) sont présentes simultanément dans la solution :</a:t>
            </a:r>
          </a:p>
        </p:txBody>
      </p:sp>
      <mc:AlternateContent xmlns:mc="http://schemas.openxmlformats.org/markup-compatibility/2006" xmlns:a14="http://schemas.microsoft.com/office/drawing/2010/main">
        <mc:Choice Requires="a14">
          <p:sp>
            <p:nvSpPr>
              <p:cNvPr id="80897" name="Object 1"/>
              <p:cNvSpPr txBox="1"/>
              <p:nvPr/>
            </p:nvSpPr>
            <p:spPr bwMode="auto">
              <a:xfrm>
                <a:off x="2468123" y="1557338"/>
                <a:ext cx="4191917" cy="520014"/>
              </a:xfrm>
              <a:prstGeom prst="rect">
                <a:avLst/>
              </a:prstGeom>
              <a:noFill/>
            </p:spPr>
            <p:txBody>
              <a:bodyPr wrap="none">
                <a:spAutoFit/>
              </a:bodyPr>
              <a:lstStyle/>
              <a:p>
                <a:pPr/>
                <a14:m>
                  <m:oMathPara xmlns:m="http://schemas.openxmlformats.org/officeDocument/2006/math">
                    <m:oMathParaPr>
                      <m:jc m:val="left"/>
                    </m:oMathParaPr>
                    <m:oMath xmlns:m="http://schemas.openxmlformats.org/officeDocument/2006/math">
                      <m:r>
                        <m:rPr>
                          <m:nor/>
                        </m:rPr>
                        <a:rPr lang="fr-FR" sz="2000" i="0" smtClean="0">
                          <a:solidFill>
                            <a:srgbClr val="000000"/>
                          </a:solidFill>
                          <a:latin typeface="Cambria Math" panose="02040503050406030204" pitchFamily="18" charset="0"/>
                        </a:rPr>
                        <m:t>A</m:t>
                      </m:r>
                      <m:sSub>
                        <m:sSubPr>
                          <m:ctrlPr>
                            <a:rPr lang="fr-FR" sz="2000" i="1">
                              <a:solidFill>
                                <a:srgbClr val="000000"/>
                              </a:solidFill>
                              <a:latin typeface="Cambria Math" panose="02040503050406030204" pitchFamily="18" charset="0"/>
                            </a:rPr>
                          </m:ctrlPr>
                        </m:sSubPr>
                        <m:e>
                          <m:r>
                            <m:rPr>
                              <m:nor/>
                            </m:rPr>
                            <a:rPr lang="fr-FR" sz="2000" i="0">
                              <a:solidFill>
                                <a:srgbClr val="000000"/>
                              </a:solidFill>
                              <a:latin typeface="Cambria Math" panose="02040503050406030204" pitchFamily="18" charset="0"/>
                            </a:rPr>
                            <m:t>H</m:t>
                          </m:r>
                        </m:e>
                        <m:sub>
                          <m:r>
                            <a:rPr lang="fr-FR" sz="2000" i="1">
                              <a:solidFill>
                                <a:srgbClr val="000000"/>
                              </a:solidFill>
                              <a:latin typeface="Cambria Math" panose="02040503050406030204" pitchFamily="18" charset="0"/>
                            </a:rPr>
                            <m:t>(</m:t>
                          </m:r>
                          <m:r>
                            <m:rPr>
                              <m:nor/>
                            </m:rPr>
                            <a:rPr lang="fr-FR" sz="2000" i="0">
                              <a:solidFill>
                                <a:srgbClr val="000000"/>
                              </a:solidFill>
                              <a:latin typeface="Cambria Math" panose="02040503050406030204" pitchFamily="18" charset="0"/>
                            </a:rPr>
                            <m:t>aq</m:t>
                          </m:r>
                          <m:r>
                            <a:rPr lang="fr-FR" sz="2000" i="1">
                              <a:solidFill>
                                <a:srgbClr val="000000"/>
                              </a:solidFill>
                              <a:latin typeface="Cambria Math" panose="02040503050406030204" pitchFamily="18" charset="0"/>
                            </a:rPr>
                            <m:t>)</m:t>
                          </m:r>
                        </m:sub>
                      </m:sSub>
                      <m:r>
                        <a:rPr lang="fr-FR" sz="2000" i="1">
                          <a:solidFill>
                            <a:srgbClr val="000000"/>
                          </a:solidFill>
                          <a:latin typeface="Cambria Math" panose="02040503050406030204" pitchFamily="18" charset="0"/>
                        </a:rPr>
                        <m:t>+</m:t>
                      </m:r>
                      <m:sSub>
                        <m:sSubPr>
                          <m:ctrlPr>
                            <a:rPr lang="fr-FR" sz="2000" i="1">
                              <a:solidFill>
                                <a:srgbClr val="000000"/>
                              </a:solidFill>
                              <a:latin typeface="Cambria Math" panose="02040503050406030204" pitchFamily="18" charset="0"/>
                            </a:rPr>
                          </m:ctrlPr>
                        </m:sSubPr>
                        <m:e>
                          <m:r>
                            <m:rPr>
                              <m:sty m:val="p"/>
                            </m:rPr>
                            <a:rPr lang="fr-FR" sz="2000" i="0">
                              <a:solidFill>
                                <a:srgbClr val="000000"/>
                              </a:solidFill>
                              <a:latin typeface="Cambria Math" panose="02040503050406030204" pitchFamily="18" charset="0"/>
                            </a:rPr>
                            <m:t>H</m:t>
                          </m:r>
                        </m:e>
                        <m:sub>
                          <m:r>
                            <a:rPr lang="fr-FR" sz="2000" i="0">
                              <a:solidFill>
                                <a:srgbClr val="000000"/>
                              </a:solidFill>
                              <a:latin typeface="Cambria Math" panose="02040503050406030204" pitchFamily="18" charset="0"/>
                            </a:rPr>
                            <m:t>2</m:t>
                          </m:r>
                        </m:sub>
                      </m:sSub>
                      <m:sSub>
                        <m:sSubPr>
                          <m:ctrlPr>
                            <a:rPr lang="fr-FR" sz="2000" i="1">
                              <a:solidFill>
                                <a:srgbClr val="000000"/>
                              </a:solidFill>
                              <a:latin typeface="Cambria Math" panose="02040503050406030204" pitchFamily="18" charset="0"/>
                            </a:rPr>
                          </m:ctrlPr>
                        </m:sSubPr>
                        <m:e>
                          <m:sSub>
                            <m:sSubPr>
                              <m:ctrlPr>
                                <a:rPr lang="fr-FR" sz="2000" i="1">
                                  <a:solidFill>
                                    <a:srgbClr val="000000"/>
                                  </a:solidFill>
                                  <a:latin typeface="Cambria Math" panose="02040503050406030204" pitchFamily="18" charset="0"/>
                                </a:rPr>
                              </m:ctrlPr>
                            </m:sSubPr>
                            <m:e>
                              <m:r>
                                <m:rPr>
                                  <m:sty m:val="p"/>
                                </m:rPr>
                                <a:rPr lang="fr-FR" sz="2000" i="0">
                                  <a:solidFill>
                                    <a:srgbClr val="000000"/>
                                  </a:solidFill>
                                  <a:latin typeface="Cambria Math" panose="02040503050406030204" pitchFamily="18" charset="0"/>
                                </a:rPr>
                                <m:t>O</m:t>
                              </m:r>
                            </m:e>
                            <m:sub>
                              <m:r>
                                <a:rPr lang="fr-FR" sz="2000" i="1">
                                  <a:solidFill>
                                    <a:srgbClr val="000000"/>
                                  </a:solidFill>
                                  <a:latin typeface="Cambria Math" panose="02040503050406030204" pitchFamily="18" charset="0"/>
                                </a:rPr>
                                <m:t>(</m:t>
                              </m:r>
                            </m:sub>
                          </m:sSub>
                        </m:e>
                        <m:sub>
                          <m:r>
                            <a:rPr lang="fr-FR" sz="2000" i="1">
                              <a:solidFill>
                                <a:srgbClr val="000000"/>
                              </a:solidFill>
                              <a:latin typeface="Cambria Math" panose="02040503050406030204" pitchFamily="18" charset="0"/>
                            </a:rPr>
                            <m:t>ℓ)</m:t>
                          </m:r>
                        </m:sub>
                      </m:sSub>
                      <m:r>
                        <a:rPr lang="fr-FR" sz="2000" b="0" i="1" smtClean="0">
                          <a:solidFill>
                            <a:srgbClr val="000000"/>
                          </a:solidFill>
                          <a:latin typeface="Cambria Math" panose="02040503050406030204" pitchFamily="18" charset="0"/>
                        </a:rPr>
                        <m:t> </m:t>
                      </m:r>
                      <m:r>
                        <a:rPr lang="fr-FR" sz="2000" i="1" smtClean="0">
                          <a:solidFill>
                            <a:srgbClr val="000000"/>
                          </a:solidFill>
                          <a:latin typeface="Cambria Math" panose="02040503050406030204" pitchFamily="18" charset="0"/>
                          <a:sym typeface="Wingdings 3" panose="05040102010807070707" pitchFamily="18" charset="2"/>
                        </a:rPr>
                        <m:t></m:t>
                      </m:r>
                      <m:r>
                        <a:rPr lang="fr-FR" sz="2000" b="0" i="1" smtClean="0">
                          <a:solidFill>
                            <a:srgbClr val="000000"/>
                          </a:solidFill>
                          <a:latin typeface="Cambria Math" panose="02040503050406030204" pitchFamily="18" charset="0"/>
                          <a:sym typeface="Wingdings 3" panose="05040102010807070707" pitchFamily="18" charset="2"/>
                        </a:rPr>
                        <m:t> </m:t>
                      </m:r>
                      <m:sSubSup>
                        <m:sSubSupPr>
                          <m:ctrlPr>
                            <a:rPr lang="fr-FR" sz="2000" i="1">
                              <a:solidFill>
                                <a:srgbClr val="000000"/>
                              </a:solidFill>
                              <a:latin typeface="Cambria Math" panose="02040503050406030204" pitchFamily="18" charset="0"/>
                            </a:rPr>
                          </m:ctrlPr>
                        </m:sSubSupPr>
                        <m:e>
                          <m:r>
                            <m:rPr>
                              <m:sty m:val="p"/>
                            </m:rPr>
                            <a:rPr lang="fr-FR" sz="2000" i="0">
                              <a:solidFill>
                                <a:srgbClr val="000000"/>
                              </a:solidFill>
                              <a:latin typeface="Cambria Math" panose="02040503050406030204" pitchFamily="18" charset="0"/>
                            </a:rPr>
                            <m:t>A</m:t>
                          </m:r>
                        </m:e>
                        <m:sub>
                          <m:r>
                            <a:rPr lang="fr-FR" sz="2000" i="1">
                              <a:solidFill>
                                <a:srgbClr val="000000"/>
                              </a:solidFill>
                              <a:latin typeface="Cambria Math" panose="02040503050406030204" pitchFamily="18" charset="0"/>
                            </a:rPr>
                            <m:t>(</m:t>
                          </m:r>
                          <m:r>
                            <m:rPr>
                              <m:nor/>
                            </m:rPr>
                            <a:rPr lang="fr-FR" sz="2000" i="0">
                              <a:solidFill>
                                <a:srgbClr val="000000"/>
                              </a:solidFill>
                              <a:latin typeface="Cambria Math" panose="02040503050406030204" pitchFamily="18" charset="0"/>
                            </a:rPr>
                            <m:t>aq</m:t>
                          </m:r>
                          <m:r>
                            <a:rPr lang="fr-FR" sz="2000" i="1">
                              <a:solidFill>
                                <a:srgbClr val="000000"/>
                              </a:solidFill>
                              <a:latin typeface="Cambria Math" panose="02040503050406030204" pitchFamily="18" charset="0"/>
                            </a:rPr>
                            <m:t>)</m:t>
                          </m:r>
                        </m:sub>
                        <m:sup>
                          <m:r>
                            <a:rPr lang="fr-FR" sz="2000" i="1">
                              <a:solidFill>
                                <a:srgbClr val="000000"/>
                              </a:solidFill>
                              <a:latin typeface="Cambria Math" panose="02040503050406030204" pitchFamily="18" charset="0"/>
                            </a:rPr>
                            <m:t>−</m:t>
                          </m:r>
                        </m:sup>
                      </m:sSubSup>
                      <m:r>
                        <a:rPr lang="fr-FR" sz="2000" i="1">
                          <a:solidFill>
                            <a:srgbClr val="000000"/>
                          </a:solidFill>
                          <a:latin typeface="Cambria Math" panose="02040503050406030204" pitchFamily="18" charset="0"/>
                        </a:rPr>
                        <m:t>+</m:t>
                      </m:r>
                      <m:sSub>
                        <m:sSubPr>
                          <m:ctrlPr>
                            <a:rPr lang="fr-FR" sz="2000" i="1">
                              <a:solidFill>
                                <a:srgbClr val="000000"/>
                              </a:solidFill>
                              <a:latin typeface="Cambria Math" panose="02040503050406030204" pitchFamily="18" charset="0"/>
                            </a:rPr>
                          </m:ctrlPr>
                        </m:sSubPr>
                        <m:e>
                          <m:r>
                            <m:rPr>
                              <m:sty m:val="p"/>
                            </m:rPr>
                            <a:rPr lang="fr-FR" sz="2000" i="0">
                              <a:solidFill>
                                <a:srgbClr val="000000"/>
                              </a:solidFill>
                              <a:latin typeface="Cambria Math" panose="02040503050406030204" pitchFamily="18" charset="0"/>
                            </a:rPr>
                            <m:t>H</m:t>
                          </m:r>
                        </m:e>
                        <m:sub>
                          <m:r>
                            <a:rPr lang="fr-FR" sz="2000" i="0">
                              <a:solidFill>
                                <a:srgbClr val="000000"/>
                              </a:solidFill>
                              <a:latin typeface="Cambria Math" panose="02040503050406030204" pitchFamily="18" charset="0"/>
                            </a:rPr>
                            <m:t>3</m:t>
                          </m:r>
                        </m:sub>
                      </m:sSub>
                      <m:sSubSup>
                        <m:sSubSupPr>
                          <m:ctrlPr>
                            <a:rPr lang="fr-FR" sz="2000" i="1">
                              <a:solidFill>
                                <a:srgbClr val="000000"/>
                              </a:solidFill>
                              <a:latin typeface="Cambria Math" panose="02040503050406030204" pitchFamily="18" charset="0"/>
                            </a:rPr>
                          </m:ctrlPr>
                        </m:sSubSupPr>
                        <m:e>
                          <m:r>
                            <m:rPr>
                              <m:sty m:val="p"/>
                            </m:rPr>
                            <a:rPr lang="fr-FR" sz="2000" i="0">
                              <a:solidFill>
                                <a:srgbClr val="000000"/>
                              </a:solidFill>
                              <a:latin typeface="Cambria Math" panose="02040503050406030204" pitchFamily="18" charset="0"/>
                            </a:rPr>
                            <m:t>O</m:t>
                          </m:r>
                        </m:e>
                        <m:sub>
                          <m:r>
                            <a:rPr lang="fr-FR" sz="2000" i="1">
                              <a:solidFill>
                                <a:srgbClr val="000000"/>
                              </a:solidFill>
                              <a:latin typeface="Cambria Math" panose="02040503050406030204" pitchFamily="18" charset="0"/>
                            </a:rPr>
                            <m:t>(</m:t>
                          </m:r>
                          <m:r>
                            <m:rPr>
                              <m:nor/>
                            </m:rPr>
                            <a:rPr lang="fr-FR" sz="2000" i="0">
                              <a:solidFill>
                                <a:srgbClr val="000000"/>
                              </a:solidFill>
                              <a:latin typeface="Cambria Math" panose="02040503050406030204" pitchFamily="18" charset="0"/>
                            </a:rPr>
                            <m:t>aq</m:t>
                          </m:r>
                          <m:r>
                            <a:rPr lang="fr-FR" sz="2000" i="1">
                              <a:solidFill>
                                <a:srgbClr val="000000"/>
                              </a:solidFill>
                              <a:latin typeface="Cambria Math" panose="02040503050406030204" pitchFamily="18" charset="0"/>
                            </a:rPr>
                            <m:t>)</m:t>
                          </m:r>
                        </m:sub>
                        <m:sup>
                          <m:r>
                            <a:rPr lang="fr-FR" sz="2000" i="1">
                              <a:solidFill>
                                <a:srgbClr val="000000"/>
                              </a:solidFill>
                              <a:latin typeface="Cambria Math" panose="02040503050406030204" pitchFamily="18" charset="0"/>
                            </a:rPr>
                            <m:t>+</m:t>
                          </m:r>
                        </m:sup>
                      </m:sSubSup>
                    </m:oMath>
                  </m:oMathPara>
                </a14:m>
                <a:endParaRPr lang="fr-FR" sz="2000" dirty="0"/>
              </a:p>
            </p:txBody>
          </p:sp>
        </mc:Choice>
        <mc:Fallback xmlns="">
          <p:sp>
            <p:nvSpPr>
              <p:cNvPr id="80897" name="Object 1"/>
              <p:cNvSpPr txBox="1">
                <a:spLocks noRot="1" noChangeAspect="1" noMove="1" noResize="1" noEditPoints="1" noAdjustHandles="1" noChangeArrowheads="1" noChangeShapeType="1" noTextEdit="1"/>
              </p:cNvSpPr>
              <p:nvPr/>
            </p:nvSpPr>
            <p:spPr bwMode="auto">
              <a:xfrm>
                <a:off x="2468123" y="1557338"/>
                <a:ext cx="4191917" cy="520014"/>
              </a:xfrm>
              <a:prstGeom prst="rect">
                <a:avLst/>
              </a:prstGeom>
              <a:blipFill>
                <a:blip r:embed="rId3"/>
                <a:stretch>
                  <a:fillRect b="-9302"/>
                </a:stretch>
              </a:blipFill>
            </p:spPr>
            <p:txBody>
              <a:bodyPr/>
              <a:lstStyle/>
              <a:p>
                <a:r>
                  <a:rPr lang="fr-FR">
                    <a:noFill/>
                  </a:rPr>
                  <a:t> </a:t>
                </a:r>
              </a:p>
            </p:txBody>
          </p:sp>
        </mc:Fallback>
      </mc:AlternateContent>
      <p:sp>
        <p:nvSpPr>
          <p:cNvPr id="8" name="Rectangle 7"/>
          <p:cNvSpPr/>
          <p:nvPr/>
        </p:nvSpPr>
        <p:spPr>
          <a:xfrm>
            <a:off x="179512" y="2051556"/>
            <a:ext cx="6444841" cy="369332"/>
          </a:xfrm>
          <a:prstGeom prst="rect">
            <a:avLst/>
          </a:prstGeom>
        </p:spPr>
        <p:txBody>
          <a:bodyPr wrap="none">
            <a:spAutoFit/>
          </a:bodyPr>
          <a:lstStyle/>
          <a:p>
            <a:r>
              <a:rPr lang="fr-FR" dirty="0"/>
              <a:t>Les concentrations de ces espèces vérifient les relations suivantes :</a:t>
            </a:r>
          </a:p>
        </p:txBody>
      </p:sp>
      <p:pic>
        <p:nvPicPr>
          <p:cNvPr id="80899" name="Picture 3"/>
          <p:cNvPicPr>
            <a:picLocks noChangeAspect="1" noChangeArrowheads="1"/>
          </p:cNvPicPr>
          <p:nvPr/>
        </p:nvPicPr>
        <p:blipFill>
          <a:blip r:embed="rId4" cstate="print"/>
          <a:srcRect/>
          <a:stretch>
            <a:fillRect/>
          </a:stretch>
        </p:blipFill>
        <p:spPr bwMode="auto">
          <a:xfrm>
            <a:off x="377788" y="2497544"/>
            <a:ext cx="8388424" cy="2422119"/>
          </a:xfrm>
          <a:prstGeom prst="rect">
            <a:avLst/>
          </a:prstGeom>
          <a:noFill/>
          <a:ln w="9525">
            <a:noFill/>
            <a:miter lim="800000"/>
            <a:headEnd/>
            <a:tailEnd/>
          </a:ln>
        </p:spPr>
      </p:pic>
      <p:sp>
        <p:nvSpPr>
          <p:cNvPr id="7" name="Rectangle 6"/>
          <p:cNvSpPr/>
          <p:nvPr/>
        </p:nvSpPr>
        <p:spPr>
          <a:xfrm>
            <a:off x="377788" y="5085184"/>
            <a:ext cx="2613921" cy="369332"/>
          </a:xfrm>
          <a:prstGeom prst="rect">
            <a:avLst/>
          </a:prstGeom>
        </p:spPr>
        <p:txBody>
          <a:bodyPr wrap="none">
            <a:spAutoFit/>
          </a:bodyPr>
          <a:lstStyle/>
          <a:p>
            <a:r>
              <a:rPr lang="fr-FR" u="sng" dirty="0"/>
              <a:t>Trois situations possibles :</a:t>
            </a:r>
          </a:p>
        </p:txBody>
      </p:sp>
      <p:sp>
        <p:nvSpPr>
          <p:cNvPr id="9" name="Rectangle 8"/>
          <p:cNvSpPr/>
          <p:nvPr/>
        </p:nvSpPr>
        <p:spPr>
          <a:xfrm>
            <a:off x="323528" y="5517232"/>
            <a:ext cx="3191130" cy="369332"/>
          </a:xfrm>
          <a:prstGeom prst="rect">
            <a:avLst/>
          </a:prstGeom>
        </p:spPr>
        <p:txBody>
          <a:bodyPr wrap="none">
            <a:spAutoFit/>
          </a:bodyPr>
          <a:lstStyle/>
          <a:p>
            <a:pPr>
              <a:buFont typeface="Wingdings" pitchFamily="2" charset="2"/>
              <a:buChar char="§"/>
            </a:pPr>
            <a:r>
              <a:rPr lang="fr-FR" dirty="0"/>
              <a:t>  Si </a:t>
            </a:r>
            <a:r>
              <a:rPr lang="fr-FR" b="1" dirty="0"/>
              <a:t>[A</a:t>
            </a:r>
            <a:r>
              <a:rPr lang="fr-FR" b="1" baseline="30000" dirty="0"/>
              <a:t>–</a:t>
            </a:r>
            <a:r>
              <a:rPr lang="fr-FR" b="1" dirty="0"/>
              <a:t>] = [AH]</a:t>
            </a:r>
            <a:r>
              <a:rPr lang="fr-FR" dirty="0"/>
              <a:t> alors </a:t>
            </a:r>
            <a:r>
              <a:rPr lang="fr-FR" b="1" dirty="0"/>
              <a:t>pH = </a:t>
            </a:r>
            <a:r>
              <a:rPr lang="fr-FR" b="1" dirty="0" err="1"/>
              <a:t>pK</a:t>
            </a:r>
            <a:r>
              <a:rPr lang="fr-FR" b="1" baseline="-25000" dirty="0" err="1"/>
              <a:t>A</a:t>
            </a:r>
            <a:r>
              <a:rPr lang="fr-FR" dirty="0"/>
              <a:t> ; </a:t>
            </a:r>
          </a:p>
        </p:txBody>
      </p:sp>
      <p:sp>
        <p:nvSpPr>
          <p:cNvPr id="10" name="Rectangle 9"/>
          <p:cNvSpPr/>
          <p:nvPr/>
        </p:nvSpPr>
        <p:spPr>
          <a:xfrm>
            <a:off x="323529" y="6093296"/>
            <a:ext cx="7992887" cy="646331"/>
          </a:xfrm>
          <a:prstGeom prst="rect">
            <a:avLst/>
          </a:prstGeom>
        </p:spPr>
        <p:txBody>
          <a:bodyPr wrap="square">
            <a:spAutoFit/>
          </a:bodyPr>
          <a:lstStyle/>
          <a:p>
            <a:pPr algn="just">
              <a:buFont typeface="Wingdings" pitchFamily="2" charset="2"/>
              <a:buChar char="§"/>
            </a:pPr>
            <a:r>
              <a:rPr lang="fr-FR" dirty="0"/>
              <a:t>  Si </a:t>
            </a:r>
            <a:r>
              <a:rPr lang="fr-FR" b="1" dirty="0"/>
              <a:t>[A</a:t>
            </a:r>
            <a:r>
              <a:rPr lang="fr-FR" b="1" baseline="30000" dirty="0"/>
              <a:t>–</a:t>
            </a:r>
            <a:r>
              <a:rPr lang="fr-FR" b="1" dirty="0"/>
              <a:t>] &lt; [AH]</a:t>
            </a:r>
            <a:r>
              <a:rPr lang="fr-FR" dirty="0"/>
              <a:t> alors </a:t>
            </a:r>
            <a:r>
              <a:rPr lang="fr-FR" b="1" dirty="0"/>
              <a:t>pH &lt; </a:t>
            </a:r>
            <a:r>
              <a:rPr lang="fr-FR" b="1" dirty="0" err="1"/>
              <a:t>pK</a:t>
            </a:r>
            <a:r>
              <a:rPr lang="fr-FR" b="1" baseline="-25000" dirty="0" err="1"/>
              <a:t>A</a:t>
            </a:r>
            <a:r>
              <a:rPr lang="fr-FR" dirty="0"/>
              <a:t> car                    et                         : l’espèce acide AH est majoritaire (prédomine) ;</a:t>
            </a:r>
          </a:p>
        </p:txBody>
      </p:sp>
      <p:graphicFrame>
        <p:nvGraphicFramePr>
          <p:cNvPr id="2" name="Object 3"/>
          <p:cNvGraphicFramePr>
            <a:graphicFrameLocks noChangeAspect="1"/>
          </p:cNvGraphicFramePr>
          <p:nvPr/>
        </p:nvGraphicFramePr>
        <p:xfrm>
          <a:off x="3635897" y="5877272"/>
          <a:ext cx="872307" cy="756000"/>
        </p:xfrm>
        <a:graphic>
          <a:graphicData uri="http://schemas.openxmlformats.org/presentationml/2006/ole">
            <mc:AlternateContent xmlns:mc="http://schemas.openxmlformats.org/markup-compatibility/2006">
              <mc:Choice xmlns:v="urn:schemas-microsoft-com:vml" Requires="v">
                <p:oleObj name="Equation" r:id="rId5" imgW="571252" imgH="495085" progId="Equation.DSMT4">
                  <p:embed/>
                </p:oleObj>
              </mc:Choice>
              <mc:Fallback>
                <p:oleObj name="Equation" r:id="rId5" imgW="571252" imgH="495085" progId="Equation.DSMT4">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35897" y="5877272"/>
                        <a:ext cx="872307" cy="75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0901" name="Object 5"/>
          <p:cNvGraphicFramePr>
            <a:graphicFrameLocks noChangeAspect="1"/>
          </p:cNvGraphicFramePr>
          <p:nvPr/>
        </p:nvGraphicFramePr>
        <p:xfrm>
          <a:off x="4894165" y="5877272"/>
          <a:ext cx="1190003" cy="756000"/>
        </p:xfrm>
        <a:graphic>
          <a:graphicData uri="http://schemas.openxmlformats.org/presentationml/2006/ole">
            <mc:AlternateContent xmlns:mc="http://schemas.openxmlformats.org/markup-compatibility/2006">
              <mc:Choice xmlns:v="urn:schemas-microsoft-com:vml" Requires="v">
                <p:oleObj name="Equation" r:id="rId7" imgW="800100" imgH="508000" progId="Equation.DSMT4">
                  <p:embed/>
                </p:oleObj>
              </mc:Choice>
              <mc:Fallback>
                <p:oleObj name="Equation" r:id="rId7" imgW="800100" imgH="508000" progId="Equation.DSMT4">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94165" y="5877272"/>
                        <a:ext cx="1190003" cy="75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75"/>
                                  </p:iterate>
                                  <p:childTnLst>
                                    <p:set>
                                      <p:cBhvr>
                                        <p:cTn id="6" dur="1" fill="hold">
                                          <p:stCondLst>
                                            <p:cond delay="74"/>
                                          </p:stCondLst>
                                        </p:cTn>
                                        <p:tgtEl>
                                          <p:spTgt spid="5"/>
                                        </p:tgtEl>
                                        <p:attrNameLst>
                                          <p:attrName>style.visibility</p:attrName>
                                        </p:attrNameLst>
                                      </p:cBhvr>
                                      <p:to>
                                        <p:strVal val="visible"/>
                                      </p:to>
                                    </p:set>
                                  </p:childTnLst>
                                </p:cTn>
                              </p:par>
                            </p:childTnLst>
                          </p:cTn>
                        </p:par>
                        <p:par>
                          <p:cTn id="7" fill="hold">
                            <p:stCondLst>
                              <p:cond delay="11475"/>
                            </p:stCondLst>
                            <p:childTnLst>
                              <p:par>
                                <p:cTn id="8" presetID="10" presetClass="entr" presetSubtype="0" fill="hold" grpId="0" nodeType="afterEffect">
                                  <p:stCondLst>
                                    <p:cond delay="0"/>
                                  </p:stCondLst>
                                  <p:childTnLst>
                                    <p:set>
                                      <p:cBhvr>
                                        <p:cTn id="9" dur="1" fill="hold">
                                          <p:stCondLst>
                                            <p:cond delay="0"/>
                                          </p:stCondLst>
                                        </p:cTn>
                                        <p:tgtEl>
                                          <p:spTgt spid="80897"/>
                                        </p:tgtEl>
                                        <p:attrNameLst>
                                          <p:attrName>style.visibility</p:attrName>
                                        </p:attrNameLst>
                                      </p:cBhvr>
                                      <p:to>
                                        <p:strVal val="visible"/>
                                      </p:to>
                                    </p:set>
                                    <p:animEffect transition="in" filter="fade">
                                      <p:cBhvr>
                                        <p:cTn id="10" dur="500"/>
                                        <p:tgtEl>
                                          <p:spTgt spid="8089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75"/>
                                  </p:iterate>
                                  <p:childTnLst>
                                    <p:set>
                                      <p:cBhvr>
                                        <p:cTn id="14" dur="1" fill="hold">
                                          <p:stCondLst>
                                            <p:cond delay="74"/>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8089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lide(fromBottom)">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slide(fromBottom)">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slide(fromBottom)">
                                      <p:cBhvr>
                                        <p:cTn id="33" dur="500"/>
                                        <p:tgtEl>
                                          <p:spTgt spid="10"/>
                                        </p:tgtEl>
                                      </p:cBhvr>
                                    </p:animEffect>
                                  </p:childTnLst>
                                </p:cTn>
                              </p:par>
                              <p:par>
                                <p:cTn id="34" presetID="12" presetClass="entr" presetSubtype="4" fill="hold"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slide(fromBottom)">
                                      <p:cBhvr>
                                        <p:cTn id="36" dur="500"/>
                                        <p:tgtEl>
                                          <p:spTgt spid="2"/>
                                        </p:tgtEl>
                                      </p:cBhvr>
                                    </p:animEffect>
                                  </p:childTnLst>
                                </p:cTn>
                              </p:par>
                              <p:par>
                                <p:cTn id="37" presetID="12" presetClass="entr" presetSubtype="4" fill="hold" nodeType="withEffect">
                                  <p:stCondLst>
                                    <p:cond delay="0"/>
                                  </p:stCondLst>
                                  <p:childTnLst>
                                    <p:set>
                                      <p:cBhvr>
                                        <p:cTn id="38" dur="1" fill="hold">
                                          <p:stCondLst>
                                            <p:cond delay="0"/>
                                          </p:stCondLst>
                                        </p:cTn>
                                        <p:tgtEl>
                                          <p:spTgt spid="80901"/>
                                        </p:tgtEl>
                                        <p:attrNameLst>
                                          <p:attrName>style.visibility</p:attrName>
                                        </p:attrNameLst>
                                      </p:cBhvr>
                                      <p:to>
                                        <p:strVal val="visible"/>
                                      </p:to>
                                    </p:set>
                                    <p:animEffect transition="in" filter="slide(fromBottom)">
                                      <p:cBhvr>
                                        <p:cTn id="39" dur="500"/>
                                        <p:tgtEl>
                                          <p:spTgt spid="80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80897" grpId="0"/>
      <p:bldP spid="8" grpId="0" autoUpdateAnimBg="0"/>
      <p:bldP spid="7"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9" y="309966"/>
            <a:ext cx="8208911" cy="646331"/>
          </a:xfrm>
          <a:prstGeom prst="rect">
            <a:avLst/>
          </a:prstGeom>
        </p:spPr>
        <p:txBody>
          <a:bodyPr wrap="square">
            <a:spAutoFit/>
          </a:bodyPr>
          <a:lstStyle/>
          <a:p>
            <a:pPr>
              <a:buFont typeface="Wingdings" pitchFamily="2" charset="2"/>
              <a:buChar char="§"/>
            </a:pPr>
            <a:r>
              <a:rPr lang="fr-FR" dirty="0"/>
              <a:t>  Si </a:t>
            </a:r>
            <a:r>
              <a:rPr lang="fr-FR" b="1" dirty="0"/>
              <a:t>[A</a:t>
            </a:r>
            <a:r>
              <a:rPr lang="fr-FR" b="1" baseline="30000" dirty="0"/>
              <a:t>–</a:t>
            </a:r>
            <a:r>
              <a:rPr lang="fr-FR" b="1" dirty="0"/>
              <a:t>] &gt; [AH]</a:t>
            </a:r>
            <a:r>
              <a:rPr lang="fr-FR" dirty="0"/>
              <a:t> alors </a:t>
            </a:r>
            <a:r>
              <a:rPr lang="fr-FR" b="1" dirty="0"/>
              <a:t>pH &gt; </a:t>
            </a:r>
            <a:r>
              <a:rPr lang="fr-FR" b="1" dirty="0" err="1"/>
              <a:t>pK</a:t>
            </a:r>
            <a:r>
              <a:rPr lang="fr-FR" b="1" baseline="-25000" dirty="0" err="1"/>
              <a:t>A</a:t>
            </a:r>
            <a:r>
              <a:rPr lang="fr-FR" dirty="0"/>
              <a:t> car                   et                         : l’espèce basique A</a:t>
            </a:r>
            <a:r>
              <a:rPr lang="fr-FR" baseline="30000" dirty="0"/>
              <a:t>–</a:t>
            </a:r>
            <a:r>
              <a:rPr lang="fr-FR" dirty="0"/>
              <a:t> est majoritaire (prédomine) ;</a:t>
            </a:r>
          </a:p>
        </p:txBody>
      </p:sp>
      <p:graphicFrame>
        <p:nvGraphicFramePr>
          <p:cNvPr id="88065" name="Object 1"/>
          <p:cNvGraphicFramePr>
            <a:graphicFrameLocks noChangeAspect="1"/>
          </p:cNvGraphicFramePr>
          <p:nvPr/>
        </p:nvGraphicFramePr>
        <p:xfrm>
          <a:off x="3627688" y="116632"/>
          <a:ext cx="872304" cy="756000"/>
        </p:xfrm>
        <a:graphic>
          <a:graphicData uri="http://schemas.openxmlformats.org/presentationml/2006/ole">
            <mc:AlternateContent xmlns:mc="http://schemas.openxmlformats.org/markup-compatibility/2006">
              <mc:Choice xmlns:v="urn:schemas-microsoft-com:vml" Requires="v">
                <p:oleObj name="Equation" r:id="rId2" imgW="571252" imgH="495085" progId="Equation.DSMT4">
                  <p:embed/>
                </p:oleObj>
              </mc:Choice>
              <mc:Fallback>
                <p:oleObj name="Equation" r:id="rId2" imgW="571252" imgH="495085" progId="Equation.DSMT4">
                  <p:embed/>
                  <p:pic>
                    <p:nvPicPr>
                      <p:cNvPr id="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7688" y="116632"/>
                        <a:ext cx="872304" cy="75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8067" name="Object 3"/>
          <p:cNvGraphicFramePr>
            <a:graphicFrameLocks noChangeAspect="1"/>
          </p:cNvGraphicFramePr>
          <p:nvPr/>
        </p:nvGraphicFramePr>
        <p:xfrm>
          <a:off x="4788021" y="116632"/>
          <a:ext cx="1232002" cy="756000"/>
        </p:xfrm>
        <a:graphic>
          <a:graphicData uri="http://schemas.openxmlformats.org/presentationml/2006/ole">
            <mc:AlternateContent xmlns:mc="http://schemas.openxmlformats.org/markup-compatibility/2006">
              <mc:Choice xmlns:v="urn:schemas-microsoft-com:vml" Requires="v">
                <p:oleObj name="Equation" r:id="rId4" imgW="812447" imgH="507780" progId="Equation.DSMT4">
                  <p:embed/>
                </p:oleObj>
              </mc:Choice>
              <mc:Fallback>
                <p:oleObj name="Equation" r:id="rId4" imgW="812447" imgH="507780" progId="Equation.DSMT4">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8021" y="116632"/>
                        <a:ext cx="1232002" cy="75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9"/>
          <p:cNvSpPr/>
          <p:nvPr/>
        </p:nvSpPr>
        <p:spPr>
          <a:xfrm>
            <a:off x="251520" y="980728"/>
            <a:ext cx="8712968" cy="646331"/>
          </a:xfrm>
          <a:prstGeom prst="rect">
            <a:avLst/>
          </a:prstGeom>
        </p:spPr>
        <p:txBody>
          <a:bodyPr wrap="square">
            <a:spAutoFit/>
          </a:bodyPr>
          <a:lstStyle/>
          <a:p>
            <a:pPr algn="just"/>
            <a:r>
              <a:rPr lang="fr-FR" dirty="0">
                <a:sym typeface="Symbol"/>
              </a:rPr>
              <a:t></a:t>
            </a:r>
            <a:r>
              <a:rPr lang="fr-FR" dirty="0"/>
              <a:t> On peut ainsi définir des </a:t>
            </a:r>
            <a:r>
              <a:rPr lang="fr-FR" b="1" dirty="0"/>
              <a:t>domaines de prédominance </a:t>
            </a:r>
            <a:r>
              <a:rPr lang="fr-FR" dirty="0"/>
              <a:t>de chaque espèce chimique (acide ou base).</a:t>
            </a:r>
          </a:p>
        </p:txBody>
      </p:sp>
      <p:sp>
        <p:nvSpPr>
          <p:cNvPr id="12" name="Rectangle 11"/>
          <p:cNvSpPr/>
          <p:nvPr/>
        </p:nvSpPr>
        <p:spPr>
          <a:xfrm>
            <a:off x="179512" y="1619508"/>
            <a:ext cx="1345176" cy="369332"/>
          </a:xfrm>
          <a:prstGeom prst="rect">
            <a:avLst/>
          </a:prstGeom>
        </p:spPr>
        <p:txBody>
          <a:bodyPr wrap="none">
            <a:spAutoFit/>
          </a:bodyPr>
          <a:lstStyle/>
          <a:p>
            <a:r>
              <a:rPr lang="fr-FR" b="1" u="sng" dirty="0"/>
              <a:t>Définitions :</a:t>
            </a:r>
            <a:endParaRPr lang="fr-FR" u="sng" dirty="0"/>
          </a:p>
        </p:txBody>
      </p:sp>
      <p:sp>
        <p:nvSpPr>
          <p:cNvPr id="13" name="Rectangle 12"/>
          <p:cNvSpPr/>
          <p:nvPr/>
        </p:nvSpPr>
        <p:spPr>
          <a:xfrm>
            <a:off x="251520" y="1979548"/>
            <a:ext cx="8830046" cy="369332"/>
          </a:xfrm>
          <a:prstGeom prst="rect">
            <a:avLst/>
          </a:prstGeom>
        </p:spPr>
        <p:txBody>
          <a:bodyPr wrap="none">
            <a:spAutoFit/>
          </a:bodyPr>
          <a:lstStyle/>
          <a:p>
            <a:pPr algn="just">
              <a:buFont typeface="Wingdings" pitchFamily="2" charset="2"/>
              <a:buChar char="§"/>
            </a:pPr>
            <a:r>
              <a:rPr lang="fr-FR" dirty="0"/>
              <a:t>  </a:t>
            </a:r>
            <a:r>
              <a:rPr lang="fr-FR" dirty="0">
                <a:solidFill>
                  <a:srgbClr val="FF0000"/>
                </a:solidFill>
              </a:rPr>
              <a:t>On dit qu’une espèce chimique </a:t>
            </a:r>
            <a:r>
              <a:rPr lang="fr-FR" b="1" dirty="0">
                <a:solidFill>
                  <a:srgbClr val="FF0000"/>
                </a:solidFill>
              </a:rPr>
              <a:t>X</a:t>
            </a:r>
            <a:r>
              <a:rPr lang="fr-FR" dirty="0">
                <a:solidFill>
                  <a:srgbClr val="FF0000"/>
                </a:solidFill>
              </a:rPr>
              <a:t> </a:t>
            </a:r>
            <a:r>
              <a:rPr lang="fr-FR" b="1" dirty="0">
                <a:solidFill>
                  <a:srgbClr val="FF0000"/>
                </a:solidFill>
              </a:rPr>
              <a:t>prédomine</a:t>
            </a:r>
            <a:r>
              <a:rPr lang="fr-FR" dirty="0">
                <a:solidFill>
                  <a:srgbClr val="FF0000"/>
                </a:solidFill>
              </a:rPr>
              <a:t> sur une espèce chimique </a:t>
            </a:r>
            <a:r>
              <a:rPr lang="fr-FR" b="1" dirty="0">
                <a:solidFill>
                  <a:srgbClr val="FF0000"/>
                </a:solidFill>
              </a:rPr>
              <a:t>Y</a:t>
            </a:r>
            <a:r>
              <a:rPr lang="fr-FR" dirty="0">
                <a:solidFill>
                  <a:srgbClr val="FF0000"/>
                </a:solidFill>
              </a:rPr>
              <a:t> dès que </a:t>
            </a:r>
            <a:r>
              <a:rPr lang="fr-FR" b="1" dirty="0">
                <a:solidFill>
                  <a:srgbClr val="FF0000"/>
                </a:solidFill>
              </a:rPr>
              <a:t>[X] &gt; [Y]</a:t>
            </a:r>
            <a:r>
              <a:rPr lang="fr-FR" dirty="0">
                <a:solidFill>
                  <a:srgbClr val="FF0000"/>
                </a:solidFill>
              </a:rPr>
              <a:t> ;</a:t>
            </a:r>
          </a:p>
        </p:txBody>
      </p:sp>
      <p:sp>
        <p:nvSpPr>
          <p:cNvPr id="14" name="Rectangle 13"/>
          <p:cNvSpPr/>
          <p:nvPr/>
        </p:nvSpPr>
        <p:spPr>
          <a:xfrm>
            <a:off x="251520" y="2348880"/>
            <a:ext cx="8784976" cy="646331"/>
          </a:xfrm>
          <a:prstGeom prst="rect">
            <a:avLst/>
          </a:prstGeom>
        </p:spPr>
        <p:txBody>
          <a:bodyPr wrap="square">
            <a:spAutoFit/>
          </a:bodyPr>
          <a:lstStyle/>
          <a:p>
            <a:pPr algn="just">
              <a:buFont typeface="Wingdings" pitchFamily="2" charset="2"/>
              <a:buChar char="§"/>
            </a:pPr>
            <a:r>
              <a:rPr lang="fr-FR" dirty="0"/>
              <a:t>  </a:t>
            </a:r>
            <a:r>
              <a:rPr lang="fr-FR" dirty="0">
                <a:solidFill>
                  <a:srgbClr val="FF0000"/>
                </a:solidFill>
              </a:rPr>
              <a:t>Le pH d’une solution contenant un acide faible AH et sa base conjuguée A</a:t>
            </a:r>
            <a:r>
              <a:rPr lang="fr-FR" baseline="30000" dirty="0">
                <a:solidFill>
                  <a:srgbClr val="FF0000"/>
                </a:solidFill>
              </a:rPr>
              <a:t>–</a:t>
            </a:r>
            <a:r>
              <a:rPr lang="fr-FR" dirty="0">
                <a:solidFill>
                  <a:srgbClr val="FF0000"/>
                </a:solidFill>
              </a:rPr>
              <a:t> est lié au K</a:t>
            </a:r>
            <a:r>
              <a:rPr lang="fr-FR" baseline="-25000" dirty="0">
                <a:solidFill>
                  <a:srgbClr val="FF0000"/>
                </a:solidFill>
              </a:rPr>
              <a:t>A</a:t>
            </a:r>
            <a:r>
              <a:rPr lang="fr-FR" dirty="0">
                <a:solidFill>
                  <a:srgbClr val="FF0000"/>
                </a:solidFill>
              </a:rPr>
              <a:t> du couple par la relation :</a:t>
            </a:r>
          </a:p>
        </p:txBody>
      </p:sp>
      <p:graphicFrame>
        <p:nvGraphicFramePr>
          <p:cNvPr id="88069" name="Object 5"/>
          <p:cNvGraphicFramePr>
            <a:graphicFrameLocks noChangeAspect="1"/>
          </p:cNvGraphicFramePr>
          <p:nvPr/>
        </p:nvGraphicFramePr>
        <p:xfrm>
          <a:off x="1812261" y="3030488"/>
          <a:ext cx="2674134" cy="1118592"/>
        </p:xfrm>
        <a:graphic>
          <a:graphicData uri="http://schemas.openxmlformats.org/presentationml/2006/ole">
            <mc:AlternateContent xmlns:mc="http://schemas.openxmlformats.org/markup-compatibility/2006">
              <mc:Choice xmlns:v="urn:schemas-microsoft-com:vml" Requires="v">
                <p:oleObj name="Equation" r:id="rId6" imgW="1459866" imgH="609336" progId="Equation.DSMT4">
                  <p:embed/>
                </p:oleObj>
              </mc:Choice>
              <mc:Fallback>
                <p:oleObj name="Equation" r:id="rId6" imgW="1459866" imgH="609336" progId="Equation.DSMT4">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2261" y="3030488"/>
                        <a:ext cx="2674134" cy="11185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Rectangle 16"/>
          <p:cNvSpPr/>
          <p:nvPr/>
        </p:nvSpPr>
        <p:spPr>
          <a:xfrm>
            <a:off x="4652913" y="3405118"/>
            <a:ext cx="3663503" cy="369332"/>
          </a:xfrm>
          <a:prstGeom prst="rect">
            <a:avLst/>
          </a:prstGeom>
        </p:spPr>
        <p:txBody>
          <a:bodyPr wrap="none">
            <a:spAutoFit/>
          </a:bodyPr>
          <a:lstStyle/>
          <a:p>
            <a:r>
              <a:rPr lang="fr-FR" dirty="0"/>
              <a:t>(équation de Henderson-</a:t>
            </a:r>
            <a:r>
              <a:rPr lang="fr-FR" dirty="0" err="1"/>
              <a:t>Hasselbach</a:t>
            </a:r>
            <a:r>
              <a:rPr lang="fr-FR" dirty="0"/>
              <a:t>)</a:t>
            </a:r>
          </a:p>
        </p:txBody>
      </p:sp>
      <p:sp>
        <p:nvSpPr>
          <p:cNvPr id="18" name="Rectangle 17"/>
          <p:cNvSpPr/>
          <p:nvPr/>
        </p:nvSpPr>
        <p:spPr>
          <a:xfrm>
            <a:off x="395536" y="4221088"/>
            <a:ext cx="8496944" cy="923330"/>
          </a:xfrm>
          <a:prstGeom prst="rect">
            <a:avLst/>
          </a:prstGeom>
        </p:spPr>
        <p:txBody>
          <a:bodyPr wrap="square">
            <a:spAutoFit/>
          </a:bodyPr>
          <a:lstStyle/>
          <a:p>
            <a:pPr algn="just">
              <a:buFont typeface="Wingdings" pitchFamily="2" charset="2"/>
              <a:buChar char="§"/>
            </a:pPr>
            <a:r>
              <a:rPr lang="fr-FR" dirty="0"/>
              <a:t>  </a:t>
            </a:r>
            <a:r>
              <a:rPr lang="fr-FR" dirty="0">
                <a:solidFill>
                  <a:srgbClr val="FF0000"/>
                </a:solidFill>
              </a:rPr>
              <a:t>Le </a:t>
            </a:r>
            <a:r>
              <a:rPr lang="fr-FR" b="1" dirty="0">
                <a:solidFill>
                  <a:srgbClr val="FF0000"/>
                </a:solidFill>
              </a:rPr>
              <a:t>domaine</a:t>
            </a:r>
            <a:r>
              <a:rPr lang="fr-FR" dirty="0">
                <a:solidFill>
                  <a:srgbClr val="FF0000"/>
                </a:solidFill>
              </a:rPr>
              <a:t> (ou </a:t>
            </a:r>
            <a:r>
              <a:rPr lang="fr-FR" b="1" dirty="0">
                <a:solidFill>
                  <a:srgbClr val="FF0000"/>
                </a:solidFill>
              </a:rPr>
              <a:t>diagramme</a:t>
            </a:r>
            <a:r>
              <a:rPr lang="fr-FR" dirty="0">
                <a:solidFill>
                  <a:srgbClr val="FF0000"/>
                </a:solidFill>
              </a:rPr>
              <a:t>) </a:t>
            </a:r>
            <a:r>
              <a:rPr lang="fr-FR" b="1" dirty="0">
                <a:solidFill>
                  <a:srgbClr val="FF0000"/>
                </a:solidFill>
              </a:rPr>
              <a:t>de prédominance</a:t>
            </a:r>
            <a:r>
              <a:rPr lang="fr-FR" dirty="0">
                <a:solidFill>
                  <a:srgbClr val="FF0000"/>
                </a:solidFill>
              </a:rPr>
              <a:t> d’un couple acide faible/base faible est un axe gradué de pH sur lequel apparaissent les espèces qui prédominent en fonction de sa valeur par rapport au </a:t>
            </a:r>
            <a:r>
              <a:rPr lang="fr-FR" dirty="0" err="1">
                <a:solidFill>
                  <a:srgbClr val="FF0000"/>
                </a:solidFill>
              </a:rPr>
              <a:t>pK</a:t>
            </a:r>
            <a:r>
              <a:rPr lang="fr-FR" baseline="-25000" dirty="0" err="1">
                <a:solidFill>
                  <a:srgbClr val="FF0000"/>
                </a:solidFill>
              </a:rPr>
              <a:t>A</a:t>
            </a:r>
            <a:r>
              <a:rPr lang="fr-FR" dirty="0">
                <a:solidFill>
                  <a:srgbClr val="FF0000"/>
                </a:solidFill>
              </a:rPr>
              <a:t> du couple :</a:t>
            </a:r>
          </a:p>
        </p:txBody>
      </p:sp>
      <p:pic>
        <p:nvPicPr>
          <p:cNvPr id="88071" name="Picture 7"/>
          <p:cNvPicPr>
            <a:picLocks noChangeAspect="1" noChangeArrowheads="1"/>
          </p:cNvPicPr>
          <p:nvPr/>
        </p:nvPicPr>
        <p:blipFill>
          <a:blip r:embed="rId8" cstate="print"/>
          <a:srcRect/>
          <a:stretch>
            <a:fillRect/>
          </a:stretch>
        </p:blipFill>
        <p:spPr bwMode="auto">
          <a:xfrm>
            <a:off x="628650" y="5172075"/>
            <a:ext cx="7886700" cy="1685925"/>
          </a:xfrm>
          <a:prstGeom prst="rect">
            <a:avLst/>
          </a:prstGeom>
          <a:noFill/>
          <a:ln w="9525">
            <a:noFill/>
            <a:miter lim="800000"/>
            <a:headEnd/>
            <a:tailEnd/>
          </a:ln>
        </p:spPr>
      </p:pic>
      <p:pic>
        <p:nvPicPr>
          <p:cNvPr id="21" name="Info" descr="info.png"/>
          <p:cNvPicPr>
            <a:picLocks noChangeAspect="1"/>
          </p:cNvPicPr>
          <p:nvPr/>
        </p:nvPicPr>
        <p:blipFill>
          <a:blip r:embed="rId9" cstate="print"/>
          <a:stretch>
            <a:fillRect/>
          </a:stretch>
        </p:blipFill>
        <p:spPr>
          <a:xfrm>
            <a:off x="8604448" y="5733256"/>
            <a:ext cx="304800" cy="304800"/>
          </a:xfrm>
          <a:prstGeom prst="rect">
            <a:avLst/>
          </a:prstGeom>
        </p:spPr>
      </p:pic>
      <p:pic>
        <p:nvPicPr>
          <p:cNvPr id="20" name="Picture 3"/>
          <p:cNvPicPr>
            <a:picLocks noChangeAspect="1" noChangeArrowheads="1"/>
          </p:cNvPicPr>
          <p:nvPr/>
        </p:nvPicPr>
        <p:blipFill>
          <a:blip r:embed="rId10" cstate="print"/>
          <a:srcRect/>
          <a:stretch>
            <a:fillRect/>
          </a:stretch>
        </p:blipFill>
        <p:spPr bwMode="auto">
          <a:xfrm>
            <a:off x="261938" y="2069926"/>
            <a:ext cx="8620125" cy="47434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7" presetClass="entr" presetSubtype="0" fill="hold" grpId="0" nodeType="clickEffect">
                                  <p:stCondLst>
                                    <p:cond delay="0"/>
                                  </p:stCondLst>
                                  <p:iterate type="lt">
                                    <p:tmPct val="50000"/>
                                  </p:iterate>
                                  <p:childTnLst>
                                    <p:set>
                                      <p:cBhvr>
                                        <p:cTn id="21" dur="1" fill="hold">
                                          <p:stCondLst>
                                            <p:cond delay="0"/>
                                          </p:stCondLst>
                                        </p:cTn>
                                        <p:tgtEl>
                                          <p:spTgt spid="13"/>
                                        </p:tgtEl>
                                        <p:attrNameLst>
                                          <p:attrName>style.visibility</p:attrName>
                                        </p:attrNameLst>
                                      </p:cBhvr>
                                      <p:to>
                                        <p:strVal val="visible"/>
                                      </p:to>
                                    </p:set>
                                    <p:anim calcmode="discrete" valueType="clr">
                                      <p:cBhvr override="childStyle">
                                        <p:cTn id="22"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3"/>
                                        </p:tgtEl>
                                        <p:attrNameLst>
                                          <p:attrName>fillcolor</p:attrName>
                                        </p:attrNameLst>
                                      </p:cBhvr>
                                      <p:tavLst>
                                        <p:tav tm="0">
                                          <p:val>
                                            <p:clrVal>
                                              <a:schemeClr val="accent2"/>
                                            </p:clrVal>
                                          </p:val>
                                        </p:tav>
                                        <p:tav tm="50000">
                                          <p:val>
                                            <p:clrVal>
                                              <a:schemeClr val="hlink"/>
                                            </p:clrVal>
                                          </p:val>
                                        </p:tav>
                                      </p:tavLst>
                                    </p:anim>
                                    <p:set>
                                      <p:cBhvr>
                                        <p:cTn id="24" dur="80"/>
                                        <p:tgtEl>
                                          <p:spTgt spid="13"/>
                                        </p:tgtEl>
                                        <p:attrNameLst>
                                          <p:attrName>fill.type</p:attrName>
                                        </p:attrNameLst>
                                      </p:cBhvr>
                                      <p:to>
                                        <p:strVal val="solid"/>
                                      </p:to>
                                    </p:set>
                                  </p:childTnLst>
                                </p:cTn>
                              </p:par>
                            </p:childTnLst>
                          </p:cTn>
                        </p:par>
                      </p:childTnLst>
                    </p:cTn>
                  </p:par>
                  <p:par>
                    <p:cTn id="25" fill="hold">
                      <p:stCondLst>
                        <p:cond delay="indefinite"/>
                      </p:stCondLst>
                      <p:childTnLst>
                        <p:par>
                          <p:cTn id="26" fill="hold">
                            <p:stCondLst>
                              <p:cond delay="0"/>
                            </p:stCondLst>
                            <p:childTnLst>
                              <p:par>
                                <p:cTn id="27" presetID="27" presetClass="entr" presetSubtype="0" fill="hold" grpId="0" nodeType="clickEffect">
                                  <p:stCondLst>
                                    <p:cond delay="0"/>
                                  </p:stCondLst>
                                  <p:iterate type="lt">
                                    <p:tmPct val="50000"/>
                                  </p:iterate>
                                  <p:childTnLst>
                                    <p:set>
                                      <p:cBhvr>
                                        <p:cTn id="28" dur="1" fill="hold">
                                          <p:stCondLst>
                                            <p:cond delay="0"/>
                                          </p:stCondLst>
                                        </p:cTn>
                                        <p:tgtEl>
                                          <p:spTgt spid="14"/>
                                        </p:tgtEl>
                                        <p:attrNameLst>
                                          <p:attrName>style.visibility</p:attrName>
                                        </p:attrNameLst>
                                      </p:cBhvr>
                                      <p:to>
                                        <p:strVal val="visible"/>
                                      </p:to>
                                    </p:set>
                                    <p:anim calcmode="discrete" valueType="clr">
                                      <p:cBhvr override="childStyle">
                                        <p:cTn id="29"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4"/>
                                        </p:tgtEl>
                                        <p:attrNameLst>
                                          <p:attrName>fillcolor</p:attrName>
                                        </p:attrNameLst>
                                      </p:cBhvr>
                                      <p:tavLst>
                                        <p:tav tm="0">
                                          <p:val>
                                            <p:clrVal>
                                              <a:schemeClr val="accent2"/>
                                            </p:clrVal>
                                          </p:val>
                                        </p:tav>
                                        <p:tav tm="50000">
                                          <p:val>
                                            <p:clrVal>
                                              <a:schemeClr val="hlink"/>
                                            </p:clrVal>
                                          </p:val>
                                        </p:tav>
                                      </p:tavLst>
                                    </p:anim>
                                    <p:set>
                                      <p:cBhvr>
                                        <p:cTn id="31" dur="80"/>
                                        <p:tgtEl>
                                          <p:spTgt spid="14"/>
                                        </p:tgtEl>
                                        <p:attrNameLst>
                                          <p:attrName>fill.type</p:attrName>
                                        </p:attrNameLst>
                                      </p:cBhvr>
                                      <p:to>
                                        <p:strVal val="solid"/>
                                      </p:to>
                                    </p:set>
                                  </p:childTnLst>
                                </p:cTn>
                              </p:par>
                              <p:par>
                                <p:cTn id="32" presetID="9" presetClass="entr" presetSubtype="0" fill="hold" nodeType="withEffect">
                                  <p:stCondLst>
                                    <p:cond delay="3700"/>
                                  </p:stCondLst>
                                  <p:childTnLst>
                                    <p:set>
                                      <p:cBhvr>
                                        <p:cTn id="33" dur="1" fill="hold">
                                          <p:stCondLst>
                                            <p:cond delay="0"/>
                                          </p:stCondLst>
                                        </p:cTn>
                                        <p:tgtEl>
                                          <p:spTgt spid="88069"/>
                                        </p:tgtEl>
                                        <p:attrNameLst>
                                          <p:attrName>style.visibility</p:attrName>
                                        </p:attrNameLst>
                                      </p:cBhvr>
                                      <p:to>
                                        <p:strVal val="visible"/>
                                      </p:to>
                                    </p:set>
                                    <p:animEffect transition="in" filter="dissolve">
                                      <p:cBhvr>
                                        <p:cTn id="34" dur="500"/>
                                        <p:tgtEl>
                                          <p:spTgt spid="88069"/>
                                        </p:tgtEl>
                                      </p:cBhvr>
                                    </p:animEffect>
                                  </p:childTnLst>
                                </p:cTn>
                              </p:par>
                              <p:par>
                                <p:cTn id="35" presetID="9" presetClass="entr" presetSubtype="0" fill="hold" grpId="0" nodeType="withEffect">
                                  <p:stCondLst>
                                    <p:cond delay="3700"/>
                                  </p:stCondLst>
                                  <p:childTnLst>
                                    <p:set>
                                      <p:cBhvr>
                                        <p:cTn id="36" dur="1" fill="hold">
                                          <p:stCondLst>
                                            <p:cond delay="0"/>
                                          </p:stCondLst>
                                        </p:cTn>
                                        <p:tgtEl>
                                          <p:spTgt spid="17"/>
                                        </p:tgtEl>
                                        <p:attrNameLst>
                                          <p:attrName>style.visibility</p:attrName>
                                        </p:attrNameLst>
                                      </p:cBhvr>
                                      <p:to>
                                        <p:strVal val="visible"/>
                                      </p:to>
                                    </p:set>
                                    <p:animEffect transition="in" filter="dissolv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18"/>
                                        </p:tgtEl>
                                        <p:attrNameLst>
                                          <p:attrName>style.visibility</p:attrName>
                                        </p:attrNameLst>
                                      </p:cBhvr>
                                      <p:to>
                                        <p:strVal val="visible"/>
                                      </p:to>
                                    </p:set>
                                    <p:anim calcmode="discrete" valueType="clr">
                                      <p:cBhvr override="childStyle">
                                        <p:cTn id="42"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8"/>
                                        </p:tgtEl>
                                        <p:attrNameLst>
                                          <p:attrName>fillcolor</p:attrName>
                                        </p:attrNameLst>
                                      </p:cBhvr>
                                      <p:tavLst>
                                        <p:tav tm="0">
                                          <p:val>
                                            <p:clrVal>
                                              <a:schemeClr val="accent2"/>
                                            </p:clrVal>
                                          </p:val>
                                        </p:tav>
                                        <p:tav tm="50000">
                                          <p:val>
                                            <p:clrVal>
                                              <a:schemeClr val="hlink"/>
                                            </p:clrVal>
                                          </p:val>
                                        </p:tav>
                                      </p:tavLst>
                                    </p:anim>
                                    <p:set>
                                      <p:cBhvr>
                                        <p:cTn id="44" dur="80"/>
                                        <p:tgtEl>
                                          <p:spTgt spid="18"/>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30" presetClass="entr" presetSubtype="0" fill="hold" nodeType="clickEffect">
                                  <p:stCondLst>
                                    <p:cond delay="0"/>
                                  </p:stCondLst>
                                  <p:childTnLst>
                                    <p:set>
                                      <p:cBhvr>
                                        <p:cTn id="48" dur="1" fill="hold">
                                          <p:stCondLst>
                                            <p:cond delay="0"/>
                                          </p:stCondLst>
                                        </p:cTn>
                                        <p:tgtEl>
                                          <p:spTgt spid="88071"/>
                                        </p:tgtEl>
                                        <p:attrNameLst>
                                          <p:attrName>style.visibility</p:attrName>
                                        </p:attrNameLst>
                                      </p:cBhvr>
                                      <p:to>
                                        <p:strVal val="visible"/>
                                      </p:to>
                                    </p:set>
                                    <p:animEffect transition="in" filter="fade">
                                      <p:cBhvr>
                                        <p:cTn id="49" dur="800" decel="100000"/>
                                        <p:tgtEl>
                                          <p:spTgt spid="88071"/>
                                        </p:tgtEl>
                                      </p:cBhvr>
                                    </p:animEffect>
                                    <p:anim calcmode="lin" valueType="num">
                                      <p:cBhvr>
                                        <p:cTn id="50" dur="800" decel="100000" fill="hold"/>
                                        <p:tgtEl>
                                          <p:spTgt spid="88071"/>
                                        </p:tgtEl>
                                        <p:attrNameLst>
                                          <p:attrName>style.rotation</p:attrName>
                                        </p:attrNameLst>
                                      </p:cBhvr>
                                      <p:tavLst>
                                        <p:tav tm="0">
                                          <p:val>
                                            <p:fltVal val="-90"/>
                                          </p:val>
                                        </p:tav>
                                        <p:tav tm="100000">
                                          <p:val>
                                            <p:fltVal val="0"/>
                                          </p:val>
                                        </p:tav>
                                      </p:tavLst>
                                    </p:anim>
                                    <p:anim calcmode="lin" valueType="num">
                                      <p:cBhvr>
                                        <p:cTn id="51" dur="800" decel="100000" fill="hold"/>
                                        <p:tgtEl>
                                          <p:spTgt spid="88071"/>
                                        </p:tgtEl>
                                        <p:attrNameLst>
                                          <p:attrName>ppt_x</p:attrName>
                                        </p:attrNameLst>
                                      </p:cBhvr>
                                      <p:tavLst>
                                        <p:tav tm="0">
                                          <p:val>
                                            <p:strVal val="#ppt_x+0.4"/>
                                          </p:val>
                                        </p:tav>
                                        <p:tav tm="100000">
                                          <p:val>
                                            <p:strVal val="#ppt_x-0.05"/>
                                          </p:val>
                                        </p:tav>
                                      </p:tavLst>
                                    </p:anim>
                                    <p:anim calcmode="lin" valueType="num">
                                      <p:cBhvr>
                                        <p:cTn id="52" dur="800" decel="100000" fill="hold"/>
                                        <p:tgtEl>
                                          <p:spTgt spid="88071"/>
                                        </p:tgtEl>
                                        <p:attrNameLst>
                                          <p:attrName>ppt_y</p:attrName>
                                        </p:attrNameLst>
                                      </p:cBhvr>
                                      <p:tavLst>
                                        <p:tav tm="0">
                                          <p:val>
                                            <p:strVal val="#ppt_y-0.4"/>
                                          </p:val>
                                        </p:tav>
                                        <p:tav tm="100000">
                                          <p:val>
                                            <p:strVal val="#ppt_y+0.1"/>
                                          </p:val>
                                        </p:tav>
                                      </p:tavLst>
                                    </p:anim>
                                    <p:anim calcmode="lin" valueType="num">
                                      <p:cBhvr>
                                        <p:cTn id="53" dur="200" accel="100000" fill="hold">
                                          <p:stCondLst>
                                            <p:cond delay="800"/>
                                          </p:stCondLst>
                                        </p:cTn>
                                        <p:tgtEl>
                                          <p:spTgt spid="88071"/>
                                        </p:tgtEl>
                                        <p:attrNameLst>
                                          <p:attrName>ppt_x</p:attrName>
                                        </p:attrNameLst>
                                      </p:cBhvr>
                                      <p:tavLst>
                                        <p:tav tm="0">
                                          <p:val>
                                            <p:strVal val="#ppt_x-0.05"/>
                                          </p:val>
                                        </p:tav>
                                        <p:tav tm="100000">
                                          <p:val>
                                            <p:strVal val="#ppt_x"/>
                                          </p:val>
                                        </p:tav>
                                      </p:tavLst>
                                    </p:anim>
                                    <p:anim calcmode="lin" valueType="num">
                                      <p:cBhvr>
                                        <p:cTn id="54" dur="200" accel="100000" fill="hold">
                                          <p:stCondLst>
                                            <p:cond delay="800"/>
                                          </p:stCondLst>
                                        </p:cTn>
                                        <p:tgtEl>
                                          <p:spTgt spid="88071"/>
                                        </p:tgtEl>
                                        <p:attrNameLst>
                                          <p:attrName>ppt_y</p:attrName>
                                        </p:attrNameLst>
                                      </p:cBhvr>
                                      <p:tavLst>
                                        <p:tav tm="0">
                                          <p:val>
                                            <p:strVal val="#ppt_y+0.1"/>
                                          </p:val>
                                        </p:tav>
                                        <p:tav tm="100000">
                                          <p:val>
                                            <p:strVal val="#ppt_y"/>
                                          </p:val>
                                        </p:tav>
                                      </p:tavLst>
                                    </p:anim>
                                  </p:childTnLst>
                                </p:cTn>
                              </p:par>
                              <p:par>
                                <p:cTn id="55" presetID="9" presetClass="entr" presetSubtype="0" fill="hold" nodeType="withEffect">
                                  <p:stCondLst>
                                    <p:cond delay="1000"/>
                                  </p:stCondLst>
                                  <p:childTnLst>
                                    <p:set>
                                      <p:cBhvr>
                                        <p:cTn id="56" dur="1" fill="hold">
                                          <p:stCondLst>
                                            <p:cond delay="0"/>
                                          </p:stCondLst>
                                        </p:cTn>
                                        <p:tgtEl>
                                          <p:spTgt spid="21"/>
                                        </p:tgtEl>
                                        <p:attrNameLst>
                                          <p:attrName>style.visibility</p:attrName>
                                        </p:attrNameLst>
                                      </p:cBhvr>
                                      <p:to>
                                        <p:strVal val="visible"/>
                                      </p:to>
                                    </p:set>
                                    <p:animEffect transition="in" filter="dissolve">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8" restart="whenNotActive" fill="hold" evtFilter="cancelBubble" nodeType="interactiveSeq">
                <p:stCondLst>
                  <p:cond evt="onClick" delay="0">
                    <p:tgtEl>
                      <p:spTgt spid="21"/>
                    </p:tgtEl>
                  </p:cond>
                </p:stCondLst>
                <p:endSync evt="end" delay="0">
                  <p:rtn val="all"/>
                </p:endSync>
                <p:childTnLst>
                  <p:par>
                    <p:cTn id="59" fill="hold">
                      <p:stCondLst>
                        <p:cond delay="0"/>
                      </p:stCondLst>
                      <p:childTnLst>
                        <p:par>
                          <p:cTn id="60" fill="hold">
                            <p:stCondLst>
                              <p:cond delay="0"/>
                            </p:stCondLst>
                            <p:childTnLst>
                              <p:par>
                                <p:cTn id="61" presetID="53" presetClass="entr" presetSubtype="0" fill="hold" nodeType="click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Effect transition="in" filter="fade">
                                      <p:cBhvr>
                                        <p:cTn id="65" dur="500"/>
                                        <p:tgtEl>
                                          <p:spTgt spid="20"/>
                                        </p:tgtEl>
                                      </p:cBhvr>
                                    </p:animEffect>
                                  </p:childTnLst>
                                </p:cTn>
                              </p:par>
                            </p:childTnLst>
                          </p:cTn>
                        </p:par>
                      </p:childTnLst>
                    </p:cTn>
                  </p:par>
                </p:childTnLst>
              </p:cTn>
              <p:nextCondLst>
                <p:cond evt="onClick" delay="0">
                  <p:tgtEl>
                    <p:spTgt spid="21"/>
                  </p:tgtEl>
                </p:cond>
              </p:nextCondLst>
            </p:seq>
            <p:seq concurrent="1" nextAc="seek">
              <p:cTn id="66" restart="whenNotActive" fill="hold" evtFilter="cancelBubble" nodeType="interactiveSeq">
                <p:stCondLst>
                  <p:cond evt="onClick" delay="0">
                    <p:tgtEl>
                      <p:spTgt spid="20"/>
                    </p:tgtEl>
                  </p:cond>
                </p:stCondLst>
                <p:endSync evt="end" delay="0">
                  <p:rtn val="all"/>
                </p:endSync>
                <p:childTnLst>
                  <p:par>
                    <p:cTn id="67" fill="hold">
                      <p:stCondLst>
                        <p:cond delay="0"/>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childTnLst>
        </p:cTn>
      </p:par>
    </p:tnLst>
    <p:bldLst>
      <p:bldP spid="10" grpId="0"/>
      <p:bldP spid="12" grpId="0"/>
      <p:bldP spid="13" grpId="0"/>
      <p:bldP spid="14"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188640"/>
            <a:ext cx="8784976" cy="646331"/>
          </a:xfrm>
          <a:prstGeom prst="rect">
            <a:avLst/>
          </a:prstGeom>
        </p:spPr>
        <p:txBody>
          <a:bodyPr wrap="square">
            <a:spAutoFit/>
          </a:bodyPr>
          <a:lstStyle/>
          <a:p>
            <a:pPr algn="just"/>
            <a:r>
              <a:rPr lang="fr-FR" u="sng" dirty="0"/>
              <a:t>Exemple :</a:t>
            </a:r>
            <a:r>
              <a:rPr lang="fr-FR" dirty="0"/>
              <a:t> le </a:t>
            </a:r>
            <a:r>
              <a:rPr lang="fr-FR" dirty="0" err="1"/>
              <a:t>pK</a:t>
            </a:r>
            <a:r>
              <a:rPr lang="fr-FR" baseline="-25000" dirty="0" err="1"/>
              <a:t>A</a:t>
            </a:r>
            <a:r>
              <a:rPr lang="fr-FR" dirty="0"/>
              <a:t> du couple NH</a:t>
            </a:r>
            <a:r>
              <a:rPr lang="fr-FR" baseline="-25000" dirty="0"/>
              <a:t>4</a:t>
            </a:r>
            <a:r>
              <a:rPr lang="fr-FR" baseline="30000" dirty="0"/>
              <a:t>+</a:t>
            </a:r>
            <a:r>
              <a:rPr lang="fr-FR" dirty="0"/>
              <a:t> / NH</a:t>
            </a:r>
            <a:r>
              <a:rPr lang="fr-FR" baseline="-25000" dirty="0"/>
              <a:t>3</a:t>
            </a:r>
            <a:r>
              <a:rPr lang="fr-FR" dirty="0"/>
              <a:t> est 9,2. Représenter le diagramme de prédominance de l’ammoniac.</a:t>
            </a:r>
          </a:p>
        </p:txBody>
      </p:sp>
      <p:sp>
        <p:nvSpPr>
          <p:cNvPr id="6" name="Rectangle 5"/>
          <p:cNvSpPr/>
          <p:nvPr/>
        </p:nvSpPr>
        <p:spPr>
          <a:xfrm>
            <a:off x="179512" y="836712"/>
            <a:ext cx="1087927" cy="369332"/>
          </a:xfrm>
          <a:prstGeom prst="rect">
            <a:avLst/>
          </a:prstGeom>
        </p:spPr>
        <p:txBody>
          <a:bodyPr wrap="none">
            <a:spAutoFit/>
          </a:bodyPr>
          <a:lstStyle/>
          <a:p>
            <a:r>
              <a:rPr lang="fr-FR" i="1" u="sng" dirty="0"/>
              <a:t>Réponse</a:t>
            </a:r>
            <a:r>
              <a:rPr lang="fr-FR" u="sng" dirty="0"/>
              <a:t> :</a:t>
            </a:r>
            <a:endParaRPr lang="fr-FR" dirty="0"/>
          </a:p>
        </p:txBody>
      </p:sp>
      <p:pic>
        <p:nvPicPr>
          <p:cNvPr id="89090" name="Picture 2"/>
          <p:cNvPicPr>
            <a:picLocks noChangeAspect="1" noChangeArrowheads="1"/>
          </p:cNvPicPr>
          <p:nvPr/>
        </p:nvPicPr>
        <p:blipFill>
          <a:blip r:embed="rId2" cstate="print"/>
          <a:srcRect/>
          <a:stretch>
            <a:fillRect/>
          </a:stretch>
        </p:blipFill>
        <p:spPr bwMode="auto">
          <a:xfrm>
            <a:off x="2328863" y="1196752"/>
            <a:ext cx="4486275" cy="742950"/>
          </a:xfrm>
          <a:prstGeom prst="rect">
            <a:avLst/>
          </a:prstGeom>
          <a:noFill/>
          <a:ln w="9525">
            <a:noFill/>
            <a:miter lim="800000"/>
            <a:headEnd/>
            <a:tailEnd/>
          </a:ln>
        </p:spPr>
      </p:pic>
      <p:sp>
        <p:nvSpPr>
          <p:cNvPr id="8" name="Rectangle 7"/>
          <p:cNvSpPr/>
          <p:nvPr/>
        </p:nvSpPr>
        <p:spPr>
          <a:xfrm>
            <a:off x="179512" y="2132856"/>
            <a:ext cx="4038221" cy="369332"/>
          </a:xfrm>
          <a:prstGeom prst="rect">
            <a:avLst/>
          </a:prstGeom>
        </p:spPr>
        <p:txBody>
          <a:bodyPr wrap="none">
            <a:spAutoFit/>
          </a:bodyPr>
          <a:lstStyle/>
          <a:p>
            <a:r>
              <a:rPr lang="fr-FR" u="sng" dirty="0"/>
              <a:t>Remarque :</a:t>
            </a:r>
            <a:r>
              <a:rPr lang="fr-FR" dirty="0"/>
              <a:t> le diagramme de distribution</a:t>
            </a:r>
          </a:p>
        </p:txBody>
      </p:sp>
      <p:sp>
        <p:nvSpPr>
          <p:cNvPr id="9" name="Rectangle 8"/>
          <p:cNvSpPr/>
          <p:nvPr/>
        </p:nvSpPr>
        <p:spPr>
          <a:xfrm>
            <a:off x="179512" y="2492896"/>
            <a:ext cx="8712968" cy="646331"/>
          </a:xfrm>
          <a:prstGeom prst="rect">
            <a:avLst/>
          </a:prstGeom>
        </p:spPr>
        <p:txBody>
          <a:bodyPr wrap="square">
            <a:spAutoFit/>
          </a:bodyPr>
          <a:lstStyle/>
          <a:p>
            <a:pPr algn="just"/>
            <a:r>
              <a:rPr lang="fr-FR" dirty="0"/>
              <a:t>Un </a:t>
            </a:r>
            <a:r>
              <a:rPr lang="fr-FR" b="1" dirty="0"/>
              <a:t>diagramme de distribution</a:t>
            </a:r>
            <a:r>
              <a:rPr lang="fr-FR" dirty="0"/>
              <a:t> représente les proportions (pourcentage) de l’acide faible et de la base faible du couple acido-basique en fonction du pH :</a:t>
            </a:r>
          </a:p>
        </p:txBody>
      </p:sp>
      <p:pic>
        <p:nvPicPr>
          <p:cNvPr id="10" name="O 4"/>
          <p:cNvPicPr>
            <a:picLocks noChangeAspect="1"/>
          </p:cNvPicPr>
          <p:nvPr/>
        </p:nvPicPr>
        <p:blipFill>
          <a:blip r:embed="rId3" cstate="print">
            <a:extLst>
              <a:ext uri="{28A0092B-C50C-407E-A947-70E740481C1C}">
                <a14:useLocalDpi xmlns:a14="http://schemas.microsoft.com/office/drawing/2010/main" val="0"/>
              </a:ext>
            </a:extLst>
          </a:blip>
          <a:srcRect l="-2597" b="-1675"/>
          <a:stretch>
            <a:fillRect/>
          </a:stretch>
        </p:blipFill>
        <p:spPr bwMode="auto">
          <a:xfrm>
            <a:off x="1604266" y="3140968"/>
            <a:ext cx="5935469" cy="3456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par>
                                <p:cTn id="8" presetID="30" presetClass="entr" presetSubtype="0" fill="hold" nodeType="withEffect">
                                  <p:stCondLst>
                                    <p:cond delay="500"/>
                                  </p:stCondLst>
                                  <p:childTnLst>
                                    <p:set>
                                      <p:cBhvr>
                                        <p:cTn id="9" dur="1" fill="hold">
                                          <p:stCondLst>
                                            <p:cond delay="0"/>
                                          </p:stCondLst>
                                        </p:cTn>
                                        <p:tgtEl>
                                          <p:spTgt spid="89090"/>
                                        </p:tgtEl>
                                        <p:attrNameLst>
                                          <p:attrName>style.visibility</p:attrName>
                                        </p:attrNameLst>
                                      </p:cBhvr>
                                      <p:to>
                                        <p:strVal val="visible"/>
                                      </p:to>
                                    </p:set>
                                    <p:animEffect transition="in" filter="fade">
                                      <p:cBhvr>
                                        <p:cTn id="10" dur="800" decel="100000"/>
                                        <p:tgtEl>
                                          <p:spTgt spid="89090"/>
                                        </p:tgtEl>
                                      </p:cBhvr>
                                    </p:animEffect>
                                    <p:anim calcmode="lin" valueType="num">
                                      <p:cBhvr>
                                        <p:cTn id="11" dur="800" decel="100000" fill="hold"/>
                                        <p:tgtEl>
                                          <p:spTgt spid="89090"/>
                                        </p:tgtEl>
                                        <p:attrNameLst>
                                          <p:attrName>style.rotation</p:attrName>
                                        </p:attrNameLst>
                                      </p:cBhvr>
                                      <p:tavLst>
                                        <p:tav tm="0">
                                          <p:val>
                                            <p:fltVal val="-90"/>
                                          </p:val>
                                        </p:tav>
                                        <p:tav tm="100000">
                                          <p:val>
                                            <p:fltVal val="0"/>
                                          </p:val>
                                        </p:tav>
                                      </p:tavLst>
                                    </p:anim>
                                    <p:anim calcmode="lin" valueType="num">
                                      <p:cBhvr>
                                        <p:cTn id="12" dur="800" decel="100000" fill="hold"/>
                                        <p:tgtEl>
                                          <p:spTgt spid="89090"/>
                                        </p:tgtEl>
                                        <p:attrNameLst>
                                          <p:attrName>ppt_x</p:attrName>
                                        </p:attrNameLst>
                                      </p:cBhvr>
                                      <p:tavLst>
                                        <p:tav tm="0">
                                          <p:val>
                                            <p:strVal val="#ppt_x+0.4"/>
                                          </p:val>
                                        </p:tav>
                                        <p:tav tm="100000">
                                          <p:val>
                                            <p:strVal val="#ppt_x-0.05"/>
                                          </p:val>
                                        </p:tav>
                                      </p:tavLst>
                                    </p:anim>
                                    <p:anim calcmode="lin" valueType="num">
                                      <p:cBhvr>
                                        <p:cTn id="13" dur="800" decel="100000" fill="hold"/>
                                        <p:tgtEl>
                                          <p:spTgt spid="89090"/>
                                        </p:tgtEl>
                                        <p:attrNameLst>
                                          <p:attrName>ppt_y</p:attrName>
                                        </p:attrNameLst>
                                      </p:cBhvr>
                                      <p:tavLst>
                                        <p:tav tm="0">
                                          <p:val>
                                            <p:strVal val="#ppt_y-0.4"/>
                                          </p:val>
                                        </p:tav>
                                        <p:tav tm="100000">
                                          <p:val>
                                            <p:strVal val="#ppt_y+0.1"/>
                                          </p:val>
                                        </p:tav>
                                      </p:tavLst>
                                    </p:anim>
                                    <p:anim calcmode="lin" valueType="num">
                                      <p:cBhvr>
                                        <p:cTn id="14" dur="200" accel="100000" fill="hold">
                                          <p:stCondLst>
                                            <p:cond delay="800"/>
                                          </p:stCondLst>
                                        </p:cTn>
                                        <p:tgtEl>
                                          <p:spTgt spid="89090"/>
                                        </p:tgtEl>
                                        <p:attrNameLst>
                                          <p:attrName>ppt_x</p:attrName>
                                        </p:attrNameLst>
                                      </p:cBhvr>
                                      <p:tavLst>
                                        <p:tav tm="0">
                                          <p:val>
                                            <p:strVal val="#ppt_x-0.05"/>
                                          </p:val>
                                        </p:tav>
                                        <p:tav tm="100000">
                                          <p:val>
                                            <p:strVal val="#ppt_x"/>
                                          </p:val>
                                        </p:tav>
                                      </p:tavLst>
                                    </p:anim>
                                    <p:anim calcmode="lin" valueType="num">
                                      <p:cBhvr>
                                        <p:cTn id="15" dur="200" accel="100000" fill="hold">
                                          <p:stCondLst>
                                            <p:cond delay="800"/>
                                          </p:stCondLst>
                                        </p:cTn>
                                        <p:tgtEl>
                                          <p:spTgt spid="89090"/>
                                        </p:tgtEl>
                                        <p:attrNameLst>
                                          <p:attrName>ppt_y</p:attrName>
                                        </p:attrNameLst>
                                      </p:cBhvr>
                                      <p:tavLst>
                                        <p:tav tm="0">
                                          <p:val>
                                            <p:strVal val="#ppt_y+0.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0-#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grpId="0" nodeType="clickEffect">
                                  <p:stCondLst>
                                    <p:cond delay="0"/>
                                  </p:stCondLst>
                                  <p:iterate type="lt">
                                    <p:tmPct val="10000"/>
                                  </p:iterate>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9"/>
                                        </p:tgtEl>
                                        <p:attrNameLst>
                                          <p:attrName>ppt_y</p:attrName>
                                        </p:attrNameLst>
                                      </p:cBhvr>
                                      <p:tavLst>
                                        <p:tav tm="0">
                                          <p:val>
                                            <p:strVal val="#ppt_y"/>
                                          </p:val>
                                        </p:tav>
                                        <p:tav tm="100000">
                                          <p:val>
                                            <p:strVal val="#ppt_y"/>
                                          </p:val>
                                        </p:tav>
                                      </p:tavLst>
                                    </p:anim>
                                    <p:anim calcmode="lin" valueType="num">
                                      <p:cBhvr>
                                        <p:cTn id="2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800" decel="100000"/>
                                        <p:tgtEl>
                                          <p:spTgt spid="10"/>
                                        </p:tgtEl>
                                      </p:cBhvr>
                                    </p:animEffect>
                                    <p:anim calcmode="lin" valueType="num">
                                      <p:cBhvr>
                                        <p:cTn id="36" dur="800" decel="100000" fill="hold"/>
                                        <p:tgtEl>
                                          <p:spTgt spid="10"/>
                                        </p:tgtEl>
                                        <p:attrNameLst>
                                          <p:attrName>style.rotation</p:attrName>
                                        </p:attrNameLst>
                                      </p:cBhvr>
                                      <p:tavLst>
                                        <p:tav tm="0">
                                          <p:val>
                                            <p:fltVal val="-90"/>
                                          </p:val>
                                        </p:tav>
                                        <p:tav tm="100000">
                                          <p:val>
                                            <p:fltVal val="0"/>
                                          </p:val>
                                        </p:tav>
                                      </p:tavLst>
                                    </p:anim>
                                    <p:anim calcmode="lin" valueType="num">
                                      <p:cBhvr>
                                        <p:cTn id="37" dur="800" decel="100000" fill="hold"/>
                                        <p:tgtEl>
                                          <p:spTgt spid="10"/>
                                        </p:tgtEl>
                                        <p:attrNameLst>
                                          <p:attrName>ppt_x</p:attrName>
                                        </p:attrNameLst>
                                      </p:cBhvr>
                                      <p:tavLst>
                                        <p:tav tm="0">
                                          <p:val>
                                            <p:strVal val="#ppt_x+0.4"/>
                                          </p:val>
                                        </p:tav>
                                        <p:tav tm="100000">
                                          <p:val>
                                            <p:strVal val="#ppt_x-0.05"/>
                                          </p:val>
                                        </p:tav>
                                      </p:tavLst>
                                    </p:anim>
                                    <p:anim calcmode="lin" valueType="num">
                                      <p:cBhvr>
                                        <p:cTn id="38" dur="800" decel="100000" fill="hold"/>
                                        <p:tgtEl>
                                          <p:spTgt spid="10"/>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8784976" cy="646331"/>
          </a:xfrm>
          <a:prstGeom prst="rect">
            <a:avLst/>
          </a:prstGeom>
        </p:spPr>
        <p:txBody>
          <a:bodyPr wrap="square">
            <a:spAutoFit/>
          </a:bodyPr>
          <a:lstStyle/>
          <a:p>
            <a:pPr algn="just"/>
            <a:r>
              <a:rPr lang="fr-FR" dirty="0">
                <a:sym typeface="Wingdings"/>
              </a:rPr>
              <a:t></a:t>
            </a:r>
            <a:r>
              <a:rPr lang="fr-FR" dirty="0"/>
              <a:t> La construction d’un tel graphique permet de déterminer expérimentalement le </a:t>
            </a:r>
            <a:r>
              <a:rPr lang="fr-FR" dirty="0" err="1"/>
              <a:t>pK</a:t>
            </a:r>
            <a:r>
              <a:rPr lang="fr-FR" baseline="-25000" dirty="0" err="1"/>
              <a:t>A</a:t>
            </a:r>
            <a:r>
              <a:rPr lang="fr-FR" dirty="0"/>
              <a:t> d’un couple acido-basique. (Voir PS </a:t>
            </a:r>
            <a:r>
              <a:rPr lang="fr-FR"/>
              <a:t>n°</a:t>
            </a:r>
            <a:r>
              <a:rPr lang="fr-FR">
                <a:hlinkClick r:id="rId2" action="ppaction://hlinkfile"/>
              </a:rPr>
              <a:t>1</a:t>
            </a:r>
            <a:r>
              <a:rPr lang="fr-FR"/>
              <a:t>)</a:t>
            </a:r>
            <a:endParaRPr lang="fr-FR" dirty="0"/>
          </a:p>
        </p:txBody>
      </p:sp>
      <p:sp>
        <p:nvSpPr>
          <p:cNvPr id="5" name="Rectangle 4"/>
          <p:cNvSpPr/>
          <p:nvPr/>
        </p:nvSpPr>
        <p:spPr>
          <a:xfrm>
            <a:off x="251520" y="908720"/>
            <a:ext cx="8712968" cy="646331"/>
          </a:xfrm>
          <a:prstGeom prst="rect">
            <a:avLst/>
          </a:prstGeom>
        </p:spPr>
        <p:txBody>
          <a:bodyPr wrap="square">
            <a:spAutoFit/>
          </a:bodyPr>
          <a:lstStyle/>
          <a:p>
            <a:pPr algn="just"/>
            <a:r>
              <a:rPr lang="fr-FR" u="sng" dirty="0"/>
              <a:t>Exemple :</a:t>
            </a:r>
            <a:r>
              <a:rPr lang="fr-FR" dirty="0"/>
              <a:t> le diagramme de distribution du couple dioxyde carbone permet de retrouver ses deux </a:t>
            </a:r>
            <a:r>
              <a:rPr lang="fr-FR" dirty="0" err="1"/>
              <a:t>pK</a:t>
            </a:r>
            <a:r>
              <a:rPr lang="fr-FR" baseline="-25000" dirty="0" err="1"/>
              <a:t>A</a:t>
            </a:r>
            <a:r>
              <a:rPr lang="fr-FR" dirty="0"/>
              <a:t> (6,4 et 10,3).</a:t>
            </a:r>
          </a:p>
        </p:txBody>
      </p:sp>
      <p:pic>
        <p:nvPicPr>
          <p:cNvPr id="6" name="il_fi" descr="http://aluttrin.free.fr/Lycee/Contenu%20lycee/sp%E9cialit%E9/Corrections/Ch_3.4_eau_hydrogenocarbonate/Ch_3.2_dosage_eau_prof_fichiers/image027.gif"/>
          <p:cNvPicPr/>
          <p:nvPr/>
        </p:nvPicPr>
        <p:blipFill>
          <a:blip r:embed="rId3" cstate="print"/>
          <a:srcRect t="6684" b="1355"/>
          <a:stretch>
            <a:fillRect/>
          </a:stretch>
        </p:blipFill>
        <p:spPr bwMode="auto">
          <a:xfrm>
            <a:off x="1424339" y="1628800"/>
            <a:ext cx="6295322" cy="3118190"/>
          </a:xfrm>
          <a:prstGeom prst="rect">
            <a:avLst/>
          </a:prstGeom>
          <a:noFill/>
          <a:ln w="9525">
            <a:noFill/>
            <a:miter lim="800000"/>
            <a:headEnd/>
            <a:tailEnd/>
          </a:ln>
        </p:spPr>
      </p:pic>
      <p:sp>
        <p:nvSpPr>
          <p:cNvPr id="9" name="Rectangle 8"/>
          <p:cNvSpPr/>
          <p:nvPr/>
        </p:nvSpPr>
        <p:spPr>
          <a:xfrm>
            <a:off x="251520" y="4643844"/>
            <a:ext cx="3532249" cy="369332"/>
          </a:xfrm>
          <a:prstGeom prst="rect">
            <a:avLst/>
          </a:prstGeom>
        </p:spPr>
        <p:txBody>
          <a:bodyPr wrap="none">
            <a:spAutoFit/>
          </a:bodyPr>
          <a:lstStyle/>
          <a:p>
            <a:r>
              <a:rPr lang="fr-FR" u="sng" dirty="0"/>
              <a:t>Exercices :</a:t>
            </a:r>
            <a:r>
              <a:rPr lang="fr-FR" dirty="0"/>
              <a:t> n°25 p197 et n°32 p198 </a:t>
            </a:r>
          </a:p>
        </p:txBody>
      </p:sp>
      <p:sp>
        <p:nvSpPr>
          <p:cNvPr id="20" name="Rectangle 19"/>
          <p:cNvSpPr/>
          <p:nvPr/>
        </p:nvSpPr>
        <p:spPr>
          <a:xfrm>
            <a:off x="179512" y="5147900"/>
            <a:ext cx="3215111" cy="369332"/>
          </a:xfrm>
          <a:prstGeom prst="rect">
            <a:avLst/>
          </a:prstGeom>
        </p:spPr>
        <p:txBody>
          <a:bodyPr wrap="none">
            <a:spAutoFit/>
          </a:bodyPr>
          <a:lstStyle/>
          <a:p>
            <a:pPr marL="342900" indent="-342900"/>
            <a:r>
              <a:rPr lang="fr-FR" dirty="0">
                <a:solidFill>
                  <a:srgbClr val="0070C0"/>
                </a:solidFill>
                <a:uFill>
                  <a:solidFill>
                    <a:srgbClr val="FF0000"/>
                  </a:solidFill>
                </a:uFill>
              </a:rPr>
              <a:t>2.3. </a:t>
            </a:r>
            <a:r>
              <a:rPr lang="fr-FR" u="sng" dirty="0">
                <a:solidFill>
                  <a:srgbClr val="0070C0"/>
                </a:solidFill>
                <a:uFill>
                  <a:solidFill>
                    <a:srgbClr val="FF0000"/>
                  </a:solidFill>
                </a:uFill>
              </a:rPr>
              <a:t>Le produit ionique de l’eau</a:t>
            </a:r>
          </a:p>
        </p:txBody>
      </p:sp>
      <p:sp>
        <p:nvSpPr>
          <p:cNvPr id="21" name="Rectangle 20"/>
          <p:cNvSpPr/>
          <p:nvPr/>
        </p:nvSpPr>
        <p:spPr>
          <a:xfrm>
            <a:off x="179512" y="5498648"/>
            <a:ext cx="1345176" cy="369332"/>
          </a:xfrm>
          <a:prstGeom prst="rect">
            <a:avLst/>
          </a:prstGeom>
        </p:spPr>
        <p:txBody>
          <a:bodyPr wrap="none">
            <a:spAutoFit/>
          </a:bodyPr>
          <a:lstStyle/>
          <a:p>
            <a:r>
              <a:rPr lang="fr-FR" b="1" u="sng" dirty="0"/>
              <a:t>Définitions :</a:t>
            </a:r>
            <a:endParaRPr lang="fr-FR" u="sng" dirty="0"/>
          </a:p>
        </p:txBody>
      </p:sp>
      <p:sp>
        <p:nvSpPr>
          <p:cNvPr id="22" name="Rectangle 21"/>
          <p:cNvSpPr/>
          <p:nvPr/>
        </p:nvSpPr>
        <p:spPr>
          <a:xfrm>
            <a:off x="251520" y="5867980"/>
            <a:ext cx="8435194" cy="369332"/>
          </a:xfrm>
          <a:prstGeom prst="rect">
            <a:avLst/>
          </a:prstGeom>
        </p:spPr>
        <p:txBody>
          <a:bodyPr wrap="none">
            <a:spAutoFit/>
          </a:bodyPr>
          <a:lstStyle/>
          <a:p>
            <a:pPr algn="just">
              <a:buFont typeface="Wingdings" pitchFamily="2" charset="2"/>
              <a:buChar char="§"/>
            </a:pPr>
            <a:r>
              <a:rPr lang="fr-FR" dirty="0"/>
              <a:t>  </a:t>
            </a:r>
            <a:r>
              <a:rPr lang="fr-FR" dirty="0">
                <a:solidFill>
                  <a:srgbClr val="FF0000"/>
                </a:solidFill>
              </a:rPr>
              <a:t>Le </a:t>
            </a:r>
            <a:r>
              <a:rPr lang="fr-FR" b="1" dirty="0">
                <a:solidFill>
                  <a:srgbClr val="FF0000"/>
                </a:solidFill>
              </a:rPr>
              <a:t>produit ionique de l’eau</a:t>
            </a:r>
            <a:r>
              <a:rPr lang="fr-FR" dirty="0">
                <a:solidFill>
                  <a:srgbClr val="FF0000"/>
                </a:solidFill>
              </a:rPr>
              <a:t> est une grandeur sans dimension, notée </a:t>
            </a:r>
            <a:r>
              <a:rPr lang="fr-FR" b="1" dirty="0" err="1">
                <a:solidFill>
                  <a:srgbClr val="FF0000"/>
                </a:solidFill>
              </a:rPr>
              <a:t>K</a:t>
            </a:r>
            <a:r>
              <a:rPr lang="fr-FR" b="1" baseline="-25000" dirty="0" err="1">
                <a:solidFill>
                  <a:srgbClr val="FF0000"/>
                </a:solidFill>
              </a:rPr>
              <a:t>e</a:t>
            </a:r>
            <a:r>
              <a:rPr lang="fr-FR" dirty="0">
                <a:solidFill>
                  <a:srgbClr val="FF0000"/>
                </a:solidFill>
              </a:rPr>
              <a:t> et définie par :</a:t>
            </a:r>
          </a:p>
        </p:txBody>
      </p:sp>
      <p:cxnSp>
        <p:nvCxnSpPr>
          <p:cNvPr id="23" name="Connecteur droit 22"/>
          <p:cNvCxnSpPr/>
          <p:nvPr/>
        </p:nvCxnSpPr>
        <p:spPr>
          <a:xfrm>
            <a:off x="9108504" y="5769344"/>
            <a:ext cx="0" cy="504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800" decel="100000"/>
                                        <p:tgtEl>
                                          <p:spTgt spid="6"/>
                                        </p:tgtEl>
                                      </p:cBhvr>
                                    </p:animEffect>
                                    <p:anim calcmode="lin" valueType="num">
                                      <p:cBhvr>
                                        <p:cTn id="13" dur="800" decel="100000" fill="hold"/>
                                        <p:tgtEl>
                                          <p:spTgt spid="6"/>
                                        </p:tgtEl>
                                        <p:attrNameLst>
                                          <p:attrName>style.rotation</p:attrName>
                                        </p:attrNameLst>
                                      </p:cBhvr>
                                      <p:tavLst>
                                        <p:tav tm="0">
                                          <p:val>
                                            <p:fltVal val="-90"/>
                                          </p:val>
                                        </p:tav>
                                        <p:tav tm="100000">
                                          <p:val>
                                            <p:fltVal val="0"/>
                                          </p:val>
                                        </p:tav>
                                      </p:tavLst>
                                    </p:anim>
                                    <p:anim calcmode="lin" valueType="num">
                                      <p:cBhvr>
                                        <p:cTn id="14" dur="800" decel="100000" fill="hold"/>
                                        <p:tgtEl>
                                          <p:spTgt spid="6"/>
                                        </p:tgtEl>
                                        <p:attrNameLst>
                                          <p:attrName>ppt_x</p:attrName>
                                        </p:attrNameLst>
                                      </p:cBhvr>
                                      <p:tavLst>
                                        <p:tav tm="0">
                                          <p:val>
                                            <p:strVal val="#ppt_x+0.4"/>
                                          </p:val>
                                        </p:tav>
                                        <p:tav tm="100000">
                                          <p:val>
                                            <p:strVal val="#ppt_x-0.05"/>
                                          </p:val>
                                        </p:tav>
                                      </p:tavLst>
                                    </p:anim>
                                    <p:anim calcmode="lin" valueType="num">
                                      <p:cBhvr>
                                        <p:cTn id="15" dur="800" decel="100000" fill="hold"/>
                                        <p:tgtEl>
                                          <p:spTgt spid="6"/>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slide(fromBottom)">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0-#ppt_w/2"/>
                                          </p:val>
                                        </p:tav>
                                        <p:tav tm="100000">
                                          <p:val>
                                            <p:strVal val="#ppt_x"/>
                                          </p:val>
                                        </p:tav>
                                      </p:tavLst>
                                    </p:anim>
                                    <p:anim calcmode="lin" valueType="num">
                                      <p:cBhvr additive="base">
                                        <p:cTn id="2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slide(fromBottom)">
                                      <p:cBhvr>
                                        <p:cTn id="33" dur="5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27" presetClass="entr" presetSubtype="0" fill="hold" grpId="0" nodeType="clickEffect">
                                  <p:stCondLst>
                                    <p:cond delay="0"/>
                                  </p:stCondLst>
                                  <p:iterate type="lt">
                                    <p:tmPct val="50000"/>
                                  </p:iterate>
                                  <p:childTnLst>
                                    <p:set>
                                      <p:cBhvr>
                                        <p:cTn id="37" dur="1" fill="hold">
                                          <p:stCondLst>
                                            <p:cond delay="0"/>
                                          </p:stCondLst>
                                        </p:cTn>
                                        <p:tgtEl>
                                          <p:spTgt spid="22"/>
                                        </p:tgtEl>
                                        <p:attrNameLst>
                                          <p:attrName>style.visibility</p:attrName>
                                        </p:attrNameLst>
                                      </p:cBhvr>
                                      <p:to>
                                        <p:strVal val="visible"/>
                                      </p:to>
                                    </p:set>
                                    <p:anim calcmode="discrete" valueType="clr">
                                      <p:cBhvr override="childStyle">
                                        <p:cTn id="38"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39" dur="80"/>
                                        <p:tgtEl>
                                          <p:spTgt spid="22"/>
                                        </p:tgtEl>
                                        <p:attrNameLst>
                                          <p:attrName>fillcolor</p:attrName>
                                        </p:attrNameLst>
                                      </p:cBhvr>
                                      <p:tavLst>
                                        <p:tav tm="0">
                                          <p:val>
                                            <p:clrVal>
                                              <a:schemeClr val="accent2"/>
                                            </p:clrVal>
                                          </p:val>
                                        </p:tav>
                                        <p:tav tm="50000">
                                          <p:val>
                                            <p:clrVal>
                                              <a:schemeClr val="hlink"/>
                                            </p:clrVal>
                                          </p:val>
                                        </p:tav>
                                      </p:tavLst>
                                    </p:anim>
                                    <p:set>
                                      <p:cBhvr>
                                        <p:cTn id="40" dur="80"/>
                                        <p:tgtEl>
                                          <p:spTgt spid="22"/>
                                        </p:tgtEl>
                                        <p:attrNameLst>
                                          <p:attrName>fill.type</p:attrName>
                                        </p:attrNameLst>
                                      </p:cBhvr>
                                      <p:to>
                                        <p:strVal val="solid"/>
                                      </p:to>
                                    </p:set>
                                  </p:childTnLst>
                                </p:cTn>
                              </p:par>
                              <p:par>
                                <p:cTn id="41" presetID="55" presetClass="entr" presetSubtype="0" fill="hold" nodeType="withEffect">
                                  <p:stCondLst>
                                    <p:cond delay="2900"/>
                                  </p:stCondLst>
                                  <p:childTnLst>
                                    <p:set>
                                      <p:cBhvr>
                                        <p:cTn id="42" dur="1" fill="hold">
                                          <p:stCondLst>
                                            <p:cond delay="0"/>
                                          </p:stCondLst>
                                        </p:cTn>
                                        <p:tgtEl>
                                          <p:spTgt spid="23"/>
                                        </p:tgtEl>
                                        <p:attrNameLst>
                                          <p:attrName>style.visibility</p:attrName>
                                        </p:attrNameLst>
                                      </p:cBhvr>
                                      <p:to>
                                        <p:strVal val="visible"/>
                                      </p:to>
                                    </p:set>
                                    <p:anim calcmode="lin" valueType="num">
                                      <p:cBhvr>
                                        <p:cTn id="43" dur="1000" fill="hold"/>
                                        <p:tgtEl>
                                          <p:spTgt spid="23"/>
                                        </p:tgtEl>
                                        <p:attrNameLst>
                                          <p:attrName>ppt_w</p:attrName>
                                        </p:attrNameLst>
                                      </p:cBhvr>
                                      <p:tavLst>
                                        <p:tav tm="0">
                                          <p:val>
                                            <p:strVal val="#ppt_w*0.70"/>
                                          </p:val>
                                        </p:tav>
                                        <p:tav tm="100000">
                                          <p:val>
                                            <p:strVal val="#ppt_w"/>
                                          </p:val>
                                        </p:tav>
                                      </p:tavLst>
                                    </p:anim>
                                    <p:anim calcmode="lin" valueType="num">
                                      <p:cBhvr>
                                        <p:cTn id="44" dur="1000" fill="hold"/>
                                        <p:tgtEl>
                                          <p:spTgt spid="23"/>
                                        </p:tgtEl>
                                        <p:attrNameLst>
                                          <p:attrName>ppt_h</p:attrName>
                                        </p:attrNameLst>
                                      </p:cBhvr>
                                      <p:tavLst>
                                        <p:tav tm="0">
                                          <p:val>
                                            <p:strVal val="#ppt_h"/>
                                          </p:val>
                                        </p:tav>
                                        <p:tav tm="100000">
                                          <p:val>
                                            <p:strVal val="#ppt_h"/>
                                          </p:val>
                                        </p:tav>
                                      </p:tavLst>
                                    </p:anim>
                                    <p:animEffect transition="in" filter="fade">
                                      <p:cBhvr>
                                        <p:cTn id="45" dur="1000"/>
                                        <p:tgtEl>
                                          <p:spTgt spid="23"/>
                                        </p:tgtEl>
                                      </p:cBhvr>
                                    </p:animEffect>
                                  </p:childTnLst>
                                </p:cTn>
                              </p:par>
                              <p:par>
                                <p:cTn id="46" presetID="35" presetClass="emph" presetSubtype="0" repeatCount="indefinite" fill="hold" nodeType="withEffect">
                                  <p:stCondLst>
                                    <p:cond delay="3900"/>
                                  </p:stCondLst>
                                  <p:childTnLst>
                                    <p:anim calcmode="discrete" valueType="str">
                                      <p:cBhvr>
                                        <p:cTn id="47" dur="1000" fill="hold"/>
                                        <p:tgtEl>
                                          <p:spTgt spid="2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20" grpId="0"/>
      <p:bldP spid="21"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11"/>
          <p:cNvGraphicFramePr>
            <a:graphicFrameLocks noChangeAspect="1"/>
          </p:cNvGraphicFramePr>
          <p:nvPr/>
        </p:nvGraphicFramePr>
        <p:xfrm>
          <a:off x="316327" y="116632"/>
          <a:ext cx="8511346" cy="864096"/>
        </p:xfrm>
        <a:graphic>
          <a:graphicData uri="http://schemas.openxmlformats.org/presentationml/2006/ole">
            <mc:AlternateContent xmlns:mc="http://schemas.openxmlformats.org/markup-compatibility/2006">
              <mc:Choice xmlns:v="urn:schemas-microsoft-com:vml" Requires="v">
                <p:oleObj name="Equation" r:id="rId2" imgW="5626100" imgH="584200" progId="Equation.DSMT4">
                  <p:embed/>
                </p:oleObj>
              </mc:Choice>
              <mc:Fallback>
                <p:oleObj name="Equation" r:id="rId2" imgW="5626100" imgH="584200" progId="Equation.DSMT4">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327" y="116632"/>
                        <a:ext cx="8511346" cy="8640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7"/>
          <p:cNvSpPr/>
          <p:nvPr/>
        </p:nvSpPr>
        <p:spPr>
          <a:xfrm>
            <a:off x="251520" y="1054477"/>
            <a:ext cx="8784976" cy="646331"/>
          </a:xfrm>
          <a:prstGeom prst="rect">
            <a:avLst/>
          </a:prstGeom>
        </p:spPr>
        <p:txBody>
          <a:bodyPr wrap="square">
            <a:spAutoFit/>
          </a:bodyPr>
          <a:lstStyle/>
          <a:p>
            <a:pPr algn="just">
              <a:buFont typeface="Wingdings" pitchFamily="2" charset="2"/>
              <a:buChar char="§"/>
            </a:pPr>
            <a:r>
              <a:rPr lang="fr-FR" dirty="0"/>
              <a:t>  </a:t>
            </a:r>
            <a:r>
              <a:rPr lang="fr-FR" dirty="0">
                <a:solidFill>
                  <a:srgbClr val="FF0000"/>
                </a:solidFill>
              </a:rPr>
              <a:t>Le </a:t>
            </a:r>
            <a:r>
              <a:rPr lang="fr-FR" b="1" dirty="0" err="1">
                <a:solidFill>
                  <a:srgbClr val="FF0000"/>
                </a:solidFill>
              </a:rPr>
              <a:t>pK</a:t>
            </a:r>
            <a:r>
              <a:rPr lang="fr-FR" b="1" baseline="-25000" dirty="0" err="1">
                <a:solidFill>
                  <a:srgbClr val="FF0000"/>
                </a:solidFill>
              </a:rPr>
              <a:t>e</a:t>
            </a:r>
            <a:r>
              <a:rPr lang="fr-FR" dirty="0">
                <a:solidFill>
                  <a:srgbClr val="FF0000"/>
                </a:solidFill>
              </a:rPr>
              <a:t> de l’eau est une grandeur, sans dimension, qui dépend de la température et définie par :</a:t>
            </a:r>
          </a:p>
        </p:txBody>
      </p:sp>
      <p:sp>
        <p:nvSpPr>
          <p:cNvPr id="9" name="Rectangle 8"/>
          <p:cNvSpPr/>
          <p:nvPr/>
        </p:nvSpPr>
        <p:spPr>
          <a:xfrm>
            <a:off x="3853053" y="1628800"/>
            <a:ext cx="1437894" cy="369332"/>
          </a:xfrm>
          <a:prstGeom prst="rect">
            <a:avLst/>
          </a:prstGeom>
        </p:spPr>
        <p:txBody>
          <a:bodyPr wrap="none">
            <a:spAutoFit/>
          </a:bodyPr>
          <a:lstStyle/>
          <a:p>
            <a:r>
              <a:rPr lang="fr-FR" b="1" dirty="0" err="1">
                <a:solidFill>
                  <a:srgbClr val="FF0000"/>
                </a:solidFill>
              </a:rPr>
              <a:t>pK</a:t>
            </a:r>
            <a:r>
              <a:rPr lang="fr-FR" b="1" baseline="-25000" dirty="0" err="1">
                <a:solidFill>
                  <a:srgbClr val="FF0000"/>
                </a:solidFill>
              </a:rPr>
              <a:t>e</a:t>
            </a:r>
            <a:r>
              <a:rPr lang="fr-FR" b="1" dirty="0">
                <a:solidFill>
                  <a:srgbClr val="FF0000"/>
                </a:solidFill>
              </a:rPr>
              <a:t> = – log </a:t>
            </a:r>
            <a:r>
              <a:rPr lang="fr-FR" b="1" dirty="0" err="1">
                <a:solidFill>
                  <a:srgbClr val="FF0000"/>
                </a:solidFill>
              </a:rPr>
              <a:t>K</a:t>
            </a:r>
            <a:r>
              <a:rPr lang="fr-FR" b="1" baseline="-25000" dirty="0" err="1">
                <a:solidFill>
                  <a:srgbClr val="FF0000"/>
                </a:solidFill>
              </a:rPr>
              <a:t>e</a:t>
            </a:r>
            <a:endParaRPr lang="fr-FR" dirty="0">
              <a:solidFill>
                <a:srgbClr val="FF0000"/>
              </a:solidFill>
            </a:endParaRPr>
          </a:p>
        </p:txBody>
      </p:sp>
      <p:sp>
        <p:nvSpPr>
          <p:cNvPr id="11" name="Rectangle 10"/>
          <p:cNvSpPr/>
          <p:nvPr/>
        </p:nvSpPr>
        <p:spPr>
          <a:xfrm>
            <a:off x="251520" y="2134597"/>
            <a:ext cx="8712968" cy="800219"/>
          </a:xfrm>
          <a:prstGeom prst="rect">
            <a:avLst/>
          </a:prstGeom>
        </p:spPr>
        <p:txBody>
          <a:bodyPr wrap="square">
            <a:spAutoFit/>
          </a:bodyPr>
          <a:lstStyle/>
          <a:p>
            <a:pPr algn="just"/>
            <a:r>
              <a:rPr lang="fr-FR" u="sng" dirty="0"/>
              <a:t>Remarque : </a:t>
            </a:r>
            <a:r>
              <a:rPr lang="fr-FR" b="1" dirty="0"/>
              <a:t>À 25°C</a:t>
            </a:r>
            <a:r>
              <a:rPr lang="fr-FR" dirty="0"/>
              <a:t>, quelle que soit la concentration des ions oxonium, on aura toujours</a:t>
            </a:r>
          </a:p>
          <a:p>
            <a:pPr algn="just"/>
            <a:endParaRPr lang="fr-FR" sz="1000" dirty="0"/>
          </a:p>
          <a:p>
            <a:pPr algn="ctr"/>
            <a:r>
              <a:rPr lang="fr-FR" b="1" dirty="0" err="1"/>
              <a:t>K</a:t>
            </a:r>
            <a:r>
              <a:rPr lang="fr-FR" b="1" baseline="-25000" dirty="0" err="1"/>
              <a:t>e</a:t>
            </a:r>
            <a:r>
              <a:rPr lang="fr-FR" b="1" dirty="0"/>
              <a:t> = 1,0 </a:t>
            </a:r>
            <a:r>
              <a:rPr lang="fr-FR" b="1" dirty="0">
                <a:sym typeface="Symbol"/>
              </a:rPr>
              <a:t></a:t>
            </a:r>
            <a:r>
              <a:rPr lang="fr-FR" b="1" dirty="0"/>
              <a:t> 10</a:t>
            </a:r>
            <a:r>
              <a:rPr lang="fr-FR" b="1" baseline="30000" dirty="0"/>
              <a:t>–14</a:t>
            </a:r>
            <a:r>
              <a:rPr lang="fr-FR" dirty="0"/>
              <a:t> soit </a:t>
            </a:r>
            <a:r>
              <a:rPr lang="fr-FR" b="1" dirty="0" err="1"/>
              <a:t>pK</a:t>
            </a:r>
            <a:r>
              <a:rPr lang="fr-FR" b="1" baseline="-25000" dirty="0" err="1"/>
              <a:t>e</a:t>
            </a:r>
            <a:r>
              <a:rPr lang="fr-FR" b="1" dirty="0"/>
              <a:t> = 14</a:t>
            </a:r>
            <a:r>
              <a:rPr lang="fr-FR"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8"/>
                                        </p:tgtEl>
                                        <p:attrNameLst>
                                          <p:attrName>style.visibility</p:attrName>
                                        </p:attrNameLst>
                                      </p:cBhvr>
                                      <p:to>
                                        <p:strVal val="visible"/>
                                      </p:to>
                                    </p:set>
                                    <p:anim calcmode="discrete" valueType="clr">
                                      <p:cBhvr override="childStyle">
                                        <p:cTn id="7"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
                                        </p:tgtEl>
                                        <p:attrNameLst>
                                          <p:attrName>fillcolor</p:attrName>
                                        </p:attrNameLst>
                                      </p:cBhvr>
                                      <p:tavLst>
                                        <p:tav tm="0">
                                          <p:val>
                                            <p:clrVal>
                                              <a:schemeClr val="accent2"/>
                                            </p:clrVal>
                                          </p:val>
                                        </p:tav>
                                        <p:tav tm="50000">
                                          <p:val>
                                            <p:clrVal>
                                              <a:schemeClr val="hlink"/>
                                            </p:clrVal>
                                          </p:val>
                                        </p:tav>
                                      </p:tavLst>
                                    </p:anim>
                                    <p:set>
                                      <p:cBhvr>
                                        <p:cTn id="9" dur="80"/>
                                        <p:tgtEl>
                                          <p:spTgt spid="8"/>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dissolv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1" presetClass="entr" presetSubtype="0" fill="hold" grpId="0" nodeType="clickEffect">
                                  <p:stCondLst>
                                    <p:cond delay="0"/>
                                  </p:stCondLst>
                                  <p:iterate type="lt">
                                    <p:tmPct val="10000"/>
                                  </p:iterate>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1"/>
                                        </p:tgtEl>
                                        <p:attrNameLst>
                                          <p:attrName>ppt_y</p:attrName>
                                        </p:attrNameLst>
                                      </p:cBhvr>
                                      <p:tavLst>
                                        <p:tav tm="0">
                                          <p:val>
                                            <p:strVal val="#ppt_y"/>
                                          </p:val>
                                        </p:tav>
                                        <p:tav tm="100000">
                                          <p:val>
                                            <p:strVal val="#ppt_y"/>
                                          </p:val>
                                        </p:tav>
                                      </p:tavLst>
                                    </p:anim>
                                    <p:anim calcmode="lin" valueType="num">
                                      <p:cBhvr>
                                        <p:cTn id="21"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260648"/>
            <a:ext cx="2358338" cy="646331"/>
          </a:xfrm>
          <a:prstGeom prst="rect">
            <a:avLst/>
          </a:prstGeom>
        </p:spPr>
        <p:txBody>
          <a:bodyPr wrap="none">
            <a:spAutoFit/>
          </a:bodyPr>
          <a:lstStyle/>
          <a:p>
            <a:pPr marL="342900" indent="-342900"/>
            <a:r>
              <a:rPr lang="fr-FR" dirty="0">
                <a:solidFill>
                  <a:srgbClr val="0070C0"/>
                </a:solidFill>
                <a:uFill>
                  <a:solidFill>
                    <a:srgbClr val="FF0000"/>
                  </a:solidFill>
                </a:uFill>
              </a:rPr>
              <a:t>3. </a:t>
            </a:r>
            <a:r>
              <a:rPr lang="fr-FR" u="sng" dirty="0">
                <a:solidFill>
                  <a:srgbClr val="0070C0"/>
                </a:solidFill>
                <a:uFill>
                  <a:solidFill>
                    <a:srgbClr val="FF0000"/>
                  </a:solidFill>
                </a:uFill>
              </a:rPr>
              <a:t>Les acides </a:t>
            </a:r>
            <a:r>
              <a:rPr lang="fr-FR" u="sng" dirty="0">
                <a:solidFill>
                  <a:srgbClr val="0070C0"/>
                </a:solidFill>
                <a:uFill>
                  <a:solidFill>
                    <a:srgbClr val="FF0000"/>
                  </a:solidFill>
                </a:uFill>
                <a:sym typeface="Symbol"/>
              </a:rPr>
              <a:t>-aminés</a:t>
            </a:r>
          </a:p>
          <a:p>
            <a:pPr marL="342900" indent="-342900"/>
            <a:r>
              <a:rPr lang="fr-FR" dirty="0">
                <a:solidFill>
                  <a:srgbClr val="0070C0"/>
                </a:solidFill>
                <a:uFill>
                  <a:solidFill>
                    <a:srgbClr val="FF0000"/>
                  </a:solidFill>
                </a:uFill>
              </a:rPr>
              <a:t>3.1. </a:t>
            </a:r>
            <a:r>
              <a:rPr lang="fr-FR" u="sng" dirty="0">
                <a:solidFill>
                  <a:srgbClr val="0070C0"/>
                </a:solidFill>
                <a:uFill>
                  <a:solidFill>
                    <a:srgbClr val="FF0000"/>
                  </a:solidFill>
                </a:uFill>
              </a:rPr>
              <a:t>Définition</a:t>
            </a:r>
          </a:p>
        </p:txBody>
      </p:sp>
      <p:sp>
        <p:nvSpPr>
          <p:cNvPr id="11" name="Rectangle 10"/>
          <p:cNvSpPr/>
          <p:nvPr/>
        </p:nvSpPr>
        <p:spPr>
          <a:xfrm>
            <a:off x="251520" y="908720"/>
            <a:ext cx="8640960" cy="1754326"/>
          </a:xfrm>
          <a:prstGeom prst="rect">
            <a:avLst/>
          </a:prstGeom>
        </p:spPr>
        <p:txBody>
          <a:bodyPr wrap="square">
            <a:spAutoFit/>
          </a:bodyPr>
          <a:lstStyle/>
          <a:p>
            <a:pPr algn="just"/>
            <a:r>
              <a:rPr lang="fr-FR" dirty="0"/>
              <a:t>Les acides </a:t>
            </a:r>
            <a:r>
              <a:rPr lang="fr-FR" dirty="0">
                <a:sym typeface="Symbol"/>
              </a:rPr>
              <a:t></a:t>
            </a:r>
            <a:r>
              <a:rPr lang="fr-FR" dirty="0"/>
              <a:t>-aminés jouent un rôle fondamental en biochimie comme constituants élémentaires des protéines : elles servent de « briques » de construction des protéines. Ce sont des molécules organiques comportant deux groupes fonctionnels : sur un même atome de carbone se trouve  un groupe carboxyle (–COOH), responsable de la nature acide de la molécule, et un groupe amine (–NH</a:t>
            </a:r>
            <a:r>
              <a:rPr lang="fr-FR" baseline="-25000" dirty="0"/>
              <a:t>2</a:t>
            </a:r>
            <a:r>
              <a:rPr lang="fr-FR" dirty="0"/>
              <a:t>), responsable da la nature basique de la molécule :</a:t>
            </a:r>
          </a:p>
        </p:txBody>
      </p:sp>
      <p:pic>
        <p:nvPicPr>
          <p:cNvPr id="12" name="Image 11"/>
          <p:cNvPicPr/>
          <p:nvPr/>
        </p:nvPicPr>
        <p:blipFill>
          <a:blip r:embed="rId2" cstate="print"/>
          <a:srcRect/>
          <a:stretch>
            <a:fillRect/>
          </a:stretch>
        </p:blipFill>
        <p:spPr bwMode="auto">
          <a:xfrm>
            <a:off x="2339752" y="2780928"/>
            <a:ext cx="2736304" cy="2131609"/>
          </a:xfrm>
          <a:prstGeom prst="rect">
            <a:avLst/>
          </a:prstGeom>
          <a:noFill/>
          <a:ln w="9525">
            <a:noFill/>
            <a:miter lim="800000"/>
            <a:headEnd/>
            <a:tailEnd/>
          </a:ln>
        </p:spPr>
      </p:pic>
      <p:sp>
        <p:nvSpPr>
          <p:cNvPr id="6" name="Text Box 2"/>
          <p:cNvSpPr txBox="1">
            <a:spLocks noChangeArrowheads="1"/>
          </p:cNvSpPr>
          <p:nvPr/>
        </p:nvSpPr>
        <p:spPr bwMode="auto">
          <a:xfrm>
            <a:off x="5310083" y="3477400"/>
            <a:ext cx="3720890" cy="738664"/>
          </a:xfrm>
          <a:prstGeom prst="rect">
            <a:avLst/>
          </a:prstGeom>
          <a:solidFill>
            <a:srgbClr val="FFFFFF"/>
          </a:solidFill>
          <a:ln w="9525">
            <a:solidFill>
              <a:srgbClr val="BFBFBF"/>
            </a:solidFill>
            <a:miter lim="800000"/>
            <a:headEnd/>
            <a:tailEnd/>
          </a:ln>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chemeClr val="tx1"/>
                </a:solidFill>
                <a:effectLst/>
                <a:latin typeface="Times New Roman" pitchFamily="18" charset="0"/>
                <a:cs typeface="Arial" pitchFamily="34" charset="0"/>
              </a:rPr>
              <a:t>–COOH</a:t>
            </a:r>
            <a:r>
              <a:rPr kumimoji="0" lang="fr-FR" sz="1400" b="0" i="0" u="none" strike="noStrike" cap="none" normalizeH="0" baseline="0">
                <a:ln>
                  <a:noFill/>
                </a:ln>
                <a:solidFill>
                  <a:schemeClr val="tx1"/>
                </a:solidFill>
                <a:effectLst/>
                <a:latin typeface="Times New Roman" pitchFamily="18" charset="0"/>
                <a:cs typeface="Arial" pitchFamily="34" charset="0"/>
              </a:rPr>
              <a:t> désigne la fonction </a:t>
            </a:r>
            <a:r>
              <a:rPr kumimoji="0" lang="fr-FR" sz="1400" b="1" i="0" u="none" strike="noStrike" cap="none" normalizeH="0" baseline="0">
                <a:ln>
                  <a:noFill/>
                </a:ln>
                <a:solidFill>
                  <a:schemeClr val="tx1"/>
                </a:solidFill>
                <a:effectLst/>
                <a:latin typeface="Times New Roman" pitchFamily="18" charset="0"/>
                <a:cs typeface="Arial" pitchFamily="34" charset="0"/>
              </a:rPr>
              <a:t>acide carboxylique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chemeClr val="tx1"/>
                </a:solidFill>
                <a:effectLst/>
                <a:latin typeface="Times New Roman" pitchFamily="18" charset="0"/>
                <a:cs typeface="Arial" pitchFamily="34" charset="0"/>
              </a:rPr>
              <a:t>–NH</a:t>
            </a:r>
            <a:r>
              <a:rPr kumimoji="0" lang="fr-FR" sz="1400" b="1" i="0" u="none" strike="noStrike" cap="none" normalizeH="0" baseline="-25000">
                <a:ln>
                  <a:noFill/>
                </a:ln>
                <a:solidFill>
                  <a:schemeClr val="tx1"/>
                </a:solidFill>
                <a:effectLst/>
                <a:latin typeface="Times New Roman" pitchFamily="18" charset="0"/>
                <a:cs typeface="Arial" pitchFamily="34" charset="0"/>
              </a:rPr>
              <a:t>2</a:t>
            </a:r>
            <a:r>
              <a:rPr kumimoji="0" lang="fr-FR" sz="1400" b="0" i="0" u="none" strike="noStrike" cap="none" normalizeH="0" baseline="0">
                <a:ln>
                  <a:noFill/>
                </a:ln>
                <a:solidFill>
                  <a:schemeClr val="tx1"/>
                </a:solidFill>
                <a:effectLst/>
                <a:latin typeface="Times New Roman" pitchFamily="18" charset="0"/>
                <a:cs typeface="Arial" pitchFamily="34" charset="0"/>
              </a:rPr>
              <a:t> désigne la fonction </a:t>
            </a:r>
            <a:r>
              <a:rPr kumimoji="0" lang="fr-FR" sz="1400" b="1" i="0" u="none" strike="noStrike" cap="none" normalizeH="0" baseline="0">
                <a:ln>
                  <a:noFill/>
                </a:ln>
                <a:solidFill>
                  <a:schemeClr val="tx1"/>
                </a:solidFill>
                <a:effectLst/>
                <a:latin typeface="Times New Roman" pitchFamily="18" charset="0"/>
                <a:cs typeface="Arial" pitchFamily="34" charset="0"/>
              </a:rPr>
              <a:t>amine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chemeClr val="tx1"/>
                </a:solidFill>
                <a:effectLst/>
                <a:latin typeface="Times New Roman" pitchFamily="18" charset="0"/>
                <a:cs typeface="Arial" pitchFamily="34" charset="0"/>
              </a:rPr>
              <a:t>–R</a:t>
            </a:r>
            <a:r>
              <a:rPr kumimoji="0" lang="fr-FR" sz="1400" b="0" i="0" u="none" strike="noStrike" cap="none" normalizeH="0" baseline="0">
                <a:ln>
                  <a:noFill/>
                </a:ln>
                <a:solidFill>
                  <a:schemeClr val="tx1"/>
                </a:solidFill>
                <a:effectLst/>
                <a:latin typeface="Times New Roman" pitchFamily="18" charset="0"/>
                <a:cs typeface="Arial" pitchFamily="34" charset="0"/>
              </a:rPr>
              <a:t> est un </a:t>
            </a:r>
            <a:r>
              <a:rPr kumimoji="0" lang="fr-FR" sz="1400" b="1" i="0" u="none" strike="noStrike" cap="none" normalizeH="0" baseline="0">
                <a:ln>
                  <a:noFill/>
                </a:ln>
                <a:solidFill>
                  <a:schemeClr val="tx1"/>
                </a:solidFill>
                <a:effectLst/>
                <a:latin typeface="Times New Roman" pitchFamily="18" charset="0"/>
                <a:cs typeface="Arial" pitchFamily="34" charset="0"/>
              </a:rPr>
              <a:t>radical</a:t>
            </a:r>
            <a:endParaRPr kumimoji="0" lang="fr-FR" sz="3200" b="0" i="0" u="none" strike="noStrike" cap="none" normalizeH="0" baseline="0">
              <a:ln>
                <a:noFill/>
              </a:ln>
              <a:solidFill>
                <a:schemeClr val="tx1"/>
              </a:solidFill>
              <a:effectLst/>
              <a:latin typeface="Arial" pitchFamily="34" charset="0"/>
              <a:cs typeface="Arial" pitchFamily="34" charset="0"/>
            </a:endParaRPr>
          </a:p>
        </p:txBody>
      </p:sp>
      <p:sp>
        <p:nvSpPr>
          <p:cNvPr id="14" name="Rectangle 13"/>
          <p:cNvSpPr/>
          <p:nvPr/>
        </p:nvSpPr>
        <p:spPr>
          <a:xfrm>
            <a:off x="251520" y="5313982"/>
            <a:ext cx="8568952" cy="923330"/>
          </a:xfrm>
          <a:prstGeom prst="rect">
            <a:avLst/>
          </a:prstGeom>
        </p:spPr>
        <p:txBody>
          <a:bodyPr wrap="square">
            <a:spAutoFit/>
          </a:bodyPr>
          <a:lstStyle/>
          <a:p>
            <a:pPr algn="just"/>
            <a:r>
              <a:rPr lang="fr-FR" dirty="0">
                <a:sym typeface="Symbol"/>
              </a:rPr>
              <a:t></a:t>
            </a:r>
            <a:r>
              <a:rPr lang="fr-FR" dirty="0"/>
              <a:t> Le radical, va conférer à l'acide </a:t>
            </a:r>
            <a:r>
              <a:rPr lang="fr-FR" dirty="0">
                <a:sym typeface="Symbol"/>
              </a:rPr>
              <a:t></a:t>
            </a:r>
            <a:r>
              <a:rPr lang="fr-FR" dirty="0"/>
              <a:t>-aminé ses propriétés, qui vont le distinguer des autres, car tous possèdent les fonctions acide carboxylique et amine, leur donnant des propriétés analogues.</a:t>
            </a:r>
          </a:p>
        </p:txBody>
      </p:sp>
      <p:pic>
        <p:nvPicPr>
          <p:cNvPr id="16" name="Picture 2"/>
          <p:cNvPicPr>
            <a:picLocks noChangeAspect="1" noChangeArrowheads="1"/>
          </p:cNvPicPr>
          <p:nvPr/>
        </p:nvPicPr>
        <p:blipFill>
          <a:blip r:embed="rId3" cstate="print"/>
          <a:srcRect/>
          <a:stretch>
            <a:fillRect/>
          </a:stretch>
        </p:blipFill>
        <p:spPr bwMode="auto">
          <a:xfrm>
            <a:off x="1790700" y="5157192"/>
            <a:ext cx="5562600" cy="1009650"/>
          </a:xfrm>
          <a:prstGeom prst="rect">
            <a:avLst/>
          </a:prstGeom>
          <a:noFill/>
          <a:ln w="9525">
            <a:noFill/>
            <a:miter lim="800000"/>
            <a:headEnd/>
            <a:tailEnd/>
          </a:ln>
        </p:spPr>
      </p:pic>
      <p:pic>
        <p:nvPicPr>
          <p:cNvPr id="17" name="Info" descr="info.png"/>
          <p:cNvPicPr>
            <a:picLocks noChangeAspect="1"/>
          </p:cNvPicPr>
          <p:nvPr/>
        </p:nvPicPr>
        <p:blipFill>
          <a:blip r:embed="rId4" cstate="print"/>
          <a:stretch>
            <a:fillRect/>
          </a:stretch>
        </p:blipFill>
        <p:spPr>
          <a:xfrm>
            <a:off x="6787480" y="4293096"/>
            <a:ext cx="304800" cy="304800"/>
          </a:xfrm>
          <a:prstGeom prst="rect">
            <a:avLst/>
          </a:prstGeom>
        </p:spPr>
      </p:pic>
      <p:pic>
        <p:nvPicPr>
          <p:cNvPr id="18" name="Info 2" descr="info.png"/>
          <p:cNvPicPr>
            <a:picLocks noChangeAspect="1"/>
          </p:cNvPicPr>
          <p:nvPr/>
        </p:nvPicPr>
        <p:blipFill>
          <a:blip r:embed="rId4" cstate="print"/>
          <a:stretch>
            <a:fillRect/>
          </a:stretch>
        </p:blipFill>
        <p:spPr>
          <a:xfrm>
            <a:off x="7219528" y="4293096"/>
            <a:ext cx="304800" cy="304800"/>
          </a:xfrm>
          <a:prstGeom prst="rect">
            <a:avLst/>
          </a:prstGeom>
        </p:spPr>
      </p:pic>
      <p:pic>
        <p:nvPicPr>
          <p:cNvPr id="93186" name="Acides aminés de base"/>
          <p:cNvPicPr>
            <a:picLocks noChangeAspect="1" noChangeArrowheads="1"/>
          </p:cNvPicPr>
          <p:nvPr/>
        </p:nvPicPr>
        <p:blipFill>
          <a:blip r:embed="rId5" cstate="print"/>
          <a:srcRect/>
          <a:stretch>
            <a:fillRect/>
          </a:stretch>
        </p:blipFill>
        <p:spPr bwMode="auto">
          <a:xfrm>
            <a:off x="628650" y="1833563"/>
            <a:ext cx="7885113" cy="3190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anim calcmode="lin" valueType="num">
                                      <p:cBhvr>
                                        <p:cTn id="15"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800" decel="100000"/>
                                        <p:tgtEl>
                                          <p:spTgt spid="12"/>
                                        </p:tgtEl>
                                      </p:cBhvr>
                                    </p:animEffect>
                                    <p:anim calcmode="lin" valueType="num">
                                      <p:cBhvr>
                                        <p:cTn id="23" dur="800" decel="100000" fill="hold"/>
                                        <p:tgtEl>
                                          <p:spTgt spid="12"/>
                                        </p:tgtEl>
                                        <p:attrNameLst>
                                          <p:attrName>style.rotation</p:attrName>
                                        </p:attrNameLst>
                                      </p:cBhvr>
                                      <p:tavLst>
                                        <p:tav tm="0">
                                          <p:val>
                                            <p:fltVal val="-90"/>
                                          </p:val>
                                        </p:tav>
                                        <p:tav tm="100000">
                                          <p:val>
                                            <p:fltVal val="0"/>
                                          </p:val>
                                        </p:tav>
                                      </p:tavLst>
                                    </p:anim>
                                    <p:anim calcmode="lin" valueType="num">
                                      <p:cBhvr>
                                        <p:cTn id="24" dur="800" decel="100000" fill="hold"/>
                                        <p:tgtEl>
                                          <p:spTgt spid="12"/>
                                        </p:tgtEl>
                                        <p:attrNameLst>
                                          <p:attrName>ppt_x</p:attrName>
                                        </p:attrNameLst>
                                      </p:cBhvr>
                                      <p:tavLst>
                                        <p:tav tm="0">
                                          <p:val>
                                            <p:strVal val="#ppt_x+0.4"/>
                                          </p:val>
                                        </p:tav>
                                        <p:tav tm="100000">
                                          <p:val>
                                            <p:strVal val="#ppt_x-0.05"/>
                                          </p:val>
                                        </p:tav>
                                      </p:tavLst>
                                    </p:anim>
                                    <p:anim calcmode="lin" valueType="num">
                                      <p:cBhvr>
                                        <p:cTn id="25" dur="800" decel="100000" fill="hold"/>
                                        <p:tgtEl>
                                          <p:spTgt spid="12"/>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par>
                                <p:cTn id="28" presetID="9" presetClass="entr" presetSubtype="0" fill="hold" grpId="0" nodeType="withEffect">
                                  <p:stCondLst>
                                    <p:cond delay="1000"/>
                                  </p:stCondLst>
                                  <p:childTnLst>
                                    <p:set>
                                      <p:cBhvr>
                                        <p:cTn id="29" dur="1" fill="hold">
                                          <p:stCondLst>
                                            <p:cond delay="0"/>
                                          </p:stCondLst>
                                        </p:cTn>
                                        <p:tgtEl>
                                          <p:spTgt spid="6"/>
                                        </p:tgtEl>
                                        <p:attrNameLst>
                                          <p:attrName>style.visibility</p:attrName>
                                        </p:attrNameLst>
                                      </p:cBhvr>
                                      <p:to>
                                        <p:strVal val="visible"/>
                                      </p:to>
                                    </p:set>
                                    <p:animEffect transition="in" filter="dissolve">
                                      <p:cBhvr>
                                        <p:cTn id="30" dur="500"/>
                                        <p:tgtEl>
                                          <p:spTgt spid="6"/>
                                        </p:tgtEl>
                                      </p:cBhvr>
                                    </p:animEffect>
                                  </p:childTnLst>
                                </p:cTn>
                              </p:par>
                              <p:par>
                                <p:cTn id="31" presetID="9" presetClass="entr" presetSubtype="0" fill="hold" nodeType="withEffect">
                                  <p:stCondLst>
                                    <p:cond delay="1500"/>
                                  </p:stCondLst>
                                  <p:childTnLst>
                                    <p:set>
                                      <p:cBhvr>
                                        <p:cTn id="32" dur="1" fill="hold">
                                          <p:stCondLst>
                                            <p:cond delay="0"/>
                                          </p:stCondLst>
                                        </p:cTn>
                                        <p:tgtEl>
                                          <p:spTgt spid="17"/>
                                        </p:tgtEl>
                                        <p:attrNameLst>
                                          <p:attrName>style.visibility</p:attrName>
                                        </p:attrNameLst>
                                      </p:cBhvr>
                                      <p:to>
                                        <p:strVal val="visible"/>
                                      </p:to>
                                    </p:set>
                                    <p:animEffect transition="in" filter="dissolve">
                                      <p:cBhvr>
                                        <p:cTn id="33" dur="500"/>
                                        <p:tgtEl>
                                          <p:spTgt spid="17"/>
                                        </p:tgtEl>
                                      </p:cBhvr>
                                    </p:animEffect>
                                  </p:childTnLst>
                                </p:cTn>
                              </p:par>
                              <p:par>
                                <p:cTn id="34" presetID="9" presetClass="entr" presetSubtype="0" fill="hold" nodeType="withEffect">
                                  <p:stCondLst>
                                    <p:cond delay="1500"/>
                                  </p:stCondLst>
                                  <p:childTnLst>
                                    <p:set>
                                      <p:cBhvr>
                                        <p:cTn id="35" dur="1" fill="hold">
                                          <p:stCondLst>
                                            <p:cond delay="0"/>
                                          </p:stCondLst>
                                        </p:cTn>
                                        <p:tgtEl>
                                          <p:spTgt spid="18"/>
                                        </p:tgtEl>
                                        <p:attrNameLst>
                                          <p:attrName>style.visibility</p:attrName>
                                        </p:attrNameLst>
                                      </p:cBhvr>
                                      <p:to>
                                        <p:strVal val="visible"/>
                                      </p:to>
                                    </p:set>
                                    <p:animEffect transition="in" filter="dissolve">
                                      <p:cBhvr>
                                        <p:cTn id="36" dur="500"/>
                                        <p:tgtEl>
                                          <p:spTgt spid="18"/>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8"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slide(fromLeft)">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7"/>
                    </p:tgtEl>
                  </p:cond>
                </p:stCondLst>
                <p:endSync evt="end" delay="0">
                  <p:rtn val="all"/>
                </p:endSync>
                <p:childTnLst>
                  <p:par>
                    <p:cTn id="43" fill="hold">
                      <p:stCondLst>
                        <p:cond delay="0"/>
                      </p:stCondLst>
                      <p:childTnLst>
                        <p:par>
                          <p:cTn id="44" fill="hold">
                            <p:stCondLst>
                              <p:cond delay="0"/>
                            </p:stCondLst>
                            <p:childTnLst>
                              <p:par>
                                <p:cTn id="45" presetID="53"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childTnLst>
                          </p:cTn>
                        </p:par>
                      </p:childTnLst>
                    </p:cTn>
                  </p:par>
                </p:childTnLst>
              </p:cTn>
              <p:nextCondLst>
                <p:cond evt="onClick" delay="0">
                  <p:tgtEl>
                    <p:spTgt spid="17"/>
                  </p:tgtEl>
                </p:cond>
              </p:nextCondLst>
            </p:seq>
            <p:seq concurrent="1" nextAc="seek">
              <p:cTn id="50" restart="whenNotActive" fill="hold" evtFilter="cancelBubble" nodeType="interactiveSeq">
                <p:stCondLst>
                  <p:cond evt="onClick" delay="0">
                    <p:tgtEl>
                      <p:spTgt spid="16"/>
                    </p:tgtEl>
                  </p:cond>
                </p:stCondLst>
                <p:endSync evt="end" delay="0">
                  <p:rtn val="all"/>
                </p:endSync>
                <p:childTnLst>
                  <p:par>
                    <p:cTn id="51" fill="hold">
                      <p:stCondLst>
                        <p:cond delay="0"/>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55" restart="whenNotActive" fill="hold" evtFilter="cancelBubble" nodeType="interactiveSeq">
                <p:stCondLst>
                  <p:cond evt="onClick" delay="0">
                    <p:tgtEl>
                      <p:spTgt spid="18"/>
                    </p:tgtEl>
                  </p:cond>
                </p:stCondLst>
                <p:endSync evt="end" delay="0">
                  <p:rtn val="all"/>
                </p:endSync>
                <p:childTnLst>
                  <p:par>
                    <p:cTn id="56" fill="hold">
                      <p:stCondLst>
                        <p:cond delay="0"/>
                      </p:stCondLst>
                      <p:childTnLst>
                        <p:par>
                          <p:cTn id="57" fill="hold">
                            <p:stCondLst>
                              <p:cond delay="0"/>
                            </p:stCondLst>
                            <p:childTnLst>
                              <p:par>
                                <p:cTn id="58" presetID="53" presetClass="entr" presetSubtype="0" fill="hold" nodeType="clickEffect">
                                  <p:stCondLst>
                                    <p:cond delay="0"/>
                                  </p:stCondLst>
                                  <p:childTnLst>
                                    <p:set>
                                      <p:cBhvr>
                                        <p:cTn id="59" dur="1" fill="hold">
                                          <p:stCondLst>
                                            <p:cond delay="0"/>
                                          </p:stCondLst>
                                        </p:cTn>
                                        <p:tgtEl>
                                          <p:spTgt spid="93186"/>
                                        </p:tgtEl>
                                        <p:attrNameLst>
                                          <p:attrName>style.visibility</p:attrName>
                                        </p:attrNameLst>
                                      </p:cBhvr>
                                      <p:to>
                                        <p:strVal val="visible"/>
                                      </p:to>
                                    </p:set>
                                    <p:anim calcmode="lin" valueType="num">
                                      <p:cBhvr>
                                        <p:cTn id="60" dur="500" fill="hold"/>
                                        <p:tgtEl>
                                          <p:spTgt spid="93186"/>
                                        </p:tgtEl>
                                        <p:attrNameLst>
                                          <p:attrName>ppt_w</p:attrName>
                                        </p:attrNameLst>
                                      </p:cBhvr>
                                      <p:tavLst>
                                        <p:tav tm="0">
                                          <p:val>
                                            <p:fltVal val="0"/>
                                          </p:val>
                                        </p:tav>
                                        <p:tav tm="100000">
                                          <p:val>
                                            <p:strVal val="#ppt_w"/>
                                          </p:val>
                                        </p:tav>
                                      </p:tavLst>
                                    </p:anim>
                                    <p:anim calcmode="lin" valueType="num">
                                      <p:cBhvr>
                                        <p:cTn id="61" dur="500" fill="hold"/>
                                        <p:tgtEl>
                                          <p:spTgt spid="93186"/>
                                        </p:tgtEl>
                                        <p:attrNameLst>
                                          <p:attrName>ppt_h</p:attrName>
                                        </p:attrNameLst>
                                      </p:cBhvr>
                                      <p:tavLst>
                                        <p:tav tm="0">
                                          <p:val>
                                            <p:fltVal val="0"/>
                                          </p:val>
                                        </p:tav>
                                        <p:tav tm="100000">
                                          <p:val>
                                            <p:strVal val="#ppt_h"/>
                                          </p:val>
                                        </p:tav>
                                      </p:tavLst>
                                    </p:anim>
                                    <p:animEffect transition="in" filter="fade">
                                      <p:cBhvr>
                                        <p:cTn id="62" dur="500"/>
                                        <p:tgtEl>
                                          <p:spTgt spid="93186"/>
                                        </p:tgtEl>
                                      </p:cBhvr>
                                    </p:animEffect>
                                  </p:childTnLst>
                                </p:cTn>
                              </p:par>
                            </p:childTnLst>
                          </p:cTn>
                        </p:par>
                      </p:childTnLst>
                    </p:cTn>
                  </p:par>
                </p:childTnLst>
              </p:cTn>
              <p:nextCondLst>
                <p:cond evt="onClick" delay="0">
                  <p:tgtEl>
                    <p:spTgt spid="18"/>
                  </p:tgtEl>
                </p:cond>
              </p:nextCondLst>
            </p:seq>
            <p:seq concurrent="1" nextAc="seek">
              <p:cTn id="63" restart="whenNotActive" fill="hold" evtFilter="cancelBubble" nodeType="interactiveSeq">
                <p:stCondLst>
                  <p:cond evt="onClick" delay="0">
                    <p:tgtEl>
                      <p:spTgt spid="93186"/>
                    </p:tgtEl>
                  </p:cond>
                </p:stCondLst>
                <p:endSync evt="end" delay="0">
                  <p:rtn val="all"/>
                </p:endSync>
                <p:childTnLst>
                  <p:par>
                    <p:cTn id="64" fill="hold">
                      <p:stCondLst>
                        <p:cond delay="0"/>
                      </p:stCondLst>
                      <p:childTnLst>
                        <p:par>
                          <p:cTn id="65" fill="hold">
                            <p:stCondLst>
                              <p:cond delay="0"/>
                            </p:stCondLst>
                            <p:childTnLst>
                              <p:par>
                                <p:cTn id="66" presetID="1" presetClass="exit" presetSubtype="0" fill="hold" nodeType="clickEffect">
                                  <p:stCondLst>
                                    <p:cond delay="0"/>
                                  </p:stCondLst>
                                  <p:childTnLst>
                                    <p:set>
                                      <p:cBhvr>
                                        <p:cTn id="67" dur="1" fill="hold">
                                          <p:stCondLst>
                                            <p:cond delay="0"/>
                                          </p:stCondLst>
                                        </p:cTn>
                                        <p:tgtEl>
                                          <p:spTgt spid="93186"/>
                                        </p:tgtEl>
                                        <p:attrNameLst>
                                          <p:attrName>style.visibility</p:attrName>
                                        </p:attrNameLst>
                                      </p:cBhvr>
                                      <p:to>
                                        <p:strVal val="hidden"/>
                                      </p:to>
                                    </p:set>
                                  </p:childTnLst>
                                </p:cTn>
                              </p:par>
                            </p:childTnLst>
                          </p:cTn>
                        </p:par>
                      </p:childTnLst>
                    </p:cTn>
                  </p:par>
                </p:childTnLst>
              </p:cTn>
              <p:nextCondLst>
                <p:cond evt="onClick" delay="0">
                  <p:tgtEl>
                    <p:spTgt spid="93186"/>
                  </p:tgtEl>
                </p:cond>
              </p:nextCondLst>
            </p:seq>
          </p:childTnLst>
        </p:cTn>
      </p:par>
    </p:tnLst>
    <p:bldLst>
      <p:bldP spid="4" grpId="0" uiExpand="1" build="p"/>
      <p:bldP spid="11" grpId="0"/>
      <p:bldP spid="6" grpId="0" animBg="1"/>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88640"/>
            <a:ext cx="8640960" cy="923330"/>
          </a:xfrm>
          <a:prstGeom prst="rect">
            <a:avLst/>
          </a:prstGeom>
        </p:spPr>
        <p:txBody>
          <a:bodyPr wrap="square">
            <a:spAutoFit/>
          </a:bodyPr>
          <a:lstStyle/>
          <a:p>
            <a:pPr algn="just"/>
            <a:r>
              <a:rPr lang="fr-FR" u="sng" dirty="0"/>
              <a:t>Remarque :</a:t>
            </a:r>
            <a:r>
              <a:rPr lang="fr-FR" dirty="0"/>
              <a:t> en solution comme à l'état solide, il y a transfert du proton de l'acide carboxylique sur l'amine pour donner une entité neutre, appelée </a:t>
            </a:r>
            <a:r>
              <a:rPr lang="fr-FR" b="1" dirty="0" err="1"/>
              <a:t>zwitterion</a:t>
            </a:r>
            <a:r>
              <a:rPr lang="fr-FR" dirty="0"/>
              <a:t> (ou </a:t>
            </a:r>
            <a:r>
              <a:rPr lang="fr-FR" b="1" dirty="0" err="1"/>
              <a:t>amphion</a:t>
            </a:r>
            <a:r>
              <a:rPr lang="fr-FR" dirty="0"/>
              <a:t>) :</a:t>
            </a:r>
          </a:p>
        </p:txBody>
      </p:sp>
      <p:pic>
        <p:nvPicPr>
          <p:cNvPr id="5" name="Image 4" descr="http://chimge.unil.ch/Fr/ph/images/aa1.gif"/>
          <p:cNvPicPr/>
          <p:nvPr/>
        </p:nvPicPr>
        <p:blipFill>
          <a:blip r:embed="rId2" cstate="print"/>
          <a:srcRect/>
          <a:stretch>
            <a:fillRect/>
          </a:stretch>
        </p:blipFill>
        <p:spPr bwMode="auto">
          <a:xfrm>
            <a:off x="2328445" y="1268760"/>
            <a:ext cx="4487111" cy="1800200"/>
          </a:xfrm>
          <a:prstGeom prst="rect">
            <a:avLst/>
          </a:prstGeom>
          <a:noFill/>
          <a:ln w="9525">
            <a:noFill/>
            <a:miter lim="800000"/>
            <a:headEnd/>
            <a:tailEnd/>
          </a:ln>
        </p:spPr>
      </p:pic>
      <p:sp>
        <p:nvSpPr>
          <p:cNvPr id="6" name="Rectangle 5"/>
          <p:cNvSpPr/>
          <p:nvPr/>
        </p:nvSpPr>
        <p:spPr>
          <a:xfrm>
            <a:off x="251520" y="3284984"/>
            <a:ext cx="6156109" cy="369332"/>
          </a:xfrm>
          <a:prstGeom prst="rect">
            <a:avLst/>
          </a:prstGeom>
        </p:spPr>
        <p:txBody>
          <a:bodyPr wrap="none">
            <a:spAutoFit/>
          </a:bodyPr>
          <a:lstStyle/>
          <a:p>
            <a:r>
              <a:rPr lang="fr-FR" dirty="0">
                <a:sym typeface="Symbol"/>
              </a:rPr>
              <a:t></a:t>
            </a:r>
            <a:r>
              <a:rPr lang="fr-FR" dirty="0"/>
              <a:t> Les acides </a:t>
            </a:r>
            <a:r>
              <a:rPr lang="fr-FR" dirty="0">
                <a:sym typeface="Symbol"/>
              </a:rPr>
              <a:t></a:t>
            </a:r>
            <a:r>
              <a:rPr lang="fr-FR" dirty="0"/>
              <a:t>-aminés ont donc un comportement amphotère.</a:t>
            </a:r>
          </a:p>
        </p:txBody>
      </p:sp>
      <p:sp>
        <p:nvSpPr>
          <p:cNvPr id="7" name="Rectangle 6"/>
          <p:cNvSpPr/>
          <p:nvPr/>
        </p:nvSpPr>
        <p:spPr>
          <a:xfrm>
            <a:off x="251520" y="3646765"/>
            <a:ext cx="3200107" cy="369332"/>
          </a:xfrm>
          <a:prstGeom prst="rect">
            <a:avLst/>
          </a:prstGeom>
        </p:spPr>
        <p:txBody>
          <a:bodyPr wrap="none">
            <a:spAutoFit/>
          </a:bodyPr>
          <a:lstStyle/>
          <a:p>
            <a:pPr marL="342900" indent="-342900"/>
            <a:r>
              <a:rPr lang="fr-FR" dirty="0">
                <a:solidFill>
                  <a:srgbClr val="0070C0"/>
                </a:solidFill>
                <a:uFill>
                  <a:solidFill>
                    <a:srgbClr val="FF0000"/>
                  </a:solidFill>
                </a:uFill>
              </a:rPr>
              <a:t>3.2. </a:t>
            </a:r>
            <a:r>
              <a:rPr lang="fr-FR" u="sng" dirty="0">
                <a:solidFill>
                  <a:srgbClr val="0070C0"/>
                </a:solidFill>
                <a:uFill>
                  <a:solidFill>
                    <a:srgbClr val="FF0000"/>
                  </a:solidFill>
                </a:uFill>
              </a:rPr>
              <a:t>Domaine de prédominance</a:t>
            </a:r>
          </a:p>
        </p:txBody>
      </p:sp>
      <p:sp>
        <p:nvSpPr>
          <p:cNvPr id="8" name="Rectangle 7"/>
          <p:cNvSpPr/>
          <p:nvPr/>
        </p:nvSpPr>
        <p:spPr>
          <a:xfrm>
            <a:off x="323528" y="4149080"/>
            <a:ext cx="2465740" cy="369332"/>
          </a:xfrm>
          <a:prstGeom prst="rect">
            <a:avLst/>
          </a:prstGeom>
          <a:solidFill>
            <a:srgbClr val="FFFF00"/>
          </a:solidFill>
          <a:ln>
            <a:solidFill>
              <a:schemeClr val="accent1"/>
            </a:solidFill>
          </a:ln>
        </p:spPr>
        <p:txBody>
          <a:bodyPr wrap="none">
            <a:spAutoFit/>
          </a:bodyPr>
          <a:lstStyle/>
          <a:p>
            <a:r>
              <a:rPr lang="fr-FR" dirty="0"/>
              <a:t>Les acides carboxyliques</a:t>
            </a:r>
          </a:p>
        </p:txBody>
      </p:sp>
      <p:pic>
        <p:nvPicPr>
          <p:cNvPr id="94210" name="Picture 2"/>
          <p:cNvPicPr>
            <a:picLocks noChangeAspect="1" noChangeArrowheads="1"/>
          </p:cNvPicPr>
          <p:nvPr/>
        </p:nvPicPr>
        <p:blipFill>
          <a:blip r:embed="rId3" cstate="print"/>
          <a:srcRect/>
          <a:stretch>
            <a:fillRect/>
          </a:stretch>
        </p:blipFill>
        <p:spPr bwMode="auto">
          <a:xfrm>
            <a:off x="419179" y="4797152"/>
            <a:ext cx="8305642" cy="1800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lide(from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ssolv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30" presetClass="entr" presetSubtype="0" fill="hold" nodeType="clickEffect">
                                  <p:stCondLst>
                                    <p:cond delay="0"/>
                                  </p:stCondLst>
                                  <p:childTnLst>
                                    <p:set>
                                      <p:cBhvr>
                                        <p:cTn id="32" dur="1" fill="hold">
                                          <p:stCondLst>
                                            <p:cond delay="0"/>
                                          </p:stCondLst>
                                        </p:cTn>
                                        <p:tgtEl>
                                          <p:spTgt spid="94210"/>
                                        </p:tgtEl>
                                        <p:attrNameLst>
                                          <p:attrName>style.visibility</p:attrName>
                                        </p:attrNameLst>
                                      </p:cBhvr>
                                      <p:to>
                                        <p:strVal val="visible"/>
                                      </p:to>
                                    </p:set>
                                    <p:animEffect transition="in" filter="fade">
                                      <p:cBhvr>
                                        <p:cTn id="33" dur="800" decel="100000"/>
                                        <p:tgtEl>
                                          <p:spTgt spid="94210"/>
                                        </p:tgtEl>
                                      </p:cBhvr>
                                    </p:animEffect>
                                    <p:anim calcmode="lin" valueType="num">
                                      <p:cBhvr>
                                        <p:cTn id="34" dur="800" decel="100000" fill="hold"/>
                                        <p:tgtEl>
                                          <p:spTgt spid="94210"/>
                                        </p:tgtEl>
                                        <p:attrNameLst>
                                          <p:attrName>style.rotation</p:attrName>
                                        </p:attrNameLst>
                                      </p:cBhvr>
                                      <p:tavLst>
                                        <p:tav tm="0">
                                          <p:val>
                                            <p:fltVal val="-90"/>
                                          </p:val>
                                        </p:tav>
                                        <p:tav tm="100000">
                                          <p:val>
                                            <p:fltVal val="0"/>
                                          </p:val>
                                        </p:tav>
                                      </p:tavLst>
                                    </p:anim>
                                    <p:anim calcmode="lin" valueType="num">
                                      <p:cBhvr>
                                        <p:cTn id="35" dur="800" decel="100000" fill="hold"/>
                                        <p:tgtEl>
                                          <p:spTgt spid="94210"/>
                                        </p:tgtEl>
                                        <p:attrNameLst>
                                          <p:attrName>ppt_x</p:attrName>
                                        </p:attrNameLst>
                                      </p:cBhvr>
                                      <p:tavLst>
                                        <p:tav tm="0">
                                          <p:val>
                                            <p:strVal val="#ppt_x+0.4"/>
                                          </p:val>
                                        </p:tav>
                                        <p:tav tm="100000">
                                          <p:val>
                                            <p:strVal val="#ppt_x-0.05"/>
                                          </p:val>
                                        </p:tav>
                                      </p:tavLst>
                                    </p:anim>
                                    <p:anim calcmode="lin" valueType="num">
                                      <p:cBhvr>
                                        <p:cTn id="36" dur="800" decel="100000" fill="hold"/>
                                        <p:tgtEl>
                                          <p:spTgt spid="94210"/>
                                        </p:tgtEl>
                                        <p:attrNameLst>
                                          <p:attrName>ppt_y</p:attrName>
                                        </p:attrNameLst>
                                      </p:cBhvr>
                                      <p:tavLst>
                                        <p:tav tm="0">
                                          <p:val>
                                            <p:strVal val="#ppt_y-0.4"/>
                                          </p:val>
                                        </p:tav>
                                        <p:tav tm="100000">
                                          <p:val>
                                            <p:strVal val="#ppt_y+0.1"/>
                                          </p:val>
                                        </p:tav>
                                      </p:tavLst>
                                    </p:anim>
                                    <p:anim calcmode="lin" valueType="num">
                                      <p:cBhvr>
                                        <p:cTn id="37" dur="200" accel="100000" fill="hold">
                                          <p:stCondLst>
                                            <p:cond delay="800"/>
                                          </p:stCondLst>
                                        </p:cTn>
                                        <p:tgtEl>
                                          <p:spTgt spid="94210"/>
                                        </p:tgtEl>
                                        <p:attrNameLst>
                                          <p:attrName>ppt_x</p:attrName>
                                        </p:attrNameLst>
                                      </p:cBhvr>
                                      <p:tavLst>
                                        <p:tav tm="0">
                                          <p:val>
                                            <p:strVal val="#ppt_x-0.05"/>
                                          </p:val>
                                        </p:tav>
                                        <p:tav tm="100000">
                                          <p:val>
                                            <p:strVal val="#ppt_x"/>
                                          </p:val>
                                        </p:tav>
                                      </p:tavLst>
                                    </p:anim>
                                    <p:anim calcmode="lin" valueType="num">
                                      <p:cBhvr>
                                        <p:cTn id="38" dur="200" accel="100000" fill="hold">
                                          <p:stCondLst>
                                            <p:cond delay="800"/>
                                          </p:stCondLst>
                                        </p:cTn>
                                        <p:tgtEl>
                                          <p:spTgt spid="9421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1215397" cy="369332"/>
          </a:xfrm>
          <a:prstGeom prst="rect">
            <a:avLst/>
          </a:prstGeom>
          <a:solidFill>
            <a:srgbClr val="FFFF00"/>
          </a:solidFill>
          <a:ln>
            <a:solidFill>
              <a:schemeClr val="accent1"/>
            </a:solidFill>
          </a:ln>
        </p:spPr>
        <p:txBody>
          <a:bodyPr wrap="none">
            <a:spAutoFit/>
          </a:bodyPr>
          <a:lstStyle/>
          <a:p>
            <a:r>
              <a:rPr lang="fr-FR" dirty="0"/>
              <a:t>Les amines</a:t>
            </a:r>
          </a:p>
        </p:txBody>
      </p:sp>
      <p:pic>
        <p:nvPicPr>
          <p:cNvPr id="95234" name="Picture 2"/>
          <p:cNvPicPr>
            <a:picLocks noChangeAspect="1" noChangeArrowheads="1"/>
          </p:cNvPicPr>
          <p:nvPr/>
        </p:nvPicPr>
        <p:blipFill>
          <a:blip r:embed="rId2" cstate="print"/>
          <a:srcRect/>
          <a:stretch>
            <a:fillRect/>
          </a:stretch>
        </p:blipFill>
        <p:spPr bwMode="auto">
          <a:xfrm>
            <a:off x="233772" y="620688"/>
            <a:ext cx="8676456" cy="1836798"/>
          </a:xfrm>
          <a:prstGeom prst="rect">
            <a:avLst/>
          </a:prstGeom>
          <a:noFill/>
          <a:ln w="9525">
            <a:noFill/>
            <a:miter lim="800000"/>
            <a:headEnd/>
            <a:tailEnd/>
          </a:ln>
        </p:spPr>
      </p:pic>
      <p:sp>
        <p:nvSpPr>
          <p:cNvPr id="6" name="Rectangle 5"/>
          <p:cNvSpPr/>
          <p:nvPr/>
        </p:nvSpPr>
        <p:spPr>
          <a:xfrm>
            <a:off x="179512" y="2564904"/>
            <a:ext cx="2073003" cy="369332"/>
          </a:xfrm>
          <a:prstGeom prst="rect">
            <a:avLst/>
          </a:prstGeom>
          <a:solidFill>
            <a:srgbClr val="FFFF00"/>
          </a:solidFill>
          <a:ln>
            <a:solidFill>
              <a:schemeClr val="accent1"/>
            </a:solidFill>
          </a:ln>
        </p:spPr>
        <p:txBody>
          <a:bodyPr wrap="none">
            <a:spAutoFit/>
          </a:bodyPr>
          <a:lstStyle/>
          <a:p>
            <a:r>
              <a:rPr lang="fr-FR" dirty="0"/>
              <a:t>Les acides </a:t>
            </a:r>
            <a:r>
              <a:rPr lang="fr-FR" dirty="0">
                <a:sym typeface="Symbol"/>
              </a:rPr>
              <a:t></a:t>
            </a:r>
            <a:r>
              <a:rPr lang="fr-FR" dirty="0"/>
              <a:t>-aminés</a:t>
            </a:r>
          </a:p>
        </p:txBody>
      </p:sp>
      <p:pic>
        <p:nvPicPr>
          <p:cNvPr id="95235" name="Picture 3"/>
          <p:cNvPicPr>
            <a:picLocks noChangeAspect="1" noChangeArrowheads="1"/>
          </p:cNvPicPr>
          <p:nvPr/>
        </p:nvPicPr>
        <p:blipFill>
          <a:blip r:embed="rId3" cstate="print"/>
          <a:srcRect/>
          <a:stretch>
            <a:fillRect/>
          </a:stretch>
        </p:blipFill>
        <p:spPr bwMode="auto">
          <a:xfrm>
            <a:off x="1187624" y="2996952"/>
            <a:ext cx="7187696" cy="386104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95234"/>
                                        </p:tgtEl>
                                        <p:attrNameLst>
                                          <p:attrName>style.visibility</p:attrName>
                                        </p:attrNameLst>
                                      </p:cBhvr>
                                      <p:to>
                                        <p:strVal val="visible"/>
                                      </p:to>
                                    </p:set>
                                    <p:animEffect transition="in" filter="fade">
                                      <p:cBhvr>
                                        <p:cTn id="7" dur="800" decel="100000"/>
                                        <p:tgtEl>
                                          <p:spTgt spid="95234"/>
                                        </p:tgtEl>
                                      </p:cBhvr>
                                    </p:animEffect>
                                    <p:anim calcmode="lin" valueType="num">
                                      <p:cBhvr>
                                        <p:cTn id="8" dur="800" decel="100000" fill="hold"/>
                                        <p:tgtEl>
                                          <p:spTgt spid="95234"/>
                                        </p:tgtEl>
                                        <p:attrNameLst>
                                          <p:attrName>style.rotation</p:attrName>
                                        </p:attrNameLst>
                                      </p:cBhvr>
                                      <p:tavLst>
                                        <p:tav tm="0">
                                          <p:val>
                                            <p:fltVal val="-90"/>
                                          </p:val>
                                        </p:tav>
                                        <p:tav tm="100000">
                                          <p:val>
                                            <p:fltVal val="0"/>
                                          </p:val>
                                        </p:tav>
                                      </p:tavLst>
                                    </p:anim>
                                    <p:anim calcmode="lin" valueType="num">
                                      <p:cBhvr>
                                        <p:cTn id="9" dur="800" decel="100000" fill="hold"/>
                                        <p:tgtEl>
                                          <p:spTgt spid="95234"/>
                                        </p:tgtEl>
                                        <p:attrNameLst>
                                          <p:attrName>ppt_x</p:attrName>
                                        </p:attrNameLst>
                                      </p:cBhvr>
                                      <p:tavLst>
                                        <p:tav tm="0">
                                          <p:val>
                                            <p:strVal val="#ppt_x+0.4"/>
                                          </p:val>
                                        </p:tav>
                                        <p:tav tm="100000">
                                          <p:val>
                                            <p:strVal val="#ppt_x-0.05"/>
                                          </p:val>
                                        </p:tav>
                                      </p:tavLst>
                                    </p:anim>
                                    <p:anim calcmode="lin" valueType="num">
                                      <p:cBhvr>
                                        <p:cTn id="10" dur="800" decel="100000" fill="hold"/>
                                        <p:tgtEl>
                                          <p:spTgt spid="952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952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95234"/>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95235"/>
                                        </p:tgtEl>
                                        <p:attrNameLst>
                                          <p:attrName>style.visibility</p:attrName>
                                        </p:attrNameLst>
                                      </p:cBhvr>
                                      <p:to>
                                        <p:strVal val="visible"/>
                                      </p:to>
                                    </p:set>
                                    <p:animEffect transition="in" filter="fade">
                                      <p:cBhvr>
                                        <p:cTn id="22" dur="800" decel="100000"/>
                                        <p:tgtEl>
                                          <p:spTgt spid="95235"/>
                                        </p:tgtEl>
                                      </p:cBhvr>
                                    </p:animEffect>
                                    <p:anim calcmode="lin" valueType="num">
                                      <p:cBhvr>
                                        <p:cTn id="23" dur="800" decel="100000" fill="hold"/>
                                        <p:tgtEl>
                                          <p:spTgt spid="95235"/>
                                        </p:tgtEl>
                                        <p:attrNameLst>
                                          <p:attrName>style.rotation</p:attrName>
                                        </p:attrNameLst>
                                      </p:cBhvr>
                                      <p:tavLst>
                                        <p:tav tm="0">
                                          <p:val>
                                            <p:fltVal val="-90"/>
                                          </p:val>
                                        </p:tav>
                                        <p:tav tm="100000">
                                          <p:val>
                                            <p:fltVal val="0"/>
                                          </p:val>
                                        </p:tav>
                                      </p:tavLst>
                                    </p:anim>
                                    <p:anim calcmode="lin" valueType="num">
                                      <p:cBhvr>
                                        <p:cTn id="24" dur="800" decel="100000" fill="hold"/>
                                        <p:tgtEl>
                                          <p:spTgt spid="95235"/>
                                        </p:tgtEl>
                                        <p:attrNameLst>
                                          <p:attrName>ppt_x</p:attrName>
                                        </p:attrNameLst>
                                      </p:cBhvr>
                                      <p:tavLst>
                                        <p:tav tm="0">
                                          <p:val>
                                            <p:strVal val="#ppt_x+0.4"/>
                                          </p:val>
                                        </p:tav>
                                        <p:tav tm="100000">
                                          <p:val>
                                            <p:strVal val="#ppt_x-0.05"/>
                                          </p:val>
                                        </p:tav>
                                      </p:tavLst>
                                    </p:anim>
                                    <p:anim calcmode="lin" valueType="num">
                                      <p:cBhvr>
                                        <p:cTn id="25" dur="800" decel="100000" fill="hold"/>
                                        <p:tgtEl>
                                          <p:spTgt spid="95235"/>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95235"/>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9523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979548"/>
            <a:ext cx="1185261" cy="369332"/>
          </a:xfrm>
          <a:prstGeom prst="rect">
            <a:avLst/>
          </a:prstGeom>
        </p:spPr>
        <p:txBody>
          <a:bodyPr wrap="none">
            <a:spAutoFit/>
          </a:bodyPr>
          <a:lstStyle/>
          <a:p>
            <a:r>
              <a:rPr lang="fr-FR" u="sng" dirty="0"/>
              <a:t>Exemples :</a:t>
            </a:r>
            <a:endParaRPr lang="fr-FR" dirty="0"/>
          </a:p>
        </p:txBody>
      </p:sp>
      <p:pic>
        <p:nvPicPr>
          <p:cNvPr id="96258" name="Picture 2"/>
          <p:cNvPicPr>
            <a:picLocks noChangeAspect="1" noChangeArrowheads="1"/>
          </p:cNvPicPr>
          <p:nvPr/>
        </p:nvPicPr>
        <p:blipFill>
          <a:blip r:embed="rId2" cstate="print"/>
          <a:srcRect/>
          <a:stretch>
            <a:fillRect/>
          </a:stretch>
        </p:blipFill>
        <p:spPr bwMode="auto">
          <a:xfrm>
            <a:off x="1584000" y="2411596"/>
            <a:ext cx="5976000" cy="1116000"/>
          </a:xfrm>
          <a:prstGeom prst="rect">
            <a:avLst/>
          </a:prstGeom>
          <a:noFill/>
          <a:ln w="9525">
            <a:noFill/>
            <a:miter lim="800000"/>
            <a:headEnd/>
            <a:tailEnd/>
          </a:ln>
        </p:spPr>
      </p:pic>
      <p:sp>
        <p:nvSpPr>
          <p:cNvPr id="9" name="Rectangle 8"/>
          <p:cNvSpPr/>
          <p:nvPr/>
        </p:nvSpPr>
        <p:spPr>
          <a:xfrm>
            <a:off x="251520" y="3590312"/>
            <a:ext cx="4545347" cy="369332"/>
          </a:xfrm>
          <a:prstGeom prst="rect">
            <a:avLst/>
          </a:prstGeom>
        </p:spPr>
        <p:txBody>
          <a:bodyPr wrap="none">
            <a:spAutoFit/>
          </a:bodyPr>
          <a:lstStyle/>
          <a:p>
            <a:r>
              <a:rPr lang="fr-FR" u="sng" dirty="0"/>
              <a:t>Exercices :</a:t>
            </a:r>
            <a:r>
              <a:rPr lang="fr-FR" dirty="0"/>
              <a:t> n°23 p196, n°38 p200 et n°39 p200 </a:t>
            </a:r>
          </a:p>
        </p:txBody>
      </p:sp>
      <p:sp>
        <p:nvSpPr>
          <p:cNvPr id="5" name="Rectangle 4">
            <a:extLst>
              <a:ext uri="{FF2B5EF4-FFF2-40B4-BE49-F238E27FC236}">
                <a16:creationId xmlns:a16="http://schemas.microsoft.com/office/drawing/2014/main" id="{1AC0E6FE-C3C0-4CC7-B467-2BE977F6AF9B}"/>
              </a:ext>
            </a:extLst>
          </p:cNvPr>
          <p:cNvSpPr/>
          <p:nvPr/>
        </p:nvSpPr>
        <p:spPr>
          <a:xfrm>
            <a:off x="179512" y="3995772"/>
            <a:ext cx="2405210" cy="369332"/>
          </a:xfrm>
          <a:prstGeom prst="rect">
            <a:avLst/>
          </a:prstGeom>
        </p:spPr>
        <p:txBody>
          <a:bodyPr wrap="none">
            <a:spAutoFit/>
          </a:bodyPr>
          <a:lstStyle/>
          <a:p>
            <a:pPr marL="342900" indent="-342900"/>
            <a:r>
              <a:rPr lang="fr-FR" dirty="0">
                <a:solidFill>
                  <a:srgbClr val="0070C0"/>
                </a:solidFill>
                <a:uFill>
                  <a:solidFill>
                    <a:srgbClr val="FF0000"/>
                  </a:solidFill>
                </a:uFill>
              </a:rPr>
              <a:t>4. </a:t>
            </a:r>
            <a:r>
              <a:rPr lang="fr-FR" u="sng" dirty="0">
                <a:solidFill>
                  <a:srgbClr val="0070C0"/>
                </a:solidFill>
                <a:uFill>
                  <a:solidFill>
                    <a:srgbClr val="FF0000"/>
                  </a:solidFill>
                </a:uFill>
              </a:rPr>
              <a:t>Les solutions tampon</a:t>
            </a:r>
          </a:p>
        </p:txBody>
      </p:sp>
      <p:pic>
        <p:nvPicPr>
          <p:cNvPr id="6" name="il_fi" descr="http://acide-basique-aliments.com/wp-content/uploads/2012/08/ph2.jpg">
            <a:extLst>
              <a:ext uri="{FF2B5EF4-FFF2-40B4-BE49-F238E27FC236}">
                <a16:creationId xmlns:a16="http://schemas.microsoft.com/office/drawing/2014/main" id="{DB05F3AF-42F6-4EFD-8C36-2C6E060808DA}"/>
              </a:ext>
            </a:extLst>
          </p:cNvPr>
          <p:cNvPicPr/>
          <p:nvPr/>
        </p:nvPicPr>
        <p:blipFill>
          <a:blip r:embed="rId3" cstate="print"/>
          <a:srcRect t="8134" b="8569"/>
          <a:stretch>
            <a:fillRect/>
          </a:stretch>
        </p:blipFill>
        <p:spPr bwMode="auto">
          <a:xfrm>
            <a:off x="630209" y="4293096"/>
            <a:ext cx="7883582" cy="1512168"/>
          </a:xfrm>
          <a:prstGeom prst="rect">
            <a:avLst/>
          </a:prstGeom>
          <a:noFill/>
          <a:ln w="9525">
            <a:noFill/>
            <a:miter lim="800000"/>
            <a:headEnd/>
            <a:tailEnd/>
          </a:ln>
        </p:spPr>
      </p:pic>
      <p:sp>
        <p:nvSpPr>
          <p:cNvPr id="7" name="Rectangle 6">
            <a:extLst>
              <a:ext uri="{FF2B5EF4-FFF2-40B4-BE49-F238E27FC236}">
                <a16:creationId xmlns:a16="http://schemas.microsoft.com/office/drawing/2014/main" id="{52303EF1-AD20-4CFD-AF73-C431679FFBCF}"/>
              </a:ext>
            </a:extLst>
          </p:cNvPr>
          <p:cNvSpPr/>
          <p:nvPr/>
        </p:nvSpPr>
        <p:spPr>
          <a:xfrm>
            <a:off x="179512" y="5890046"/>
            <a:ext cx="8784976" cy="923330"/>
          </a:xfrm>
          <a:prstGeom prst="rect">
            <a:avLst/>
          </a:prstGeom>
        </p:spPr>
        <p:txBody>
          <a:bodyPr wrap="square">
            <a:spAutoFit/>
          </a:bodyPr>
          <a:lstStyle/>
          <a:p>
            <a:pPr algn="just"/>
            <a:r>
              <a:rPr lang="fr-FR" i="1" dirty="0">
                <a:solidFill>
                  <a:schemeClr val="bg1">
                    <a:lumMod val="50000"/>
                  </a:schemeClr>
                </a:solidFill>
              </a:rPr>
              <a:t>Dans le corps humain, le pH du sang est maintenu de manière précise entre 7,35 et 7,45. Cette régulation est assurée par la présence de plusieurs couples acido-basiques, dissous dans le plasma sanguin et qui exercent un effet dit « tampon ».</a:t>
            </a:r>
          </a:p>
        </p:txBody>
      </p:sp>
      <p:pic>
        <p:nvPicPr>
          <p:cNvPr id="2" name="Image 1">
            <a:extLst>
              <a:ext uri="{FF2B5EF4-FFF2-40B4-BE49-F238E27FC236}">
                <a16:creationId xmlns:a16="http://schemas.microsoft.com/office/drawing/2014/main" id="{CF0285AA-B5D0-F74C-866E-C0198879D9E6}"/>
              </a:ext>
            </a:extLst>
          </p:cNvPr>
          <p:cNvPicPr>
            <a:picLocks noChangeAspect="1"/>
          </p:cNvPicPr>
          <p:nvPr/>
        </p:nvPicPr>
        <p:blipFill rotWithShape="1">
          <a:blip r:embed="rId4"/>
          <a:srcRect b="2871"/>
          <a:stretch/>
        </p:blipFill>
        <p:spPr bwMode="auto">
          <a:xfrm>
            <a:off x="1290220" y="526660"/>
            <a:ext cx="6563561" cy="1476000"/>
          </a:xfrm>
          <a:prstGeom prst="rect">
            <a:avLst/>
          </a:prstGeom>
          <a:ln>
            <a:noFill/>
          </a:ln>
          <a:extLst>
            <a:ext uri="{53640926-AAD7-44D8-BBD7-CCE9431645EC}">
              <a14:shadowObscured xmlns:a14="http://schemas.microsoft.com/office/drawing/2010/main"/>
            </a:ext>
          </a:extLst>
        </p:spPr>
      </p:pic>
      <p:sp>
        <p:nvSpPr>
          <p:cNvPr id="8" name="Rectangle 7">
            <a:extLst>
              <a:ext uri="{FF2B5EF4-FFF2-40B4-BE49-F238E27FC236}">
                <a16:creationId xmlns:a16="http://schemas.microsoft.com/office/drawing/2014/main" id="{04B04026-3FA4-97F2-7984-34F605FEE2C3}"/>
              </a:ext>
            </a:extLst>
          </p:cNvPr>
          <p:cNvSpPr/>
          <p:nvPr/>
        </p:nvSpPr>
        <p:spPr>
          <a:xfrm>
            <a:off x="179512" y="102786"/>
            <a:ext cx="1290931" cy="369332"/>
          </a:xfrm>
          <a:prstGeom prst="rect">
            <a:avLst/>
          </a:prstGeom>
        </p:spPr>
        <p:txBody>
          <a:bodyPr wrap="none">
            <a:spAutoFit/>
          </a:bodyPr>
          <a:lstStyle/>
          <a:p>
            <a:r>
              <a:rPr lang="fr-FR" u="sng" dirty="0"/>
              <a:t>En résumé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96258"/>
                                        </p:tgtEl>
                                        <p:attrNameLst>
                                          <p:attrName>style.visibility</p:attrName>
                                        </p:attrNameLst>
                                      </p:cBhvr>
                                      <p:to>
                                        <p:strVal val="visible"/>
                                      </p:to>
                                    </p:set>
                                    <p:animEffect transition="in" filter="dissolve">
                                      <p:cBhvr>
                                        <p:cTn id="12" dur="500"/>
                                        <p:tgtEl>
                                          <p:spTgt spid="9625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lide(fromBottom)">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0"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800" decel="100000"/>
                                        <p:tgtEl>
                                          <p:spTgt spid="6"/>
                                        </p:tgtEl>
                                      </p:cBhvr>
                                    </p:animEffect>
                                    <p:anim calcmode="lin" valueType="num">
                                      <p:cBhvr>
                                        <p:cTn id="29" dur="800" decel="100000" fill="hold"/>
                                        <p:tgtEl>
                                          <p:spTgt spid="6"/>
                                        </p:tgtEl>
                                        <p:attrNameLst>
                                          <p:attrName>style.rotation</p:attrName>
                                        </p:attrNameLst>
                                      </p:cBhvr>
                                      <p:tavLst>
                                        <p:tav tm="0">
                                          <p:val>
                                            <p:fltVal val="-90"/>
                                          </p:val>
                                        </p:tav>
                                        <p:tav tm="100000">
                                          <p:val>
                                            <p:fltVal val="0"/>
                                          </p:val>
                                        </p:tav>
                                      </p:tavLst>
                                    </p:anim>
                                    <p:anim calcmode="lin" valueType="num">
                                      <p:cBhvr>
                                        <p:cTn id="30" dur="800" decel="100000" fill="hold"/>
                                        <p:tgtEl>
                                          <p:spTgt spid="6"/>
                                        </p:tgtEl>
                                        <p:attrNameLst>
                                          <p:attrName>ppt_x</p:attrName>
                                        </p:attrNameLst>
                                      </p:cBhvr>
                                      <p:tavLst>
                                        <p:tav tm="0">
                                          <p:val>
                                            <p:strVal val="#ppt_x+0.4"/>
                                          </p:val>
                                        </p:tav>
                                        <p:tav tm="100000">
                                          <p:val>
                                            <p:strVal val="#ppt_x-0.05"/>
                                          </p:val>
                                        </p:tav>
                                      </p:tavLst>
                                    </p:anim>
                                    <p:anim calcmode="lin" valueType="num">
                                      <p:cBhvr>
                                        <p:cTn id="31" dur="800" decel="100000" fill="hold"/>
                                        <p:tgtEl>
                                          <p:spTgt spid="6"/>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1000" fill="hold"/>
                                        <p:tgtEl>
                                          <p:spTgt spid="7"/>
                                        </p:tgtEl>
                                        <p:attrNameLst>
                                          <p:attrName>ppt_w</p:attrName>
                                        </p:attrNameLst>
                                      </p:cBhvr>
                                      <p:tavLst>
                                        <p:tav tm="0">
                                          <p:val>
                                            <p:strVal val="#ppt_w*0.70"/>
                                          </p:val>
                                        </p:tav>
                                        <p:tav tm="100000">
                                          <p:val>
                                            <p:strVal val="#ppt_w"/>
                                          </p:val>
                                        </p:tav>
                                      </p:tavLst>
                                    </p:anim>
                                    <p:anim calcmode="lin" valueType="num">
                                      <p:cBhvr>
                                        <p:cTn id="39" dur="1000" fill="hold"/>
                                        <p:tgtEl>
                                          <p:spTgt spid="7"/>
                                        </p:tgtEl>
                                        <p:attrNameLst>
                                          <p:attrName>ppt_h</p:attrName>
                                        </p:attrNameLst>
                                      </p:cBhvr>
                                      <p:tavLst>
                                        <p:tav tm="0">
                                          <p:val>
                                            <p:strVal val="#ppt_h"/>
                                          </p:val>
                                        </p:tav>
                                        <p:tav tm="100000">
                                          <p:val>
                                            <p:strVal val="#ppt_h"/>
                                          </p:val>
                                        </p:tav>
                                      </p:tavLst>
                                    </p:anim>
                                    <p:animEffect transition="in" filter="fade">
                                      <p:cBhvr>
                                        <p:cTn id="40" dur="10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p:tgtEl>
                                          <p:spTgt spid="8"/>
                                        </p:tgtEl>
                                        <p:attrNameLst>
                                          <p:attrName>ppt_y</p:attrName>
                                        </p:attrNameLst>
                                      </p:cBhvr>
                                      <p:tavLst>
                                        <p:tav tm="0">
                                          <p:val>
                                            <p:strVal val="#ppt_y+#ppt_h*1.125000"/>
                                          </p:val>
                                        </p:tav>
                                        <p:tav tm="100000">
                                          <p:val>
                                            <p:strVal val="#ppt_y"/>
                                          </p:val>
                                        </p:tav>
                                      </p:tavLst>
                                    </p:anim>
                                    <p:animEffect transition="in" filter="wipe(up)">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5"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548680"/>
            <a:ext cx="8568952" cy="1323439"/>
          </a:xfrm>
          <a:prstGeom prst="rect">
            <a:avLst/>
          </a:prstGeom>
        </p:spPr>
        <p:txBody>
          <a:bodyPr wrap="square">
            <a:spAutoFit/>
          </a:bodyPr>
          <a:lstStyle/>
          <a:p>
            <a:pPr algn="just"/>
            <a:r>
              <a:rPr lang="fr-FR" dirty="0">
                <a:solidFill>
                  <a:srgbClr val="FF0000"/>
                </a:solidFill>
              </a:rPr>
              <a:t>On appelle </a:t>
            </a:r>
            <a:r>
              <a:rPr lang="fr-FR" b="1" dirty="0">
                <a:solidFill>
                  <a:srgbClr val="FF0000"/>
                </a:solidFill>
              </a:rPr>
              <a:t>solution tampon</a:t>
            </a:r>
            <a:r>
              <a:rPr lang="fr-FR" dirty="0">
                <a:solidFill>
                  <a:srgbClr val="FF0000"/>
                </a:solidFill>
              </a:rPr>
              <a:t>, une solution dont le pH varie peu malgré l’ajout d’une quantité modérée d’acide, de base ou lors d’une dilution modérée. Si l'un de ces trois critères n'est pas vérifié alors la solution est dite « </a:t>
            </a:r>
            <a:r>
              <a:rPr lang="fr-FR" b="1" dirty="0">
                <a:solidFill>
                  <a:srgbClr val="FF0000"/>
                </a:solidFill>
              </a:rPr>
              <a:t>solution pseudo-tampon</a:t>
            </a:r>
            <a:r>
              <a:rPr lang="fr-FR" dirty="0">
                <a:solidFill>
                  <a:srgbClr val="FF0000"/>
                </a:solidFill>
              </a:rPr>
              <a:t> ».</a:t>
            </a:r>
          </a:p>
          <a:p>
            <a:pPr algn="just"/>
            <a:endParaRPr lang="fr-FR" sz="800" dirty="0">
              <a:solidFill>
                <a:srgbClr val="FF0000"/>
              </a:solidFill>
            </a:endParaRPr>
          </a:p>
          <a:p>
            <a:pPr algn="just"/>
            <a:r>
              <a:rPr lang="fr-FR" dirty="0">
                <a:solidFill>
                  <a:srgbClr val="FF0000"/>
                </a:solidFill>
              </a:rPr>
              <a:t>Le </a:t>
            </a:r>
            <a:r>
              <a:rPr lang="fr-FR" b="1" dirty="0">
                <a:solidFill>
                  <a:srgbClr val="FF0000"/>
                </a:solidFill>
              </a:rPr>
              <a:t>pH</a:t>
            </a:r>
            <a:r>
              <a:rPr lang="fr-FR" dirty="0">
                <a:solidFill>
                  <a:srgbClr val="FF0000"/>
                </a:solidFill>
              </a:rPr>
              <a:t> d’une solution tampon est donné par la relation d’Henderson :</a:t>
            </a:r>
          </a:p>
        </p:txBody>
      </p:sp>
      <p:sp>
        <p:nvSpPr>
          <p:cNvPr id="5" name="Rectangle 4"/>
          <p:cNvSpPr/>
          <p:nvPr/>
        </p:nvSpPr>
        <p:spPr>
          <a:xfrm>
            <a:off x="179512" y="188640"/>
            <a:ext cx="1253805" cy="369332"/>
          </a:xfrm>
          <a:prstGeom prst="rect">
            <a:avLst/>
          </a:prstGeom>
        </p:spPr>
        <p:txBody>
          <a:bodyPr wrap="none">
            <a:spAutoFit/>
          </a:bodyPr>
          <a:lstStyle/>
          <a:p>
            <a:r>
              <a:rPr lang="fr-FR" b="1" u="sng" dirty="0"/>
              <a:t>Définition :</a:t>
            </a:r>
            <a:endParaRPr lang="fr-FR" u="sng" dirty="0"/>
          </a:p>
        </p:txBody>
      </p:sp>
      <p:graphicFrame>
        <p:nvGraphicFramePr>
          <p:cNvPr id="90113" name="Object 1"/>
          <p:cNvGraphicFramePr>
            <a:graphicFrameLocks noChangeAspect="1"/>
          </p:cNvGraphicFramePr>
          <p:nvPr/>
        </p:nvGraphicFramePr>
        <p:xfrm>
          <a:off x="3455876" y="1916832"/>
          <a:ext cx="2232248" cy="864096"/>
        </p:xfrm>
        <a:graphic>
          <a:graphicData uri="http://schemas.openxmlformats.org/presentationml/2006/ole">
            <mc:AlternateContent xmlns:mc="http://schemas.openxmlformats.org/markup-compatibility/2006">
              <mc:Choice xmlns:v="urn:schemas-microsoft-com:vml" Requires="v">
                <p:oleObj name="Equation" r:id="rId2" imgW="1473200" imgH="571500" progId="Equation.DSMT4">
                  <p:embed/>
                </p:oleObj>
              </mc:Choice>
              <mc:Fallback>
                <p:oleObj name="Equation" r:id="rId2" imgW="1473200" imgH="571500" progId="Equation.DSMT4">
                  <p:embed/>
                  <p:pic>
                    <p:nvPicPr>
                      <p:cNvPr id="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5876" y="1916832"/>
                        <a:ext cx="2232248" cy="8640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7"/>
          <p:cNvSpPr/>
          <p:nvPr/>
        </p:nvSpPr>
        <p:spPr>
          <a:xfrm>
            <a:off x="251520" y="2815768"/>
            <a:ext cx="8712968" cy="1477328"/>
          </a:xfrm>
          <a:prstGeom prst="rect">
            <a:avLst/>
          </a:prstGeom>
        </p:spPr>
        <p:txBody>
          <a:bodyPr wrap="square">
            <a:spAutoFit/>
          </a:bodyPr>
          <a:lstStyle/>
          <a:p>
            <a:pPr algn="just"/>
            <a:r>
              <a:rPr lang="fr-FR" dirty="0"/>
              <a:t>Pour préparer une solution tampon, on peut mélanger un acide faible AH et sa base conjuguée A</a:t>
            </a:r>
            <a:r>
              <a:rPr lang="fr-FR" baseline="30000" dirty="0"/>
              <a:t>–</a:t>
            </a:r>
            <a:r>
              <a:rPr lang="fr-FR" dirty="0"/>
              <a:t> à des concentrations voisines. Si les concentrations sont identiques alors le pH de la solution tampon sera égal au </a:t>
            </a:r>
            <a:r>
              <a:rPr lang="fr-FR" dirty="0" err="1"/>
              <a:t>pK</a:t>
            </a:r>
            <a:r>
              <a:rPr lang="fr-FR" baseline="-25000" dirty="0" err="1"/>
              <a:t>A</a:t>
            </a:r>
            <a:r>
              <a:rPr lang="fr-FR" dirty="0"/>
              <a:t> du couple. C’est pourquoi, le couple AH/A</a:t>
            </a:r>
            <a:r>
              <a:rPr lang="fr-FR" baseline="30000" dirty="0"/>
              <a:t>–</a:t>
            </a:r>
            <a:r>
              <a:rPr lang="fr-FR" dirty="0"/>
              <a:t> est choisi en fonction de son </a:t>
            </a:r>
            <a:r>
              <a:rPr lang="fr-FR" dirty="0" err="1"/>
              <a:t>pK</a:t>
            </a:r>
            <a:r>
              <a:rPr lang="fr-FR" baseline="-25000" dirty="0" err="1"/>
              <a:t>A</a:t>
            </a:r>
            <a:r>
              <a:rPr lang="fr-FR" dirty="0"/>
              <a:t> , qui doit être proche du pH de la solution tampon que l’on souhaite obtenir.</a:t>
            </a:r>
          </a:p>
        </p:txBody>
      </p:sp>
      <p:sp>
        <p:nvSpPr>
          <p:cNvPr id="9" name="Rectangle 8"/>
          <p:cNvSpPr/>
          <p:nvPr/>
        </p:nvSpPr>
        <p:spPr>
          <a:xfrm>
            <a:off x="1420781" y="4437112"/>
            <a:ext cx="2218556" cy="369332"/>
          </a:xfrm>
          <a:prstGeom prst="rect">
            <a:avLst/>
          </a:prstGeom>
        </p:spPr>
        <p:txBody>
          <a:bodyPr wrap="none">
            <a:spAutoFit/>
          </a:bodyPr>
          <a:lstStyle/>
          <a:p>
            <a:r>
              <a:rPr lang="fr-FR" dirty="0"/>
              <a:t>Ajout d’un acide fort :</a:t>
            </a:r>
          </a:p>
        </p:txBody>
      </p:sp>
      <p:graphicFrame>
        <p:nvGraphicFramePr>
          <p:cNvPr id="90115" name="Object 3"/>
          <p:cNvGraphicFramePr>
            <a:graphicFrameLocks noChangeAspect="1"/>
          </p:cNvGraphicFramePr>
          <p:nvPr/>
        </p:nvGraphicFramePr>
        <p:xfrm>
          <a:off x="848158" y="4905164"/>
          <a:ext cx="3363802" cy="432048"/>
        </p:xfrm>
        <a:graphic>
          <a:graphicData uri="http://schemas.openxmlformats.org/presentationml/2006/ole">
            <mc:AlternateContent xmlns:mc="http://schemas.openxmlformats.org/markup-compatibility/2006">
              <mc:Choice xmlns:v="urn:schemas-microsoft-com:vml" Requires="v">
                <p:oleObj name="Equation" r:id="rId4" imgW="2057400" imgH="254000" progId="Equation.DSMT4">
                  <p:embed/>
                </p:oleObj>
              </mc:Choice>
              <mc:Fallback>
                <p:oleObj name="Equation" r:id="rId4" imgW="2057400" imgH="254000" progId="Equation.DSMT4">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158" y="4905164"/>
                        <a:ext cx="3363802" cy="4320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1"/>
          <p:cNvSpPr/>
          <p:nvPr/>
        </p:nvSpPr>
        <p:spPr>
          <a:xfrm>
            <a:off x="5255967" y="4437112"/>
            <a:ext cx="2448491" cy="369332"/>
          </a:xfrm>
          <a:prstGeom prst="rect">
            <a:avLst/>
          </a:prstGeom>
        </p:spPr>
        <p:txBody>
          <a:bodyPr wrap="none">
            <a:spAutoFit/>
          </a:bodyPr>
          <a:lstStyle/>
          <a:p>
            <a:r>
              <a:rPr lang="fr-FR" dirty="0"/>
              <a:t>Ajout  d’une base forte :</a:t>
            </a:r>
          </a:p>
        </p:txBody>
      </p:sp>
      <p:graphicFrame>
        <p:nvGraphicFramePr>
          <p:cNvPr id="90117" name="Object 5"/>
          <p:cNvGraphicFramePr>
            <a:graphicFrameLocks noChangeAspect="1"/>
          </p:cNvGraphicFramePr>
          <p:nvPr/>
        </p:nvGraphicFramePr>
        <p:xfrm>
          <a:off x="4860032" y="4905164"/>
          <a:ext cx="3240360" cy="432048"/>
        </p:xfrm>
        <a:graphic>
          <a:graphicData uri="http://schemas.openxmlformats.org/presentationml/2006/ole">
            <mc:AlternateContent xmlns:mc="http://schemas.openxmlformats.org/markup-compatibility/2006">
              <mc:Choice xmlns:v="urn:schemas-microsoft-com:vml" Requires="v">
                <p:oleObj name="Equation" r:id="rId6" imgW="2005729" imgH="253890" progId="Equation.DSMT4">
                  <p:embed/>
                </p:oleObj>
              </mc:Choice>
              <mc:Fallback>
                <p:oleObj name="Equation" r:id="rId6" imgW="2005729" imgH="253890" progId="Equation.DSMT4">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60032" y="4905164"/>
                        <a:ext cx="3240360" cy="4320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15"/>
          <p:cNvSpPr/>
          <p:nvPr/>
        </p:nvSpPr>
        <p:spPr>
          <a:xfrm>
            <a:off x="251520" y="5530006"/>
            <a:ext cx="8568952" cy="923330"/>
          </a:xfrm>
          <a:prstGeom prst="rect">
            <a:avLst/>
          </a:prstGeom>
        </p:spPr>
        <p:txBody>
          <a:bodyPr wrap="square">
            <a:spAutoFit/>
          </a:bodyPr>
          <a:lstStyle/>
          <a:p>
            <a:pPr algn="just"/>
            <a:r>
              <a:rPr lang="fr-FR" dirty="0">
                <a:sym typeface="Symbol"/>
              </a:rPr>
              <a:t> </a:t>
            </a:r>
            <a:r>
              <a:rPr lang="fr-FR" dirty="0"/>
              <a:t>Si la quantité d’acide fort ajouté ou de base forte ajoutée est inférieure aux quantités d’acide AH ou de base A</a:t>
            </a:r>
            <a:r>
              <a:rPr lang="fr-FR" baseline="30000" dirty="0"/>
              <a:t>–</a:t>
            </a:r>
            <a:r>
              <a:rPr lang="fr-FR" dirty="0"/>
              <a:t> initiales, alors les concentrations [HA] et [A</a:t>
            </a:r>
            <a:r>
              <a:rPr lang="fr-FR" baseline="30000" dirty="0"/>
              <a:t>–</a:t>
            </a:r>
            <a:r>
              <a:rPr lang="fr-FR" dirty="0"/>
              <a:t>] varient peu, ce qui n’entraîne qu’une (très) faible variation du pH de la solution : c’est « </a:t>
            </a:r>
            <a:r>
              <a:rPr lang="fr-FR" b="1" dirty="0"/>
              <a:t>l’effet tampon</a:t>
            </a:r>
            <a:r>
              <a:rPr lang="fr-FR"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par>
                                <p:cTn id="10" presetID="9" presetClass="entr" presetSubtype="0" fill="hold" nodeType="withEffect">
                                  <p:stCondLst>
                                    <p:cond delay="10700"/>
                                  </p:stCondLst>
                                  <p:childTnLst>
                                    <p:set>
                                      <p:cBhvr>
                                        <p:cTn id="11" dur="1" fill="hold">
                                          <p:stCondLst>
                                            <p:cond delay="0"/>
                                          </p:stCondLst>
                                        </p:cTn>
                                        <p:tgtEl>
                                          <p:spTgt spid="90113"/>
                                        </p:tgtEl>
                                        <p:attrNameLst>
                                          <p:attrName>style.visibility</p:attrName>
                                        </p:attrNameLst>
                                      </p:cBhvr>
                                      <p:to>
                                        <p:strVal val="visible"/>
                                      </p:to>
                                    </p:set>
                                    <p:animEffect transition="in" filter="dissolve">
                                      <p:cBhvr>
                                        <p:cTn id="12" dur="500"/>
                                        <p:tgtEl>
                                          <p:spTgt spid="90113"/>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4)">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par>
                                <p:cTn id="23" presetID="9" presetClass="entr" presetSubtype="0" fill="hold" nodeType="withEffect">
                                  <p:stCondLst>
                                    <p:cond delay="0"/>
                                  </p:stCondLst>
                                  <p:childTnLst>
                                    <p:set>
                                      <p:cBhvr>
                                        <p:cTn id="24" dur="1" fill="hold">
                                          <p:stCondLst>
                                            <p:cond delay="0"/>
                                          </p:stCondLst>
                                        </p:cTn>
                                        <p:tgtEl>
                                          <p:spTgt spid="90115"/>
                                        </p:tgtEl>
                                        <p:attrNameLst>
                                          <p:attrName>style.visibility</p:attrName>
                                        </p:attrNameLst>
                                      </p:cBhvr>
                                      <p:to>
                                        <p:strVal val="visible"/>
                                      </p:to>
                                    </p:set>
                                    <p:animEffect transition="in" filter="dissolve">
                                      <p:cBhvr>
                                        <p:cTn id="25" dur="500"/>
                                        <p:tgtEl>
                                          <p:spTgt spid="9011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dissolve">
                                      <p:cBhvr>
                                        <p:cTn id="30" dur="500"/>
                                        <p:tgtEl>
                                          <p:spTgt spid="12"/>
                                        </p:tgtEl>
                                      </p:cBhvr>
                                    </p:animEffect>
                                  </p:childTnLst>
                                </p:cTn>
                              </p:par>
                              <p:par>
                                <p:cTn id="31" presetID="9" presetClass="entr" presetSubtype="0" fill="hold" nodeType="withEffect">
                                  <p:stCondLst>
                                    <p:cond delay="0"/>
                                  </p:stCondLst>
                                  <p:childTnLst>
                                    <p:set>
                                      <p:cBhvr>
                                        <p:cTn id="32" dur="1" fill="hold">
                                          <p:stCondLst>
                                            <p:cond delay="0"/>
                                          </p:stCondLst>
                                        </p:cTn>
                                        <p:tgtEl>
                                          <p:spTgt spid="90117"/>
                                        </p:tgtEl>
                                        <p:attrNameLst>
                                          <p:attrName>style.visibility</p:attrName>
                                        </p:attrNameLst>
                                      </p:cBhvr>
                                      <p:to>
                                        <p:strVal val="visible"/>
                                      </p:to>
                                    </p:set>
                                    <p:animEffect transition="in" filter="dissolve">
                                      <p:cBhvr>
                                        <p:cTn id="33" dur="500"/>
                                        <p:tgtEl>
                                          <p:spTgt spid="9011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2"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1520" y="188640"/>
            <a:ext cx="8568952" cy="646331"/>
          </a:xfrm>
          <a:prstGeom prst="rect">
            <a:avLst/>
          </a:prstGeom>
        </p:spPr>
        <p:txBody>
          <a:bodyPr wrap="square">
            <a:spAutoFit/>
          </a:bodyPr>
          <a:lstStyle/>
          <a:p>
            <a:pPr algn="just"/>
            <a:r>
              <a:rPr lang="fr-FR" u="sng" dirty="0"/>
              <a:t>Exercice :</a:t>
            </a:r>
            <a:r>
              <a:rPr lang="fr-FR" dirty="0"/>
              <a:t> on réalise une solution tampon en mélangeant de l’ammoniac NH</a:t>
            </a:r>
            <a:r>
              <a:rPr lang="fr-FR" baseline="-25000" dirty="0"/>
              <a:t>3</a:t>
            </a:r>
            <a:r>
              <a:rPr lang="fr-FR" dirty="0"/>
              <a:t> et des ions ammonium NH</a:t>
            </a:r>
            <a:r>
              <a:rPr lang="fr-FR" baseline="-25000" dirty="0"/>
              <a:t>4</a:t>
            </a:r>
            <a:r>
              <a:rPr lang="fr-FR" baseline="30000" dirty="0"/>
              <a:t>+</a:t>
            </a:r>
            <a:r>
              <a:rPr lang="fr-FR" dirty="0"/>
              <a:t> afin d’obtenir les concentrations suivantes :</a:t>
            </a:r>
          </a:p>
        </p:txBody>
      </p:sp>
      <p:sp>
        <p:nvSpPr>
          <p:cNvPr id="6" name="Rectangle 5"/>
          <p:cNvSpPr/>
          <p:nvPr/>
        </p:nvSpPr>
        <p:spPr>
          <a:xfrm>
            <a:off x="1813873" y="906979"/>
            <a:ext cx="5516254" cy="369332"/>
          </a:xfrm>
          <a:prstGeom prst="rect">
            <a:avLst/>
          </a:prstGeom>
        </p:spPr>
        <p:txBody>
          <a:bodyPr wrap="none">
            <a:spAutoFit/>
          </a:bodyPr>
          <a:lstStyle/>
          <a:p>
            <a:r>
              <a:rPr lang="fr-FR" b="1" dirty="0"/>
              <a:t>[NH</a:t>
            </a:r>
            <a:r>
              <a:rPr lang="fr-FR" b="1" baseline="-25000" dirty="0"/>
              <a:t>3</a:t>
            </a:r>
            <a:r>
              <a:rPr lang="fr-FR" b="1" dirty="0"/>
              <a:t>] = 1,0 </a:t>
            </a:r>
            <a:r>
              <a:rPr lang="fr-FR" b="1" dirty="0">
                <a:sym typeface="Symbol"/>
              </a:rPr>
              <a:t></a:t>
            </a:r>
            <a:r>
              <a:rPr lang="fr-FR" b="1" dirty="0"/>
              <a:t> 10</a:t>
            </a:r>
            <a:r>
              <a:rPr lang="fr-FR" b="1" baseline="30000" dirty="0"/>
              <a:t>–2</a:t>
            </a:r>
            <a:r>
              <a:rPr lang="fr-FR" b="1" dirty="0"/>
              <a:t> </a:t>
            </a:r>
            <a:r>
              <a:rPr lang="fr-FR" b="1" dirty="0" err="1"/>
              <a:t>mol.L</a:t>
            </a:r>
            <a:r>
              <a:rPr lang="fr-FR" b="1" baseline="30000" dirty="0"/>
              <a:t>–1</a:t>
            </a:r>
            <a:r>
              <a:rPr lang="fr-FR" b="1" dirty="0"/>
              <a:t>   et  [NH</a:t>
            </a:r>
            <a:r>
              <a:rPr lang="fr-FR" b="1" baseline="-25000" dirty="0"/>
              <a:t>4</a:t>
            </a:r>
            <a:r>
              <a:rPr lang="fr-FR" b="1" baseline="30000" dirty="0"/>
              <a:t>+</a:t>
            </a:r>
            <a:r>
              <a:rPr lang="fr-FR" b="1" dirty="0"/>
              <a:t>] = 1,6 </a:t>
            </a:r>
            <a:r>
              <a:rPr lang="fr-FR" b="1" dirty="0">
                <a:sym typeface="Symbol"/>
              </a:rPr>
              <a:t></a:t>
            </a:r>
            <a:r>
              <a:rPr lang="fr-FR" b="1" dirty="0"/>
              <a:t> 10</a:t>
            </a:r>
            <a:r>
              <a:rPr lang="fr-FR" b="1" baseline="30000" dirty="0"/>
              <a:t>–2</a:t>
            </a:r>
            <a:r>
              <a:rPr lang="fr-FR" b="1" dirty="0"/>
              <a:t> </a:t>
            </a:r>
            <a:r>
              <a:rPr lang="fr-FR" b="1" dirty="0" err="1"/>
              <a:t>mol.L</a:t>
            </a:r>
            <a:r>
              <a:rPr lang="fr-FR" b="1" baseline="30000" dirty="0"/>
              <a:t>–1</a:t>
            </a:r>
            <a:endParaRPr lang="fr-FR" dirty="0"/>
          </a:p>
        </p:txBody>
      </p:sp>
      <p:sp>
        <p:nvSpPr>
          <p:cNvPr id="7" name="Rectangle 6"/>
          <p:cNvSpPr/>
          <p:nvPr/>
        </p:nvSpPr>
        <p:spPr>
          <a:xfrm>
            <a:off x="251520" y="1843083"/>
            <a:ext cx="4193649" cy="369332"/>
          </a:xfrm>
          <a:prstGeom prst="rect">
            <a:avLst/>
          </a:prstGeom>
        </p:spPr>
        <p:txBody>
          <a:bodyPr wrap="none">
            <a:spAutoFit/>
          </a:bodyPr>
          <a:lstStyle/>
          <a:p>
            <a:r>
              <a:rPr lang="fr-FR" dirty="0"/>
              <a:t>Quel sera le pH de cette solution tampon ?</a:t>
            </a:r>
          </a:p>
        </p:txBody>
      </p:sp>
      <p:sp>
        <p:nvSpPr>
          <p:cNvPr id="8" name="Rectangle 7"/>
          <p:cNvSpPr/>
          <p:nvPr/>
        </p:nvSpPr>
        <p:spPr>
          <a:xfrm>
            <a:off x="251520" y="1401743"/>
            <a:ext cx="3076483" cy="369332"/>
          </a:xfrm>
          <a:prstGeom prst="rect">
            <a:avLst/>
          </a:prstGeom>
        </p:spPr>
        <p:txBody>
          <a:bodyPr wrap="none">
            <a:spAutoFit/>
          </a:bodyPr>
          <a:lstStyle/>
          <a:p>
            <a:r>
              <a:rPr lang="fr-FR" u="sng" dirty="0"/>
              <a:t>Donnée :</a:t>
            </a:r>
            <a:r>
              <a:rPr lang="fr-FR" dirty="0"/>
              <a:t> </a:t>
            </a:r>
            <a:r>
              <a:rPr lang="fr-FR" b="1" dirty="0" err="1"/>
              <a:t>pK</a:t>
            </a:r>
            <a:r>
              <a:rPr lang="fr-FR" b="1" baseline="-25000" dirty="0" err="1"/>
              <a:t>A</a:t>
            </a:r>
            <a:r>
              <a:rPr lang="fr-FR" b="1" dirty="0"/>
              <a:t> (NH</a:t>
            </a:r>
            <a:r>
              <a:rPr lang="fr-FR" b="1" baseline="-25000" dirty="0"/>
              <a:t>4</a:t>
            </a:r>
            <a:r>
              <a:rPr lang="fr-FR" b="1" baseline="30000" dirty="0"/>
              <a:t>+</a:t>
            </a:r>
            <a:r>
              <a:rPr lang="fr-FR" b="1" dirty="0"/>
              <a:t>/NH</a:t>
            </a:r>
            <a:r>
              <a:rPr lang="fr-FR" b="1" baseline="-25000" dirty="0"/>
              <a:t>3</a:t>
            </a:r>
            <a:r>
              <a:rPr lang="fr-FR" b="1" dirty="0"/>
              <a:t>) = 9,2</a:t>
            </a:r>
            <a:endParaRPr lang="fr-FR" dirty="0"/>
          </a:p>
        </p:txBody>
      </p:sp>
      <p:sp>
        <p:nvSpPr>
          <p:cNvPr id="9" name="Rectangle 8"/>
          <p:cNvSpPr/>
          <p:nvPr/>
        </p:nvSpPr>
        <p:spPr>
          <a:xfrm>
            <a:off x="251520" y="2204864"/>
            <a:ext cx="1087927" cy="369332"/>
          </a:xfrm>
          <a:prstGeom prst="rect">
            <a:avLst/>
          </a:prstGeom>
        </p:spPr>
        <p:txBody>
          <a:bodyPr wrap="none">
            <a:spAutoFit/>
          </a:bodyPr>
          <a:lstStyle/>
          <a:p>
            <a:r>
              <a:rPr lang="fr-FR" i="1" u="sng" dirty="0"/>
              <a:t>Réponse</a:t>
            </a:r>
            <a:r>
              <a:rPr lang="fr-FR" u="sng" dirty="0"/>
              <a:t> :</a:t>
            </a:r>
            <a:endParaRPr lang="fr-FR" dirty="0"/>
          </a:p>
        </p:txBody>
      </p:sp>
      <p:sp>
        <p:nvSpPr>
          <p:cNvPr id="11" name="Rectangle 10"/>
          <p:cNvSpPr/>
          <p:nvPr/>
        </p:nvSpPr>
        <p:spPr>
          <a:xfrm>
            <a:off x="251520" y="2619067"/>
            <a:ext cx="6670159" cy="369332"/>
          </a:xfrm>
          <a:prstGeom prst="rect">
            <a:avLst/>
          </a:prstGeom>
        </p:spPr>
        <p:txBody>
          <a:bodyPr wrap="none">
            <a:spAutoFit/>
          </a:bodyPr>
          <a:lstStyle/>
          <a:p>
            <a:r>
              <a:rPr lang="fr-FR" dirty="0"/>
              <a:t>Par définition, le pH de la solution est donné par la relation suivante :</a:t>
            </a:r>
          </a:p>
        </p:txBody>
      </p:sp>
      <p:graphicFrame>
        <p:nvGraphicFramePr>
          <p:cNvPr id="87041" name="Object 1"/>
          <p:cNvGraphicFramePr>
            <a:graphicFrameLocks noChangeAspect="1"/>
          </p:cNvGraphicFramePr>
          <p:nvPr/>
        </p:nvGraphicFramePr>
        <p:xfrm>
          <a:off x="6856869" y="2494637"/>
          <a:ext cx="1891595" cy="669136"/>
        </p:xfrm>
        <a:graphic>
          <a:graphicData uri="http://schemas.openxmlformats.org/presentationml/2006/ole">
            <mc:AlternateContent xmlns:mc="http://schemas.openxmlformats.org/markup-compatibility/2006">
              <mc:Choice xmlns:v="urn:schemas-microsoft-com:vml" Requires="v">
                <p:oleObj name="Equation" r:id="rId2" imgW="1409088" imgH="495085" progId="Equation.DSMT4">
                  <p:embed/>
                </p:oleObj>
              </mc:Choice>
              <mc:Fallback>
                <p:oleObj name="Equation" r:id="rId2" imgW="1409088" imgH="495085" progId="Equation.DSMT4">
                  <p:embed/>
                  <p:pic>
                    <p:nvPicPr>
                      <p:cNvPr id="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6869" y="2494637"/>
                        <a:ext cx="1891595" cy="6691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Rectangle 12"/>
          <p:cNvSpPr/>
          <p:nvPr/>
        </p:nvSpPr>
        <p:spPr>
          <a:xfrm>
            <a:off x="323528" y="3161364"/>
            <a:ext cx="751872" cy="369332"/>
          </a:xfrm>
          <a:prstGeom prst="rect">
            <a:avLst/>
          </a:prstGeom>
        </p:spPr>
        <p:txBody>
          <a:bodyPr wrap="none">
            <a:spAutoFit/>
          </a:bodyPr>
          <a:lstStyle/>
          <a:p>
            <a:r>
              <a:rPr lang="fr-FR" u="sng" dirty="0"/>
              <a:t>A.N. :</a:t>
            </a:r>
            <a:r>
              <a:rPr lang="fr-FR" dirty="0"/>
              <a:t> </a:t>
            </a:r>
          </a:p>
        </p:txBody>
      </p:sp>
      <p:graphicFrame>
        <p:nvGraphicFramePr>
          <p:cNvPr id="87043" name="Object 3"/>
          <p:cNvGraphicFramePr>
            <a:graphicFrameLocks noChangeAspect="1"/>
          </p:cNvGraphicFramePr>
          <p:nvPr/>
        </p:nvGraphicFramePr>
        <p:xfrm>
          <a:off x="969466" y="3021498"/>
          <a:ext cx="2738438" cy="649288"/>
        </p:xfrm>
        <a:graphic>
          <a:graphicData uri="http://schemas.openxmlformats.org/presentationml/2006/ole">
            <mc:AlternateContent xmlns:mc="http://schemas.openxmlformats.org/markup-compatibility/2006">
              <mc:Choice xmlns:v="urn:schemas-microsoft-com:vml" Requires="v">
                <p:oleObj name="Equation" r:id="rId4" imgW="2019240" imgH="482400" progId="Equation.DSMT4">
                  <p:embed/>
                </p:oleObj>
              </mc:Choice>
              <mc:Fallback>
                <p:oleObj name="Equation" r:id="rId4" imgW="2019240" imgH="482400" progId="Equation.DSMT4">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9466" y="3021498"/>
                        <a:ext cx="2738438" cy="649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87041"/>
                                        </p:tgtEl>
                                        <p:attrNameLst>
                                          <p:attrName>style.visibility</p:attrName>
                                        </p:attrNameLst>
                                      </p:cBhvr>
                                      <p:to>
                                        <p:strVal val="visible"/>
                                      </p:to>
                                    </p:set>
                                    <p:animEffect transition="in" filter="fade">
                                      <p:cBhvr>
                                        <p:cTn id="15" dur="500"/>
                                        <p:tgtEl>
                                          <p:spTgt spid="8704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nodeType="withEffect">
                                  <p:stCondLst>
                                    <p:cond delay="0"/>
                                  </p:stCondLst>
                                  <p:childTnLst>
                                    <p:set>
                                      <p:cBhvr>
                                        <p:cTn id="20" dur="1" fill="hold">
                                          <p:stCondLst>
                                            <p:cond delay="0"/>
                                          </p:stCondLst>
                                        </p:cTn>
                                        <p:tgtEl>
                                          <p:spTgt spid="87043"/>
                                        </p:tgtEl>
                                        <p:attrNameLst>
                                          <p:attrName>style.visibility</p:attrName>
                                        </p:attrNameLst>
                                      </p:cBhvr>
                                      <p:to>
                                        <p:strVal val="visible"/>
                                      </p:to>
                                    </p:set>
                                    <p:animEffect transition="in" filter="fade">
                                      <p:cBhvr>
                                        <p:cTn id="21" dur="500"/>
                                        <p:tgtEl>
                                          <p:spTgt spid="870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2" descr="Fig. 3 : Formation d’une liaison peptide (entourée). Les groupes réagissant ensemble sont encadrés."/>
          <p:cNvPicPr>
            <a:picLocks noChangeAspect="1" noChangeArrowheads="1"/>
          </p:cNvPicPr>
          <p:nvPr/>
        </p:nvPicPr>
        <p:blipFill>
          <a:blip r:embed="rId2" cstate="print"/>
          <a:srcRect/>
          <a:stretch>
            <a:fillRect/>
          </a:stretch>
        </p:blipFill>
        <p:spPr bwMode="auto">
          <a:xfrm>
            <a:off x="290448" y="1340768"/>
            <a:ext cx="8563105" cy="1728192"/>
          </a:xfrm>
          <a:prstGeom prst="rect">
            <a:avLst/>
          </a:prstGeom>
          <a:noFill/>
        </p:spPr>
      </p:pic>
      <p:sp>
        <p:nvSpPr>
          <p:cNvPr id="10" name="ZoneTexte 9"/>
          <p:cNvSpPr txBox="1"/>
          <p:nvPr/>
        </p:nvSpPr>
        <p:spPr>
          <a:xfrm>
            <a:off x="683568" y="476672"/>
            <a:ext cx="2238690" cy="369332"/>
          </a:xfrm>
          <a:prstGeom prst="rect">
            <a:avLst/>
          </a:prstGeom>
          <a:noFill/>
        </p:spPr>
        <p:txBody>
          <a:bodyPr wrap="none" rtlCol="0">
            <a:spAutoFit/>
          </a:bodyPr>
          <a:lstStyle/>
          <a:p>
            <a:r>
              <a:rPr lang="fr-FR" u="sng" dirty="0"/>
              <a:t>La liaison peptidique :</a:t>
            </a:r>
          </a:p>
        </p:txBody>
      </p:sp>
      <p:pic>
        <p:nvPicPr>
          <p:cNvPr id="93186" name="Picture 2" descr="acidesamine2"/>
          <p:cNvPicPr>
            <a:picLocks noChangeAspect="1" noChangeArrowheads="1"/>
          </p:cNvPicPr>
          <p:nvPr/>
        </p:nvPicPr>
        <p:blipFill>
          <a:blip r:embed="rId3" cstate="print"/>
          <a:srcRect/>
          <a:stretch>
            <a:fillRect/>
          </a:stretch>
        </p:blipFill>
        <p:spPr bwMode="auto">
          <a:xfrm>
            <a:off x="2771800" y="3861048"/>
            <a:ext cx="2555166" cy="2088232"/>
          </a:xfrm>
          <a:prstGeom prst="rect">
            <a:avLst/>
          </a:prstGeom>
          <a:noFill/>
          <a:ln w="9525">
            <a:noFill/>
            <a:miter lim="800000"/>
            <a:headEnd/>
            <a:tailEnd/>
          </a:ln>
        </p:spPr>
      </p:pic>
    </p:spTree>
  </p:cSld>
  <p:clrMapOvr>
    <a:masterClrMapping/>
  </p:clrMapOvr>
  <p:transition/>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nderie">
  <a:themeElements>
    <a:clrScheme name="Fonderie">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nderie">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nderie">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711</TotalTime>
  <Words>1939</Words>
  <Application>Microsoft Office PowerPoint</Application>
  <PresentationFormat>Affichage à l'écran (4:3)</PresentationFormat>
  <Paragraphs>147</Paragraphs>
  <Slides>19</Slides>
  <Notes>2</Notes>
  <HiddenSlides>1</HiddenSlides>
  <MMClips>0</MMClips>
  <ScaleCrop>false</ScaleCrop>
  <HeadingPairs>
    <vt:vector size="8" baseType="variant">
      <vt:variant>
        <vt:lpstr>Polices utilisées</vt:lpstr>
      </vt:variant>
      <vt:variant>
        <vt:i4>7</vt:i4>
      </vt:variant>
      <vt:variant>
        <vt:lpstr>Thème</vt:lpstr>
      </vt:variant>
      <vt:variant>
        <vt:i4>2</vt:i4>
      </vt:variant>
      <vt:variant>
        <vt:lpstr>Serveurs OLE incorporés</vt:lpstr>
      </vt:variant>
      <vt:variant>
        <vt:i4>2</vt:i4>
      </vt:variant>
      <vt:variant>
        <vt:lpstr>Titres des diapositives</vt:lpstr>
      </vt:variant>
      <vt:variant>
        <vt:i4>19</vt:i4>
      </vt:variant>
    </vt:vector>
  </HeadingPairs>
  <TitlesOfParts>
    <vt:vector size="30" baseType="lpstr">
      <vt:lpstr>Arial</vt:lpstr>
      <vt:lpstr>Calibri</vt:lpstr>
      <vt:lpstr>Cambria Math</vt:lpstr>
      <vt:lpstr>Rockwell</vt:lpstr>
      <vt:lpstr>Times New Roman</vt:lpstr>
      <vt:lpstr>Wingdings</vt:lpstr>
      <vt:lpstr>Wingdings 2</vt:lpstr>
      <vt:lpstr>Thème Office</vt:lpstr>
      <vt:lpstr>Fonderie</vt:lpstr>
      <vt:lpstr>Equation</vt:lpstr>
      <vt:lpstr>ChemSketch</vt:lpstr>
      <vt:lpstr>Force des acides et des bases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Acides et bases</dc:title>
  <dc:creator>INTERNET</dc:creator>
  <cp:lastModifiedBy>Toph</cp:lastModifiedBy>
  <cp:revision>174</cp:revision>
  <dcterms:created xsi:type="dcterms:W3CDTF">2014-07-16T15:49:52Z</dcterms:created>
  <dcterms:modified xsi:type="dcterms:W3CDTF">2022-12-19T13:05:34Z</dcterms:modified>
</cp:coreProperties>
</file>