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0"/>
  </p:notesMasterIdLst>
  <p:sldIdLst>
    <p:sldId id="257" r:id="rId3"/>
    <p:sldId id="289" r:id="rId4"/>
    <p:sldId id="288" r:id="rId5"/>
    <p:sldId id="296" r:id="rId6"/>
    <p:sldId id="272" r:id="rId7"/>
    <p:sldId id="274" r:id="rId8"/>
    <p:sldId id="275" r:id="rId9"/>
    <p:sldId id="276" r:id="rId10"/>
    <p:sldId id="277" r:id="rId11"/>
    <p:sldId id="291" r:id="rId12"/>
    <p:sldId id="281" r:id="rId13"/>
    <p:sldId id="285" r:id="rId14"/>
    <p:sldId id="286" r:id="rId15"/>
    <p:sldId id="287" r:id="rId16"/>
    <p:sldId id="295" r:id="rId17"/>
    <p:sldId id="297" r:id="rId18"/>
    <p:sldId id="284" r:id="rId1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3" d="100"/>
          <a:sy n="113" d="100"/>
        </p:scale>
        <p:origin x="99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E83CC5-7514-4D7E-9BDF-491FB32B7AB1}" type="datetimeFigureOut">
              <a:rPr lang="fr-FR" smtClean="0"/>
              <a:pPr/>
              <a:t>27/11/2023</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A89B643-27D6-48E8-9372-E3CF8BA59FC7}"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FA89B643-27D6-48E8-9372-E3CF8BA59FC7}" type="slidenum">
              <a:rPr lang="fr-FR" smtClean="0"/>
              <a:pPr/>
              <a:t>2</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A89B643-27D6-48E8-9372-E3CF8BA59FC7}" type="slidenum">
              <a:rPr lang="fr-FR" smtClean="0"/>
              <a:pPr/>
              <a:t>9</a:t>
            </a:fld>
            <a:endParaRPr lang="fr-FR"/>
          </a:p>
        </p:txBody>
      </p:sp>
    </p:spTree>
    <p:extLst>
      <p:ext uri="{BB962C8B-B14F-4D97-AF65-F5344CB8AC3E}">
        <p14:creationId xmlns:p14="http://schemas.microsoft.com/office/powerpoint/2010/main" val="1838641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A5DFD199-607B-4439-8329-7105F1B657B9}" type="datetimeFigureOut">
              <a:rPr lang="fr-FR" smtClean="0"/>
              <a:pPr/>
              <a:t>27/11/2023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1FBAC6E-7971-4504-B826-F80E4D777712}"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5DFD199-607B-4439-8329-7105F1B657B9}" type="datetimeFigureOut">
              <a:rPr lang="fr-FR" smtClean="0"/>
              <a:pPr/>
              <a:t>27/11/2023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1FBAC6E-7971-4504-B826-F80E4D777712}"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A5DFD199-607B-4439-8329-7105F1B657B9}" type="datetimeFigureOut">
              <a:rPr lang="fr-FR" smtClean="0"/>
              <a:pPr/>
              <a:t>27/11/2023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1FBAC6E-7971-4504-B826-F80E4D777712}"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A5DFD199-607B-4439-8329-7105F1B657B9}" type="datetimeFigureOut">
              <a:rPr lang="fr-FR" smtClean="0"/>
              <a:pPr/>
              <a:t>27/11/2023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1FBAC6E-7971-4504-B826-F80E4D777712}"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A5DFD199-607B-4439-8329-7105F1B657B9}" type="datetimeFigureOut">
              <a:rPr lang="fr-FR" smtClean="0"/>
              <a:pPr/>
              <a:t>27/11/2023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91FBAC6E-7971-4504-B826-F80E4D777712}"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fld id="{A5DFD199-607B-4439-8329-7105F1B657B9}" type="datetimeFigureOut">
              <a:rPr lang="fr-FR" smtClean="0"/>
              <a:pPr/>
              <a:t>27/11/2023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91FBAC6E-7971-4504-B826-F80E4D777712}"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5DFD199-607B-4439-8329-7105F1B657B9}" type="datetimeFigureOut">
              <a:rPr lang="fr-FR" smtClean="0"/>
              <a:pPr/>
              <a:t>27/11/2023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1FBAC6E-7971-4504-B826-F80E4D777712}"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5DFD199-607B-4439-8329-7105F1B657B9}" type="datetimeFigureOut">
              <a:rPr lang="fr-FR" smtClean="0"/>
              <a:pPr/>
              <a:t>27/11/2023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1FBAC6E-7971-4504-B826-F80E4D777712}"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5DFD199-607B-4439-8329-7105F1B657B9}" type="datetimeFigureOut">
              <a:rPr lang="fr-FR" smtClean="0"/>
              <a:pPr/>
              <a:t>27/11/2023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1FBAC6E-7971-4504-B826-F80E4D777712}"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5DFD199-607B-4439-8329-7105F1B657B9}" type="datetimeFigureOut">
              <a:rPr lang="fr-FR" smtClean="0"/>
              <a:pPr/>
              <a:t>27/11/2023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1FBAC6E-7971-4504-B826-F80E4D777712}"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5DFD199-607B-4439-8329-7105F1B657B9}" type="datetimeFigureOut">
              <a:rPr lang="fr-FR" smtClean="0"/>
              <a:pPr/>
              <a:t>27/11/2023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1FBAC6E-7971-4504-B826-F80E4D777712}" type="slidenum">
              <a:rPr lang="fr-FR" smtClean="0"/>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Arrondir un rectangle avec un coin diagonal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fr-FR"/>
              <a:t>Cliquez pour modifier le style du titre</a:t>
            </a:r>
            <a:endParaRPr kumimoji="0" lang="en-US"/>
          </a:p>
        </p:txBody>
      </p:sp>
      <p:sp>
        <p:nvSpPr>
          <p:cNvPr id="9" name="Sous-titr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a:t>Cliquez pour modifier le style des sous-titres du masque</a:t>
            </a:r>
            <a:endParaRPr kumimoji="0" lang="en-US"/>
          </a:p>
        </p:txBody>
      </p:sp>
      <p:sp>
        <p:nvSpPr>
          <p:cNvPr id="10" name="Espace réservé de la date 9"/>
          <p:cNvSpPr>
            <a:spLocks noGrp="1"/>
          </p:cNvSpPr>
          <p:nvPr>
            <p:ph type="dt" sz="half" idx="10"/>
          </p:nvPr>
        </p:nvSpPr>
        <p:spPr>
          <a:xfrm>
            <a:off x="5562600" y="6509004"/>
            <a:ext cx="3002280" cy="274320"/>
          </a:xfrm>
        </p:spPr>
        <p:txBody>
          <a:bodyPr vert="horz" rtlCol="0"/>
          <a:lstStyle/>
          <a:p>
            <a:fld id="{A5DFD199-607B-4439-8329-7105F1B657B9}" type="datetimeFigureOut">
              <a:rPr lang="fr-FR" smtClean="0"/>
              <a:pPr/>
              <a:t>27/11/2023</a:t>
            </a:fld>
            <a:endParaRPr lang="fr-FR"/>
          </a:p>
        </p:txBody>
      </p:sp>
      <p:sp>
        <p:nvSpPr>
          <p:cNvPr id="11" name="Espace réservé du numéro de diapositive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91FBAC6E-7971-4504-B826-F80E4D777712}" type="slidenum">
              <a:rPr lang="fr-FR" smtClean="0"/>
              <a:pPr/>
              <a:t>‹N°›</a:t>
            </a:fld>
            <a:endParaRPr lang="fr-FR"/>
          </a:p>
        </p:txBody>
      </p:sp>
      <p:sp>
        <p:nvSpPr>
          <p:cNvPr id="12" name="Espace réservé du pied de page 11"/>
          <p:cNvSpPr>
            <a:spLocks noGrp="1"/>
          </p:cNvSpPr>
          <p:nvPr>
            <p:ph type="ftr" sz="quarter" idx="12"/>
          </p:nvPr>
        </p:nvSpPr>
        <p:spPr>
          <a:xfrm>
            <a:off x="1600200" y="6509004"/>
            <a:ext cx="3907464" cy="274320"/>
          </a:xfrm>
        </p:spPr>
        <p:txBody>
          <a:bodyPr vert="horz" rtlCol="0"/>
          <a:lstStyle/>
          <a:p>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A5DFD199-607B-4439-8329-7105F1B657B9}" type="datetimeFigureOut">
              <a:rPr lang="fr-FR" smtClean="0"/>
              <a:pPr/>
              <a:t>27/11/2023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1FBAC6E-7971-4504-B826-F80E4D777712}" type="slidenum">
              <a:rPr lang="fr-FR" smtClean="0"/>
              <a:pPr/>
              <a:t>‹N°›</a:t>
            </a:fld>
            <a:endParaRPr lang="fr-F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fr-FR"/>
              <a:t>Cliquez pour modifier le style du titre</a:t>
            </a:r>
            <a:endParaRPr kumimoji="0" lang="en-US"/>
          </a:p>
        </p:txBody>
      </p:sp>
      <p:sp>
        <p:nvSpPr>
          <p:cNvPr id="3" name="Espace réservé du texte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a:t>Cliquez pour modifier les styles du texte du masque</a:t>
            </a:r>
          </a:p>
        </p:txBody>
      </p:sp>
      <p:sp>
        <p:nvSpPr>
          <p:cNvPr id="8" name="Espace réservé de la date 7"/>
          <p:cNvSpPr>
            <a:spLocks noGrp="1"/>
          </p:cNvSpPr>
          <p:nvPr>
            <p:ph type="dt" sz="half" idx="10"/>
          </p:nvPr>
        </p:nvSpPr>
        <p:spPr>
          <a:xfrm>
            <a:off x="5562600" y="6513670"/>
            <a:ext cx="3002280" cy="274320"/>
          </a:xfrm>
        </p:spPr>
        <p:txBody>
          <a:bodyPr vert="horz" rtlCol="0"/>
          <a:lstStyle/>
          <a:p>
            <a:fld id="{A5DFD199-607B-4439-8329-7105F1B657B9}" type="datetimeFigureOut">
              <a:rPr lang="fr-FR" smtClean="0"/>
              <a:pPr/>
              <a:t>27/11/2023</a:t>
            </a:fld>
            <a:endParaRPr lang="fr-FR"/>
          </a:p>
        </p:txBody>
      </p:sp>
      <p:sp>
        <p:nvSpPr>
          <p:cNvPr id="9" name="Espace réservé du numéro de diapositive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91FBAC6E-7971-4504-B826-F80E4D777712}" type="slidenum">
              <a:rPr lang="fr-FR" smtClean="0"/>
              <a:pPr/>
              <a:t>‹N°›</a:t>
            </a:fld>
            <a:endParaRPr lang="fr-FR"/>
          </a:p>
        </p:txBody>
      </p:sp>
      <p:sp>
        <p:nvSpPr>
          <p:cNvPr id="10" name="Espace réservé du pied de page 9"/>
          <p:cNvSpPr>
            <a:spLocks noGrp="1"/>
          </p:cNvSpPr>
          <p:nvPr>
            <p:ph type="ftr" sz="quarter" idx="12"/>
          </p:nvPr>
        </p:nvSpPr>
        <p:spPr>
          <a:xfrm>
            <a:off x="1600200" y="6513670"/>
            <a:ext cx="3907464" cy="274320"/>
          </a:xfrm>
        </p:spPr>
        <p:txBody>
          <a:bodyPr vert="horz" rtlCol="0"/>
          <a:lstStyle/>
          <a:p>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contenu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u contenu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A5DFD199-607B-4439-8329-7105F1B657B9}" type="datetimeFigureOut">
              <a:rPr lang="fr-FR" smtClean="0"/>
              <a:pPr/>
              <a:t>27/11/2023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a:xfrm>
            <a:off x="8641080" y="6514568"/>
            <a:ext cx="464288" cy="274320"/>
          </a:xfrm>
        </p:spPr>
        <p:txBody>
          <a:bodyPr/>
          <a:lstStyle/>
          <a:p>
            <a:fld id="{91FBAC6E-7971-4504-B826-F80E4D777712}" type="slidenum">
              <a:rPr lang="fr-FR" smtClean="0"/>
              <a:pPr/>
              <a:t>‹N°›</a:t>
            </a:fld>
            <a:endParaRPr lang="fr-FR"/>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2" name="Titre 1"/>
          <p:cNvSpPr>
            <a:spLocks noGrp="1"/>
          </p:cNvSpPr>
          <p:nvPr>
            <p:ph type="title"/>
          </p:nvPr>
        </p:nvSpPr>
        <p:spPr>
          <a:xfrm>
            <a:off x="457200" y="251948"/>
            <a:ext cx="8229600" cy="1143000"/>
          </a:xfrm>
        </p:spPr>
        <p:txBody>
          <a:bodyPr anchor="b"/>
          <a:lstStyle>
            <a:lvl1pPr>
              <a:defRPr/>
            </a:lvl1pPr>
            <a:extLst/>
          </a:lstStyle>
          <a:p>
            <a:r>
              <a:rPr kumimoji="0" lang="fr-FR"/>
              <a:t>Cliquez pour modifier le style du titre</a:t>
            </a:r>
            <a:endParaRPr kumimoji="0" lang="en-US"/>
          </a:p>
        </p:txBody>
      </p:sp>
      <p:sp>
        <p:nvSpPr>
          <p:cNvPr id="3" name="Espace réservé du texte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fr-FR"/>
              <a:t>Cliquez pour modifier les styles du texte du masque</a:t>
            </a:r>
          </a:p>
        </p:txBody>
      </p:sp>
      <p:sp>
        <p:nvSpPr>
          <p:cNvPr id="4" name="Espace réservé du texte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fr-FR"/>
              <a:t>Cliquez pour modifier les styles du texte du masque</a:t>
            </a:r>
          </a:p>
        </p:txBody>
      </p:sp>
      <p:sp>
        <p:nvSpPr>
          <p:cNvPr id="5" name="Espace réservé du contenu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6" name="Espace réservé du contenu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7" name="Espace réservé de la date 6"/>
          <p:cNvSpPr>
            <a:spLocks noGrp="1"/>
          </p:cNvSpPr>
          <p:nvPr>
            <p:ph type="dt" sz="half" idx="10"/>
          </p:nvPr>
        </p:nvSpPr>
        <p:spPr/>
        <p:txBody>
          <a:bodyPr/>
          <a:lstStyle/>
          <a:p>
            <a:fld id="{A5DFD199-607B-4439-8329-7105F1B657B9}" type="datetimeFigureOut">
              <a:rPr lang="fr-FR" smtClean="0"/>
              <a:pPr/>
              <a:t>27/11/2023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a:xfrm>
            <a:off x="8641080" y="6514568"/>
            <a:ext cx="464288" cy="274320"/>
          </a:xfrm>
        </p:spPr>
        <p:txBody>
          <a:bodyPr/>
          <a:lstStyle/>
          <a:p>
            <a:fld id="{91FBAC6E-7971-4504-B826-F80E4D777712}" type="slidenum">
              <a:rPr lang="fr-FR" smtClean="0"/>
              <a:pPr/>
              <a:t>‹N°›</a:t>
            </a:fld>
            <a:endParaRPr lang="fr-F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53218"/>
            <a:ext cx="8229600" cy="1143000"/>
          </a:xfrm>
        </p:spPr>
        <p:txBody>
          <a:bodyPr/>
          <a:lstStyle/>
          <a:p>
            <a:r>
              <a:rPr kumimoji="0" lang="fr-FR"/>
              <a:t>Cliquez pour modifier le style du titre</a:t>
            </a:r>
            <a:endParaRPr kumimoji="0" lang="en-US"/>
          </a:p>
        </p:txBody>
      </p:sp>
      <p:sp>
        <p:nvSpPr>
          <p:cNvPr id="3" name="Espace réservé de la date 2"/>
          <p:cNvSpPr>
            <a:spLocks noGrp="1"/>
          </p:cNvSpPr>
          <p:nvPr>
            <p:ph type="dt" sz="half" idx="10"/>
          </p:nvPr>
        </p:nvSpPr>
        <p:spPr/>
        <p:txBody>
          <a:bodyPr/>
          <a:lstStyle/>
          <a:p>
            <a:fld id="{A5DFD199-607B-4439-8329-7105F1B657B9}" type="datetimeFigureOut">
              <a:rPr lang="fr-FR" smtClean="0"/>
              <a:pPr/>
              <a:t>27/11/2023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91FBAC6E-7971-4504-B826-F80E4D777712}" type="slidenum">
              <a:rPr lang="fr-FR" smtClean="0"/>
              <a:pPr/>
              <a:t>‹N°›</a:t>
            </a:fld>
            <a:endParaRPr lang="fr-FR"/>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5DFD199-607B-4439-8329-7105F1B657B9}" type="datetimeFigureOut">
              <a:rPr lang="fr-FR" smtClean="0"/>
              <a:pPr/>
              <a:t>27/11/2023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1FBAC6E-7971-4504-B826-F80E4D777712}" type="slidenum">
              <a:rPr lang="fr-FR" smtClean="0"/>
              <a:pPr/>
              <a:t>‹N°›</a:t>
            </a:fld>
            <a:endParaRPr lang="fr-F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4963136" y="304800"/>
            <a:ext cx="3931920" cy="762000"/>
          </a:xfrm>
        </p:spPr>
        <p:txBody>
          <a:bodyPr anchor="b"/>
          <a:lstStyle>
            <a:lvl1pPr marL="0" algn="r">
              <a:buNone/>
              <a:defRPr sz="2000" b="1"/>
            </a:lvl1pPr>
            <a:extLst/>
          </a:lstStyle>
          <a:p>
            <a:r>
              <a:rPr kumimoji="0" lang="fr-FR"/>
              <a:t>Cliquez pour modifier le style du titre</a:t>
            </a:r>
            <a:endParaRPr kumimoji="0" lang="en-US"/>
          </a:p>
        </p:txBody>
      </p:sp>
      <p:sp>
        <p:nvSpPr>
          <p:cNvPr id="3" name="Espace réservé du texte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fr-FR"/>
              <a:t>Cliquez pour modifier les styles du texte du masque</a:t>
            </a:r>
          </a:p>
        </p:txBody>
      </p:sp>
      <p:sp>
        <p:nvSpPr>
          <p:cNvPr id="4" name="Espace réservé du contenu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9" name="Espace réservé de la date 8"/>
          <p:cNvSpPr>
            <a:spLocks noGrp="1"/>
          </p:cNvSpPr>
          <p:nvPr>
            <p:ph type="dt" sz="half" idx="10"/>
          </p:nvPr>
        </p:nvSpPr>
        <p:spPr>
          <a:xfrm>
            <a:off x="5562600" y="6513670"/>
            <a:ext cx="3002280" cy="274320"/>
          </a:xfrm>
        </p:spPr>
        <p:txBody>
          <a:bodyPr vert="horz" rtlCol="0"/>
          <a:lstStyle/>
          <a:p>
            <a:fld id="{A5DFD199-607B-4439-8329-7105F1B657B9}" type="datetimeFigureOut">
              <a:rPr lang="fr-FR" smtClean="0"/>
              <a:pPr/>
              <a:t>27/11/2023</a:t>
            </a:fld>
            <a:endParaRPr lang="fr-FR"/>
          </a:p>
        </p:txBody>
      </p:sp>
      <p:sp>
        <p:nvSpPr>
          <p:cNvPr id="10" name="Espace réservé du numéro de diapositive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91FBAC6E-7971-4504-B826-F80E4D777712}" type="slidenum">
              <a:rPr lang="fr-FR" smtClean="0"/>
              <a:pPr/>
              <a:t>‹N°›</a:t>
            </a:fld>
            <a:endParaRPr lang="fr-FR"/>
          </a:p>
        </p:txBody>
      </p:sp>
      <p:sp>
        <p:nvSpPr>
          <p:cNvPr id="11" name="Espace réservé du pied de page 10"/>
          <p:cNvSpPr>
            <a:spLocks noGrp="1"/>
          </p:cNvSpPr>
          <p:nvPr>
            <p:ph type="ftr" sz="quarter" idx="12"/>
          </p:nvPr>
        </p:nvSpPr>
        <p:spPr>
          <a:xfrm>
            <a:off x="1600200" y="6513670"/>
            <a:ext cx="3907464" cy="274320"/>
          </a:xfrm>
        </p:spPr>
        <p:txBody>
          <a:bodyPr vert="horz" rtlCol="0"/>
          <a:lstStyle/>
          <a:p>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3040443" y="4724400"/>
            <a:ext cx="5486400" cy="664536"/>
          </a:xfrm>
        </p:spPr>
        <p:txBody>
          <a:bodyPr anchor="b"/>
          <a:lstStyle>
            <a:lvl1pPr marL="0" algn="r">
              <a:buNone/>
              <a:defRPr sz="2000" b="1"/>
            </a:lvl1pPr>
            <a:extLst/>
          </a:lstStyle>
          <a:p>
            <a:r>
              <a:rPr kumimoji="0" lang="fr-FR"/>
              <a:t>Cliquez pour modifier le style du titre</a:t>
            </a:r>
            <a:endParaRPr kumimoji="0" lang="en-US"/>
          </a:p>
        </p:txBody>
      </p:sp>
      <p:sp>
        <p:nvSpPr>
          <p:cNvPr id="4" name="Espace réservé du texte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fr-FR"/>
              <a:t>Cliquez pour modifier les styles du texte du masque</a:t>
            </a:r>
          </a:p>
        </p:txBody>
      </p:sp>
      <p:sp>
        <p:nvSpPr>
          <p:cNvPr id="13" name="Espace réservé pour une image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fr-FR">
                <a:solidFill>
                  <a:schemeClr val="lt1"/>
                </a:solidFill>
                <a:latin typeface="+mn-lt"/>
                <a:ea typeface="+mn-ea"/>
                <a:cs typeface="+mn-cs"/>
              </a:rPr>
              <a:t>Cliquez sur l'icône pour ajouter une image</a:t>
            </a:r>
            <a:endParaRPr kumimoji="0" lang="en-US" dirty="0">
              <a:solidFill>
                <a:schemeClr val="lt1"/>
              </a:solidFill>
              <a:latin typeface="+mn-lt"/>
              <a:ea typeface="+mn-ea"/>
              <a:cs typeface="+mn-cs"/>
            </a:endParaRPr>
          </a:p>
        </p:txBody>
      </p:sp>
      <p:sp>
        <p:nvSpPr>
          <p:cNvPr id="8" name="Espace réservé de la date 7"/>
          <p:cNvSpPr>
            <a:spLocks noGrp="1"/>
          </p:cNvSpPr>
          <p:nvPr>
            <p:ph type="dt" sz="half" idx="10"/>
          </p:nvPr>
        </p:nvSpPr>
        <p:spPr>
          <a:xfrm>
            <a:off x="5562600" y="6509004"/>
            <a:ext cx="3002280" cy="274320"/>
          </a:xfrm>
        </p:spPr>
        <p:txBody>
          <a:bodyPr vert="horz" rtlCol="0"/>
          <a:lstStyle/>
          <a:p>
            <a:fld id="{A5DFD199-607B-4439-8329-7105F1B657B9}" type="datetimeFigureOut">
              <a:rPr lang="fr-FR" smtClean="0"/>
              <a:pPr/>
              <a:t>27/11/2023</a:t>
            </a:fld>
            <a:endParaRPr lang="fr-FR"/>
          </a:p>
        </p:txBody>
      </p:sp>
      <p:sp>
        <p:nvSpPr>
          <p:cNvPr id="9" name="Espace réservé du numéro de diapositive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91FBAC6E-7971-4504-B826-F80E4D777712}" type="slidenum">
              <a:rPr lang="fr-FR" smtClean="0"/>
              <a:pPr/>
              <a:t>‹N°›</a:t>
            </a:fld>
            <a:endParaRPr lang="fr-FR"/>
          </a:p>
        </p:txBody>
      </p:sp>
      <p:sp>
        <p:nvSpPr>
          <p:cNvPr id="10" name="Espace réservé du pied de page 9"/>
          <p:cNvSpPr>
            <a:spLocks noGrp="1"/>
          </p:cNvSpPr>
          <p:nvPr>
            <p:ph type="ftr" sz="quarter" idx="12"/>
          </p:nvPr>
        </p:nvSpPr>
        <p:spPr>
          <a:xfrm>
            <a:off x="1600200" y="6509004"/>
            <a:ext cx="3907464" cy="274320"/>
          </a:xfrm>
        </p:spPr>
        <p:txBody>
          <a:bodyPr vert="horz" rtlCol="0"/>
          <a:lstStyle/>
          <a:p>
            <a:endParaRPr lang="fr-F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A5DFD199-607B-4439-8329-7105F1B657B9}" type="datetimeFigureOut">
              <a:rPr lang="fr-FR" smtClean="0"/>
              <a:pPr/>
              <a:t>27/11/2023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1FBAC6E-7971-4504-B826-F80E4D777712}" type="slidenum">
              <a:rPr lang="fr-FR" smtClean="0"/>
              <a:pPr/>
              <a:t>‹N°›</a:t>
            </a:fld>
            <a:endParaRPr lang="fr-F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lvl1pPr algn="l">
              <a:defRPr/>
            </a:lvl1pPr>
            <a:extLst/>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A5DFD199-607B-4439-8329-7105F1B657B9}" type="datetimeFigureOut">
              <a:rPr lang="fr-FR" smtClean="0"/>
              <a:pPr/>
              <a:t>27/11/2023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1FBAC6E-7971-4504-B826-F80E4D777712}"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DFD199-607B-4439-8329-7105F1B657B9}" type="datetimeFigureOut">
              <a:rPr lang="fr-FR" smtClean="0"/>
              <a:pPr/>
              <a:t>27/11/2023</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FBAC6E-7971-4504-B826-F80E4D777712}"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Arrondir un rectangle avec un coin diagonal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Espace réservé du pied de page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fr-FR"/>
          </a:p>
        </p:txBody>
      </p:sp>
      <p:sp>
        <p:nvSpPr>
          <p:cNvPr id="14" name="Espace réservé de la date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A5DFD199-607B-4439-8329-7105F1B657B9}" type="datetimeFigureOut">
              <a:rPr lang="fr-FR" smtClean="0"/>
              <a:pPr/>
              <a:t>27/11/2023</a:t>
            </a:fld>
            <a:endParaRPr lang="fr-FR"/>
          </a:p>
        </p:txBody>
      </p:sp>
      <p:sp>
        <p:nvSpPr>
          <p:cNvPr id="23" name="Espace réservé du numéro de diapositive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91FBAC6E-7971-4504-B826-F80E4D777712}" type="slidenum">
              <a:rPr lang="fr-FR" smtClean="0"/>
              <a:pPr/>
              <a:t>‹N°›</a:t>
            </a:fld>
            <a:endParaRPr lang="fr-FR"/>
          </a:p>
        </p:txBody>
      </p:sp>
      <p:sp>
        <p:nvSpPr>
          <p:cNvPr id="22" name="Espace réservé du titre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p>
            <a:r>
              <a:rPr kumimoji="0" lang="fr-FR"/>
              <a:t>Cliquez pour modifier le style du titre</a:t>
            </a:r>
            <a:endParaRPr kumimoji="0" lang="en-US"/>
          </a:p>
        </p:txBody>
      </p:sp>
      <p:sp>
        <p:nvSpPr>
          <p:cNvPr id="13" name="Espace réservé du texte 12"/>
          <p:cNvSpPr>
            <a:spLocks noGrp="1"/>
          </p:cNvSpPr>
          <p:nvPr>
            <p:ph type="body" idx="1"/>
          </p:nvPr>
        </p:nvSpPr>
        <p:spPr>
          <a:xfrm>
            <a:off x="457200" y="1646237"/>
            <a:ext cx="8229600" cy="4526280"/>
          </a:xfrm>
          <a:prstGeom prst="rect">
            <a:avLst/>
          </a:prstGeom>
        </p:spPr>
        <p:txBody>
          <a:bodyPr>
            <a:normAutofit/>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2.bin"/><Relationship Id="rId7"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oleObject" Target="../embeddings/oleObject1.bin"/><Relationship Id="rId5" Type="http://schemas.openxmlformats.org/officeDocument/2006/relationships/image" Target="../media/image5.png"/><Relationship Id="rId10" Type="http://schemas.openxmlformats.org/officeDocument/2006/relationships/image" Target="../media/image6.png"/><Relationship Id="rId4" Type="http://schemas.openxmlformats.org/officeDocument/2006/relationships/image" Target="../media/image4.png"/><Relationship Id="rId9" Type="http://schemas.openxmlformats.org/officeDocument/2006/relationships/image" Target="../media/image3.wmf"/></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13.wmf"/><Relationship Id="rId4" Type="http://schemas.openxmlformats.org/officeDocument/2006/relationships/oleObject" Target="../embeddings/oleObject4.bin"/></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image" Target="../media/image15.png"/><Relationship Id="rId7" Type="http://schemas.openxmlformats.org/officeDocument/2006/relationships/image" Target="../media/image17.wmf"/><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oleObject" Target="../embeddings/oleObject6.bin"/><Relationship Id="rId11" Type="http://schemas.openxmlformats.org/officeDocument/2006/relationships/image" Target="../media/image19.wmf"/><Relationship Id="rId5" Type="http://schemas.openxmlformats.org/officeDocument/2006/relationships/image" Target="../media/image16.wmf"/><Relationship Id="rId10" Type="http://schemas.openxmlformats.org/officeDocument/2006/relationships/oleObject" Target="../embeddings/oleObject8.bin"/><Relationship Id="rId4" Type="http://schemas.openxmlformats.org/officeDocument/2006/relationships/oleObject" Target="../embeddings/oleObject5.bin"/><Relationship Id="rId9" Type="http://schemas.openxmlformats.org/officeDocument/2006/relationships/image" Target="../media/image18.wmf"/></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oleObject" Target="../embeddings/oleObject9.bin"/><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5.wmf"/></Relationships>
</file>

<file path=ppt/slides/_rels/slide1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ctrTitle"/>
          </p:nvPr>
        </p:nvSpPr>
        <p:spPr>
          <a:xfrm>
            <a:off x="501687" y="1319282"/>
            <a:ext cx="8140626" cy="769441"/>
          </a:xfrm>
          <a:ln>
            <a:noFill/>
          </a:ln>
        </p:spPr>
        <p:txBody>
          <a:bodyPr wrap="square">
            <a:spAutoFit/>
          </a:bodyPr>
          <a:lstStyle/>
          <a:p>
            <a:pPr algn="ctr"/>
            <a:r>
              <a:rPr lang="fr-FR" sz="4400" cap="none" dirty="0">
                <a:solidFill>
                  <a:srgbClr val="FF0000"/>
                </a:solidFill>
              </a:rPr>
              <a:t>Force des acides et </a:t>
            </a:r>
            <a:r>
              <a:rPr lang="fr-FR" sz="4400" dirty="0">
                <a:solidFill>
                  <a:srgbClr val="FF0000"/>
                </a:solidFill>
              </a:rPr>
              <a:t>des</a:t>
            </a:r>
            <a:r>
              <a:rPr lang="fr-FR" sz="4400" cap="none" dirty="0">
                <a:solidFill>
                  <a:srgbClr val="FF0000"/>
                </a:solidFill>
              </a:rPr>
              <a:t> bases</a:t>
            </a:r>
          </a:p>
        </p:txBody>
      </p:sp>
      <p:sp>
        <p:nvSpPr>
          <p:cNvPr id="5" name="Rectangle 4"/>
          <p:cNvSpPr/>
          <p:nvPr/>
        </p:nvSpPr>
        <p:spPr>
          <a:xfrm>
            <a:off x="539552" y="116632"/>
            <a:ext cx="3705373" cy="830997"/>
          </a:xfrm>
          <a:prstGeom prst="rect">
            <a:avLst/>
          </a:prstGeom>
          <a:effectLst>
            <a:outerShdw blurRad="50800" dist="38100" dir="8100000" algn="tr" rotWithShape="0">
              <a:prstClr val="black">
                <a:alpha val="40000"/>
              </a:prstClr>
            </a:outerShdw>
          </a:effectLst>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4800" b="1" dirty="0">
                <a:ln w="11430"/>
                <a:solidFill>
                  <a:srgbClr val="FFFF00"/>
                </a:solidFill>
                <a:effectLst>
                  <a:outerShdw blurRad="50800" dist="39000" dir="5460000" algn="tl">
                    <a:srgbClr val="000000">
                      <a:alpha val="38000"/>
                    </a:srgbClr>
                  </a:outerShdw>
                </a:effectLst>
                <a:latin typeface="+mj-lt"/>
              </a:rPr>
              <a:t>Chapitre 6 :</a:t>
            </a:r>
          </a:p>
        </p:txBody>
      </p:sp>
      <p:sp>
        <p:nvSpPr>
          <p:cNvPr id="6" name="Rectangle 5"/>
          <p:cNvSpPr/>
          <p:nvPr/>
        </p:nvSpPr>
        <p:spPr>
          <a:xfrm>
            <a:off x="251520" y="2708920"/>
            <a:ext cx="3047501" cy="369332"/>
          </a:xfrm>
          <a:prstGeom prst="rect">
            <a:avLst/>
          </a:prstGeom>
        </p:spPr>
        <p:txBody>
          <a:bodyPr wrap="none">
            <a:spAutoFit/>
          </a:bodyPr>
          <a:lstStyle/>
          <a:p>
            <a:r>
              <a:rPr lang="fr-FR" u="sng" dirty="0">
                <a:latin typeface="Calibri" pitchFamily="34" charset="0"/>
                <a:cs typeface="Calibri" pitchFamily="34" charset="0"/>
              </a:rPr>
              <a:t>Les objectifs de connaissance :</a:t>
            </a:r>
            <a:endParaRPr lang="fr-FR" dirty="0">
              <a:latin typeface="Calibri" pitchFamily="34" charset="0"/>
              <a:cs typeface="Calibri" pitchFamily="34" charset="0"/>
            </a:endParaRPr>
          </a:p>
        </p:txBody>
      </p:sp>
      <p:sp>
        <p:nvSpPr>
          <p:cNvPr id="7" name="Rectangle 6"/>
          <p:cNvSpPr/>
          <p:nvPr/>
        </p:nvSpPr>
        <p:spPr>
          <a:xfrm>
            <a:off x="251520" y="5291916"/>
            <a:ext cx="2843599" cy="369332"/>
          </a:xfrm>
          <a:prstGeom prst="rect">
            <a:avLst/>
          </a:prstGeom>
        </p:spPr>
        <p:txBody>
          <a:bodyPr wrap="none">
            <a:spAutoFit/>
          </a:bodyPr>
          <a:lstStyle/>
          <a:p>
            <a:r>
              <a:rPr lang="fr-FR" u="sng" dirty="0">
                <a:latin typeface="Calibri" pitchFamily="34" charset="0"/>
                <a:cs typeface="Calibri" pitchFamily="34" charset="0"/>
              </a:rPr>
              <a:t>Les objectifs de savoir-faire :</a:t>
            </a:r>
            <a:endParaRPr lang="fr-FR" dirty="0">
              <a:latin typeface="Calibri" pitchFamily="34" charset="0"/>
              <a:cs typeface="Calibri" pitchFamily="34" charset="0"/>
            </a:endParaRPr>
          </a:p>
        </p:txBody>
      </p:sp>
      <p:sp>
        <p:nvSpPr>
          <p:cNvPr id="8" name="Rectangle 7"/>
          <p:cNvSpPr/>
          <p:nvPr/>
        </p:nvSpPr>
        <p:spPr>
          <a:xfrm>
            <a:off x="467545" y="3078252"/>
            <a:ext cx="8496944" cy="2308324"/>
          </a:xfrm>
          <a:prstGeom prst="rect">
            <a:avLst/>
          </a:prstGeom>
        </p:spPr>
        <p:txBody>
          <a:bodyPr wrap="square">
            <a:spAutoFit/>
          </a:bodyPr>
          <a:lstStyle/>
          <a:p>
            <a:pPr lvl="0">
              <a:buFontTx/>
              <a:buChar char="-"/>
            </a:pPr>
            <a:r>
              <a:rPr lang="fr-FR" sz="1600" strike="sngStrike" dirty="0">
                <a:latin typeface="Calibri" pitchFamily="34" charset="0"/>
              </a:rPr>
              <a:t> Définir le pH d’une solution aqueuse ;</a:t>
            </a:r>
          </a:p>
          <a:p>
            <a:pPr lvl="0">
              <a:buFontTx/>
              <a:buChar char="-"/>
            </a:pPr>
            <a:r>
              <a:rPr lang="fr-FR" sz="1600" strike="sngStrike" dirty="0">
                <a:latin typeface="Calibri" pitchFamily="34" charset="0"/>
              </a:rPr>
              <a:t> Définir un acide et une base selon la théorie de </a:t>
            </a:r>
            <a:r>
              <a:rPr lang="fr-FR" sz="1600" strike="sngStrike" dirty="0" err="1">
                <a:latin typeface="Calibri" pitchFamily="34" charset="0"/>
              </a:rPr>
              <a:t>Brönsted</a:t>
            </a:r>
            <a:r>
              <a:rPr lang="fr-FR" sz="1600" strike="sngStrike" dirty="0">
                <a:latin typeface="Calibri" pitchFamily="34" charset="0"/>
              </a:rPr>
              <a:t> ;</a:t>
            </a:r>
          </a:p>
          <a:p>
            <a:pPr lvl="0">
              <a:buFontTx/>
              <a:buChar char="-"/>
            </a:pPr>
            <a:r>
              <a:rPr lang="fr-FR" sz="1600" strike="sngStrike" dirty="0">
                <a:latin typeface="Calibri" pitchFamily="34" charset="0"/>
              </a:rPr>
              <a:t> Définir et utiliser la constante d’acidité d’un couple acide-base ;</a:t>
            </a:r>
          </a:p>
          <a:p>
            <a:pPr lvl="0">
              <a:buFontTx/>
              <a:buChar char="-"/>
            </a:pPr>
            <a:r>
              <a:rPr lang="fr-FR" sz="1600" strike="sngStrike" dirty="0">
                <a:latin typeface="Calibri" pitchFamily="34" charset="0"/>
              </a:rPr>
              <a:t> Définir le produit ionique de l’eau ;</a:t>
            </a:r>
          </a:p>
          <a:p>
            <a:pPr lvl="0">
              <a:buFontTx/>
              <a:buChar char="-"/>
            </a:pPr>
            <a:r>
              <a:rPr lang="fr-FR" sz="1600" strike="sngStrike" dirty="0">
                <a:latin typeface="Calibri" pitchFamily="34" charset="0"/>
              </a:rPr>
              <a:t> Définir un état d’équilibre.</a:t>
            </a:r>
          </a:p>
          <a:p>
            <a:pPr lvl="0">
              <a:buFontTx/>
              <a:buChar char="-"/>
            </a:pPr>
            <a:r>
              <a:rPr lang="fr-FR" sz="1600" strike="sngStrike" dirty="0">
                <a:latin typeface="Calibri" pitchFamily="34" charset="0"/>
              </a:rPr>
              <a:t> Représenter/utiliser/interpréter le domaine de prédominance d’un couple acide/bas ;</a:t>
            </a:r>
          </a:p>
          <a:p>
            <a:pPr lvl="0">
              <a:buFontTx/>
              <a:buChar char="-"/>
            </a:pPr>
            <a:r>
              <a:rPr lang="fr-FR" sz="1600" strike="sngStrike" dirty="0">
                <a:latin typeface="Calibri" pitchFamily="34" charset="0"/>
              </a:rPr>
              <a:t> Interpréter/utiliser le diagramme de distribution d’un couple acide/base ;</a:t>
            </a:r>
          </a:p>
          <a:p>
            <a:pPr lvl="0">
              <a:buFontTx/>
              <a:buChar char="-"/>
            </a:pPr>
            <a:r>
              <a:rPr lang="fr-FR" sz="1600" strike="sngStrike" dirty="0">
                <a:latin typeface="Calibri" pitchFamily="34" charset="0"/>
              </a:rPr>
              <a:t> Définir une solution tampon ;</a:t>
            </a:r>
          </a:p>
          <a:p>
            <a:pPr lvl="0">
              <a:buFontTx/>
              <a:buChar char="-"/>
            </a:pPr>
            <a:r>
              <a:rPr lang="fr-FR" sz="1600" strike="sngStrike" dirty="0">
                <a:latin typeface="Calibri" pitchFamily="34" charset="0"/>
              </a:rPr>
              <a:t> Définir un indicateur coloré.</a:t>
            </a:r>
            <a:endParaRPr lang="fr-FR" sz="1600" strike="sngStrike" dirty="0">
              <a:latin typeface="Calibri" pitchFamily="34" charset="0"/>
              <a:cs typeface="Calibri" pitchFamily="34" charset="0"/>
            </a:endParaRPr>
          </a:p>
        </p:txBody>
      </p:sp>
      <p:sp>
        <p:nvSpPr>
          <p:cNvPr id="9" name="Rectangle 8"/>
          <p:cNvSpPr/>
          <p:nvPr/>
        </p:nvSpPr>
        <p:spPr>
          <a:xfrm>
            <a:off x="467544" y="5580529"/>
            <a:ext cx="6295506" cy="584775"/>
          </a:xfrm>
          <a:prstGeom prst="rect">
            <a:avLst/>
          </a:prstGeom>
        </p:spPr>
        <p:txBody>
          <a:bodyPr wrap="square">
            <a:spAutoFit/>
          </a:bodyPr>
          <a:lstStyle/>
          <a:p>
            <a:pPr lvl="0">
              <a:buFontTx/>
              <a:buChar char="-"/>
            </a:pPr>
            <a:r>
              <a:rPr lang="fr-FR" sz="1600" strike="sngStrike" dirty="0">
                <a:latin typeface="Calibri" pitchFamily="34" charset="0"/>
                <a:cs typeface="Calibri" pitchFamily="34" charset="0"/>
              </a:rPr>
              <a:t> Mesurer le pH d’une solution aqueuse ;</a:t>
            </a:r>
          </a:p>
          <a:p>
            <a:pPr lvl="0">
              <a:buFontTx/>
              <a:buChar char="-"/>
            </a:pPr>
            <a:r>
              <a:rPr lang="fr-FR" sz="1600" strike="sngStrike" dirty="0">
                <a:latin typeface="Calibri" pitchFamily="34" charset="0"/>
              </a:rPr>
              <a:t> Déterminer le </a:t>
            </a:r>
            <a:r>
              <a:rPr lang="fr-FR" sz="1600" strike="sngStrike" dirty="0" err="1">
                <a:latin typeface="Calibri" pitchFamily="34" charset="0"/>
              </a:rPr>
              <a:t>pK</a:t>
            </a:r>
            <a:r>
              <a:rPr lang="fr-FR" sz="1600" strike="sngStrike" baseline="-25000" dirty="0" err="1">
                <a:latin typeface="Calibri" pitchFamily="34" charset="0"/>
              </a:rPr>
              <a:t>A</a:t>
            </a:r>
            <a:r>
              <a:rPr lang="fr-FR" sz="1600" strike="sngStrike" dirty="0">
                <a:latin typeface="Calibri" pitchFamily="34" charset="0"/>
              </a:rPr>
              <a:t> d’un couple acido-basique</a:t>
            </a:r>
            <a:r>
              <a:rPr lang="fr-FR" sz="1600" strike="sngStrike" dirty="0">
                <a:latin typeface="Calibri" pitchFamily="34" charset="0"/>
                <a:cs typeface="Calibri" pitchFamily="34" charset="0"/>
              </a:rPr>
              <a:t>.</a:t>
            </a:r>
          </a:p>
        </p:txBody>
      </p:sp>
      <p:sp>
        <p:nvSpPr>
          <p:cNvPr id="10" name="ZoneTexte 9"/>
          <p:cNvSpPr txBox="1"/>
          <p:nvPr/>
        </p:nvSpPr>
        <p:spPr>
          <a:xfrm>
            <a:off x="837420" y="6218148"/>
            <a:ext cx="7469161" cy="523220"/>
          </a:xfrm>
          <a:prstGeom prst="rect">
            <a:avLst/>
          </a:prstGeom>
        </p:spPr>
        <p:style>
          <a:lnRef idx="1">
            <a:schemeClr val="accent1"/>
          </a:lnRef>
          <a:fillRef idx="2">
            <a:schemeClr val="accent1"/>
          </a:fillRef>
          <a:effectRef idx="1">
            <a:schemeClr val="accent1"/>
          </a:effectRef>
          <a:fontRef idx="minor">
            <a:schemeClr val="dk1"/>
          </a:fontRef>
        </p:style>
        <p:txBody>
          <a:bodyPr wrap="none" rtlCol="0" anchor="ctr">
            <a:spAutoFit/>
          </a:bodyPr>
          <a:lstStyle/>
          <a:p>
            <a:r>
              <a:rPr lang="fr-FR" sz="1400" i="1" u="sng" strike="sngStrike" dirty="0">
                <a:effectLst>
                  <a:outerShdw blurRad="38100" dist="38100" dir="2700000" algn="tl">
                    <a:srgbClr val="000000">
                      <a:alpha val="43137"/>
                    </a:srgbClr>
                  </a:outerShdw>
                </a:effectLst>
              </a:rPr>
              <a:t>Thème</a:t>
            </a:r>
            <a:r>
              <a:rPr lang="fr-FR" sz="1400" u="sng" strike="sngStrike" dirty="0">
                <a:effectLst>
                  <a:outerShdw blurRad="38100" dist="38100" dir="2700000" algn="tl">
                    <a:srgbClr val="000000">
                      <a:alpha val="43137"/>
                    </a:srgbClr>
                  </a:outerShdw>
                </a:effectLst>
              </a:rPr>
              <a:t> :</a:t>
            </a:r>
            <a:r>
              <a:rPr lang="fr-FR" sz="1400" strike="sngStrike" dirty="0">
                <a:effectLst>
                  <a:outerShdw blurRad="38100" dist="38100" dir="2700000" algn="tl">
                    <a:srgbClr val="000000">
                      <a:alpha val="43137"/>
                    </a:srgbClr>
                  </a:outerShdw>
                </a:effectLst>
              </a:rPr>
              <a:t> OBSERVER		</a:t>
            </a:r>
            <a:r>
              <a:rPr lang="fr-FR" sz="1400" i="1" u="sng" strike="sngStrike" dirty="0">
                <a:effectLst>
                  <a:outerShdw blurRad="38100" dist="38100" dir="2700000" algn="tl">
                    <a:srgbClr val="000000">
                      <a:alpha val="43137"/>
                    </a:srgbClr>
                  </a:outerShdw>
                </a:effectLst>
              </a:rPr>
              <a:t>Domaine </a:t>
            </a:r>
            <a:r>
              <a:rPr lang="fr-FR" sz="1400" u="sng" strike="sngStrike" dirty="0">
                <a:effectLst>
                  <a:outerShdw blurRad="38100" dist="38100" dir="2700000" algn="tl">
                    <a:srgbClr val="000000">
                      <a:alpha val="43137"/>
                    </a:srgbClr>
                  </a:outerShdw>
                </a:effectLst>
              </a:rPr>
              <a:t>:</a:t>
            </a:r>
            <a:r>
              <a:rPr lang="fr-FR" sz="1400" strike="sngStrike" dirty="0">
                <a:effectLst>
                  <a:outerShdw blurRad="38100" dist="38100" dir="2700000" algn="tl">
                    <a:srgbClr val="000000">
                      <a:alpha val="43137"/>
                    </a:srgbClr>
                  </a:outerShdw>
                </a:effectLst>
              </a:rPr>
              <a:t> Structure et transformation de la matière</a:t>
            </a:r>
          </a:p>
          <a:p>
            <a:r>
              <a:rPr lang="fr-FR" sz="1400" i="1" u="sng" strike="sngStrike" dirty="0">
                <a:effectLst>
                  <a:outerShdw blurRad="38100" dist="38100" dir="2700000" algn="tl">
                    <a:srgbClr val="000000">
                      <a:alpha val="43137"/>
                    </a:srgbClr>
                  </a:outerShdw>
                </a:effectLst>
              </a:rPr>
              <a:t>Livre</a:t>
            </a:r>
            <a:r>
              <a:rPr lang="fr-FR" sz="1400" u="sng" strike="sngStrike" dirty="0">
                <a:effectLst>
                  <a:outerShdw blurRad="38100" dist="38100" dir="2700000" algn="tl">
                    <a:srgbClr val="000000">
                      <a:alpha val="43137"/>
                    </a:srgbClr>
                  </a:outerShdw>
                </a:effectLst>
              </a:rPr>
              <a:t> :</a:t>
            </a:r>
            <a:r>
              <a:rPr lang="fr-FR" sz="1400" strike="sngStrike" dirty="0">
                <a:effectLst>
                  <a:outerShdw blurRad="38100" dist="38100" dir="2700000" algn="tl">
                    <a:srgbClr val="000000">
                      <a:alpha val="43137"/>
                    </a:srgbClr>
                  </a:outerShdw>
                </a:effectLst>
              </a:rPr>
              <a:t> Chapitre 13	                                        </a:t>
            </a:r>
            <a:r>
              <a:rPr lang="fr-FR" sz="1400" strike="sngStrike" dirty="0">
                <a:effectLst>
                  <a:outerShdw blurRad="38100" dist="38100" dir="2700000" algn="tl">
                    <a:srgbClr val="000000">
                      <a:alpha val="43137"/>
                    </a:srgbClr>
                  </a:outerShdw>
                </a:effectLst>
                <a:sym typeface="Wingdings 3"/>
              </a:rPr>
              <a:t>  Réaction chimique par échange de proton</a:t>
            </a:r>
            <a:endParaRPr lang="fr-FR" sz="1400" strike="sngStrike"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Bottom)">
                                      <p:cBhvr>
                                        <p:cTn id="7" dur="500"/>
                                        <p:tgtEl>
                                          <p:spTgt spid="6"/>
                                        </p:tgtEl>
                                      </p:cBhvr>
                                    </p:animEffect>
                                  </p:childTnLst>
                                </p:cTn>
                              </p:par>
                              <p:par>
                                <p:cTn id="8" presetID="12" presetClass="entr" presetSubtype="4" fill="hold" grpId="0" nodeType="withEffect">
                                  <p:stCondLst>
                                    <p:cond delay="500"/>
                                  </p:stCondLst>
                                  <p:childTnLst>
                                    <p:set>
                                      <p:cBhvr>
                                        <p:cTn id="9" dur="1" fill="hold">
                                          <p:stCondLst>
                                            <p:cond delay="0"/>
                                          </p:stCondLst>
                                        </p:cTn>
                                        <p:tgtEl>
                                          <p:spTgt spid="8">
                                            <p:txEl>
                                              <p:pRg st="0" end="0"/>
                                            </p:txEl>
                                          </p:spTgt>
                                        </p:tgtEl>
                                        <p:attrNameLst>
                                          <p:attrName>style.visibility</p:attrName>
                                        </p:attrNameLst>
                                      </p:cBhvr>
                                      <p:to>
                                        <p:strVal val="visible"/>
                                      </p:to>
                                    </p:set>
                                    <p:anim calcmode="lin" valueType="num">
                                      <p:cBhvr additive="base">
                                        <p:cTn id="10" dur="500"/>
                                        <p:tgtEl>
                                          <p:spTgt spid="8">
                                            <p:txEl>
                                              <p:pRg st="0" end="0"/>
                                            </p:txEl>
                                          </p:spTgt>
                                        </p:tgtEl>
                                        <p:attrNameLst>
                                          <p:attrName>ppt_y</p:attrName>
                                        </p:attrNameLst>
                                      </p:cBhvr>
                                      <p:tavLst>
                                        <p:tav tm="0">
                                          <p:val>
                                            <p:strVal val="#ppt_y+#ppt_h*1.125000"/>
                                          </p:val>
                                        </p:tav>
                                        <p:tav tm="100000">
                                          <p:val>
                                            <p:strVal val="#ppt_y"/>
                                          </p:val>
                                        </p:tav>
                                      </p:tavLst>
                                    </p:anim>
                                    <p:animEffect transition="in" filter="wipe(up)">
                                      <p:cBhvr>
                                        <p:cTn id="11" dur="500"/>
                                        <p:tgtEl>
                                          <p:spTgt spid="8">
                                            <p:txEl>
                                              <p:pRg st="0" end="0"/>
                                            </p:txEl>
                                          </p:spTgt>
                                        </p:tgtEl>
                                      </p:cBhvr>
                                    </p:animEffect>
                                  </p:childTnLst>
                                </p:cTn>
                              </p:par>
                              <p:par>
                                <p:cTn id="12" presetID="12" presetClass="entr" presetSubtype="4" fill="hold" grpId="0" nodeType="withEffect">
                                  <p:stCondLst>
                                    <p:cond delay="1000"/>
                                  </p:stCondLst>
                                  <p:childTnLst>
                                    <p:set>
                                      <p:cBhvr>
                                        <p:cTn id="13" dur="1" fill="hold">
                                          <p:stCondLst>
                                            <p:cond delay="0"/>
                                          </p:stCondLst>
                                        </p:cTn>
                                        <p:tgtEl>
                                          <p:spTgt spid="8">
                                            <p:txEl>
                                              <p:pRg st="1" end="1"/>
                                            </p:txEl>
                                          </p:spTgt>
                                        </p:tgtEl>
                                        <p:attrNameLst>
                                          <p:attrName>style.visibility</p:attrName>
                                        </p:attrNameLst>
                                      </p:cBhvr>
                                      <p:to>
                                        <p:strVal val="visible"/>
                                      </p:to>
                                    </p:set>
                                    <p:anim calcmode="lin" valueType="num">
                                      <p:cBhvr additive="base">
                                        <p:cTn id="14" dur="500"/>
                                        <p:tgtEl>
                                          <p:spTgt spid="8">
                                            <p:txEl>
                                              <p:pRg st="1" end="1"/>
                                            </p:txEl>
                                          </p:spTgt>
                                        </p:tgtEl>
                                        <p:attrNameLst>
                                          <p:attrName>ppt_y</p:attrName>
                                        </p:attrNameLst>
                                      </p:cBhvr>
                                      <p:tavLst>
                                        <p:tav tm="0">
                                          <p:val>
                                            <p:strVal val="#ppt_y+#ppt_h*1.125000"/>
                                          </p:val>
                                        </p:tav>
                                        <p:tav tm="100000">
                                          <p:val>
                                            <p:strVal val="#ppt_y"/>
                                          </p:val>
                                        </p:tav>
                                      </p:tavLst>
                                    </p:anim>
                                    <p:animEffect transition="in" filter="wipe(up)">
                                      <p:cBhvr>
                                        <p:cTn id="15" dur="500"/>
                                        <p:tgtEl>
                                          <p:spTgt spid="8">
                                            <p:txEl>
                                              <p:pRg st="1" end="1"/>
                                            </p:txEl>
                                          </p:spTgt>
                                        </p:tgtEl>
                                      </p:cBhvr>
                                    </p:animEffect>
                                  </p:childTnLst>
                                </p:cTn>
                              </p:par>
                              <p:par>
                                <p:cTn id="16" presetID="12" presetClass="entr" presetSubtype="4" fill="hold" grpId="0" nodeType="withEffect">
                                  <p:stCondLst>
                                    <p:cond delay="1500"/>
                                  </p:stCondLst>
                                  <p:childTnLst>
                                    <p:set>
                                      <p:cBhvr>
                                        <p:cTn id="17" dur="1" fill="hold">
                                          <p:stCondLst>
                                            <p:cond delay="0"/>
                                          </p:stCondLst>
                                        </p:cTn>
                                        <p:tgtEl>
                                          <p:spTgt spid="8">
                                            <p:txEl>
                                              <p:pRg st="2" end="2"/>
                                            </p:txEl>
                                          </p:spTgt>
                                        </p:tgtEl>
                                        <p:attrNameLst>
                                          <p:attrName>style.visibility</p:attrName>
                                        </p:attrNameLst>
                                      </p:cBhvr>
                                      <p:to>
                                        <p:strVal val="visible"/>
                                      </p:to>
                                    </p:set>
                                    <p:anim calcmode="lin" valueType="num">
                                      <p:cBhvr additive="base">
                                        <p:cTn id="18" dur="500"/>
                                        <p:tgtEl>
                                          <p:spTgt spid="8">
                                            <p:txEl>
                                              <p:pRg st="2" end="2"/>
                                            </p:txEl>
                                          </p:spTgt>
                                        </p:tgtEl>
                                        <p:attrNameLst>
                                          <p:attrName>ppt_y</p:attrName>
                                        </p:attrNameLst>
                                      </p:cBhvr>
                                      <p:tavLst>
                                        <p:tav tm="0">
                                          <p:val>
                                            <p:strVal val="#ppt_y+#ppt_h*1.125000"/>
                                          </p:val>
                                        </p:tav>
                                        <p:tav tm="100000">
                                          <p:val>
                                            <p:strVal val="#ppt_y"/>
                                          </p:val>
                                        </p:tav>
                                      </p:tavLst>
                                    </p:anim>
                                    <p:animEffect transition="in" filter="wipe(up)">
                                      <p:cBhvr>
                                        <p:cTn id="19" dur="500"/>
                                        <p:tgtEl>
                                          <p:spTgt spid="8">
                                            <p:txEl>
                                              <p:pRg st="2" end="2"/>
                                            </p:txEl>
                                          </p:spTgt>
                                        </p:tgtEl>
                                      </p:cBhvr>
                                    </p:animEffect>
                                  </p:childTnLst>
                                </p:cTn>
                              </p:par>
                              <p:par>
                                <p:cTn id="20" presetID="12" presetClass="entr" presetSubtype="4" fill="hold" grpId="0" nodeType="withEffect">
                                  <p:stCondLst>
                                    <p:cond delay="2000"/>
                                  </p:stCondLst>
                                  <p:childTnLst>
                                    <p:set>
                                      <p:cBhvr>
                                        <p:cTn id="21" dur="1" fill="hold">
                                          <p:stCondLst>
                                            <p:cond delay="0"/>
                                          </p:stCondLst>
                                        </p:cTn>
                                        <p:tgtEl>
                                          <p:spTgt spid="8">
                                            <p:txEl>
                                              <p:pRg st="3" end="3"/>
                                            </p:txEl>
                                          </p:spTgt>
                                        </p:tgtEl>
                                        <p:attrNameLst>
                                          <p:attrName>style.visibility</p:attrName>
                                        </p:attrNameLst>
                                      </p:cBhvr>
                                      <p:to>
                                        <p:strVal val="visible"/>
                                      </p:to>
                                    </p:set>
                                    <p:anim calcmode="lin" valueType="num">
                                      <p:cBhvr additive="base">
                                        <p:cTn id="22" dur="500"/>
                                        <p:tgtEl>
                                          <p:spTgt spid="8">
                                            <p:txEl>
                                              <p:pRg st="3" end="3"/>
                                            </p:txEl>
                                          </p:spTgt>
                                        </p:tgtEl>
                                        <p:attrNameLst>
                                          <p:attrName>ppt_y</p:attrName>
                                        </p:attrNameLst>
                                      </p:cBhvr>
                                      <p:tavLst>
                                        <p:tav tm="0">
                                          <p:val>
                                            <p:strVal val="#ppt_y+#ppt_h*1.125000"/>
                                          </p:val>
                                        </p:tav>
                                        <p:tav tm="100000">
                                          <p:val>
                                            <p:strVal val="#ppt_y"/>
                                          </p:val>
                                        </p:tav>
                                      </p:tavLst>
                                    </p:anim>
                                    <p:animEffect transition="in" filter="wipe(up)">
                                      <p:cBhvr>
                                        <p:cTn id="23" dur="500"/>
                                        <p:tgtEl>
                                          <p:spTgt spid="8">
                                            <p:txEl>
                                              <p:pRg st="3" end="3"/>
                                            </p:txEl>
                                          </p:spTgt>
                                        </p:tgtEl>
                                      </p:cBhvr>
                                    </p:animEffect>
                                  </p:childTnLst>
                                </p:cTn>
                              </p:par>
                              <p:par>
                                <p:cTn id="24" presetID="12" presetClass="entr" presetSubtype="4" fill="hold" grpId="0" nodeType="withEffect">
                                  <p:stCondLst>
                                    <p:cond delay="2500"/>
                                  </p:stCondLst>
                                  <p:childTnLst>
                                    <p:set>
                                      <p:cBhvr>
                                        <p:cTn id="25" dur="1" fill="hold">
                                          <p:stCondLst>
                                            <p:cond delay="0"/>
                                          </p:stCondLst>
                                        </p:cTn>
                                        <p:tgtEl>
                                          <p:spTgt spid="8">
                                            <p:txEl>
                                              <p:pRg st="4" end="4"/>
                                            </p:txEl>
                                          </p:spTgt>
                                        </p:tgtEl>
                                        <p:attrNameLst>
                                          <p:attrName>style.visibility</p:attrName>
                                        </p:attrNameLst>
                                      </p:cBhvr>
                                      <p:to>
                                        <p:strVal val="visible"/>
                                      </p:to>
                                    </p:set>
                                    <p:anim calcmode="lin" valueType="num">
                                      <p:cBhvr additive="base">
                                        <p:cTn id="26" dur="500"/>
                                        <p:tgtEl>
                                          <p:spTgt spid="8">
                                            <p:txEl>
                                              <p:pRg st="4" end="4"/>
                                            </p:txEl>
                                          </p:spTgt>
                                        </p:tgtEl>
                                        <p:attrNameLst>
                                          <p:attrName>ppt_y</p:attrName>
                                        </p:attrNameLst>
                                      </p:cBhvr>
                                      <p:tavLst>
                                        <p:tav tm="0">
                                          <p:val>
                                            <p:strVal val="#ppt_y+#ppt_h*1.125000"/>
                                          </p:val>
                                        </p:tav>
                                        <p:tav tm="100000">
                                          <p:val>
                                            <p:strVal val="#ppt_y"/>
                                          </p:val>
                                        </p:tav>
                                      </p:tavLst>
                                    </p:anim>
                                    <p:animEffect transition="in" filter="wipe(up)">
                                      <p:cBhvr>
                                        <p:cTn id="27" dur="500"/>
                                        <p:tgtEl>
                                          <p:spTgt spid="8">
                                            <p:txEl>
                                              <p:pRg st="4" end="4"/>
                                            </p:txEl>
                                          </p:spTgt>
                                        </p:tgtEl>
                                      </p:cBhvr>
                                    </p:animEffect>
                                  </p:childTnLst>
                                </p:cTn>
                              </p:par>
                              <p:par>
                                <p:cTn id="28" presetID="12" presetClass="entr" presetSubtype="4" fill="hold" grpId="0" nodeType="withEffect">
                                  <p:stCondLst>
                                    <p:cond delay="3000"/>
                                  </p:stCondLst>
                                  <p:childTnLst>
                                    <p:set>
                                      <p:cBhvr>
                                        <p:cTn id="29" dur="1" fill="hold">
                                          <p:stCondLst>
                                            <p:cond delay="0"/>
                                          </p:stCondLst>
                                        </p:cTn>
                                        <p:tgtEl>
                                          <p:spTgt spid="8">
                                            <p:txEl>
                                              <p:pRg st="5" end="5"/>
                                            </p:txEl>
                                          </p:spTgt>
                                        </p:tgtEl>
                                        <p:attrNameLst>
                                          <p:attrName>style.visibility</p:attrName>
                                        </p:attrNameLst>
                                      </p:cBhvr>
                                      <p:to>
                                        <p:strVal val="visible"/>
                                      </p:to>
                                    </p:set>
                                    <p:anim calcmode="lin" valueType="num">
                                      <p:cBhvr additive="base">
                                        <p:cTn id="30" dur="500"/>
                                        <p:tgtEl>
                                          <p:spTgt spid="8">
                                            <p:txEl>
                                              <p:pRg st="5" end="5"/>
                                            </p:txEl>
                                          </p:spTgt>
                                        </p:tgtEl>
                                        <p:attrNameLst>
                                          <p:attrName>ppt_y</p:attrName>
                                        </p:attrNameLst>
                                      </p:cBhvr>
                                      <p:tavLst>
                                        <p:tav tm="0">
                                          <p:val>
                                            <p:strVal val="#ppt_y+#ppt_h*1.125000"/>
                                          </p:val>
                                        </p:tav>
                                        <p:tav tm="100000">
                                          <p:val>
                                            <p:strVal val="#ppt_y"/>
                                          </p:val>
                                        </p:tav>
                                      </p:tavLst>
                                    </p:anim>
                                    <p:animEffect transition="in" filter="wipe(up)">
                                      <p:cBhvr>
                                        <p:cTn id="31" dur="500"/>
                                        <p:tgtEl>
                                          <p:spTgt spid="8">
                                            <p:txEl>
                                              <p:pRg st="5" end="5"/>
                                            </p:txEl>
                                          </p:spTgt>
                                        </p:tgtEl>
                                      </p:cBhvr>
                                    </p:animEffect>
                                  </p:childTnLst>
                                </p:cTn>
                              </p:par>
                              <p:par>
                                <p:cTn id="32" presetID="12" presetClass="entr" presetSubtype="4" fill="hold" grpId="0" nodeType="withEffect">
                                  <p:stCondLst>
                                    <p:cond delay="3500"/>
                                  </p:stCondLst>
                                  <p:childTnLst>
                                    <p:set>
                                      <p:cBhvr>
                                        <p:cTn id="33" dur="1" fill="hold">
                                          <p:stCondLst>
                                            <p:cond delay="0"/>
                                          </p:stCondLst>
                                        </p:cTn>
                                        <p:tgtEl>
                                          <p:spTgt spid="8">
                                            <p:txEl>
                                              <p:pRg st="6" end="6"/>
                                            </p:txEl>
                                          </p:spTgt>
                                        </p:tgtEl>
                                        <p:attrNameLst>
                                          <p:attrName>style.visibility</p:attrName>
                                        </p:attrNameLst>
                                      </p:cBhvr>
                                      <p:to>
                                        <p:strVal val="visible"/>
                                      </p:to>
                                    </p:set>
                                    <p:anim calcmode="lin" valueType="num">
                                      <p:cBhvr additive="base">
                                        <p:cTn id="34" dur="500"/>
                                        <p:tgtEl>
                                          <p:spTgt spid="8">
                                            <p:txEl>
                                              <p:pRg st="6" end="6"/>
                                            </p:txEl>
                                          </p:spTgt>
                                        </p:tgtEl>
                                        <p:attrNameLst>
                                          <p:attrName>ppt_y</p:attrName>
                                        </p:attrNameLst>
                                      </p:cBhvr>
                                      <p:tavLst>
                                        <p:tav tm="0">
                                          <p:val>
                                            <p:strVal val="#ppt_y+#ppt_h*1.125000"/>
                                          </p:val>
                                        </p:tav>
                                        <p:tav tm="100000">
                                          <p:val>
                                            <p:strVal val="#ppt_y"/>
                                          </p:val>
                                        </p:tav>
                                      </p:tavLst>
                                    </p:anim>
                                    <p:animEffect transition="in" filter="wipe(up)">
                                      <p:cBhvr>
                                        <p:cTn id="35" dur="500"/>
                                        <p:tgtEl>
                                          <p:spTgt spid="8">
                                            <p:txEl>
                                              <p:pRg st="6" end="6"/>
                                            </p:txEl>
                                          </p:spTgt>
                                        </p:tgtEl>
                                      </p:cBhvr>
                                    </p:animEffect>
                                  </p:childTnLst>
                                </p:cTn>
                              </p:par>
                              <p:par>
                                <p:cTn id="36" presetID="12" presetClass="entr" presetSubtype="4" fill="hold" grpId="0" nodeType="withEffect">
                                  <p:stCondLst>
                                    <p:cond delay="4000"/>
                                  </p:stCondLst>
                                  <p:childTnLst>
                                    <p:set>
                                      <p:cBhvr>
                                        <p:cTn id="37" dur="1" fill="hold">
                                          <p:stCondLst>
                                            <p:cond delay="0"/>
                                          </p:stCondLst>
                                        </p:cTn>
                                        <p:tgtEl>
                                          <p:spTgt spid="8">
                                            <p:txEl>
                                              <p:pRg st="7" end="7"/>
                                            </p:txEl>
                                          </p:spTgt>
                                        </p:tgtEl>
                                        <p:attrNameLst>
                                          <p:attrName>style.visibility</p:attrName>
                                        </p:attrNameLst>
                                      </p:cBhvr>
                                      <p:to>
                                        <p:strVal val="visible"/>
                                      </p:to>
                                    </p:set>
                                    <p:anim calcmode="lin" valueType="num">
                                      <p:cBhvr additive="base">
                                        <p:cTn id="38" dur="500"/>
                                        <p:tgtEl>
                                          <p:spTgt spid="8">
                                            <p:txEl>
                                              <p:pRg st="7" end="7"/>
                                            </p:txEl>
                                          </p:spTgt>
                                        </p:tgtEl>
                                        <p:attrNameLst>
                                          <p:attrName>ppt_y</p:attrName>
                                        </p:attrNameLst>
                                      </p:cBhvr>
                                      <p:tavLst>
                                        <p:tav tm="0">
                                          <p:val>
                                            <p:strVal val="#ppt_y+#ppt_h*1.125000"/>
                                          </p:val>
                                        </p:tav>
                                        <p:tav tm="100000">
                                          <p:val>
                                            <p:strVal val="#ppt_y"/>
                                          </p:val>
                                        </p:tav>
                                      </p:tavLst>
                                    </p:anim>
                                    <p:animEffect transition="in" filter="wipe(up)">
                                      <p:cBhvr>
                                        <p:cTn id="39" dur="500"/>
                                        <p:tgtEl>
                                          <p:spTgt spid="8">
                                            <p:txEl>
                                              <p:pRg st="7" end="7"/>
                                            </p:txEl>
                                          </p:spTgt>
                                        </p:tgtEl>
                                      </p:cBhvr>
                                    </p:animEffect>
                                  </p:childTnLst>
                                </p:cTn>
                              </p:par>
                              <p:par>
                                <p:cTn id="40" presetID="12" presetClass="entr" presetSubtype="4" fill="hold" grpId="0" nodeType="withEffect">
                                  <p:stCondLst>
                                    <p:cond delay="4500"/>
                                  </p:stCondLst>
                                  <p:childTnLst>
                                    <p:set>
                                      <p:cBhvr>
                                        <p:cTn id="41" dur="1" fill="hold">
                                          <p:stCondLst>
                                            <p:cond delay="0"/>
                                          </p:stCondLst>
                                        </p:cTn>
                                        <p:tgtEl>
                                          <p:spTgt spid="8">
                                            <p:txEl>
                                              <p:pRg st="8" end="8"/>
                                            </p:txEl>
                                          </p:spTgt>
                                        </p:tgtEl>
                                        <p:attrNameLst>
                                          <p:attrName>style.visibility</p:attrName>
                                        </p:attrNameLst>
                                      </p:cBhvr>
                                      <p:to>
                                        <p:strVal val="visible"/>
                                      </p:to>
                                    </p:set>
                                    <p:anim calcmode="lin" valueType="num">
                                      <p:cBhvr additive="base">
                                        <p:cTn id="42" dur="500"/>
                                        <p:tgtEl>
                                          <p:spTgt spid="8">
                                            <p:txEl>
                                              <p:pRg st="8" end="8"/>
                                            </p:txEl>
                                          </p:spTgt>
                                        </p:tgtEl>
                                        <p:attrNameLst>
                                          <p:attrName>ppt_y</p:attrName>
                                        </p:attrNameLst>
                                      </p:cBhvr>
                                      <p:tavLst>
                                        <p:tav tm="0">
                                          <p:val>
                                            <p:strVal val="#ppt_y+#ppt_h*1.125000"/>
                                          </p:val>
                                        </p:tav>
                                        <p:tav tm="100000">
                                          <p:val>
                                            <p:strVal val="#ppt_y"/>
                                          </p:val>
                                        </p:tav>
                                      </p:tavLst>
                                    </p:anim>
                                    <p:animEffect transition="in" filter="wipe(up)">
                                      <p:cBhvr>
                                        <p:cTn id="43" dur="500"/>
                                        <p:tgtEl>
                                          <p:spTgt spid="8">
                                            <p:txEl>
                                              <p:pRg st="8" end="8"/>
                                            </p:txEl>
                                          </p:spTgt>
                                        </p:tgtEl>
                                      </p:cBhvr>
                                    </p:animEffect>
                                  </p:childTnLst>
                                </p:cTn>
                              </p:par>
                              <p:par>
                                <p:cTn id="44" presetID="12" presetClass="entr" presetSubtype="4" fill="hold" grpId="0" nodeType="withEffect">
                                  <p:stCondLst>
                                    <p:cond delay="5000"/>
                                  </p:stCondLst>
                                  <p:childTnLst>
                                    <p:set>
                                      <p:cBhvr>
                                        <p:cTn id="45" dur="1" fill="hold">
                                          <p:stCondLst>
                                            <p:cond delay="0"/>
                                          </p:stCondLst>
                                        </p:cTn>
                                        <p:tgtEl>
                                          <p:spTgt spid="7"/>
                                        </p:tgtEl>
                                        <p:attrNameLst>
                                          <p:attrName>style.visibility</p:attrName>
                                        </p:attrNameLst>
                                      </p:cBhvr>
                                      <p:to>
                                        <p:strVal val="visible"/>
                                      </p:to>
                                    </p:set>
                                    <p:animEffect transition="in" filter="slide(fromBottom)">
                                      <p:cBhvr>
                                        <p:cTn id="46" dur="500"/>
                                        <p:tgtEl>
                                          <p:spTgt spid="7"/>
                                        </p:tgtEl>
                                      </p:cBhvr>
                                    </p:animEffect>
                                  </p:childTnLst>
                                </p:cTn>
                              </p:par>
                              <p:par>
                                <p:cTn id="47" presetID="12" presetClass="entr" presetSubtype="4" fill="hold" grpId="0" nodeType="withEffect">
                                  <p:stCondLst>
                                    <p:cond delay="5500"/>
                                  </p:stCondLst>
                                  <p:childTnLst>
                                    <p:set>
                                      <p:cBhvr>
                                        <p:cTn id="48" dur="1" fill="hold">
                                          <p:stCondLst>
                                            <p:cond delay="0"/>
                                          </p:stCondLst>
                                        </p:cTn>
                                        <p:tgtEl>
                                          <p:spTgt spid="9">
                                            <p:txEl>
                                              <p:pRg st="0" end="0"/>
                                            </p:txEl>
                                          </p:spTgt>
                                        </p:tgtEl>
                                        <p:attrNameLst>
                                          <p:attrName>style.visibility</p:attrName>
                                        </p:attrNameLst>
                                      </p:cBhvr>
                                      <p:to>
                                        <p:strVal val="visible"/>
                                      </p:to>
                                    </p:set>
                                    <p:anim calcmode="lin" valueType="num">
                                      <p:cBhvr additive="base">
                                        <p:cTn id="49" dur="500"/>
                                        <p:tgtEl>
                                          <p:spTgt spid="9">
                                            <p:txEl>
                                              <p:pRg st="0" end="0"/>
                                            </p:txEl>
                                          </p:spTgt>
                                        </p:tgtEl>
                                        <p:attrNameLst>
                                          <p:attrName>ppt_y</p:attrName>
                                        </p:attrNameLst>
                                      </p:cBhvr>
                                      <p:tavLst>
                                        <p:tav tm="0">
                                          <p:val>
                                            <p:strVal val="#ppt_y+#ppt_h*1.125000"/>
                                          </p:val>
                                        </p:tav>
                                        <p:tav tm="100000">
                                          <p:val>
                                            <p:strVal val="#ppt_y"/>
                                          </p:val>
                                        </p:tav>
                                      </p:tavLst>
                                    </p:anim>
                                    <p:animEffect transition="in" filter="wipe(up)">
                                      <p:cBhvr>
                                        <p:cTn id="50" dur="500"/>
                                        <p:tgtEl>
                                          <p:spTgt spid="9">
                                            <p:txEl>
                                              <p:pRg st="0" end="0"/>
                                            </p:txEl>
                                          </p:spTgt>
                                        </p:tgtEl>
                                      </p:cBhvr>
                                    </p:animEffect>
                                  </p:childTnLst>
                                </p:cTn>
                              </p:par>
                              <p:par>
                                <p:cTn id="51" presetID="12" presetClass="entr" presetSubtype="4" fill="hold" grpId="0" nodeType="withEffect">
                                  <p:stCondLst>
                                    <p:cond delay="6000"/>
                                  </p:stCondLst>
                                  <p:childTnLst>
                                    <p:set>
                                      <p:cBhvr>
                                        <p:cTn id="52" dur="1" fill="hold">
                                          <p:stCondLst>
                                            <p:cond delay="0"/>
                                          </p:stCondLst>
                                        </p:cTn>
                                        <p:tgtEl>
                                          <p:spTgt spid="9">
                                            <p:txEl>
                                              <p:pRg st="1" end="1"/>
                                            </p:txEl>
                                          </p:spTgt>
                                        </p:tgtEl>
                                        <p:attrNameLst>
                                          <p:attrName>style.visibility</p:attrName>
                                        </p:attrNameLst>
                                      </p:cBhvr>
                                      <p:to>
                                        <p:strVal val="visible"/>
                                      </p:to>
                                    </p:set>
                                    <p:anim calcmode="lin" valueType="num">
                                      <p:cBhvr additive="base">
                                        <p:cTn id="53" dur="500"/>
                                        <p:tgtEl>
                                          <p:spTgt spid="9">
                                            <p:txEl>
                                              <p:pRg st="1" end="1"/>
                                            </p:txEl>
                                          </p:spTgt>
                                        </p:tgtEl>
                                        <p:attrNameLst>
                                          <p:attrName>ppt_y</p:attrName>
                                        </p:attrNameLst>
                                      </p:cBhvr>
                                      <p:tavLst>
                                        <p:tav tm="0">
                                          <p:val>
                                            <p:strVal val="#ppt_y+#ppt_h*1.125000"/>
                                          </p:val>
                                        </p:tav>
                                        <p:tav tm="100000">
                                          <p:val>
                                            <p:strVal val="#ppt_y"/>
                                          </p:val>
                                        </p:tav>
                                      </p:tavLst>
                                    </p:anim>
                                    <p:animEffect transition="in" filter="wipe(up)">
                                      <p:cBhvr>
                                        <p:cTn id="54"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uiExpand="1" build="p"/>
      <p:bldP spid="9"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251520" y="116632"/>
            <a:ext cx="1429750" cy="369332"/>
          </a:xfrm>
          <a:prstGeom prst="rect">
            <a:avLst/>
          </a:prstGeom>
        </p:spPr>
        <p:txBody>
          <a:bodyPr wrap="none">
            <a:spAutoFit/>
          </a:bodyPr>
          <a:lstStyle/>
          <a:p>
            <a:pPr marL="342900" indent="-342900"/>
            <a:r>
              <a:rPr lang="fr-FR" dirty="0">
                <a:solidFill>
                  <a:srgbClr val="0070C0"/>
                </a:solidFill>
                <a:uFill>
                  <a:solidFill>
                    <a:srgbClr val="FF0000"/>
                  </a:solidFill>
                </a:uFill>
              </a:rPr>
              <a:t>1. </a:t>
            </a:r>
            <a:r>
              <a:rPr lang="fr-FR" u="sng" dirty="0">
                <a:solidFill>
                  <a:srgbClr val="0070C0"/>
                </a:solidFill>
                <a:uFill>
                  <a:solidFill>
                    <a:srgbClr val="FF0000"/>
                  </a:solidFill>
                </a:uFill>
              </a:rPr>
              <a:t>Définitions</a:t>
            </a:r>
          </a:p>
        </p:txBody>
      </p:sp>
      <p:sp>
        <p:nvSpPr>
          <p:cNvPr id="16" name="Rectangle 15"/>
          <p:cNvSpPr/>
          <p:nvPr/>
        </p:nvSpPr>
        <p:spPr>
          <a:xfrm>
            <a:off x="179512" y="548680"/>
            <a:ext cx="1345176" cy="369332"/>
          </a:xfrm>
          <a:prstGeom prst="rect">
            <a:avLst/>
          </a:prstGeom>
        </p:spPr>
        <p:txBody>
          <a:bodyPr wrap="none">
            <a:spAutoFit/>
          </a:bodyPr>
          <a:lstStyle/>
          <a:p>
            <a:r>
              <a:rPr lang="fr-FR" b="1" u="sng" dirty="0"/>
              <a:t>Définitions :</a:t>
            </a:r>
            <a:endParaRPr lang="fr-FR" u="sng" dirty="0"/>
          </a:p>
        </p:txBody>
      </p:sp>
      <p:sp>
        <p:nvSpPr>
          <p:cNvPr id="17" name="Rectangle 16"/>
          <p:cNvSpPr/>
          <p:nvPr/>
        </p:nvSpPr>
        <p:spPr>
          <a:xfrm>
            <a:off x="251520" y="836712"/>
            <a:ext cx="8712968" cy="2800767"/>
          </a:xfrm>
          <a:prstGeom prst="rect">
            <a:avLst/>
          </a:prstGeom>
        </p:spPr>
        <p:txBody>
          <a:bodyPr wrap="square">
            <a:spAutoFit/>
          </a:bodyPr>
          <a:lstStyle/>
          <a:p>
            <a:pPr algn="just">
              <a:buFontTx/>
              <a:buChar char="-"/>
            </a:pPr>
            <a:r>
              <a:rPr lang="fr-FR" dirty="0">
                <a:solidFill>
                  <a:srgbClr val="FF0000"/>
                </a:solidFill>
              </a:rPr>
              <a:t> On appelle </a:t>
            </a:r>
            <a:r>
              <a:rPr lang="fr-FR" b="1" dirty="0">
                <a:solidFill>
                  <a:srgbClr val="FF0000"/>
                </a:solidFill>
              </a:rPr>
              <a:t>acide faible</a:t>
            </a:r>
            <a:r>
              <a:rPr lang="fr-FR" dirty="0">
                <a:solidFill>
                  <a:srgbClr val="FF0000"/>
                </a:solidFill>
              </a:rPr>
              <a:t> </a:t>
            </a:r>
            <a:r>
              <a:rPr lang="fr-FR" b="1" dirty="0">
                <a:solidFill>
                  <a:srgbClr val="FF0000"/>
                </a:solidFill>
              </a:rPr>
              <a:t>AH</a:t>
            </a:r>
            <a:r>
              <a:rPr lang="fr-FR" dirty="0">
                <a:solidFill>
                  <a:srgbClr val="FF0000"/>
                </a:solidFill>
              </a:rPr>
              <a:t> (respectivement </a:t>
            </a:r>
            <a:r>
              <a:rPr lang="fr-FR" b="1" dirty="0">
                <a:solidFill>
                  <a:srgbClr val="FF0000"/>
                </a:solidFill>
              </a:rPr>
              <a:t>base faible</a:t>
            </a:r>
            <a:r>
              <a:rPr lang="fr-FR" dirty="0">
                <a:solidFill>
                  <a:srgbClr val="FF0000"/>
                </a:solidFill>
              </a:rPr>
              <a:t>), un acide (respectivement une base) qui ne réagit pas totalement avec l’eau, sa réaction avec l’eau conduit à un état d’équilibre :</a:t>
            </a:r>
          </a:p>
          <a:p>
            <a:pPr algn="just"/>
            <a:endParaRPr lang="fr-FR" sz="1400" dirty="0">
              <a:solidFill>
                <a:srgbClr val="FF0000"/>
              </a:solidFill>
            </a:endParaRPr>
          </a:p>
          <a:p>
            <a:pPr algn="just"/>
            <a:r>
              <a:rPr lang="fr-FR" dirty="0"/>
              <a:t>                                                                            ou</a:t>
            </a:r>
          </a:p>
          <a:p>
            <a:pPr algn="just"/>
            <a:endParaRPr lang="fr-FR" dirty="0">
              <a:solidFill>
                <a:srgbClr val="FF0000"/>
              </a:solidFill>
            </a:endParaRPr>
          </a:p>
          <a:p>
            <a:pPr algn="just">
              <a:buFontTx/>
              <a:buChar char="-"/>
            </a:pPr>
            <a:r>
              <a:rPr lang="fr-FR" dirty="0">
                <a:solidFill>
                  <a:srgbClr val="FF0000"/>
                </a:solidFill>
              </a:rPr>
              <a:t> On appelle </a:t>
            </a:r>
            <a:r>
              <a:rPr lang="fr-FR" b="1" dirty="0">
                <a:solidFill>
                  <a:srgbClr val="FF0000"/>
                </a:solidFill>
              </a:rPr>
              <a:t>acide fort</a:t>
            </a:r>
            <a:r>
              <a:rPr lang="fr-FR" dirty="0">
                <a:solidFill>
                  <a:srgbClr val="FF0000"/>
                </a:solidFill>
              </a:rPr>
              <a:t> </a:t>
            </a:r>
            <a:r>
              <a:rPr lang="fr-FR" b="1" dirty="0">
                <a:solidFill>
                  <a:srgbClr val="FF0000"/>
                </a:solidFill>
              </a:rPr>
              <a:t>AH</a:t>
            </a:r>
            <a:r>
              <a:rPr lang="fr-FR" dirty="0">
                <a:solidFill>
                  <a:srgbClr val="FF0000"/>
                </a:solidFill>
              </a:rPr>
              <a:t> (respectivement </a:t>
            </a:r>
            <a:r>
              <a:rPr lang="fr-FR" b="1" dirty="0">
                <a:solidFill>
                  <a:srgbClr val="FF0000"/>
                </a:solidFill>
              </a:rPr>
              <a:t>base forte</a:t>
            </a:r>
            <a:r>
              <a:rPr lang="fr-FR" dirty="0">
                <a:solidFill>
                  <a:srgbClr val="FF0000"/>
                </a:solidFill>
              </a:rPr>
              <a:t>), un acide (respectivement une base) qui réagit totalement avec l’eau :</a:t>
            </a:r>
          </a:p>
          <a:p>
            <a:pPr algn="just"/>
            <a:endParaRPr lang="fr-FR" sz="1600" dirty="0">
              <a:solidFill>
                <a:srgbClr val="FF0000"/>
              </a:solidFill>
            </a:endParaRPr>
          </a:p>
          <a:p>
            <a:pPr algn="just"/>
            <a:r>
              <a:rPr lang="fr-FR" dirty="0"/>
              <a:t>                                                                            ou</a:t>
            </a:r>
          </a:p>
        </p:txBody>
      </p:sp>
      <mc:AlternateContent xmlns:mc="http://schemas.openxmlformats.org/markup-compatibility/2006" xmlns:a14="http://schemas.microsoft.com/office/drawing/2010/main">
        <mc:Choice Requires="a14">
          <p:sp>
            <p:nvSpPr>
              <p:cNvPr id="93193" name="Object 9"/>
              <p:cNvSpPr txBox="1"/>
              <p:nvPr/>
            </p:nvSpPr>
            <p:spPr bwMode="auto">
              <a:xfrm>
                <a:off x="544483" y="1854116"/>
                <a:ext cx="3787512" cy="426399"/>
              </a:xfrm>
              <a:prstGeom prst="rect">
                <a:avLst/>
              </a:prstGeom>
              <a:noFill/>
            </p:spPr>
            <p:txBody>
              <a:bodyPr wrap="none">
                <a:spAutoFit/>
              </a:bodyPr>
              <a:lstStyle/>
              <a:p>
                <a:pPr/>
                <a14:m>
                  <m:oMathPara xmlns:m="http://schemas.openxmlformats.org/officeDocument/2006/math">
                    <m:oMathParaPr>
                      <m:jc m:val="left"/>
                    </m:oMathParaPr>
                    <m:oMath xmlns:m="http://schemas.openxmlformats.org/officeDocument/2006/math">
                      <m:r>
                        <m:rPr>
                          <m:nor/>
                        </m:rPr>
                        <a:rPr lang="fr-FR" i="0" smtClean="0">
                          <a:solidFill>
                            <a:srgbClr val="FF0000"/>
                          </a:solidFill>
                          <a:latin typeface="Cambria Math" panose="02040503050406030204" pitchFamily="18" charset="0"/>
                        </a:rPr>
                        <m:t>A</m:t>
                      </m:r>
                      <m:sSub>
                        <m:sSubPr>
                          <m:ctrlPr>
                            <a:rPr lang="fr-FR" i="1">
                              <a:solidFill>
                                <a:srgbClr val="FF0000"/>
                              </a:solidFill>
                              <a:latin typeface="Cambria Math" panose="02040503050406030204" pitchFamily="18" charset="0"/>
                            </a:rPr>
                          </m:ctrlPr>
                        </m:sSubPr>
                        <m:e>
                          <m:r>
                            <m:rPr>
                              <m:nor/>
                            </m:rPr>
                            <a:rPr lang="fr-FR" i="0">
                              <a:solidFill>
                                <a:srgbClr val="FF0000"/>
                              </a:solidFill>
                              <a:latin typeface="Cambria Math" panose="02040503050406030204" pitchFamily="18" charset="0"/>
                            </a:rPr>
                            <m:t>H</m:t>
                          </m:r>
                        </m:e>
                        <m:sub>
                          <m:r>
                            <a:rPr lang="fr-FR" i="1">
                              <a:solidFill>
                                <a:srgbClr val="FF0000"/>
                              </a:solidFill>
                              <a:latin typeface="Cambria Math" panose="02040503050406030204" pitchFamily="18" charset="0"/>
                            </a:rPr>
                            <m:t>(</m:t>
                          </m:r>
                          <m:r>
                            <m:rPr>
                              <m:nor/>
                            </m:rPr>
                            <a:rPr lang="fr-FR" i="0">
                              <a:solidFill>
                                <a:srgbClr val="FF0000"/>
                              </a:solidFill>
                              <a:latin typeface="Cambria Math" panose="02040503050406030204" pitchFamily="18" charset="0"/>
                            </a:rPr>
                            <m:t>aq</m:t>
                          </m:r>
                          <m:r>
                            <a:rPr lang="fr-FR" i="1">
                              <a:solidFill>
                                <a:srgbClr val="FF0000"/>
                              </a:solidFill>
                              <a:latin typeface="Cambria Math" panose="02040503050406030204" pitchFamily="18" charset="0"/>
                            </a:rPr>
                            <m:t>)</m:t>
                          </m:r>
                        </m:sub>
                      </m:sSub>
                      <m:r>
                        <a:rPr lang="fr-FR" i="1">
                          <a:solidFill>
                            <a:srgbClr val="FF0000"/>
                          </a:solidFill>
                          <a:latin typeface="Cambria Math" panose="02040503050406030204" pitchFamily="18" charset="0"/>
                        </a:rPr>
                        <m:t>+</m:t>
                      </m:r>
                      <m:sSub>
                        <m:sSubPr>
                          <m:ctrlPr>
                            <a:rPr lang="fr-FR" i="1">
                              <a:solidFill>
                                <a:srgbClr val="FF0000"/>
                              </a:solidFill>
                              <a:latin typeface="Cambria Math" panose="02040503050406030204" pitchFamily="18" charset="0"/>
                            </a:rPr>
                          </m:ctrlPr>
                        </m:sSubPr>
                        <m:e>
                          <m:r>
                            <m:rPr>
                              <m:sty m:val="p"/>
                            </m:rPr>
                            <a:rPr lang="fr-FR">
                              <a:solidFill>
                                <a:srgbClr val="FF0000"/>
                              </a:solidFill>
                              <a:latin typeface="Cambria Math" panose="02040503050406030204" pitchFamily="18" charset="0"/>
                            </a:rPr>
                            <m:t>H</m:t>
                          </m:r>
                        </m:e>
                        <m:sub>
                          <m:r>
                            <a:rPr lang="fr-FR">
                              <a:solidFill>
                                <a:srgbClr val="FF0000"/>
                              </a:solidFill>
                              <a:latin typeface="Cambria Math" panose="02040503050406030204" pitchFamily="18" charset="0"/>
                            </a:rPr>
                            <m:t>2</m:t>
                          </m:r>
                        </m:sub>
                      </m:sSub>
                      <m:sSub>
                        <m:sSubPr>
                          <m:ctrlPr>
                            <a:rPr lang="fr-FR" i="1">
                              <a:solidFill>
                                <a:srgbClr val="FF0000"/>
                              </a:solidFill>
                              <a:latin typeface="Cambria Math" panose="02040503050406030204" pitchFamily="18" charset="0"/>
                            </a:rPr>
                          </m:ctrlPr>
                        </m:sSubPr>
                        <m:e>
                          <m:r>
                            <m:rPr>
                              <m:sty m:val="p"/>
                            </m:rPr>
                            <a:rPr lang="fr-FR">
                              <a:solidFill>
                                <a:srgbClr val="FF0000"/>
                              </a:solidFill>
                              <a:latin typeface="Cambria Math" panose="02040503050406030204" pitchFamily="18" charset="0"/>
                            </a:rPr>
                            <m:t>O</m:t>
                          </m:r>
                        </m:e>
                        <m:sub>
                          <m:r>
                            <a:rPr lang="fr-FR">
                              <a:solidFill>
                                <a:srgbClr val="FF0000"/>
                              </a:solidFill>
                              <a:latin typeface="Cambria Math" panose="02040503050406030204" pitchFamily="18" charset="0"/>
                            </a:rPr>
                            <m:t>(ℓ)</m:t>
                          </m:r>
                        </m:sub>
                      </m:sSub>
                      <m:r>
                        <a:rPr lang="fr-FR" b="0" i="1" smtClean="0">
                          <a:solidFill>
                            <a:srgbClr val="FF0000"/>
                          </a:solidFill>
                          <a:latin typeface="Cambria Math" panose="02040503050406030204" pitchFamily="18" charset="0"/>
                        </a:rPr>
                        <m:t> </m:t>
                      </m:r>
                      <m:r>
                        <a:rPr lang="fr-FR" i="1" smtClean="0">
                          <a:solidFill>
                            <a:srgbClr val="FF0000"/>
                          </a:solidFill>
                          <a:latin typeface="Cambria Math" panose="02040503050406030204" pitchFamily="18" charset="0"/>
                          <a:sym typeface="Wingdings 3" panose="05040102010807070707" pitchFamily="18" charset="2"/>
                        </a:rPr>
                        <m:t></m:t>
                      </m:r>
                      <m:r>
                        <a:rPr lang="fr-FR" b="0" i="1" smtClean="0">
                          <a:solidFill>
                            <a:srgbClr val="FF0000"/>
                          </a:solidFill>
                          <a:latin typeface="Cambria Math" panose="02040503050406030204" pitchFamily="18" charset="0"/>
                          <a:sym typeface="Wingdings 3" panose="05040102010807070707" pitchFamily="18" charset="2"/>
                        </a:rPr>
                        <m:t> </m:t>
                      </m:r>
                      <m:sSubSup>
                        <m:sSubSupPr>
                          <m:ctrlPr>
                            <a:rPr lang="fr-FR" i="1">
                              <a:solidFill>
                                <a:srgbClr val="FF0000"/>
                              </a:solidFill>
                              <a:latin typeface="Cambria Math" panose="02040503050406030204" pitchFamily="18" charset="0"/>
                            </a:rPr>
                          </m:ctrlPr>
                        </m:sSubSupPr>
                        <m:e>
                          <m:r>
                            <m:rPr>
                              <m:sty m:val="p"/>
                            </m:rPr>
                            <a:rPr lang="fr-FR" i="0">
                              <a:solidFill>
                                <a:srgbClr val="FF0000"/>
                              </a:solidFill>
                              <a:latin typeface="Cambria Math" panose="02040503050406030204" pitchFamily="18" charset="0"/>
                            </a:rPr>
                            <m:t>A</m:t>
                          </m:r>
                        </m:e>
                        <m:sub>
                          <m:r>
                            <a:rPr lang="fr-FR" i="1">
                              <a:solidFill>
                                <a:srgbClr val="FF0000"/>
                              </a:solidFill>
                              <a:latin typeface="Cambria Math" panose="02040503050406030204" pitchFamily="18" charset="0"/>
                            </a:rPr>
                            <m:t>(</m:t>
                          </m:r>
                          <m:r>
                            <m:rPr>
                              <m:nor/>
                            </m:rPr>
                            <a:rPr lang="fr-FR" i="0">
                              <a:solidFill>
                                <a:srgbClr val="FF0000"/>
                              </a:solidFill>
                              <a:latin typeface="Cambria Math" panose="02040503050406030204" pitchFamily="18" charset="0"/>
                            </a:rPr>
                            <m:t>aq</m:t>
                          </m:r>
                          <m:r>
                            <a:rPr lang="fr-FR" i="1">
                              <a:solidFill>
                                <a:srgbClr val="FF0000"/>
                              </a:solidFill>
                              <a:latin typeface="Cambria Math" panose="02040503050406030204" pitchFamily="18" charset="0"/>
                            </a:rPr>
                            <m:t>)</m:t>
                          </m:r>
                        </m:sub>
                        <m:sup>
                          <m:r>
                            <a:rPr lang="fr-FR" i="1">
                              <a:solidFill>
                                <a:srgbClr val="FF0000"/>
                              </a:solidFill>
                              <a:latin typeface="Cambria Math" panose="02040503050406030204" pitchFamily="18" charset="0"/>
                            </a:rPr>
                            <m:t>−</m:t>
                          </m:r>
                        </m:sup>
                      </m:sSubSup>
                      <m:r>
                        <a:rPr lang="fr-FR" i="1">
                          <a:solidFill>
                            <a:srgbClr val="FF0000"/>
                          </a:solidFill>
                          <a:latin typeface="Cambria Math" panose="02040503050406030204" pitchFamily="18" charset="0"/>
                        </a:rPr>
                        <m:t>+</m:t>
                      </m:r>
                      <m:sSub>
                        <m:sSubPr>
                          <m:ctrlPr>
                            <a:rPr lang="fr-FR" i="1">
                              <a:solidFill>
                                <a:srgbClr val="FF0000"/>
                              </a:solidFill>
                              <a:latin typeface="Cambria Math" panose="02040503050406030204" pitchFamily="18" charset="0"/>
                            </a:rPr>
                          </m:ctrlPr>
                        </m:sSubPr>
                        <m:e>
                          <m:r>
                            <m:rPr>
                              <m:sty m:val="p"/>
                            </m:rPr>
                            <a:rPr lang="fr-FR" i="0">
                              <a:solidFill>
                                <a:srgbClr val="FF0000"/>
                              </a:solidFill>
                              <a:latin typeface="Cambria Math" panose="02040503050406030204" pitchFamily="18" charset="0"/>
                            </a:rPr>
                            <m:t>H</m:t>
                          </m:r>
                        </m:e>
                        <m:sub>
                          <m:r>
                            <a:rPr lang="fr-FR" i="0">
                              <a:solidFill>
                                <a:srgbClr val="FF0000"/>
                              </a:solidFill>
                              <a:latin typeface="Cambria Math" panose="02040503050406030204" pitchFamily="18" charset="0"/>
                            </a:rPr>
                            <m:t>3</m:t>
                          </m:r>
                        </m:sub>
                      </m:sSub>
                      <m:sSubSup>
                        <m:sSubSupPr>
                          <m:ctrlPr>
                            <a:rPr lang="fr-FR" i="1">
                              <a:solidFill>
                                <a:srgbClr val="FF0000"/>
                              </a:solidFill>
                              <a:latin typeface="Cambria Math" panose="02040503050406030204" pitchFamily="18" charset="0"/>
                            </a:rPr>
                          </m:ctrlPr>
                        </m:sSubSupPr>
                        <m:e>
                          <m:r>
                            <m:rPr>
                              <m:sty m:val="p"/>
                            </m:rPr>
                            <a:rPr lang="fr-FR" i="0">
                              <a:solidFill>
                                <a:srgbClr val="FF0000"/>
                              </a:solidFill>
                              <a:latin typeface="Cambria Math" panose="02040503050406030204" pitchFamily="18" charset="0"/>
                            </a:rPr>
                            <m:t>O</m:t>
                          </m:r>
                        </m:e>
                        <m:sub>
                          <m:r>
                            <a:rPr lang="fr-FR" i="1">
                              <a:solidFill>
                                <a:srgbClr val="FF0000"/>
                              </a:solidFill>
                              <a:latin typeface="Cambria Math" panose="02040503050406030204" pitchFamily="18" charset="0"/>
                            </a:rPr>
                            <m:t>(</m:t>
                          </m:r>
                          <m:r>
                            <m:rPr>
                              <m:nor/>
                            </m:rPr>
                            <a:rPr lang="fr-FR" i="0">
                              <a:solidFill>
                                <a:srgbClr val="FF0000"/>
                              </a:solidFill>
                              <a:latin typeface="Cambria Math" panose="02040503050406030204" pitchFamily="18" charset="0"/>
                            </a:rPr>
                            <m:t>aq</m:t>
                          </m:r>
                          <m:r>
                            <a:rPr lang="fr-FR" i="1">
                              <a:solidFill>
                                <a:srgbClr val="FF0000"/>
                              </a:solidFill>
                              <a:latin typeface="Cambria Math" panose="02040503050406030204" pitchFamily="18" charset="0"/>
                            </a:rPr>
                            <m:t>)</m:t>
                          </m:r>
                        </m:sub>
                        <m:sup>
                          <m:r>
                            <a:rPr lang="fr-FR" i="1">
                              <a:solidFill>
                                <a:srgbClr val="FF0000"/>
                              </a:solidFill>
                              <a:latin typeface="Cambria Math" panose="02040503050406030204" pitchFamily="18" charset="0"/>
                            </a:rPr>
                            <m:t>+</m:t>
                          </m:r>
                        </m:sup>
                      </m:sSubSup>
                    </m:oMath>
                  </m:oMathPara>
                </a14:m>
                <a:endParaRPr lang="fr-FR" dirty="0"/>
              </a:p>
            </p:txBody>
          </p:sp>
        </mc:Choice>
        <mc:Fallback xmlns="">
          <p:sp>
            <p:nvSpPr>
              <p:cNvPr id="93193" name="Object 9"/>
              <p:cNvSpPr txBox="1">
                <a:spLocks noRot="1" noChangeAspect="1" noMove="1" noResize="1" noEditPoints="1" noAdjustHandles="1" noChangeArrowheads="1" noChangeShapeType="1" noTextEdit="1"/>
              </p:cNvSpPr>
              <p:nvPr/>
            </p:nvSpPr>
            <p:spPr bwMode="auto">
              <a:xfrm>
                <a:off x="544483" y="1854116"/>
                <a:ext cx="3787512" cy="426399"/>
              </a:xfrm>
              <a:prstGeom prst="rect">
                <a:avLst/>
              </a:prstGeom>
              <a:blipFill>
                <a:blip r:embed="rId4"/>
                <a:stretch>
                  <a:fillRect b="-10000"/>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93195" name="Object 11"/>
              <p:cNvSpPr txBox="1"/>
              <p:nvPr/>
            </p:nvSpPr>
            <p:spPr bwMode="auto">
              <a:xfrm>
                <a:off x="4786313" y="1880732"/>
                <a:ext cx="3798604" cy="417807"/>
              </a:xfrm>
              <a:prstGeom prst="rect">
                <a:avLst/>
              </a:prstGeom>
              <a:noFill/>
            </p:spPr>
            <p:txBody>
              <a:bodyPr wrap="none">
                <a:spAutoFit/>
              </a:bodyPr>
              <a:lstStyle/>
              <a:p>
                <a:pPr/>
                <a14:m>
                  <m:oMathPara xmlns:m="http://schemas.openxmlformats.org/officeDocument/2006/math">
                    <m:oMathParaPr>
                      <m:jc m:val="left"/>
                    </m:oMathParaPr>
                    <m:oMath xmlns:m="http://schemas.openxmlformats.org/officeDocument/2006/math">
                      <m:sSub>
                        <m:sSubPr>
                          <m:ctrlPr>
                            <a:rPr lang="fr-FR" i="1" smtClean="0">
                              <a:solidFill>
                                <a:srgbClr val="FF0000"/>
                              </a:solidFill>
                              <a:latin typeface="Cambria Math" panose="02040503050406030204" pitchFamily="18" charset="0"/>
                            </a:rPr>
                          </m:ctrlPr>
                        </m:sSubPr>
                        <m:e>
                          <m:sSup>
                            <m:sSupPr>
                              <m:ctrlPr>
                                <a:rPr lang="fr-FR" i="1">
                                  <a:solidFill>
                                    <a:srgbClr val="FF0000"/>
                                  </a:solidFill>
                                  <a:latin typeface="Cambria Math" panose="02040503050406030204" pitchFamily="18" charset="0"/>
                                </a:rPr>
                              </m:ctrlPr>
                            </m:sSupPr>
                            <m:e>
                              <m:r>
                                <m:rPr>
                                  <m:sty m:val="p"/>
                                </m:rPr>
                                <a:rPr lang="fr-FR" i="0">
                                  <a:solidFill>
                                    <a:srgbClr val="FF0000"/>
                                  </a:solidFill>
                                  <a:latin typeface="Cambria Math" panose="02040503050406030204" pitchFamily="18" charset="0"/>
                                </a:rPr>
                                <m:t>A</m:t>
                              </m:r>
                            </m:e>
                            <m:sup>
                              <m:r>
                                <a:rPr lang="fr-FR" i="1">
                                  <a:solidFill>
                                    <a:srgbClr val="FF0000"/>
                                  </a:solidFill>
                                  <a:latin typeface="Cambria Math" panose="02040503050406030204" pitchFamily="18" charset="0"/>
                                </a:rPr>
                                <m:t>−</m:t>
                              </m:r>
                            </m:sup>
                          </m:sSup>
                        </m:e>
                        <m:sub>
                          <m:r>
                            <a:rPr lang="fr-FR" i="1">
                              <a:solidFill>
                                <a:srgbClr val="FF0000"/>
                              </a:solidFill>
                              <a:latin typeface="Cambria Math" panose="02040503050406030204" pitchFamily="18" charset="0"/>
                            </a:rPr>
                            <m:t>(</m:t>
                          </m:r>
                          <m:r>
                            <m:rPr>
                              <m:nor/>
                            </m:rPr>
                            <a:rPr lang="fr-FR" i="0">
                              <a:solidFill>
                                <a:srgbClr val="FF0000"/>
                              </a:solidFill>
                              <a:latin typeface="Cambria Math" panose="02040503050406030204" pitchFamily="18" charset="0"/>
                            </a:rPr>
                            <m:t>aq</m:t>
                          </m:r>
                          <m:r>
                            <a:rPr lang="fr-FR" i="1">
                              <a:solidFill>
                                <a:srgbClr val="FF0000"/>
                              </a:solidFill>
                              <a:latin typeface="Cambria Math" panose="02040503050406030204" pitchFamily="18" charset="0"/>
                            </a:rPr>
                            <m:t>)</m:t>
                          </m:r>
                        </m:sub>
                      </m:sSub>
                      <m:r>
                        <a:rPr lang="fr-FR" i="1">
                          <a:solidFill>
                            <a:srgbClr val="FF0000"/>
                          </a:solidFill>
                          <a:latin typeface="Cambria Math" panose="02040503050406030204" pitchFamily="18" charset="0"/>
                        </a:rPr>
                        <m:t>+</m:t>
                      </m:r>
                      <m:sSub>
                        <m:sSubPr>
                          <m:ctrlPr>
                            <a:rPr lang="fr-FR" i="1">
                              <a:solidFill>
                                <a:srgbClr val="FF0000"/>
                              </a:solidFill>
                              <a:latin typeface="Cambria Math" panose="02040503050406030204" pitchFamily="18" charset="0"/>
                            </a:rPr>
                          </m:ctrlPr>
                        </m:sSubPr>
                        <m:e>
                          <m:r>
                            <m:rPr>
                              <m:sty m:val="p"/>
                            </m:rPr>
                            <a:rPr lang="fr-FR">
                              <a:solidFill>
                                <a:srgbClr val="FF0000"/>
                              </a:solidFill>
                              <a:latin typeface="Cambria Math" panose="02040503050406030204" pitchFamily="18" charset="0"/>
                            </a:rPr>
                            <m:t>H</m:t>
                          </m:r>
                        </m:e>
                        <m:sub>
                          <m:r>
                            <a:rPr lang="fr-FR">
                              <a:solidFill>
                                <a:srgbClr val="FF0000"/>
                              </a:solidFill>
                              <a:latin typeface="Cambria Math" panose="02040503050406030204" pitchFamily="18" charset="0"/>
                            </a:rPr>
                            <m:t>2</m:t>
                          </m:r>
                        </m:sub>
                      </m:sSub>
                      <m:sSub>
                        <m:sSubPr>
                          <m:ctrlPr>
                            <a:rPr lang="fr-FR" i="1">
                              <a:solidFill>
                                <a:srgbClr val="FF0000"/>
                              </a:solidFill>
                              <a:latin typeface="Cambria Math" panose="02040503050406030204" pitchFamily="18" charset="0"/>
                            </a:rPr>
                          </m:ctrlPr>
                        </m:sSubPr>
                        <m:e>
                          <m:r>
                            <m:rPr>
                              <m:sty m:val="p"/>
                            </m:rPr>
                            <a:rPr lang="fr-FR">
                              <a:solidFill>
                                <a:srgbClr val="FF0000"/>
                              </a:solidFill>
                              <a:latin typeface="Cambria Math" panose="02040503050406030204" pitchFamily="18" charset="0"/>
                            </a:rPr>
                            <m:t>O</m:t>
                          </m:r>
                        </m:e>
                        <m:sub>
                          <m:r>
                            <a:rPr lang="fr-FR">
                              <a:solidFill>
                                <a:srgbClr val="FF0000"/>
                              </a:solidFill>
                              <a:latin typeface="Cambria Math" panose="02040503050406030204" pitchFamily="18" charset="0"/>
                            </a:rPr>
                            <m:t>(ℓ)</m:t>
                          </m:r>
                        </m:sub>
                      </m:sSub>
                      <m:r>
                        <a:rPr lang="fr-FR" b="0" i="1" smtClean="0">
                          <a:solidFill>
                            <a:srgbClr val="FF0000"/>
                          </a:solidFill>
                          <a:latin typeface="Cambria Math" panose="02040503050406030204" pitchFamily="18" charset="0"/>
                        </a:rPr>
                        <m:t> </m:t>
                      </m:r>
                      <m:r>
                        <a:rPr lang="fr-FR" i="1" smtClean="0">
                          <a:solidFill>
                            <a:srgbClr val="FF0000"/>
                          </a:solidFill>
                          <a:latin typeface="Cambria Math" panose="02040503050406030204" pitchFamily="18" charset="0"/>
                          <a:sym typeface="Wingdings 3" panose="05040102010807070707" pitchFamily="18" charset="2"/>
                        </a:rPr>
                        <m:t></m:t>
                      </m:r>
                      <m:r>
                        <a:rPr lang="fr-FR" b="0" i="1" smtClean="0">
                          <a:solidFill>
                            <a:srgbClr val="FF0000"/>
                          </a:solidFill>
                          <a:latin typeface="Cambria Math" panose="02040503050406030204" pitchFamily="18" charset="0"/>
                          <a:sym typeface="Wingdings 3" panose="05040102010807070707" pitchFamily="18" charset="2"/>
                        </a:rPr>
                        <m:t> </m:t>
                      </m:r>
                      <m:r>
                        <m:rPr>
                          <m:nor/>
                        </m:rPr>
                        <a:rPr lang="fr-FR" i="0" smtClean="0">
                          <a:solidFill>
                            <a:srgbClr val="FF0000"/>
                          </a:solidFill>
                          <a:latin typeface="Cambria Math" panose="02040503050406030204" pitchFamily="18" charset="0"/>
                        </a:rPr>
                        <m:t>A</m:t>
                      </m:r>
                      <m:sSub>
                        <m:sSubPr>
                          <m:ctrlPr>
                            <a:rPr lang="fr-FR" i="1">
                              <a:solidFill>
                                <a:srgbClr val="FF0000"/>
                              </a:solidFill>
                              <a:latin typeface="Cambria Math" panose="02040503050406030204" pitchFamily="18" charset="0"/>
                            </a:rPr>
                          </m:ctrlPr>
                        </m:sSubPr>
                        <m:e>
                          <m:r>
                            <m:rPr>
                              <m:nor/>
                            </m:rPr>
                            <a:rPr lang="fr-FR" i="0">
                              <a:solidFill>
                                <a:srgbClr val="FF0000"/>
                              </a:solidFill>
                              <a:latin typeface="Cambria Math" panose="02040503050406030204" pitchFamily="18" charset="0"/>
                            </a:rPr>
                            <m:t>H</m:t>
                          </m:r>
                        </m:e>
                        <m:sub>
                          <m:r>
                            <a:rPr lang="fr-FR" i="1">
                              <a:solidFill>
                                <a:srgbClr val="FF0000"/>
                              </a:solidFill>
                              <a:latin typeface="Cambria Math" panose="02040503050406030204" pitchFamily="18" charset="0"/>
                            </a:rPr>
                            <m:t>(</m:t>
                          </m:r>
                          <m:r>
                            <m:rPr>
                              <m:nor/>
                            </m:rPr>
                            <a:rPr lang="fr-FR" i="0">
                              <a:solidFill>
                                <a:srgbClr val="FF0000"/>
                              </a:solidFill>
                              <a:latin typeface="Cambria Math" panose="02040503050406030204" pitchFamily="18" charset="0"/>
                            </a:rPr>
                            <m:t>aq</m:t>
                          </m:r>
                          <m:r>
                            <a:rPr lang="fr-FR" i="1">
                              <a:solidFill>
                                <a:srgbClr val="FF0000"/>
                              </a:solidFill>
                              <a:latin typeface="Cambria Math" panose="02040503050406030204" pitchFamily="18" charset="0"/>
                            </a:rPr>
                            <m:t>)</m:t>
                          </m:r>
                        </m:sub>
                      </m:sSub>
                      <m:r>
                        <a:rPr lang="fr-FR" i="1">
                          <a:solidFill>
                            <a:srgbClr val="FF0000"/>
                          </a:solidFill>
                          <a:latin typeface="Cambria Math" panose="02040503050406030204" pitchFamily="18" charset="0"/>
                        </a:rPr>
                        <m:t>+</m:t>
                      </m:r>
                      <m:r>
                        <m:rPr>
                          <m:nor/>
                        </m:rPr>
                        <a:rPr lang="fr-FR" i="0">
                          <a:solidFill>
                            <a:srgbClr val="FF0000"/>
                          </a:solidFill>
                          <a:latin typeface="Cambria Math" panose="02040503050406030204" pitchFamily="18" charset="0"/>
                        </a:rPr>
                        <m:t>H</m:t>
                      </m:r>
                      <m:sSubSup>
                        <m:sSubSupPr>
                          <m:ctrlPr>
                            <a:rPr lang="fr-FR" i="1">
                              <a:solidFill>
                                <a:srgbClr val="FF0000"/>
                              </a:solidFill>
                              <a:latin typeface="Cambria Math" panose="02040503050406030204" pitchFamily="18" charset="0"/>
                            </a:rPr>
                          </m:ctrlPr>
                        </m:sSubSupPr>
                        <m:e>
                          <m:r>
                            <m:rPr>
                              <m:nor/>
                            </m:rPr>
                            <a:rPr lang="fr-FR" i="0">
                              <a:solidFill>
                                <a:srgbClr val="FF0000"/>
                              </a:solidFill>
                              <a:latin typeface="Cambria Math" panose="02040503050406030204" pitchFamily="18" charset="0"/>
                            </a:rPr>
                            <m:t>O</m:t>
                          </m:r>
                        </m:e>
                        <m:sub>
                          <m:r>
                            <a:rPr lang="fr-FR" i="1">
                              <a:solidFill>
                                <a:srgbClr val="FF0000"/>
                              </a:solidFill>
                              <a:latin typeface="Cambria Math" panose="02040503050406030204" pitchFamily="18" charset="0"/>
                            </a:rPr>
                            <m:t>(</m:t>
                          </m:r>
                          <m:r>
                            <m:rPr>
                              <m:nor/>
                            </m:rPr>
                            <a:rPr lang="fr-FR" i="0">
                              <a:solidFill>
                                <a:srgbClr val="FF0000"/>
                              </a:solidFill>
                              <a:latin typeface="Cambria Math" panose="02040503050406030204" pitchFamily="18" charset="0"/>
                            </a:rPr>
                            <m:t>aq</m:t>
                          </m:r>
                          <m:r>
                            <a:rPr lang="fr-FR" i="1">
                              <a:solidFill>
                                <a:srgbClr val="FF0000"/>
                              </a:solidFill>
                              <a:latin typeface="Cambria Math" panose="02040503050406030204" pitchFamily="18" charset="0"/>
                            </a:rPr>
                            <m:t>)</m:t>
                          </m:r>
                        </m:sub>
                        <m:sup>
                          <m:r>
                            <a:rPr lang="fr-FR" i="1">
                              <a:solidFill>
                                <a:srgbClr val="FF0000"/>
                              </a:solidFill>
                              <a:latin typeface="Cambria Math" panose="02040503050406030204" pitchFamily="18" charset="0"/>
                            </a:rPr>
                            <m:t>−</m:t>
                          </m:r>
                        </m:sup>
                      </m:sSubSup>
                    </m:oMath>
                  </m:oMathPara>
                </a14:m>
                <a:endParaRPr lang="fr-FR" dirty="0"/>
              </a:p>
            </p:txBody>
          </p:sp>
        </mc:Choice>
        <mc:Fallback xmlns="">
          <p:sp>
            <p:nvSpPr>
              <p:cNvPr id="93195" name="Object 11"/>
              <p:cNvSpPr txBox="1">
                <a:spLocks noRot="1" noChangeAspect="1" noMove="1" noResize="1" noEditPoints="1" noAdjustHandles="1" noChangeArrowheads="1" noChangeShapeType="1" noTextEdit="1"/>
              </p:cNvSpPr>
              <p:nvPr/>
            </p:nvSpPr>
            <p:spPr bwMode="auto">
              <a:xfrm>
                <a:off x="4786313" y="1880732"/>
                <a:ext cx="3798604" cy="417807"/>
              </a:xfrm>
              <a:prstGeom prst="rect">
                <a:avLst/>
              </a:prstGeom>
              <a:blipFill>
                <a:blip r:embed="rId5"/>
                <a:stretch>
                  <a:fillRect b="-10294"/>
                </a:stretch>
              </a:blipFill>
            </p:spPr>
            <p:txBody>
              <a:bodyPr/>
              <a:lstStyle/>
              <a:p>
                <a:r>
                  <a:rPr lang="fr-FR">
                    <a:noFill/>
                  </a:rPr>
                  <a:t> </a:t>
                </a:r>
              </a:p>
            </p:txBody>
          </p:sp>
        </mc:Fallback>
      </mc:AlternateContent>
      <p:sp>
        <p:nvSpPr>
          <p:cNvPr id="93198"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93197" name="Object 13"/>
          <p:cNvGraphicFramePr>
            <a:graphicFrameLocks noChangeAspect="1"/>
          </p:cNvGraphicFramePr>
          <p:nvPr>
            <p:extLst>
              <p:ext uri="{D42A27DB-BD31-4B8C-83A1-F6EECF244321}">
                <p14:modId xmlns:p14="http://schemas.microsoft.com/office/powerpoint/2010/main" val="3531669726"/>
              </p:ext>
            </p:extLst>
          </p:nvPr>
        </p:nvGraphicFramePr>
        <p:xfrm>
          <a:off x="899592" y="3212976"/>
          <a:ext cx="3168000" cy="396000"/>
        </p:xfrm>
        <a:graphic>
          <a:graphicData uri="http://schemas.openxmlformats.org/presentationml/2006/ole">
            <mc:AlternateContent xmlns:mc="http://schemas.openxmlformats.org/markup-compatibility/2006">
              <mc:Choice xmlns:v="urn:schemas-microsoft-com:vml" Requires="v">
                <p:oleObj name="Equation" r:id="rId6" imgW="2057400" imgH="254000" progId="Equation.DSMT4">
                  <p:embed/>
                </p:oleObj>
              </mc:Choice>
              <mc:Fallback>
                <p:oleObj name="Equation" r:id="rId6" imgW="2057400" imgH="254000" progId="Equation.DSMT4">
                  <p:embed/>
                  <p:pic>
                    <p:nvPicPr>
                      <p:cNvPr id="0" name="Picture 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9592" y="3212976"/>
                        <a:ext cx="3168000" cy="396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3200" name="Rectangle 1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93199" name="Object 15"/>
          <p:cNvGraphicFramePr>
            <a:graphicFrameLocks noChangeAspect="1"/>
          </p:cNvGraphicFramePr>
          <p:nvPr>
            <p:extLst>
              <p:ext uri="{D42A27DB-BD31-4B8C-83A1-F6EECF244321}">
                <p14:modId xmlns:p14="http://schemas.microsoft.com/office/powerpoint/2010/main" val="291429129"/>
              </p:ext>
            </p:extLst>
          </p:nvPr>
        </p:nvGraphicFramePr>
        <p:xfrm>
          <a:off x="4759042" y="3212976"/>
          <a:ext cx="3197334" cy="396000"/>
        </p:xfrm>
        <a:graphic>
          <a:graphicData uri="http://schemas.openxmlformats.org/presentationml/2006/ole">
            <mc:AlternateContent xmlns:mc="http://schemas.openxmlformats.org/markup-compatibility/2006">
              <mc:Choice xmlns:v="urn:schemas-microsoft-com:vml" Requires="v">
                <p:oleObj name="Equation" r:id="rId8" imgW="2070100" imgH="254000" progId="Equation.DSMT4">
                  <p:embed/>
                </p:oleObj>
              </mc:Choice>
              <mc:Fallback>
                <p:oleObj name="Equation" r:id="rId8" imgW="2070100" imgH="254000" progId="Equation.DSMT4">
                  <p:embed/>
                  <p:pic>
                    <p:nvPicPr>
                      <p:cNvPr id="0" name="Picture 2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59042" y="3212976"/>
                        <a:ext cx="3197334" cy="396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 name="Rectangle 25"/>
          <p:cNvSpPr/>
          <p:nvPr/>
        </p:nvSpPr>
        <p:spPr>
          <a:xfrm>
            <a:off x="179512" y="3789040"/>
            <a:ext cx="4329262" cy="369332"/>
          </a:xfrm>
          <a:prstGeom prst="rect">
            <a:avLst/>
          </a:prstGeom>
        </p:spPr>
        <p:txBody>
          <a:bodyPr wrap="none">
            <a:spAutoFit/>
          </a:bodyPr>
          <a:lstStyle/>
          <a:p>
            <a:r>
              <a:rPr lang="fr-FR" u="sng" dirty="0"/>
              <a:t>Remarque :</a:t>
            </a:r>
            <a:r>
              <a:rPr lang="fr-FR" dirty="0"/>
              <a:t> cas des acides et des bases forts</a:t>
            </a:r>
          </a:p>
        </p:txBody>
      </p:sp>
      <p:sp>
        <p:nvSpPr>
          <p:cNvPr id="12" name="Rectangle 11">
            <a:extLst>
              <a:ext uri="{FF2B5EF4-FFF2-40B4-BE49-F238E27FC236}">
                <a16:creationId xmlns:a16="http://schemas.microsoft.com/office/drawing/2014/main" id="{301BA733-D630-40F9-9F3B-936D311A0C9F}"/>
              </a:ext>
            </a:extLst>
          </p:cNvPr>
          <p:cNvSpPr/>
          <p:nvPr/>
        </p:nvSpPr>
        <p:spPr>
          <a:xfrm>
            <a:off x="179512" y="4293096"/>
            <a:ext cx="2073581" cy="369332"/>
          </a:xfrm>
          <a:prstGeom prst="rect">
            <a:avLst/>
          </a:prstGeom>
        </p:spPr>
        <p:txBody>
          <a:bodyPr wrap="none">
            <a:spAutoFit/>
          </a:bodyPr>
          <a:lstStyle/>
          <a:p>
            <a:r>
              <a:rPr lang="fr-FR" b="1" u="sng" dirty="0"/>
              <a:t>Cas d’un acide fort :</a:t>
            </a:r>
            <a:endParaRPr lang="fr-FR" dirty="0"/>
          </a:p>
        </p:txBody>
      </p:sp>
      <p:pic>
        <p:nvPicPr>
          <p:cNvPr id="13" name="Image 12">
            <a:extLst>
              <a:ext uri="{FF2B5EF4-FFF2-40B4-BE49-F238E27FC236}">
                <a16:creationId xmlns:a16="http://schemas.microsoft.com/office/drawing/2014/main" id="{5DD274F0-3C80-4254-95EA-2E32C4749642}"/>
              </a:ext>
            </a:extLst>
          </p:cNvPr>
          <p:cNvPicPr>
            <a:picLocks noChangeAspect="1"/>
          </p:cNvPicPr>
          <p:nvPr/>
        </p:nvPicPr>
        <p:blipFill>
          <a:blip r:embed="rId10" cstate="print"/>
          <a:srcRect/>
          <a:stretch>
            <a:fillRect/>
          </a:stretch>
        </p:blipFill>
        <p:spPr bwMode="auto">
          <a:xfrm>
            <a:off x="1183309" y="4725144"/>
            <a:ext cx="6777383" cy="1260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7" presetClass="entr" presetSubtype="0" fill="hold" grpId="0" nodeType="clickEffect">
                                  <p:stCondLst>
                                    <p:cond delay="0"/>
                                  </p:stCondLst>
                                  <p:childTnLst>
                                    <p:set>
                                      <p:cBhvr>
                                        <p:cTn id="12" dur="1" fill="hold">
                                          <p:stCondLst>
                                            <p:cond delay="0"/>
                                          </p:stCondLst>
                                        </p:cTn>
                                        <p:tgtEl>
                                          <p:spTgt spid="17">
                                            <p:txEl>
                                              <p:pRg st="0" end="0"/>
                                            </p:txEl>
                                          </p:spTgt>
                                        </p:tgtEl>
                                        <p:attrNameLst>
                                          <p:attrName>style.visibility</p:attrName>
                                        </p:attrNameLst>
                                      </p:cBhvr>
                                      <p:to>
                                        <p:strVal val="visible"/>
                                      </p:to>
                                    </p:set>
                                    <p:animEffect transition="in" filter="fade">
                                      <p:cBhvr>
                                        <p:cTn id="13" dur="1000"/>
                                        <p:tgtEl>
                                          <p:spTgt spid="17">
                                            <p:txEl>
                                              <p:pRg st="0" end="0"/>
                                            </p:txEl>
                                          </p:spTgt>
                                        </p:tgtEl>
                                      </p:cBhvr>
                                    </p:animEffect>
                                    <p:anim calcmode="lin" valueType="num">
                                      <p:cBhvr>
                                        <p:cTn id="14"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17">
                                            <p:txEl>
                                              <p:pRg st="0" end="0"/>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7">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93193"/>
                                        </p:tgtEl>
                                        <p:attrNameLst>
                                          <p:attrName>style.visibility</p:attrName>
                                        </p:attrNameLst>
                                      </p:cBhvr>
                                      <p:to>
                                        <p:strVal val="visible"/>
                                      </p:to>
                                    </p:set>
                                    <p:animEffect transition="in" filter="dissolve">
                                      <p:cBhvr>
                                        <p:cTn id="21" dur="500"/>
                                        <p:tgtEl>
                                          <p:spTgt spid="93193"/>
                                        </p:tgtEl>
                                      </p:cBhvr>
                                    </p:animEffect>
                                  </p:childTnLst>
                                </p:cTn>
                              </p:par>
                            </p:childTnLst>
                          </p:cTn>
                        </p:par>
                        <p:par>
                          <p:cTn id="22" fill="hold">
                            <p:stCondLst>
                              <p:cond delay="500"/>
                            </p:stCondLst>
                            <p:childTnLst>
                              <p:par>
                                <p:cTn id="23" presetID="37" presetClass="entr" presetSubtype="0" fill="hold" grpId="0" nodeType="afterEffect">
                                  <p:stCondLst>
                                    <p:cond delay="0"/>
                                  </p:stCondLst>
                                  <p:childTnLst>
                                    <p:set>
                                      <p:cBhvr>
                                        <p:cTn id="24" dur="1" fill="hold">
                                          <p:stCondLst>
                                            <p:cond delay="0"/>
                                          </p:stCondLst>
                                        </p:cTn>
                                        <p:tgtEl>
                                          <p:spTgt spid="17">
                                            <p:txEl>
                                              <p:pRg st="2" end="2"/>
                                            </p:txEl>
                                          </p:spTgt>
                                        </p:tgtEl>
                                        <p:attrNameLst>
                                          <p:attrName>style.visibility</p:attrName>
                                        </p:attrNameLst>
                                      </p:cBhvr>
                                      <p:to>
                                        <p:strVal val="visible"/>
                                      </p:to>
                                    </p:set>
                                    <p:animEffect transition="in" filter="fade">
                                      <p:cBhvr>
                                        <p:cTn id="25" dur="1000"/>
                                        <p:tgtEl>
                                          <p:spTgt spid="17">
                                            <p:txEl>
                                              <p:pRg st="2" end="2"/>
                                            </p:txEl>
                                          </p:spTgt>
                                        </p:tgtEl>
                                      </p:cBhvr>
                                    </p:animEffect>
                                    <p:anim calcmode="lin" valueType="num">
                                      <p:cBhvr>
                                        <p:cTn id="26"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17">
                                            <p:txEl>
                                              <p:pRg st="2" end="2"/>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7">
                                            <p:txEl>
                                              <p:pRg st="2" end="2"/>
                                            </p:txEl>
                                          </p:spTgt>
                                        </p:tgtEl>
                                        <p:attrNameLst>
                                          <p:attrName>ppt_y</p:attrName>
                                        </p:attrNameLst>
                                      </p:cBhvr>
                                      <p:tavLst>
                                        <p:tav tm="0">
                                          <p:val>
                                            <p:strVal val="#ppt_y-.03"/>
                                          </p:val>
                                        </p:tav>
                                        <p:tav tm="100000">
                                          <p:val>
                                            <p:strVal val="#ppt_y"/>
                                          </p:val>
                                        </p:tav>
                                      </p:tavLst>
                                    </p:anim>
                                  </p:childTnLst>
                                </p:cTn>
                              </p:par>
                            </p:childTnLst>
                          </p:cTn>
                        </p:par>
                        <p:par>
                          <p:cTn id="29" fill="hold">
                            <p:stCondLst>
                              <p:cond delay="1500"/>
                            </p:stCondLst>
                            <p:childTnLst>
                              <p:par>
                                <p:cTn id="30" presetID="9" presetClass="entr" presetSubtype="0" fill="hold" grpId="0" nodeType="afterEffect">
                                  <p:stCondLst>
                                    <p:cond delay="0"/>
                                  </p:stCondLst>
                                  <p:childTnLst>
                                    <p:set>
                                      <p:cBhvr>
                                        <p:cTn id="31" dur="1" fill="hold">
                                          <p:stCondLst>
                                            <p:cond delay="0"/>
                                          </p:stCondLst>
                                        </p:cTn>
                                        <p:tgtEl>
                                          <p:spTgt spid="93195"/>
                                        </p:tgtEl>
                                        <p:attrNameLst>
                                          <p:attrName>style.visibility</p:attrName>
                                        </p:attrNameLst>
                                      </p:cBhvr>
                                      <p:to>
                                        <p:strVal val="visible"/>
                                      </p:to>
                                    </p:set>
                                    <p:animEffect transition="in" filter="dissolve">
                                      <p:cBhvr>
                                        <p:cTn id="32" dur="500"/>
                                        <p:tgtEl>
                                          <p:spTgt spid="93195"/>
                                        </p:tgtEl>
                                      </p:cBhvr>
                                    </p:animEffect>
                                  </p:childTnLst>
                                </p:cTn>
                              </p:par>
                            </p:childTnLst>
                          </p:cTn>
                        </p:par>
                      </p:childTnLst>
                    </p:cTn>
                  </p:par>
                  <p:par>
                    <p:cTn id="33" fill="hold">
                      <p:stCondLst>
                        <p:cond delay="indefinite"/>
                      </p:stCondLst>
                      <p:childTnLst>
                        <p:par>
                          <p:cTn id="34" fill="hold">
                            <p:stCondLst>
                              <p:cond delay="0"/>
                            </p:stCondLst>
                            <p:childTnLst>
                              <p:par>
                                <p:cTn id="35" presetID="37" presetClass="entr" presetSubtype="0" fill="hold" grpId="0" nodeType="clickEffect">
                                  <p:stCondLst>
                                    <p:cond delay="0"/>
                                  </p:stCondLst>
                                  <p:childTnLst>
                                    <p:set>
                                      <p:cBhvr>
                                        <p:cTn id="36" dur="1" fill="hold">
                                          <p:stCondLst>
                                            <p:cond delay="0"/>
                                          </p:stCondLst>
                                        </p:cTn>
                                        <p:tgtEl>
                                          <p:spTgt spid="17">
                                            <p:txEl>
                                              <p:pRg st="4" end="4"/>
                                            </p:txEl>
                                          </p:spTgt>
                                        </p:tgtEl>
                                        <p:attrNameLst>
                                          <p:attrName>style.visibility</p:attrName>
                                        </p:attrNameLst>
                                      </p:cBhvr>
                                      <p:to>
                                        <p:strVal val="visible"/>
                                      </p:to>
                                    </p:set>
                                    <p:animEffect transition="in" filter="fade">
                                      <p:cBhvr>
                                        <p:cTn id="37" dur="1000"/>
                                        <p:tgtEl>
                                          <p:spTgt spid="17">
                                            <p:txEl>
                                              <p:pRg st="4" end="4"/>
                                            </p:txEl>
                                          </p:spTgt>
                                        </p:tgtEl>
                                      </p:cBhvr>
                                    </p:animEffect>
                                    <p:anim calcmode="lin" valueType="num">
                                      <p:cBhvr>
                                        <p:cTn id="38"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p:cTn id="39" dur="900" decel="100000" fill="hold"/>
                                        <p:tgtEl>
                                          <p:spTgt spid="17">
                                            <p:txEl>
                                              <p:pRg st="4" end="4"/>
                                            </p:txEl>
                                          </p:spTgt>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17">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93197"/>
                                        </p:tgtEl>
                                        <p:attrNameLst>
                                          <p:attrName>style.visibility</p:attrName>
                                        </p:attrNameLst>
                                      </p:cBhvr>
                                      <p:to>
                                        <p:strVal val="visible"/>
                                      </p:to>
                                    </p:set>
                                    <p:animEffect transition="in" filter="dissolve">
                                      <p:cBhvr>
                                        <p:cTn id="45" dur="500"/>
                                        <p:tgtEl>
                                          <p:spTgt spid="93197"/>
                                        </p:tgtEl>
                                      </p:cBhvr>
                                    </p:animEffect>
                                  </p:childTnLst>
                                </p:cTn>
                              </p:par>
                            </p:childTnLst>
                          </p:cTn>
                        </p:par>
                        <p:par>
                          <p:cTn id="46" fill="hold">
                            <p:stCondLst>
                              <p:cond delay="500"/>
                            </p:stCondLst>
                            <p:childTnLst>
                              <p:par>
                                <p:cTn id="47" presetID="37" presetClass="entr" presetSubtype="0" fill="hold" grpId="0" nodeType="afterEffect">
                                  <p:stCondLst>
                                    <p:cond delay="0"/>
                                  </p:stCondLst>
                                  <p:childTnLst>
                                    <p:set>
                                      <p:cBhvr>
                                        <p:cTn id="48" dur="1" fill="hold">
                                          <p:stCondLst>
                                            <p:cond delay="0"/>
                                          </p:stCondLst>
                                        </p:cTn>
                                        <p:tgtEl>
                                          <p:spTgt spid="17">
                                            <p:txEl>
                                              <p:pRg st="6" end="6"/>
                                            </p:txEl>
                                          </p:spTgt>
                                        </p:tgtEl>
                                        <p:attrNameLst>
                                          <p:attrName>style.visibility</p:attrName>
                                        </p:attrNameLst>
                                      </p:cBhvr>
                                      <p:to>
                                        <p:strVal val="visible"/>
                                      </p:to>
                                    </p:set>
                                    <p:animEffect transition="in" filter="fade">
                                      <p:cBhvr>
                                        <p:cTn id="49" dur="1000"/>
                                        <p:tgtEl>
                                          <p:spTgt spid="17">
                                            <p:txEl>
                                              <p:pRg st="6" end="6"/>
                                            </p:txEl>
                                          </p:spTgt>
                                        </p:tgtEl>
                                      </p:cBhvr>
                                    </p:animEffect>
                                    <p:anim calcmode="lin" valueType="num">
                                      <p:cBhvr>
                                        <p:cTn id="50" dur="1000" fill="hold"/>
                                        <p:tgtEl>
                                          <p:spTgt spid="17">
                                            <p:txEl>
                                              <p:pRg st="6" end="6"/>
                                            </p:txEl>
                                          </p:spTgt>
                                        </p:tgtEl>
                                        <p:attrNameLst>
                                          <p:attrName>ppt_x</p:attrName>
                                        </p:attrNameLst>
                                      </p:cBhvr>
                                      <p:tavLst>
                                        <p:tav tm="0">
                                          <p:val>
                                            <p:strVal val="#ppt_x"/>
                                          </p:val>
                                        </p:tav>
                                        <p:tav tm="100000">
                                          <p:val>
                                            <p:strVal val="#ppt_x"/>
                                          </p:val>
                                        </p:tav>
                                      </p:tavLst>
                                    </p:anim>
                                    <p:anim calcmode="lin" valueType="num">
                                      <p:cBhvr>
                                        <p:cTn id="51" dur="900" decel="100000" fill="hold"/>
                                        <p:tgtEl>
                                          <p:spTgt spid="17">
                                            <p:txEl>
                                              <p:pRg st="6" end="6"/>
                                            </p:txEl>
                                          </p:spTgt>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17">
                                            <p:txEl>
                                              <p:pRg st="6" end="6"/>
                                            </p:txEl>
                                          </p:spTgt>
                                        </p:tgtEl>
                                        <p:attrNameLst>
                                          <p:attrName>ppt_y</p:attrName>
                                        </p:attrNameLst>
                                      </p:cBhvr>
                                      <p:tavLst>
                                        <p:tav tm="0">
                                          <p:val>
                                            <p:strVal val="#ppt_y-.03"/>
                                          </p:val>
                                        </p:tav>
                                        <p:tav tm="100000">
                                          <p:val>
                                            <p:strVal val="#ppt_y"/>
                                          </p:val>
                                        </p:tav>
                                      </p:tavLst>
                                    </p:anim>
                                  </p:childTnLst>
                                </p:cTn>
                              </p:par>
                            </p:childTnLst>
                          </p:cTn>
                        </p:par>
                        <p:par>
                          <p:cTn id="53" fill="hold">
                            <p:stCondLst>
                              <p:cond delay="1500"/>
                            </p:stCondLst>
                            <p:childTnLst>
                              <p:par>
                                <p:cTn id="54" presetID="9" presetClass="entr" presetSubtype="0" fill="hold" nodeType="afterEffect">
                                  <p:stCondLst>
                                    <p:cond delay="0"/>
                                  </p:stCondLst>
                                  <p:childTnLst>
                                    <p:set>
                                      <p:cBhvr>
                                        <p:cTn id="55" dur="1" fill="hold">
                                          <p:stCondLst>
                                            <p:cond delay="0"/>
                                          </p:stCondLst>
                                        </p:cTn>
                                        <p:tgtEl>
                                          <p:spTgt spid="93199"/>
                                        </p:tgtEl>
                                        <p:attrNameLst>
                                          <p:attrName>style.visibility</p:attrName>
                                        </p:attrNameLst>
                                      </p:cBhvr>
                                      <p:to>
                                        <p:strVal val="visible"/>
                                      </p:to>
                                    </p:set>
                                    <p:animEffect transition="in" filter="dissolve">
                                      <p:cBhvr>
                                        <p:cTn id="56" dur="500"/>
                                        <p:tgtEl>
                                          <p:spTgt spid="93199"/>
                                        </p:tgtEl>
                                      </p:cBhvr>
                                    </p:animEffect>
                                  </p:childTnLst>
                                </p:cTn>
                              </p:par>
                            </p:childTnLst>
                          </p:cTn>
                        </p:par>
                      </p:childTnLst>
                    </p:cTn>
                  </p:par>
                  <p:par>
                    <p:cTn id="57" fill="hold">
                      <p:stCondLst>
                        <p:cond delay="indefinite"/>
                      </p:stCondLst>
                      <p:childTnLst>
                        <p:par>
                          <p:cTn id="58" fill="hold">
                            <p:stCondLst>
                              <p:cond delay="0"/>
                            </p:stCondLst>
                            <p:childTnLst>
                              <p:par>
                                <p:cTn id="59" presetID="12" presetClass="entr" presetSubtype="4" fill="hold" grpId="0" nodeType="click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additive="base">
                                        <p:cTn id="61" dur="500"/>
                                        <p:tgtEl>
                                          <p:spTgt spid="26"/>
                                        </p:tgtEl>
                                        <p:attrNameLst>
                                          <p:attrName>ppt_y</p:attrName>
                                        </p:attrNameLst>
                                      </p:cBhvr>
                                      <p:tavLst>
                                        <p:tav tm="0">
                                          <p:val>
                                            <p:strVal val="#ppt_y+#ppt_h*1.125000"/>
                                          </p:val>
                                        </p:tav>
                                        <p:tav tm="100000">
                                          <p:val>
                                            <p:strVal val="#ppt_y"/>
                                          </p:val>
                                        </p:tav>
                                      </p:tavLst>
                                    </p:anim>
                                    <p:animEffect transition="in" filter="wipe(up)">
                                      <p:cBhvr>
                                        <p:cTn id="62" dur="500"/>
                                        <p:tgtEl>
                                          <p:spTgt spid="26"/>
                                        </p:tgtEl>
                                      </p:cBhvr>
                                    </p:animEffect>
                                  </p:childTnLst>
                                </p:cTn>
                              </p:par>
                            </p:childTnLst>
                          </p:cTn>
                        </p:par>
                      </p:childTnLst>
                    </p:cTn>
                  </p:par>
                  <p:par>
                    <p:cTn id="63" fill="hold">
                      <p:stCondLst>
                        <p:cond delay="indefinite"/>
                      </p:stCondLst>
                      <p:childTnLst>
                        <p:par>
                          <p:cTn id="64" fill="hold">
                            <p:stCondLst>
                              <p:cond delay="0"/>
                            </p:stCondLst>
                            <p:childTnLst>
                              <p:par>
                                <p:cTn id="65" presetID="12" presetClass="entr" presetSubtype="4"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additive="base">
                                        <p:cTn id="67" dur="500"/>
                                        <p:tgtEl>
                                          <p:spTgt spid="12"/>
                                        </p:tgtEl>
                                        <p:attrNameLst>
                                          <p:attrName>ppt_y</p:attrName>
                                        </p:attrNameLst>
                                      </p:cBhvr>
                                      <p:tavLst>
                                        <p:tav tm="0">
                                          <p:val>
                                            <p:strVal val="#ppt_y+#ppt_h*1.125000"/>
                                          </p:val>
                                        </p:tav>
                                        <p:tav tm="100000">
                                          <p:val>
                                            <p:strVal val="#ppt_y"/>
                                          </p:val>
                                        </p:tav>
                                      </p:tavLst>
                                    </p:anim>
                                    <p:animEffect transition="in" filter="wipe(up)">
                                      <p:cBhvr>
                                        <p:cTn id="68" dur="500"/>
                                        <p:tgtEl>
                                          <p:spTgt spid="12"/>
                                        </p:tgtEl>
                                      </p:cBhvr>
                                    </p:animEffect>
                                  </p:childTnLst>
                                </p:cTn>
                              </p:par>
                            </p:childTnLst>
                          </p:cTn>
                        </p:par>
                        <p:par>
                          <p:cTn id="69" fill="hold">
                            <p:stCondLst>
                              <p:cond delay="500"/>
                            </p:stCondLst>
                            <p:childTnLst>
                              <p:par>
                                <p:cTn id="70" presetID="30" presetClass="entr" presetSubtype="0" fill="hold" nodeType="after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800" decel="100000"/>
                                        <p:tgtEl>
                                          <p:spTgt spid="13"/>
                                        </p:tgtEl>
                                      </p:cBhvr>
                                    </p:animEffect>
                                    <p:anim calcmode="lin" valueType="num">
                                      <p:cBhvr>
                                        <p:cTn id="73" dur="800" decel="100000" fill="hold"/>
                                        <p:tgtEl>
                                          <p:spTgt spid="13"/>
                                        </p:tgtEl>
                                        <p:attrNameLst>
                                          <p:attrName>style.rotation</p:attrName>
                                        </p:attrNameLst>
                                      </p:cBhvr>
                                      <p:tavLst>
                                        <p:tav tm="0">
                                          <p:val>
                                            <p:fltVal val="-90"/>
                                          </p:val>
                                        </p:tav>
                                        <p:tav tm="100000">
                                          <p:val>
                                            <p:fltVal val="0"/>
                                          </p:val>
                                        </p:tav>
                                      </p:tavLst>
                                    </p:anim>
                                    <p:anim calcmode="lin" valueType="num">
                                      <p:cBhvr>
                                        <p:cTn id="74" dur="800" decel="100000" fill="hold"/>
                                        <p:tgtEl>
                                          <p:spTgt spid="13"/>
                                        </p:tgtEl>
                                        <p:attrNameLst>
                                          <p:attrName>ppt_x</p:attrName>
                                        </p:attrNameLst>
                                      </p:cBhvr>
                                      <p:tavLst>
                                        <p:tav tm="0">
                                          <p:val>
                                            <p:strVal val="#ppt_x+0.4"/>
                                          </p:val>
                                        </p:tav>
                                        <p:tav tm="100000">
                                          <p:val>
                                            <p:strVal val="#ppt_x-0.05"/>
                                          </p:val>
                                        </p:tav>
                                      </p:tavLst>
                                    </p:anim>
                                    <p:anim calcmode="lin" valueType="num">
                                      <p:cBhvr>
                                        <p:cTn id="75" dur="800" decel="100000" fill="hold"/>
                                        <p:tgtEl>
                                          <p:spTgt spid="13"/>
                                        </p:tgtEl>
                                        <p:attrNameLst>
                                          <p:attrName>ppt_y</p:attrName>
                                        </p:attrNameLst>
                                      </p:cBhvr>
                                      <p:tavLst>
                                        <p:tav tm="0">
                                          <p:val>
                                            <p:strVal val="#ppt_y-0.4"/>
                                          </p:val>
                                        </p:tav>
                                        <p:tav tm="100000">
                                          <p:val>
                                            <p:strVal val="#ppt_y+0.1"/>
                                          </p:val>
                                        </p:tav>
                                      </p:tavLst>
                                    </p:anim>
                                    <p:anim calcmode="lin" valueType="num">
                                      <p:cBhvr>
                                        <p:cTn id="76"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77"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p:bldP spid="17" grpId="0" uiExpand="1" build="p"/>
      <p:bldP spid="93193" grpId="0"/>
      <p:bldP spid="93195" grpId="0"/>
      <p:bldP spid="26"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79512" y="1556792"/>
            <a:ext cx="2240678" cy="369332"/>
          </a:xfrm>
          <a:prstGeom prst="rect">
            <a:avLst/>
          </a:prstGeom>
        </p:spPr>
        <p:txBody>
          <a:bodyPr wrap="none">
            <a:spAutoFit/>
          </a:bodyPr>
          <a:lstStyle/>
          <a:p>
            <a:r>
              <a:rPr lang="fr-FR" b="1" u="sng" dirty="0"/>
              <a:t>Cas d’une base forte :</a:t>
            </a:r>
            <a:endParaRPr lang="fr-FR" dirty="0"/>
          </a:p>
        </p:txBody>
      </p:sp>
      <p:pic>
        <p:nvPicPr>
          <p:cNvPr id="14" name="Image 13"/>
          <p:cNvPicPr/>
          <p:nvPr/>
        </p:nvPicPr>
        <p:blipFill>
          <a:blip r:embed="rId2" cstate="print"/>
          <a:srcRect/>
          <a:stretch>
            <a:fillRect/>
          </a:stretch>
        </p:blipFill>
        <p:spPr bwMode="auto">
          <a:xfrm>
            <a:off x="907450" y="1988840"/>
            <a:ext cx="7329101" cy="1260000"/>
          </a:xfrm>
          <a:prstGeom prst="rect">
            <a:avLst/>
          </a:prstGeom>
          <a:noFill/>
          <a:ln w="9525">
            <a:noFill/>
            <a:miter lim="800000"/>
            <a:headEnd/>
            <a:tailEnd/>
          </a:ln>
        </p:spPr>
      </p:pic>
      <p:sp>
        <p:nvSpPr>
          <p:cNvPr id="13" name="Rectangle 12"/>
          <p:cNvSpPr/>
          <p:nvPr/>
        </p:nvSpPr>
        <p:spPr>
          <a:xfrm>
            <a:off x="179512" y="3424208"/>
            <a:ext cx="1305165" cy="369332"/>
          </a:xfrm>
          <a:prstGeom prst="rect">
            <a:avLst/>
          </a:prstGeom>
        </p:spPr>
        <p:txBody>
          <a:bodyPr wrap="none">
            <a:spAutoFit/>
          </a:bodyPr>
          <a:lstStyle/>
          <a:p>
            <a:r>
              <a:rPr lang="fr-FR" b="1" u="sng" dirty="0"/>
              <a:t>A RETENIR :</a:t>
            </a:r>
            <a:endParaRPr lang="fr-FR" dirty="0"/>
          </a:p>
        </p:txBody>
      </p:sp>
      <p:sp>
        <p:nvSpPr>
          <p:cNvPr id="16" name="Rectangle 15"/>
          <p:cNvSpPr/>
          <p:nvPr/>
        </p:nvSpPr>
        <p:spPr>
          <a:xfrm>
            <a:off x="179512" y="3784248"/>
            <a:ext cx="8784976" cy="1084912"/>
          </a:xfrm>
          <a:prstGeom prst="rect">
            <a:avLst/>
          </a:prstGeom>
        </p:spPr>
        <p:txBody>
          <a:bodyPr wrap="square">
            <a:spAutoFit/>
          </a:bodyPr>
          <a:lstStyle/>
          <a:p>
            <a:pPr algn="just"/>
            <a:r>
              <a:rPr lang="fr-FR" dirty="0">
                <a:solidFill>
                  <a:srgbClr val="FF0000"/>
                </a:solidFill>
              </a:rPr>
              <a:t>Le </a:t>
            </a:r>
            <a:r>
              <a:rPr lang="fr-FR" b="1" dirty="0">
                <a:solidFill>
                  <a:srgbClr val="FF0000"/>
                </a:solidFill>
              </a:rPr>
              <a:t>pH</a:t>
            </a:r>
            <a:r>
              <a:rPr lang="fr-FR" dirty="0">
                <a:solidFill>
                  <a:srgbClr val="FF0000"/>
                </a:solidFill>
              </a:rPr>
              <a:t> d’une solution aqueuse de base forte de concentration en soluté apporté </a:t>
            </a:r>
            <a:r>
              <a:rPr lang="fr-FR" b="1" i="1" dirty="0">
                <a:solidFill>
                  <a:srgbClr val="FF0000"/>
                </a:solidFill>
              </a:rPr>
              <a:t>c</a:t>
            </a:r>
            <a:r>
              <a:rPr lang="fr-FR" b="1" baseline="-25000" dirty="0">
                <a:solidFill>
                  <a:srgbClr val="FF0000"/>
                </a:solidFill>
              </a:rPr>
              <a:t>0</a:t>
            </a:r>
            <a:r>
              <a:rPr lang="fr-FR" b="1" dirty="0">
                <a:solidFill>
                  <a:srgbClr val="FF0000"/>
                </a:solidFill>
              </a:rPr>
              <a:t> </a:t>
            </a:r>
            <a:r>
              <a:rPr lang="fr-FR" dirty="0">
                <a:solidFill>
                  <a:srgbClr val="FF0000"/>
                </a:solidFill>
              </a:rPr>
              <a:t>(en </a:t>
            </a:r>
            <a:r>
              <a:rPr lang="fr-FR" dirty="0" err="1">
                <a:solidFill>
                  <a:srgbClr val="FF0000"/>
                </a:solidFill>
              </a:rPr>
              <a:t>mol.L</a:t>
            </a:r>
            <a:r>
              <a:rPr lang="fr-FR" dirty="0">
                <a:solidFill>
                  <a:srgbClr val="FF0000"/>
                </a:solidFill>
              </a:rPr>
              <a:t> </a:t>
            </a:r>
            <a:r>
              <a:rPr lang="fr-FR" baseline="30000" dirty="0">
                <a:solidFill>
                  <a:srgbClr val="FF0000"/>
                </a:solidFill>
              </a:rPr>
              <a:t>–1</a:t>
            </a:r>
            <a:r>
              <a:rPr lang="fr-FR" dirty="0">
                <a:solidFill>
                  <a:srgbClr val="FF0000"/>
                </a:solidFill>
              </a:rPr>
              <a:t>) est :</a:t>
            </a:r>
          </a:p>
          <a:p>
            <a:pPr algn="just"/>
            <a:endParaRPr lang="fr-FR" sz="800" dirty="0">
              <a:solidFill>
                <a:srgbClr val="FF0000"/>
              </a:solidFill>
            </a:endParaRPr>
          </a:p>
          <a:p>
            <a:pPr algn="ctr"/>
            <a:r>
              <a:rPr lang="fr-FR" b="1" dirty="0">
                <a:solidFill>
                  <a:srgbClr val="FF0000"/>
                </a:solidFill>
              </a:rPr>
              <a:t>pH = </a:t>
            </a:r>
            <a:r>
              <a:rPr lang="fr-FR" b="1" dirty="0" err="1">
                <a:solidFill>
                  <a:srgbClr val="FF0000"/>
                </a:solidFill>
              </a:rPr>
              <a:t>pK</a:t>
            </a:r>
            <a:r>
              <a:rPr lang="fr-FR" b="1" baseline="-25000" dirty="0" err="1">
                <a:solidFill>
                  <a:srgbClr val="FF0000"/>
                </a:solidFill>
              </a:rPr>
              <a:t>e</a:t>
            </a:r>
            <a:r>
              <a:rPr lang="fr-FR" b="1" dirty="0">
                <a:solidFill>
                  <a:srgbClr val="FF0000"/>
                </a:solidFill>
              </a:rPr>
              <a:t> + log </a:t>
            </a:r>
            <a:r>
              <a:rPr lang="fr-FR" b="1" i="1" dirty="0">
                <a:solidFill>
                  <a:srgbClr val="FF0000"/>
                </a:solidFill>
              </a:rPr>
              <a:t>c</a:t>
            </a:r>
            <a:r>
              <a:rPr lang="fr-FR" b="1" baseline="-25000" dirty="0">
                <a:solidFill>
                  <a:srgbClr val="FF0000"/>
                </a:solidFill>
              </a:rPr>
              <a:t>0</a:t>
            </a:r>
            <a:r>
              <a:rPr lang="fr-FR" dirty="0">
                <a:solidFill>
                  <a:srgbClr val="FF0000"/>
                </a:solidFill>
              </a:rPr>
              <a:t>       </a:t>
            </a:r>
            <a:r>
              <a:rPr lang="fr-FR" dirty="0"/>
              <a:t>(à 25°C : </a:t>
            </a:r>
            <a:r>
              <a:rPr lang="fr-FR" b="1" dirty="0"/>
              <a:t>pH = 14 + log </a:t>
            </a:r>
            <a:r>
              <a:rPr lang="fr-FR" b="1" i="1" dirty="0"/>
              <a:t>c</a:t>
            </a:r>
            <a:r>
              <a:rPr lang="fr-FR" b="1" baseline="-25000" dirty="0"/>
              <a:t>0</a:t>
            </a:r>
            <a:r>
              <a:rPr lang="fr-FR" dirty="0"/>
              <a:t>)</a:t>
            </a:r>
          </a:p>
        </p:txBody>
      </p:sp>
      <p:sp>
        <p:nvSpPr>
          <p:cNvPr id="12" name="Rectangle 11">
            <a:extLst>
              <a:ext uri="{FF2B5EF4-FFF2-40B4-BE49-F238E27FC236}">
                <a16:creationId xmlns:a16="http://schemas.microsoft.com/office/drawing/2014/main" id="{94F04E60-3219-47B8-96AC-4E673B976DC7}"/>
              </a:ext>
            </a:extLst>
          </p:cNvPr>
          <p:cNvSpPr/>
          <p:nvPr/>
        </p:nvSpPr>
        <p:spPr>
          <a:xfrm>
            <a:off x="179512" y="116632"/>
            <a:ext cx="1305165" cy="369332"/>
          </a:xfrm>
          <a:prstGeom prst="rect">
            <a:avLst/>
          </a:prstGeom>
        </p:spPr>
        <p:txBody>
          <a:bodyPr wrap="none">
            <a:spAutoFit/>
          </a:bodyPr>
          <a:lstStyle/>
          <a:p>
            <a:r>
              <a:rPr lang="fr-FR" b="1" u="sng" dirty="0"/>
              <a:t>A RETENIR :</a:t>
            </a:r>
            <a:endParaRPr lang="fr-FR" dirty="0"/>
          </a:p>
        </p:txBody>
      </p:sp>
      <p:sp>
        <p:nvSpPr>
          <p:cNvPr id="15" name="Rectangle 14">
            <a:extLst>
              <a:ext uri="{FF2B5EF4-FFF2-40B4-BE49-F238E27FC236}">
                <a16:creationId xmlns:a16="http://schemas.microsoft.com/office/drawing/2014/main" id="{0EB66BB1-F863-4CC0-A1B9-238658EFF5E2}"/>
              </a:ext>
            </a:extLst>
          </p:cNvPr>
          <p:cNvSpPr/>
          <p:nvPr/>
        </p:nvSpPr>
        <p:spPr>
          <a:xfrm>
            <a:off x="179512" y="476672"/>
            <a:ext cx="8856984" cy="1000274"/>
          </a:xfrm>
          <a:prstGeom prst="rect">
            <a:avLst/>
          </a:prstGeom>
        </p:spPr>
        <p:txBody>
          <a:bodyPr wrap="square">
            <a:spAutoFit/>
          </a:bodyPr>
          <a:lstStyle/>
          <a:p>
            <a:pPr algn="just"/>
            <a:r>
              <a:rPr lang="fr-FR" dirty="0">
                <a:solidFill>
                  <a:srgbClr val="FF0000"/>
                </a:solidFill>
              </a:rPr>
              <a:t>Le </a:t>
            </a:r>
            <a:r>
              <a:rPr lang="fr-FR" b="1" dirty="0">
                <a:solidFill>
                  <a:srgbClr val="FF0000"/>
                </a:solidFill>
              </a:rPr>
              <a:t>pH</a:t>
            </a:r>
            <a:r>
              <a:rPr lang="fr-FR" dirty="0">
                <a:solidFill>
                  <a:srgbClr val="FF0000"/>
                </a:solidFill>
              </a:rPr>
              <a:t> d’une solution aqueuse d’acide fort de concentration en soluté apporté </a:t>
            </a:r>
            <a:r>
              <a:rPr lang="fr-FR" b="1" i="1" dirty="0">
                <a:solidFill>
                  <a:srgbClr val="FF0000"/>
                </a:solidFill>
              </a:rPr>
              <a:t>c</a:t>
            </a:r>
            <a:r>
              <a:rPr lang="fr-FR" b="1" baseline="-25000" dirty="0">
                <a:solidFill>
                  <a:srgbClr val="FF0000"/>
                </a:solidFill>
              </a:rPr>
              <a:t>0</a:t>
            </a:r>
            <a:r>
              <a:rPr lang="fr-FR" dirty="0">
                <a:solidFill>
                  <a:srgbClr val="FF0000"/>
                </a:solidFill>
              </a:rPr>
              <a:t> (en </a:t>
            </a:r>
            <a:r>
              <a:rPr lang="fr-FR" dirty="0" err="1">
                <a:solidFill>
                  <a:srgbClr val="FF0000"/>
                </a:solidFill>
              </a:rPr>
              <a:t>mol.L</a:t>
            </a:r>
            <a:r>
              <a:rPr lang="fr-FR" dirty="0">
                <a:solidFill>
                  <a:srgbClr val="FF0000"/>
                </a:solidFill>
              </a:rPr>
              <a:t> </a:t>
            </a:r>
            <a:r>
              <a:rPr lang="fr-FR" baseline="30000" dirty="0">
                <a:solidFill>
                  <a:srgbClr val="FF0000"/>
                </a:solidFill>
              </a:rPr>
              <a:t>–1</a:t>
            </a:r>
            <a:r>
              <a:rPr lang="fr-FR" dirty="0">
                <a:solidFill>
                  <a:srgbClr val="FF0000"/>
                </a:solidFill>
              </a:rPr>
              <a:t>) est :</a:t>
            </a:r>
          </a:p>
          <a:p>
            <a:endParaRPr lang="fr-FR" sz="500" dirty="0">
              <a:solidFill>
                <a:srgbClr val="FF0000"/>
              </a:solidFill>
            </a:endParaRPr>
          </a:p>
          <a:p>
            <a:pPr algn="ctr"/>
            <a:r>
              <a:rPr lang="fr-FR" b="1" dirty="0">
                <a:solidFill>
                  <a:srgbClr val="FF0000"/>
                </a:solidFill>
              </a:rPr>
              <a:t>pH = – log </a:t>
            </a:r>
            <a:r>
              <a:rPr lang="fr-FR" b="1" i="1" dirty="0">
                <a:solidFill>
                  <a:srgbClr val="FF0000"/>
                </a:solidFill>
              </a:rPr>
              <a:t>c</a:t>
            </a:r>
            <a:r>
              <a:rPr lang="fr-FR" b="1" baseline="-25000" dirty="0">
                <a:solidFill>
                  <a:srgbClr val="FF0000"/>
                </a:solidFill>
              </a:rPr>
              <a:t>0</a:t>
            </a:r>
            <a:endParaRPr lang="fr-FR" dirty="0">
              <a:solidFill>
                <a:srgbClr val="FF0000"/>
              </a:solidFill>
            </a:endParaRPr>
          </a:p>
        </p:txBody>
      </p:sp>
      <p:sp>
        <p:nvSpPr>
          <p:cNvPr id="17" name="Rectangle 16">
            <a:extLst>
              <a:ext uri="{FF2B5EF4-FFF2-40B4-BE49-F238E27FC236}">
                <a16:creationId xmlns:a16="http://schemas.microsoft.com/office/drawing/2014/main" id="{2A3B332B-E7F6-4260-9396-F75637EA3873}"/>
              </a:ext>
            </a:extLst>
          </p:cNvPr>
          <p:cNvSpPr/>
          <p:nvPr/>
        </p:nvSpPr>
        <p:spPr>
          <a:xfrm>
            <a:off x="179512" y="5025950"/>
            <a:ext cx="1185261" cy="369332"/>
          </a:xfrm>
          <a:prstGeom prst="rect">
            <a:avLst/>
          </a:prstGeom>
        </p:spPr>
        <p:txBody>
          <a:bodyPr wrap="none">
            <a:spAutoFit/>
          </a:bodyPr>
          <a:lstStyle/>
          <a:p>
            <a:r>
              <a:rPr lang="fr-FR" u="sng" dirty="0"/>
              <a:t>Exemples :</a:t>
            </a:r>
            <a:endParaRPr lang="fr-FR" dirty="0"/>
          </a:p>
        </p:txBody>
      </p:sp>
      <p:sp>
        <p:nvSpPr>
          <p:cNvPr id="18" name="Rectangle 17">
            <a:extLst>
              <a:ext uri="{FF2B5EF4-FFF2-40B4-BE49-F238E27FC236}">
                <a16:creationId xmlns:a16="http://schemas.microsoft.com/office/drawing/2014/main" id="{688C236D-A389-434D-BBFA-BBE55CE27262}"/>
              </a:ext>
            </a:extLst>
          </p:cNvPr>
          <p:cNvSpPr/>
          <p:nvPr/>
        </p:nvSpPr>
        <p:spPr>
          <a:xfrm>
            <a:off x="251520" y="5385990"/>
            <a:ext cx="6589240" cy="923330"/>
          </a:xfrm>
          <a:prstGeom prst="rect">
            <a:avLst/>
          </a:prstGeom>
        </p:spPr>
        <p:txBody>
          <a:bodyPr wrap="none">
            <a:spAutoFit/>
          </a:bodyPr>
          <a:lstStyle/>
          <a:p>
            <a:pPr>
              <a:buFontTx/>
              <a:buChar char="-"/>
            </a:pPr>
            <a:r>
              <a:rPr lang="fr-FR" dirty="0"/>
              <a:t>  Acides forts : HCℓ, HNO</a:t>
            </a:r>
            <a:r>
              <a:rPr lang="fr-FR" baseline="-25000" dirty="0"/>
              <a:t>3</a:t>
            </a:r>
            <a:r>
              <a:rPr lang="fr-FR" dirty="0"/>
              <a:t>, H</a:t>
            </a:r>
            <a:r>
              <a:rPr lang="fr-FR" baseline="-25000" dirty="0"/>
              <a:t>2</a:t>
            </a:r>
            <a:r>
              <a:rPr lang="fr-FR" dirty="0"/>
              <a:t>SO</a:t>
            </a:r>
            <a:r>
              <a:rPr lang="fr-FR" baseline="-25000" dirty="0"/>
              <a:t>4</a:t>
            </a:r>
            <a:r>
              <a:rPr lang="fr-FR" dirty="0"/>
              <a:t>, ...</a:t>
            </a:r>
          </a:p>
          <a:p>
            <a:pPr>
              <a:buFontTx/>
              <a:buChar char="-"/>
            </a:pPr>
            <a:r>
              <a:rPr lang="fr-FR" dirty="0"/>
              <a:t>  Bases fortes : </a:t>
            </a:r>
            <a:r>
              <a:rPr lang="fr-FR" dirty="0" err="1"/>
              <a:t>NaOH</a:t>
            </a:r>
            <a:r>
              <a:rPr lang="fr-FR" dirty="0"/>
              <a:t> (hydroxyde de sodium), NH</a:t>
            </a:r>
            <a:r>
              <a:rPr lang="fr-FR" baseline="-25000" dirty="0"/>
              <a:t>2</a:t>
            </a:r>
            <a:r>
              <a:rPr lang="fr-FR" baseline="30000" dirty="0"/>
              <a:t>–</a:t>
            </a:r>
            <a:r>
              <a:rPr lang="fr-FR" dirty="0"/>
              <a:t> (ion </a:t>
            </a:r>
            <a:r>
              <a:rPr lang="fr-FR" dirty="0" err="1"/>
              <a:t>amidure</a:t>
            </a:r>
            <a:r>
              <a:rPr lang="fr-FR" dirty="0"/>
              <a:t>), ...</a:t>
            </a:r>
          </a:p>
          <a:p>
            <a:pPr>
              <a:buFontTx/>
              <a:buChar char="-"/>
            </a:pPr>
            <a:r>
              <a:rPr lang="fr-FR" dirty="0"/>
              <a:t>  Les acides carboxyliques sont des acides faibles (Voir § 2.3) :</a:t>
            </a:r>
          </a:p>
        </p:txBody>
      </p:sp>
      <p:sp>
        <p:nvSpPr>
          <p:cNvPr id="10" name="Rectangle 9"/>
          <p:cNvSpPr/>
          <p:nvPr/>
        </p:nvSpPr>
        <p:spPr>
          <a:xfrm>
            <a:off x="179512" y="6300028"/>
            <a:ext cx="3479350" cy="369332"/>
          </a:xfrm>
          <a:prstGeom prst="rect">
            <a:avLst/>
          </a:prstGeom>
        </p:spPr>
        <p:txBody>
          <a:bodyPr wrap="none">
            <a:spAutoFit/>
          </a:bodyPr>
          <a:lstStyle/>
          <a:p>
            <a:r>
              <a:rPr lang="fr-FR" u="sng" dirty="0"/>
              <a:t>Exercices :</a:t>
            </a:r>
            <a:r>
              <a:rPr lang="fr-FR" dirty="0"/>
              <a:t> n°16 p196 et n°28 p197</a:t>
            </a:r>
            <a:endParaRPr lang="fr-FR" strike="sngStrik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5">
                                            <p:txEl>
                                              <p:pRg st="0" end="0"/>
                                            </p:txEl>
                                          </p:spTgt>
                                        </p:tgtEl>
                                        <p:attrNameLst>
                                          <p:attrName>style.visibility</p:attrName>
                                        </p:attrNameLst>
                                      </p:cBhvr>
                                      <p:to>
                                        <p:strVal val="visible"/>
                                      </p:to>
                                    </p:set>
                                    <p:anim calcmode="discrete" valueType="clr">
                                      <p:cBhvr override="childStyle">
                                        <p:cTn id="7" dur="80"/>
                                        <p:tgtEl>
                                          <p:spTgt spid="1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5">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5">
                                            <p:txEl>
                                              <p:pRg st="0" end="0"/>
                                            </p:txEl>
                                          </p:spTgt>
                                        </p:tgtEl>
                                        <p:attrNameLst>
                                          <p:attrName>fill.type</p:attrName>
                                        </p:attrNameLst>
                                      </p:cBhvr>
                                      <p:to>
                                        <p:strVal val="solid"/>
                                      </p:to>
                                    </p:set>
                                  </p:childTnLst>
                                </p:cTn>
                              </p:par>
                            </p:childTnLst>
                          </p:cTn>
                        </p:par>
                        <p:par>
                          <p:cTn id="10" fill="hold">
                            <p:stCondLst>
                              <p:cond delay="332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15">
                                            <p:txEl>
                                              <p:pRg st="2" end="2"/>
                                            </p:txEl>
                                          </p:spTgt>
                                        </p:tgtEl>
                                        <p:attrNameLst>
                                          <p:attrName>style.visibility</p:attrName>
                                        </p:attrNameLst>
                                      </p:cBhvr>
                                      <p:to>
                                        <p:strVal val="visible"/>
                                      </p:to>
                                    </p:set>
                                    <p:anim calcmode="discrete" valueType="clr">
                                      <p:cBhvr override="childStyle">
                                        <p:cTn id="13" dur="80"/>
                                        <p:tgtEl>
                                          <p:spTgt spid="15">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5">
                                            <p:txEl>
                                              <p:pRg st="2" end="2"/>
                                            </p:txEl>
                                          </p:spTgt>
                                        </p:tgtEl>
                                        <p:attrNameLst>
                                          <p:attrName>fillcolor</p:attrName>
                                        </p:attrNameLst>
                                      </p:cBhvr>
                                      <p:tavLst>
                                        <p:tav tm="0">
                                          <p:val>
                                            <p:clrVal>
                                              <a:schemeClr val="accent2"/>
                                            </p:clrVal>
                                          </p:val>
                                        </p:tav>
                                        <p:tav tm="50000">
                                          <p:val>
                                            <p:clrVal>
                                              <a:schemeClr val="hlink"/>
                                            </p:clrVal>
                                          </p:val>
                                        </p:tav>
                                      </p:tavLst>
                                    </p:anim>
                                    <p:set>
                                      <p:cBhvr>
                                        <p:cTn id="15" dur="80"/>
                                        <p:tgtEl>
                                          <p:spTgt spid="15">
                                            <p:txEl>
                                              <p:pRg st="2" end="2"/>
                                            </p:txEl>
                                          </p:spTgt>
                                        </p:tgtEl>
                                        <p:attrNameLst>
                                          <p:attrName>fill.type</p:attrName>
                                        </p:attrNameLst>
                                      </p:cBhvr>
                                      <p:to>
                                        <p:strVal val="solid"/>
                                      </p:to>
                                    </p:se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0-#ppt_w/2"/>
                                          </p:val>
                                        </p:tav>
                                        <p:tav tm="100000">
                                          <p:val>
                                            <p:strVal val="#ppt_x"/>
                                          </p:val>
                                        </p:tav>
                                      </p:tavLst>
                                    </p:anim>
                                    <p:anim calcmode="lin" valueType="num">
                                      <p:cBhvr additive="base">
                                        <p:cTn id="21" dur="500" fill="hold"/>
                                        <p:tgtEl>
                                          <p:spTgt spid="11"/>
                                        </p:tgtEl>
                                        <p:attrNameLst>
                                          <p:attrName>ppt_y</p:attrName>
                                        </p:attrNameLst>
                                      </p:cBhvr>
                                      <p:tavLst>
                                        <p:tav tm="0">
                                          <p:val>
                                            <p:strVal val="#ppt_y"/>
                                          </p:val>
                                        </p:tav>
                                        <p:tav tm="100000">
                                          <p:val>
                                            <p:strVal val="#ppt_y"/>
                                          </p:val>
                                        </p:tav>
                                      </p:tavLst>
                                    </p:anim>
                                  </p:childTnLst>
                                </p:cTn>
                              </p:par>
                            </p:childTnLst>
                          </p:cTn>
                        </p:par>
                        <p:par>
                          <p:cTn id="22" fill="hold">
                            <p:stCondLst>
                              <p:cond delay="500"/>
                            </p:stCondLst>
                            <p:childTnLst>
                              <p:par>
                                <p:cTn id="23" presetID="30" presetClass="entr" presetSubtype="0"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800" decel="100000"/>
                                        <p:tgtEl>
                                          <p:spTgt spid="14"/>
                                        </p:tgtEl>
                                      </p:cBhvr>
                                    </p:animEffect>
                                    <p:anim calcmode="lin" valueType="num">
                                      <p:cBhvr>
                                        <p:cTn id="26" dur="800" decel="100000" fill="hold"/>
                                        <p:tgtEl>
                                          <p:spTgt spid="14"/>
                                        </p:tgtEl>
                                        <p:attrNameLst>
                                          <p:attrName>style.rotation</p:attrName>
                                        </p:attrNameLst>
                                      </p:cBhvr>
                                      <p:tavLst>
                                        <p:tav tm="0">
                                          <p:val>
                                            <p:fltVal val="-90"/>
                                          </p:val>
                                        </p:tav>
                                        <p:tav tm="100000">
                                          <p:val>
                                            <p:fltVal val="0"/>
                                          </p:val>
                                        </p:tav>
                                      </p:tavLst>
                                    </p:anim>
                                    <p:anim calcmode="lin" valueType="num">
                                      <p:cBhvr>
                                        <p:cTn id="27" dur="800" decel="100000" fill="hold"/>
                                        <p:tgtEl>
                                          <p:spTgt spid="14"/>
                                        </p:tgtEl>
                                        <p:attrNameLst>
                                          <p:attrName>ppt_x</p:attrName>
                                        </p:attrNameLst>
                                      </p:cBhvr>
                                      <p:tavLst>
                                        <p:tav tm="0">
                                          <p:val>
                                            <p:strVal val="#ppt_x+0.4"/>
                                          </p:val>
                                        </p:tav>
                                        <p:tav tm="100000">
                                          <p:val>
                                            <p:strVal val="#ppt_x-0.05"/>
                                          </p:val>
                                        </p:tav>
                                      </p:tavLst>
                                    </p:anim>
                                    <p:anim calcmode="lin" valueType="num">
                                      <p:cBhvr>
                                        <p:cTn id="28" dur="800" decel="100000" fill="hold"/>
                                        <p:tgtEl>
                                          <p:spTgt spid="14"/>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14"/>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14"/>
                                        </p:tgtEl>
                                        <p:attrNameLst>
                                          <p:attrName>ppt_y</p:attrName>
                                        </p:attrNameLst>
                                      </p:cBhvr>
                                      <p:tavLst>
                                        <p:tav tm="0">
                                          <p:val>
                                            <p:strVal val="#ppt_y+0.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0-#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7" presetClass="entr" presetSubtype="0" fill="hold" grpId="0" nodeType="clickEffect">
                                  <p:stCondLst>
                                    <p:cond delay="0"/>
                                  </p:stCondLst>
                                  <p:iterate type="lt">
                                    <p:tmPct val="50000"/>
                                  </p:iterate>
                                  <p:childTnLst>
                                    <p:set>
                                      <p:cBhvr>
                                        <p:cTn id="40" dur="1" fill="hold">
                                          <p:stCondLst>
                                            <p:cond delay="0"/>
                                          </p:stCondLst>
                                        </p:cTn>
                                        <p:tgtEl>
                                          <p:spTgt spid="16">
                                            <p:txEl>
                                              <p:pRg st="0" end="0"/>
                                            </p:txEl>
                                          </p:spTgt>
                                        </p:tgtEl>
                                        <p:attrNameLst>
                                          <p:attrName>style.visibility</p:attrName>
                                        </p:attrNameLst>
                                      </p:cBhvr>
                                      <p:to>
                                        <p:strVal val="visible"/>
                                      </p:to>
                                    </p:set>
                                    <p:anim calcmode="discrete" valueType="clr">
                                      <p:cBhvr override="childStyle">
                                        <p:cTn id="41" dur="80"/>
                                        <p:tgtEl>
                                          <p:spTgt spid="1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2" dur="80"/>
                                        <p:tgtEl>
                                          <p:spTgt spid="16">
                                            <p:txEl>
                                              <p:pRg st="0" end="0"/>
                                            </p:txEl>
                                          </p:spTgt>
                                        </p:tgtEl>
                                        <p:attrNameLst>
                                          <p:attrName>fillcolor</p:attrName>
                                        </p:attrNameLst>
                                      </p:cBhvr>
                                      <p:tavLst>
                                        <p:tav tm="0">
                                          <p:val>
                                            <p:clrVal>
                                              <a:schemeClr val="accent2"/>
                                            </p:clrVal>
                                          </p:val>
                                        </p:tav>
                                        <p:tav tm="50000">
                                          <p:val>
                                            <p:clrVal>
                                              <a:schemeClr val="hlink"/>
                                            </p:clrVal>
                                          </p:val>
                                        </p:tav>
                                      </p:tavLst>
                                    </p:anim>
                                    <p:set>
                                      <p:cBhvr>
                                        <p:cTn id="43" dur="80"/>
                                        <p:tgtEl>
                                          <p:spTgt spid="16">
                                            <p:txEl>
                                              <p:pRg st="0" end="0"/>
                                            </p:txEl>
                                          </p:spTgt>
                                        </p:tgtEl>
                                        <p:attrNameLst>
                                          <p:attrName>fill.type</p:attrName>
                                        </p:attrNameLst>
                                      </p:cBhvr>
                                      <p:to>
                                        <p:strVal val="solid"/>
                                      </p:to>
                                    </p:set>
                                  </p:childTnLst>
                                </p:cTn>
                              </p:par>
                            </p:childTnLst>
                          </p:cTn>
                        </p:par>
                        <p:par>
                          <p:cTn id="44" fill="hold">
                            <p:stCondLst>
                              <p:cond delay="3320"/>
                            </p:stCondLst>
                            <p:childTnLst>
                              <p:par>
                                <p:cTn id="45" presetID="27" presetClass="entr" presetSubtype="0" fill="hold" grpId="0" nodeType="afterEffect">
                                  <p:stCondLst>
                                    <p:cond delay="0"/>
                                  </p:stCondLst>
                                  <p:iterate type="lt">
                                    <p:tmPct val="50000"/>
                                  </p:iterate>
                                  <p:childTnLst>
                                    <p:set>
                                      <p:cBhvr>
                                        <p:cTn id="46" dur="1" fill="hold">
                                          <p:stCondLst>
                                            <p:cond delay="0"/>
                                          </p:stCondLst>
                                        </p:cTn>
                                        <p:tgtEl>
                                          <p:spTgt spid="16">
                                            <p:txEl>
                                              <p:pRg st="2" end="2"/>
                                            </p:txEl>
                                          </p:spTgt>
                                        </p:tgtEl>
                                        <p:attrNameLst>
                                          <p:attrName>style.visibility</p:attrName>
                                        </p:attrNameLst>
                                      </p:cBhvr>
                                      <p:to>
                                        <p:strVal val="visible"/>
                                      </p:to>
                                    </p:set>
                                    <p:anim calcmode="discrete" valueType="clr">
                                      <p:cBhvr override="childStyle">
                                        <p:cTn id="47" dur="80"/>
                                        <p:tgtEl>
                                          <p:spTgt spid="16">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8" dur="80"/>
                                        <p:tgtEl>
                                          <p:spTgt spid="16">
                                            <p:txEl>
                                              <p:pRg st="2" end="2"/>
                                            </p:txEl>
                                          </p:spTgt>
                                        </p:tgtEl>
                                        <p:attrNameLst>
                                          <p:attrName>fillcolor</p:attrName>
                                        </p:attrNameLst>
                                      </p:cBhvr>
                                      <p:tavLst>
                                        <p:tav tm="0">
                                          <p:val>
                                            <p:clrVal>
                                              <a:schemeClr val="accent2"/>
                                            </p:clrVal>
                                          </p:val>
                                        </p:tav>
                                        <p:tav tm="50000">
                                          <p:val>
                                            <p:clrVal>
                                              <a:schemeClr val="hlink"/>
                                            </p:clrVal>
                                          </p:val>
                                        </p:tav>
                                      </p:tavLst>
                                    </p:anim>
                                    <p:set>
                                      <p:cBhvr>
                                        <p:cTn id="49" dur="80"/>
                                        <p:tgtEl>
                                          <p:spTgt spid="16">
                                            <p:txEl>
                                              <p:pRg st="2" end="2"/>
                                            </p:txEl>
                                          </p:spTgt>
                                        </p:tgtEl>
                                        <p:attrNameLst>
                                          <p:attrName>fill.type</p:attrName>
                                        </p:attrNameLst>
                                      </p:cBhvr>
                                      <p:to>
                                        <p:strVal val="solid"/>
                                      </p:to>
                                    </p:set>
                                  </p:childTnLst>
                                </p:cTn>
                              </p:par>
                            </p:childTnLst>
                          </p:cTn>
                        </p:par>
                      </p:childTnLst>
                    </p:cTn>
                  </p:par>
                  <p:par>
                    <p:cTn id="50" fill="hold">
                      <p:stCondLst>
                        <p:cond delay="indefinite"/>
                      </p:stCondLst>
                      <p:childTnLst>
                        <p:par>
                          <p:cTn id="51" fill="hold">
                            <p:stCondLst>
                              <p:cond delay="0"/>
                            </p:stCondLst>
                            <p:childTnLst>
                              <p:par>
                                <p:cTn id="52" presetID="12" presetClass="entr" presetSubtype="4" fill="hold" grpId="0" nodeType="clickEffect">
                                  <p:stCondLst>
                                    <p:cond delay="0"/>
                                  </p:stCondLst>
                                  <p:childTnLst>
                                    <p:set>
                                      <p:cBhvr>
                                        <p:cTn id="53" dur="1" fill="hold">
                                          <p:stCondLst>
                                            <p:cond delay="0"/>
                                          </p:stCondLst>
                                        </p:cTn>
                                        <p:tgtEl>
                                          <p:spTgt spid="17"/>
                                        </p:tgtEl>
                                        <p:attrNameLst>
                                          <p:attrName>style.visibility</p:attrName>
                                        </p:attrNameLst>
                                      </p:cBhvr>
                                      <p:to>
                                        <p:strVal val="visible"/>
                                      </p:to>
                                    </p:set>
                                    <p:anim calcmode="lin" valueType="num">
                                      <p:cBhvr additive="base">
                                        <p:cTn id="54" dur="500"/>
                                        <p:tgtEl>
                                          <p:spTgt spid="17"/>
                                        </p:tgtEl>
                                        <p:attrNameLst>
                                          <p:attrName>ppt_y</p:attrName>
                                        </p:attrNameLst>
                                      </p:cBhvr>
                                      <p:tavLst>
                                        <p:tav tm="0">
                                          <p:val>
                                            <p:strVal val="#ppt_y+#ppt_h*1.125000"/>
                                          </p:val>
                                        </p:tav>
                                        <p:tav tm="100000">
                                          <p:val>
                                            <p:strVal val="#ppt_y"/>
                                          </p:val>
                                        </p:tav>
                                      </p:tavLst>
                                    </p:anim>
                                    <p:animEffect transition="in" filter="wipe(up)">
                                      <p:cBhvr>
                                        <p:cTn id="55" dur="500"/>
                                        <p:tgtEl>
                                          <p:spTgt spid="17"/>
                                        </p:tgtEl>
                                      </p:cBhvr>
                                    </p:animEffect>
                                  </p:childTnLst>
                                </p:cTn>
                              </p:par>
                            </p:childTnLst>
                          </p:cTn>
                        </p:par>
                      </p:childTnLst>
                    </p:cTn>
                  </p:par>
                  <p:par>
                    <p:cTn id="56" fill="hold">
                      <p:stCondLst>
                        <p:cond delay="indefinite"/>
                      </p:stCondLst>
                      <p:childTnLst>
                        <p:par>
                          <p:cTn id="57" fill="hold">
                            <p:stCondLst>
                              <p:cond delay="0"/>
                            </p:stCondLst>
                            <p:childTnLst>
                              <p:par>
                                <p:cTn id="58" presetID="41" presetClass="entr" presetSubtype="0" fill="hold" grpId="0" nodeType="clickEffect">
                                  <p:stCondLst>
                                    <p:cond delay="0"/>
                                  </p:stCondLst>
                                  <p:iterate type="lt">
                                    <p:tmPct val="10000"/>
                                  </p:iterate>
                                  <p:childTnLst>
                                    <p:set>
                                      <p:cBhvr>
                                        <p:cTn id="59" dur="1" fill="hold">
                                          <p:stCondLst>
                                            <p:cond delay="0"/>
                                          </p:stCondLst>
                                        </p:cTn>
                                        <p:tgtEl>
                                          <p:spTgt spid="18">
                                            <p:txEl>
                                              <p:pRg st="0" end="0"/>
                                            </p:txEl>
                                          </p:spTgt>
                                        </p:tgtEl>
                                        <p:attrNameLst>
                                          <p:attrName>style.visibility</p:attrName>
                                        </p:attrNameLst>
                                      </p:cBhvr>
                                      <p:to>
                                        <p:strVal val="visible"/>
                                      </p:to>
                                    </p:set>
                                    <p:anim calcmode="lin" valueType="num">
                                      <p:cBhvr>
                                        <p:cTn id="60" dur="500" fill="hold"/>
                                        <p:tgtEl>
                                          <p:spTgt spid="1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18">
                                            <p:txEl>
                                              <p:pRg st="0" end="0"/>
                                            </p:txEl>
                                          </p:spTgt>
                                        </p:tgtEl>
                                        <p:attrNameLst>
                                          <p:attrName>ppt_y</p:attrName>
                                        </p:attrNameLst>
                                      </p:cBhvr>
                                      <p:tavLst>
                                        <p:tav tm="0">
                                          <p:val>
                                            <p:strVal val="#ppt_y"/>
                                          </p:val>
                                        </p:tav>
                                        <p:tav tm="100000">
                                          <p:val>
                                            <p:strVal val="#ppt_y"/>
                                          </p:val>
                                        </p:tav>
                                      </p:tavLst>
                                    </p:anim>
                                    <p:anim calcmode="lin" valueType="num">
                                      <p:cBhvr>
                                        <p:cTn id="62" dur="500" fill="hold"/>
                                        <p:tgtEl>
                                          <p:spTgt spid="1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1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18">
                                            <p:txEl>
                                              <p:pRg st="0" end="0"/>
                                            </p:txEl>
                                          </p:spTgt>
                                        </p:tgtEl>
                                      </p:cBhvr>
                                    </p:animEffect>
                                  </p:childTnLst>
                                </p:cTn>
                              </p:par>
                            </p:childTnLst>
                          </p:cTn>
                        </p:par>
                        <p:par>
                          <p:cTn id="65" fill="hold">
                            <p:stCondLst>
                              <p:cond delay="195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18">
                                            <p:txEl>
                                              <p:pRg st="1" end="1"/>
                                            </p:txEl>
                                          </p:spTgt>
                                        </p:tgtEl>
                                        <p:attrNameLst>
                                          <p:attrName>style.visibility</p:attrName>
                                        </p:attrNameLst>
                                      </p:cBhvr>
                                      <p:to>
                                        <p:strVal val="visible"/>
                                      </p:to>
                                    </p:set>
                                    <p:anim calcmode="lin" valueType="num">
                                      <p:cBhvr>
                                        <p:cTn id="68" dur="500" fill="hold"/>
                                        <p:tgtEl>
                                          <p:spTgt spid="18">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18">
                                            <p:txEl>
                                              <p:pRg st="1" end="1"/>
                                            </p:txEl>
                                          </p:spTgt>
                                        </p:tgtEl>
                                        <p:attrNameLst>
                                          <p:attrName>ppt_y</p:attrName>
                                        </p:attrNameLst>
                                      </p:cBhvr>
                                      <p:tavLst>
                                        <p:tav tm="0">
                                          <p:val>
                                            <p:strVal val="#ppt_y"/>
                                          </p:val>
                                        </p:tav>
                                        <p:tav tm="100000">
                                          <p:val>
                                            <p:strVal val="#ppt_y"/>
                                          </p:val>
                                        </p:tav>
                                      </p:tavLst>
                                    </p:anim>
                                    <p:anim calcmode="lin" valueType="num">
                                      <p:cBhvr>
                                        <p:cTn id="70" dur="500" fill="hold"/>
                                        <p:tgtEl>
                                          <p:spTgt spid="18">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18">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18">
                                            <p:txEl>
                                              <p:pRg st="1" end="1"/>
                                            </p:txEl>
                                          </p:spTgt>
                                        </p:tgtEl>
                                      </p:cBhvr>
                                    </p:animEffect>
                                  </p:childTnLst>
                                </p:cTn>
                              </p:par>
                            </p:childTnLst>
                          </p:cTn>
                        </p:par>
                        <p:par>
                          <p:cTn id="73" fill="hold">
                            <p:stCondLst>
                              <p:cond delay="5200"/>
                            </p:stCondLst>
                            <p:childTnLst>
                              <p:par>
                                <p:cTn id="74" presetID="41" presetClass="entr" presetSubtype="0" fill="hold" grpId="0" nodeType="afterEffect">
                                  <p:stCondLst>
                                    <p:cond delay="0"/>
                                  </p:stCondLst>
                                  <p:iterate type="lt">
                                    <p:tmPct val="10000"/>
                                  </p:iterate>
                                  <p:childTnLst>
                                    <p:set>
                                      <p:cBhvr>
                                        <p:cTn id="75" dur="1" fill="hold">
                                          <p:stCondLst>
                                            <p:cond delay="0"/>
                                          </p:stCondLst>
                                        </p:cTn>
                                        <p:tgtEl>
                                          <p:spTgt spid="18">
                                            <p:txEl>
                                              <p:pRg st="2" end="2"/>
                                            </p:txEl>
                                          </p:spTgt>
                                        </p:tgtEl>
                                        <p:attrNameLst>
                                          <p:attrName>style.visibility</p:attrName>
                                        </p:attrNameLst>
                                      </p:cBhvr>
                                      <p:to>
                                        <p:strVal val="visible"/>
                                      </p:to>
                                    </p:set>
                                    <p:anim calcmode="lin" valueType="num">
                                      <p:cBhvr>
                                        <p:cTn id="76" dur="500" fill="hold"/>
                                        <p:tgtEl>
                                          <p:spTgt spid="18">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77" dur="500" fill="hold"/>
                                        <p:tgtEl>
                                          <p:spTgt spid="18">
                                            <p:txEl>
                                              <p:pRg st="2" end="2"/>
                                            </p:txEl>
                                          </p:spTgt>
                                        </p:tgtEl>
                                        <p:attrNameLst>
                                          <p:attrName>ppt_y</p:attrName>
                                        </p:attrNameLst>
                                      </p:cBhvr>
                                      <p:tavLst>
                                        <p:tav tm="0">
                                          <p:val>
                                            <p:strVal val="#ppt_y"/>
                                          </p:val>
                                        </p:tav>
                                        <p:tav tm="100000">
                                          <p:val>
                                            <p:strVal val="#ppt_y"/>
                                          </p:val>
                                        </p:tav>
                                      </p:tavLst>
                                    </p:anim>
                                    <p:anim calcmode="lin" valueType="num">
                                      <p:cBhvr>
                                        <p:cTn id="78" dur="500" fill="hold"/>
                                        <p:tgtEl>
                                          <p:spTgt spid="18">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79" dur="500" fill="hold"/>
                                        <p:tgtEl>
                                          <p:spTgt spid="18">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80" dur="500" tmFilter="0,0; .5, 1; 1, 1"/>
                                        <p:tgtEl>
                                          <p:spTgt spid="18">
                                            <p:txEl>
                                              <p:pRg st="2" end="2"/>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12" presetClass="entr" presetSubtype="4" fill="hold" grpId="0" nodeType="clickEffect">
                                  <p:stCondLst>
                                    <p:cond delay="0"/>
                                  </p:stCondLst>
                                  <p:childTnLst>
                                    <p:set>
                                      <p:cBhvr>
                                        <p:cTn id="84" dur="1" fill="hold">
                                          <p:stCondLst>
                                            <p:cond delay="0"/>
                                          </p:stCondLst>
                                        </p:cTn>
                                        <p:tgtEl>
                                          <p:spTgt spid="10"/>
                                        </p:tgtEl>
                                        <p:attrNameLst>
                                          <p:attrName>style.visibility</p:attrName>
                                        </p:attrNameLst>
                                      </p:cBhvr>
                                      <p:to>
                                        <p:strVal val="visible"/>
                                      </p:to>
                                    </p:set>
                                    <p:animEffect transition="in" filter="slide(fromBottom)">
                                      <p:cBhvr>
                                        <p:cTn id="8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6" grpId="0" uiExpand="1" build="p"/>
      <p:bldP spid="15" grpId="0" uiExpand="1" build="p"/>
      <p:bldP spid="17" grpId="0"/>
      <p:bldP spid="18" grpId="0" uiExpand="1" build="p"/>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51520" y="116632"/>
            <a:ext cx="4835555" cy="646331"/>
          </a:xfrm>
          <a:prstGeom prst="rect">
            <a:avLst/>
          </a:prstGeom>
        </p:spPr>
        <p:txBody>
          <a:bodyPr wrap="none">
            <a:spAutoFit/>
          </a:bodyPr>
          <a:lstStyle/>
          <a:p>
            <a:pPr marL="342900" indent="-342900"/>
            <a:r>
              <a:rPr lang="fr-FR" dirty="0">
                <a:solidFill>
                  <a:srgbClr val="0070C0"/>
                </a:solidFill>
                <a:uFill>
                  <a:solidFill>
                    <a:srgbClr val="FF0000"/>
                  </a:solidFill>
                </a:uFill>
              </a:rPr>
              <a:t>2. </a:t>
            </a:r>
            <a:r>
              <a:rPr lang="fr-FR" u="sng" dirty="0">
                <a:solidFill>
                  <a:srgbClr val="0070C0"/>
                </a:solidFill>
                <a:uFill>
                  <a:solidFill>
                    <a:srgbClr val="FF0000"/>
                  </a:solidFill>
                </a:uFill>
              </a:rPr>
              <a:t>Constante d’acidité d’un couple acido-basique</a:t>
            </a:r>
          </a:p>
          <a:p>
            <a:pPr marL="342900" indent="-342900"/>
            <a:r>
              <a:rPr lang="fr-FR" dirty="0">
                <a:solidFill>
                  <a:srgbClr val="0070C0"/>
                </a:solidFill>
                <a:uFill>
                  <a:solidFill>
                    <a:srgbClr val="FF0000"/>
                  </a:solidFill>
                </a:uFill>
              </a:rPr>
              <a:t>2.1. </a:t>
            </a:r>
            <a:r>
              <a:rPr lang="fr-FR" u="sng" dirty="0">
                <a:solidFill>
                  <a:srgbClr val="0070C0"/>
                </a:solidFill>
                <a:uFill>
                  <a:solidFill>
                    <a:srgbClr val="FF0000"/>
                  </a:solidFill>
                </a:uFill>
              </a:rPr>
              <a:t>Définition</a:t>
            </a:r>
          </a:p>
        </p:txBody>
      </p:sp>
      <p:sp>
        <p:nvSpPr>
          <p:cNvPr id="7" name="Rectangle 6"/>
          <p:cNvSpPr/>
          <p:nvPr/>
        </p:nvSpPr>
        <p:spPr>
          <a:xfrm>
            <a:off x="179512" y="764704"/>
            <a:ext cx="1345176" cy="369332"/>
          </a:xfrm>
          <a:prstGeom prst="rect">
            <a:avLst/>
          </a:prstGeom>
        </p:spPr>
        <p:txBody>
          <a:bodyPr wrap="none">
            <a:spAutoFit/>
          </a:bodyPr>
          <a:lstStyle/>
          <a:p>
            <a:r>
              <a:rPr lang="fr-FR" b="1" u="sng" dirty="0"/>
              <a:t>Définitions :</a:t>
            </a:r>
            <a:endParaRPr lang="fr-FR" u="sng" dirty="0"/>
          </a:p>
        </p:txBody>
      </p:sp>
      <p:sp>
        <p:nvSpPr>
          <p:cNvPr id="8" name="Rectangle 7"/>
          <p:cNvSpPr/>
          <p:nvPr/>
        </p:nvSpPr>
        <p:spPr>
          <a:xfrm>
            <a:off x="251520" y="1146810"/>
            <a:ext cx="8640960" cy="923330"/>
          </a:xfrm>
          <a:prstGeom prst="rect">
            <a:avLst/>
          </a:prstGeom>
        </p:spPr>
        <p:txBody>
          <a:bodyPr wrap="square">
            <a:spAutoFit/>
          </a:bodyPr>
          <a:lstStyle/>
          <a:p>
            <a:pPr algn="just">
              <a:buFont typeface="Wingdings" pitchFamily="2" charset="2"/>
              <a:buChar char="§"/>
            </a:pPr>
            <a:r>
              <a:rPr lang="fr-FR" dirty="0"/>
              <a:t>  </a:t>
            </a:r>
            <a:r>
              <a:rPr lang="fr-FR" dirty="0">
                <a:solidFill>
                  <a:srgbClr val="FF0000"/>
                </a:solidFill>
              </a:rPr>
              <a:t>On appelle </a:t>
            </a:r>
            <a:r>
              <a:rPr lang="fr-FR" b="1" dirty="0">
                <a:solidFill>
                  <a:srgbClr val="FF0000"/>
                </a:solidFill>
              </a:rPr>
              <a:t>constante d’acidité</a:t>
            </a:r>
            <a:r>
              <a:rPr lang="fr-FR" dirty="0">
                <a:solidFill>
                  <a:srgbClr val="FF0000"/>
                </a:solidFill>
              </a:rPr>
              <a:t> dans l’eau d’un couple acide faible / base faible (AH / A</a:t>
            </a:r>
            <a:r>
              <a:rPr lang="fr-FR" baseline="30000" dirty="0">
                <a:solidFill>
                  <a:srgbClr val="FF0000"/>
                </a:solidFill>
              </a:rPr>
              <a:t>–</a:t>
            </a:r>
            <a:r>
              <a:rPr lang="fr-FR" dirty="0">
                <a:solidFill>
                  <a:srgbClr val="FF0000"/>
                </a:solidFill>
              </a:rPr>
              <a:t>), une grandeur, sans dimension, notée </a:t>
            </a:r>
            <a:r>
              <a:rPr lang="fr-FR" b="1" dirty="0">
                <a:solidFill>
                  <a:srgbClr val="FF0000"/>
                </a:solidFill>
              </a:rPr>
              <a:t>K</a:t>
            </a:r>
            <a:r>
              <a:rPr lang="fr-FR" b="1" baseline="-25000" dirty="0">
                <a:solidFill>
                  <a:srgbClr val="FF0000"/>
                </a:solidFill>
              </a:rPr>
              <a:t>A</a:t>
            </a:r>
            <a:r>
              <a:rPr lang="fr-FR" dirty="0">
                <a:solidFill>
                  <a:srgbClr val="FF0000"/>
                </a:solidFill>
              </a:rPr>
              <a:t>, caractéristique du couple acido-basique et définie par :</a:t>
            </a:r>
          </a:p>
        </p:txBody>
      </p:sp>
      <p:graphicFrame>
        <p:nvGraphicFramePr>
          <p:cNvPr id="10" name="Object 1"/>
          <p:cNvGraphicFramePr>
            <a:graphicFrameLocks noChangeAspect="1"/>
          </p:cNvGraphicFramePr>
          <p:nvPr>
            <p:extLst>
              <p:ext uri="{D42A27DB-BD31-4B8C-83A1-F6EECF244321}">
                <p14:modId xmlns:p14="http://schemas.microsoft.com/office/powerpoint/2010/main" val="651012659"/>
              </p:ext>
            </p:extLst>
          </p:nvPr>
        </p:nvGraphicFramePr>
        <p:xfrm>
          <a:off x="753004" y="2276872"/>
          <a:ext cx="7637994" cy="1584176"/>
        </p:xfrm>
        <a:graphic>
          <a:graphicData uri="http://schemas.openxmlformats.org/presentationml/2006/ole">
            <mc:AlternateContent xmlns:mc="http://schemas.openxmlformats.org/markup-compatibility/2006">
              <mc:Choice xmlns:v="urn:schemas-microsoft-com:vml" Requires="v">
                <p:oleObj name="Equation" r:id="rId2" imgW="5486400" imgH="1117600" progId="Equation.DSMT4">
                  <p:embed/>
                </p:oleObj>
              </mc:Choice>
              <mc:Fallback>
                <p:oleObj name="Equation" r:id="rId2" imgW="5486400" imgH="1117600" progId="Equation.DSMT4">
                  <p:embed/>
                  <p:pic>
                    <p:nvPicPr>
                      <p:cNvPr id="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004" y="2276872"/>
                        <a:ext cx="7637994" cy="158417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Rectangle 10"/>
          <p:cNvSpPr/>
          <p:nvPr/>
        </p:nvSpPr>
        <p:spPr>
          <a:xfrm>
            <a:off x="323528" y="3933056"/>
            <a:ext cx="8568952" cy="646331"/>
          </a:xfrm>
          <a:prstGeom prst="rect">
            <a:avLst/>
          </a:prstGeom>
        </p:spPr>
        <p:txBody>
          <a:bodyPr wrap="square">
            <a:spAutoFit/>
          </a:bodyPr>
          <a:lstStyle/>
          <a:p>
            <a:pPr algn="just">
              <a:buFont typeface="Wingdings" pitchFamily="2" charset="2"/>
              <a:buChar char="§"/>
            </a:pPr>
            <a:r>
              <a:rPr lang="fr-FR" dirty="0"/>
              <a:t>  </a:t>
            </a:r>
            <a:r>
              <a:rPr lang="fr-FR" dirty="0">
                <a:solidFill>
                  <a:srgbClr val="FF0000"/>
                </a:solidFill>
              </a:rPr>
              <a:t>Le </a:t>
            </a:r>
            <a:r>
              <a:rPr lang="fr-FR" b="1" dirty="0" err="1">
                <a:solidFill>
                  <a:srgbClr val="FF0000"/>
                </a:solidFill>
              </a:rPr>
              <a:t>pK</a:t>
            </a:r>
            <a:r>
              <a:rPr lang="fr-FR" b="1" baseline="-25000" dirty="0" err="1">
                <a:solidFill>
                  <a:srgbClr val="FF0000"/>
                </a:solidFill>
              </a:rPr>
              <a:t>A</a:t>
            </a:r>
            <a:r>
              <a:rPr lang="fr-FR" dirty="0">
                <a:solidFill>
                  <a:srgbClr val="FF0000"/>
                </a:solidFill>
              </a:rPr>
              <a:t> d’un couple acide/base est une grandeur, sans dimension, comprise entre </a:t>
            </a:r>
            <a:r>
              <a:rPr lang="fr-FR" b="1" dirty="0">
                <a:solidFill>
                  <a:srgbClr val="FF0000"/>
                </a:solidFill>
              </a:rPr>
              <a:t>0</a:t>
            </a:r>
            <a:r>
              <a:rPr lang="fr-FR" dirty="0">
                <a:solidFill>
                  <a:srgbClr val="FF0000"/>
                </a:solidFill>
              </a:rPr>
              <a:t> et </a:t>
            </a:r>
            <a:r>
              <a:rPr lang="fr-FR" b="1" dirty="0">
                <a:solidFill>
                  <a:srgbClr val="FF0000"/>
                </a:solidFill>
              </a:rPr>
              <a:t>14</a:t>
            </a:r>
            <a:r>
              <a:rPr lang="fr-FR" dirty="0">
                <a:solidFill>
                  <a:srgbClr val="FF0000"/>
                </a:solidFill>
              </a:rPr>
              <a:t> et caractéristique du couple. Elle est définie par :</a:t>
            </a:r>
          </a:p>
        </p:txBody>
      </p:sp>
      <p:sp>
        <p:nvSpPr>
          <p:cNvPr id="12" name="Rectangle 11"/>
          <p:cNvSpPr/>
          <p:nvPr/>
        </p:nvSpPr>
        <p:spPr>
          <a:xfrm>
            <a:off x="3832855" y="4653136"/>
            <a:ext cx="1478290" cy="369332"/>
          </a:xfrm>
          <a:prstGeom prst="rect">
            <a:avLst/>
          </a:prstGeom>
        </p:spPr>
        <p:txBody>
          <a:bodyPr wrap="none">
            <a:spAutoFit/>
          </a:bodyPr>
          <a:lstStyle/>
          <a:p>
            <a:r>
              <a:rPr lang="fr-FR" b="1" dirty="0" err="1">
                <a:solidFill>
                  <a:srgbClr val="FF0000"/>
                </a:solidFill>
              </a:rPr>
              <a:t>pK</a:t>
            </a:r>
            <a:r>
              <a:rPr lang="fr-FR" b="1" baseline="-25000" dirty="0" err="1">
                <a:solidFill>
                  <a:srgbClr val="FF0000"/>
                </a:solidFill>
              </a:rPr>
              <a:t>A</a:t>
            </a:r>
            <a:r>
              <a:rPr lang="fr-FR" b="1" dirty="0">
                <a:solidFill>
                  <a:srgbClr val="FF0000"/>
                </a:solidFill>
              </a:rPr>
              <a:t> = – log K</a:t>
            </a:r>
            <a:r>
              <a:rPr lang="fr-FR" b="1" baseline="-25000" dirty="0">
                <a:solidFill>
                  <a:srgbClr val="FF0000"/>
                </a:solidFill>
              </a:rPr>
              <a:t>A</a:t>
            </a:r>
            <a:endParaRPr lang="fr-FR" dirty="0">
              <a:solidFill>
                <a:srgbClr val="FF0000"/>
              </a:solidFill>
            </a:endParaRPr>
          </a:p>
        </p:txBody>
      </p:sp>
      <p:sp>
        <p:nvSpPr>
          <p:cNvPr id="13" name="Rectangle 12">
            <a:extLst>
              <a:ext uri="{FF2B5EF4-FFF2-40B4-BE49-F238E27FC236}">
                <a16:creationId xmlns:a16="http://schemas.microsoft.com/office/drawing/2014/main" id="{AFB4AA08-C30A-4FEA-B819-D6DB58A527B8}"/>
              </a:ext>
            </a:extLst>
          </p:cNvPr>
          <p:cNvSpPr/>
          <p:nvPr/>
        </p:nvSpPr>
        <p:spPr>
          <a:xfrm>
            <a:off x="323528" y="5075892"/>
            <a:ext cx="1267526" cy="369332"/>
          </a:xfrm>
          <a:prstGeom prst="rect">
            <a:avLst/>
          </a:prstGeom>
        </p:spPr>
        <p:txBody>
          <a:bodyPr wrap="none">
            <a:spAutoFit/>
          </a:bodyPr>
          <a:lstStyle/>
          <a:p>
            <a:r>
              <a:rPr lang="fr-FR" u="sng" dirty="0"/>
              <a:t>Remarque :</a:t>
            </a:r>
            <a:endParaRPr lang="fr-FR" dirty="0"/>
          </a:p>
        </p:txBody>
      </p:sp>
      <p:sp>
        <p:nvSpPr>
          <p:cNvPr id="14" name="Rectangle 13">
            <a:extLst>
              <a:ext uri="{FF2B5EF4-FFF2-40B4-BE49-F238E27FC236}">
                <a16:creationId xmlns:a16="http://schemas.microsoft.com/office/drawing/2014/main" id="{5E4E98B6-C7D4-4F69-B642-F95B65606FA3}"/>
              </a:ext>
            </a:extLst>
          </p:cNvPr>
          <p:cNvSpPr/>
          <p:nvPr/>
        </p:nvSpPr>
        <p:spPr>
          <a:xfrm>
            <a:off x="323528" y="5435932"/>
            <a:ext cx="8424936" cy="923330"/>
          </a:xfrm>
          <a:prstGeom prst="rect">
            <a:avLst/>
          </a:prstGeom>
        </p:spPr>
        <p:txBody>
          <a:bodyPr wrap="square">
            <a:spAutoFit/>
          </a:bodyPr>
          <a:lstStyle/>
          <a:p>
            <a:pPr algn="just"/>
            <a:r>
              <a:rPr lang="fr-FR" dirty="0"/>
              <a:t>Lorsque les acides et les bases sont forts, leur réaction sur l’eau est </a:t>
            </a:r>
            <a:r>
              <a:rPr lang="fr-FR" b="1" dirty="0"/>
              <a:t>totale</a:t>
            </a:r>
            <a:r>
              <a:rPr lang="fr-FR" dirty="0"/>
              <a:t> (complète) : il n’y a donc plus d’équilibre, et on ne peut pas définir une constante d’équilibre (constante d’acidité).</a:t>
            </a:r>
          </a:p>
        </p:txBody>
      </p:sp>
      <p:sp>
        <p:nvSpPr>
          <p:cNvPr id="15" name="Rectangle 14">
            <a:extLst>
              <a:ext uri="{FF2B5EF4-FFF2-40B4-BE49-F238E27FC236}">
                <a16:creationId xmlns:a16="http://schemas.microsoft.com/office/drawing/2014/main" id="{D68677FF-3E70-49AD-B220-68C98E57AAF3}"/>
              </a:ext>
            </a:extLst>
          </p:cNvPr>
          <p:cNvSpPr/>
          <p:nvPr/>
        </p:nvSpPr>
        <p:spPr>
          <a:xfrm>
            <a:off x="323528" y="6372036"/>
            <a:ext cx="3421642" cy="369332"/>
          </a:xfrm>
          <a:prstGeom prst="rect">
            <a:avLst/>
          </a:prstGeom>
        </p:spPr>
        <p:txBody>
          <a:bodyPr wrap="none">
            <a:spAutoFit/>
          </a:bodyPr>
          <a:lstStyle/>
          <a:p>
            <a:r>
              <a:rPr lang="fr-FR" u="sng" dirty="0"/>
              <a:t>Exercices :</a:t>
            </a:r>
            <a:r>
              <a:rPr lang="fr-FR" dirty="0"/>
              <a:t> n°19 p196 et n°36 p199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7" presetClass="entr" presetSubtype="0" fill="hold" grpId="0" nodeType="clickEffect">
                                  <p:stCondLst>
                                    <p:cond delay="0"/>
                                  </p:stCondLst>
                                  <p:iterate type="lt">
                                    <p:tmPct val="50000"/>
                                  </p:iterate>
                                  <p:childTnLst>
                                    <p:set>
                                      <p:cBhvr>
                                        <p:cTn id="12" dur="1" fill="hold">
                                          <p:stCondLst>
                                            <p:cond delay="0"/>
                                          </p:stCondLst>
                                        </p:cTn>
                                        <p:tgtEl>
                                          <p:spTgt spid="8"/>
                                        </p:tgtEl>
                                        <p:attrNameLst>
                                          <p:attrName>style.visibility</p:attrName>
                                        </p:attrNameLst>
                                      </p:cBhvr>
                                      <p:to>
                                        <p:strVal val="visible"/>
                                      </p:to>
                                    </p:set>
                                    <p:anim calcmode="discrete" valueType="clr">
                                      <p:cBhvr override="childStyle">
                                        <p:cTn id="13" dur="80"/>
                                        <p:tgtEl>
                                          <p:spTgt spid="8"/>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8"/>
                                        </p:tgtEl>
                                        <p:attrNameLst>
                                          <p:attrName>fillcolor</p:attrName>
                                        </p:attrNameLst>
                                      </p:cBhvr>
                                      <p:tavLst>
                                        <p:tav tm="0">
                                          <p:val>
                                            <p:clrVal>
                                              <a:schemeClr val="accent2"/>
                                            </p:clrVal>
                                          </p:val>
                                        </p:tav>
                                        <p:tav tm="50000">
                                          <p:val>
                                            <p:clrVal>
                                              <a:schemeClr val="hlink"/>
                                            </p:clrVal>
                                          </p:val>
                                        </p:tav>
                                      </p:tavLst>
                                    </p:anim>
                                    <p:set>
                                      <p:cBhvr>
                                        <p:cTn id="15" dur="80"/>
                                        <p:tgtEl>
                                          <p:spTgt spid="8"/>
                                        </p:tgtEl>
                                        <p:attrNameLst>
                                          <p:attrName>fill.type</p:attrName>
                                        </p:attrNameLst>
                                      </p:cBhvr>
                                      <p:to>
                                        <p:strVal val="solid"/>
                                      </p:to>
                                    </p:set>
                                  </p:childTnLst>
                                </p:cTn>
                              </p:par>
                            </p:childTnLst>
                          </p:cTn>
                        </p:par>
                        <p:par>
                          <p:cTn id="16" fill="hold">
                            <p:stCondLst>
                              <p:cond delay="6400"/>
                            </p:stCondLst>
                            <p:childTnLst>
                              <p:par>
                                <p:cTn id="17" presetID="3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800" decel="100000"/>
                                        <p:tgtEl>
                                          <p:spTgt spid="10"/>
                                        </p:tgtEl>
                                      </p:cBhvr>
                                    </p:animEffect>
                                    <p:anim calcmode="lin" valueType="num">
                                      <p:cBhvr>
                                        <p:cTn id="20" dur="800" decel="100000" fill="hold"/>
                                        <p:tgtEl>
                                          <p:spTgt spid="10"/>
                                        </p:tgtEl>
                                        <p:attrNameLst>
                                          <p:attrName>style.rotation</p:attrName>
                                        </p:attrNameLst>
                                      </p:cBhvr>
                                      <p:tavLst>
                                        <p:tav tm="0">
                                          <p:val>
                                            <p:fltVal val="-90"/>
                                          </p:val>
                                        </p:tav>
                                        <p:tav tm="100000">
                                          <p:val>
                                            <p:fltVal val="0"/>
                                          </p:val>
                                        </p:tav>
                                      </p:tavLst>
                                    </p:anim>
                                    <p:anim calcmode="lin" valueType="num">
                                      <p:cBhvr>
                                        <p:cTn id="21" dur="800" decel="100000" fill="hold"/>
                                        <p:tgtEl>
                                          <p:spTgt spid="10"/>
                                        </p:tgtEl>
                                        <p:attrNameLst>
                                          <p:attrName>ppt_x</p:attrName>
                                        </p:attrNameLst>
                                      </p:cBhvr>
                                      <p:tavLst>
                                        <p:tav tm="0">
                                          <p:val>
                                            <p:strVal val="#ppt_x+0.4"/>
                                          </p:val>
                                        </p:tav>
                                        <p:tav tm="100000">
                                          <p:val>
                                            <p:strVal val="#ppt_x-0.05"/>
                                          </p:val>
                                        </p:tav>
                                      </p:tavLst>
                                    </p:anim>
                                    <p:anim calcmode="lin" valueType="num">
                                      <p:cBhvr>
                                        <p:cTn id="22" dur="800" decel="100000" fill="hold"/>
                                        <p:tgtEl>
                                          <p:spTgt spid="10"/>
                                        </p:tgtEl>
                                        <p:attrNameLst>
                                          <p:attrName>ppt_y</p:attrName>
                                        </p:attrNameLst>
                                      </p:cBhvr>
                                      <p:tavLst>
                                        <p:tav tm="0">
                                          <p:val>
                                            <p:strVal val="#ppt_y-0.4"/>
                                          </p:val>
                                        </p:tav>
                                        <p:tav tm="100000">
                                          <p:val>
                                            <p:strVal val="#ppt_y+0.1"/>
                                          </p:val>
                                        </p:tav>
                                      </p:tavLst>
                                    </p:anim>
                                    <p:anim calcmode="lin" valueType="num">
                                      <p:cBhvr>
                                        <p:cTn id="23" dur="200" accel="100000" fill="hold">
                                          <p:stCondLst>
                                            <p:cond delay="800"/>
                                          </p:stCondLst>
                                        </p:cTn>
                                        <p:tgtEl>
                                          <p:spTgt spid="10"/>
                                        </p:tgtEl>
                                        <p:attrNameLst>
                                          <p:attrName>ppt_x</p:attrName>
                                        </p:attrNameLst>
                                      </p:cBhvr>
                                      <p:tavLst>
                                        <p:tav tm="0">
                                          <p:val>
                                            <p:strVal val="#ppt_x-0.05"/>
                                          </p:val>
                                        </p:tav>
                                        <p:tav tm="100000">
                                          <p:val>
                                            <p:strVal val="#ppt_x"/>
                                          </p:val>
                                        </p:tav>
                                      </p:tavLst>
                                    </p:anim>
                                    <p:anim calcmode="lin" valueType="num">
                                      <p:cBhvr>
                                        <p:cTn id="24" dur="200" accel="100000" fill="hold">
                                          <p:stCondLst>
                                            <p:cond delay="800"/>
                                          </p:stCondLst>
                                        </p:cTn>
                                        <p:tgtEl>
                                          <p:spTgt spid="10"/>
                                        </p:tgtEl>
                                        <p:attrNameLst>
                                          <p:attrName>ppt_y</p:attrName>
                                        </p:attrNameLst>
                                      </p:cBhvr>
                                      <p:tavLst>
                                        <p:tav tm="0">
                                          <p:val>
                                            <p:strVal val="#ppt_y+0.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7" presetClass="entr" presetSubtype="0" fill="hold" grpId="0" nodeType="clickEffect">
                                  <p:stCondLst>
                                    <p:cond delay="0"/>
                                  </p:stCondLst>
                                  <p:iterate type="lt">
                                    <p:tmPct val="50000"/>
                                  </p:iterate>
                                  <p:childTnLst>
                                    <p:set>
                                      <p:cBhvr>
                                        <p:cTn id="28" dur="1" fill="hold">
                                          <p:stCondLst>
                                            <p:cond delay="0"/>
                                          </p:stCondLst>
                                        </p:cTn>
                                        <p:tgtEl>
                                          <p:spTgt spid="11"/>
                                        </p:tgtEl>
                                        <p:attrNameLst>
                                          <p:attrName>style.visibility</p:attrName>
                                        </p:attrNameLst>
                                      </p:cBhvr>
                                      <p:to>
                                        <p:strVal val="visible"/>
                                      </p:to>
                                    </p:set>
                                    <p:anim calcmode="discrete" valueType="clr">
                                      <p:cBhvr override="childStyle">
                                        <p:cTn id="29" dur="8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11"/>
                                        </p:tgtEl>
                                        <p:attrNameLst>
                                          <p:attrName>fillcolor</p:attrName>
                                        </p:attrNameLst>
                                      </p:cBhvr>
                                      <p:tavLst>
                                        <p:tav tm="0">
                                          <p:val>
                                            <p:clrVal>
                                              <a:schemeClr val="accent2"/>
                                            </p:clrVal>
                                          </p:val>
                                        </p:tav>
                                        <p:tav tm="50000">
                                          <p:val>
                                            <p:clrVal>
                                              <a:schemeClr val="hlink"/>
                                            </p:clrVal>
                                          </p:val>
                                        </p:tav>
                                      </p:tavLst>
                                    </p:anim>
                                    <p:set>
                                      <p:cBhvr>
                                        <p:cTn id="31" dur="80"/>
                                        <p:tgtEl>
                                          <p:spTgt spid="11"/>
                                        </p:tgtEl>
                                        <p:attrNameLst>
                                          <p:attrName>fill.type</p:attrName>
                                        </p:attrNameLst>
                                      </p:cBhvr>
                                      <p:to>
                                        <p:strVal val="solid"/>
                                      </p:to>
                                    </p:set>
                                  </p:childTnLst>
                                </p:cTn>
                              </p:par>
                            </p:childTnLst>
                          </p:cTn>
                        </p:par>
                        <p:par>
                          <p:cTn id="32" fill="hold">
                            <p:stCondLst>
                              <p:cond delay="4680"/>
                            </p:stCondLst>
                            <p:childTnLst>
                              <p:par>
                                <p:cTn id="33" presetID="9"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dissolve">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12" presetClass="entr" presetSubtype="4"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p:tgtEl>
                                          <p:spTgt spid="13"/>
                                        </p:tgtEl>
                                        <p:attrNameLst>
                                          <p:attrName>ppt_y</p:attrName>
                                        </p:attrNameLst>
                                      </p:cBhvr>
                                      <p:tavLst>
                                        <p:tav tm="0">
                                          <p:val>
                                            <p:strVal val="#ppt_y+#ppt_h*1.125000"/>
                                          </p:val>
                                        </p:tav>
                                        <p:tav tm="100000">
                                          <p:val>
                                            <p:strVal val="#ppt_y"/>
                                          </p:val>
                                        </p:tav>
                                      </p:tavLst>
                                    </p:anim>
                                    <p:animEffect transition="in" filter="wipe(up)">
                                      <p:cBhvr>
                                        <p:cTn id="41" dur="500"/>
                                        <p:tgtEl>
                                          <p:spTgt spid="13"/>
                                        </p:tgtEl>
                                      </p:cBhvr>
                                    </p:animEffect>
                                  </p:childTnLst>
                                </p:cTn>
                              </p:par>
                            </p:childTnLst>
                          </p:cTn>
                        </p:par>
                      </p:childTnLst>
                    </p:cTn>
                  </p:par>
                  <p:par>
                    <p:cTn id="42" fill="hold">
                      <p:stCondLst>
                        <p:cond delay="indefinite"/>
                      </p:stCondLst>
                      <p:childTnLst>
                        <p:par>
                          <p:cTn id="43" fill="hold">
                            <p:stCondLst>
                              <p:cond delay="0"/>
                            </p:stCondLst>
                            <p:childTnLst>
                              <p:par>
                                <p:cTn id="44" presetID="41" presetClass="entr" presetSubtype="0" fill="hold" grpId="0" nodeType="clickEffect">
                                  <p:stCondLst>
                                    <p:cond delay="0"/>
                                  </p:stCondLst>
                                  <p:iterate type="lt">
                                    <p:tmPct val="10000"/>
                                  </p:iterate>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14"/>
                                        </p:tgtEl>
                                        <p:attrNameLst>
                                          <p:attrName>ppt_y</p:attrName>
                                        </p:attrNameLst>
                                      </p:cBhvr>
                                      <p:tavLst>
                                        <p:tav tm="0">
                                          <p:val>
                                            <p:strVal val="#ppt_y"/>
                                          </p:val>
                                        </p:tav>
                                        <p:tav tm="100000">
                                          <p:val>
                                            <p:strVal val="#ppt_y"/>
                                          </p:val>
                                        </p:tav>
                                      </p:tavLst>
                                    </p:anim>
                                    <p:anim calcmode="lin" valueType="num">
                                      <p:cBhvr>
                                        <p:cTn id="48"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14"/>
                                        </p:tgtEl>
                                      </p:cBhvr>
                                    </p:animEffect>
                                  </p:childTnLst>
                                </p:cTn>
                              </p:par>
                            </p:childTnLst>
                          </p:cTn>
                        </p:par>
                      </p:childTnLst>
                    </p:cTn>
                  </p:par>
                  <p:par>
                    <p:cTn id="51" fill="hold">
                      <p:stCondLst>
                        <p:cond delay="indefinite"/>
                      </p:stCondLst>
                      <p:childTnLst>
                        <p:par>
                          <p:cTn id="52" fill="hold">
                            <p:stCondLst>
                              <p:cond delay="0"/>
                            </p:stCondLst>
                            <p:childTnLst>
                              <p:par>
                                <p:cTn id="53" presetID="12" presetClass="entr" presetSubtype="4" fill="hold" grpId="0" nodeType="click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slide(fromBottom)">
                                      <p:cBhvr>
                                        <p:cTn id="5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p:bldP spid="12" grpId="0"/>
      <p:bldP spid="13" grpId="0"/>
      <p:bldP spid="14"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179512" y="152110"/>
            <a:ext cx="4803623" cy="369332"/>
          </a:xfrm>
          <a:prstGeom prst="rect">
            <a:avLst/>
          </a:prstGeom>
        </p:spPr>
        <p:txBody>
          <a:bodyPr wrap="none">
            <a:spAutoFit/>
          </a:bodyPr>
          <a:lstStyle/>
          <a:p>
            <a:r>
              <a:rPr lang="fr-FR" u="sng" dirty="0"/>
              <a:t>Exemple :</a:t>
            </a:r>
            <a:r>
              <a:rPr lang="fr-FR" dirty="0"/>
              <a:t> HCℓ (acide fort) n’existe pas dans l’eau.</a:t>
            </a:r>
          </a:p>
        </p:txBody>
      </p:sp>
      <p:pic>
        <p:nvPicPr>
          <p:cNvPr id="18" name="Picture 2"/>
          <p:cNvPicPr>
            <a:picLocks noChangeAspect="1" noChangeArrowheads="1"/>
          </p:cNvPicPr>
          <p:nvPr/>
        </p:nvPicPr>
        <p:blipFill>
          <a:blip r:embed="rId2" cstate="print"/>
          <a:srcRect/>
          <a:stretch>
            <a:fillRect/>
          </a:stretch>
        </p:blipFill>
        <p:spPr bwMode="auto">
          <a:xfrm>
            <a:off x="2627786" y="613532"/>
            <a:ext cx="3888430" cy="1586156"/>
          </a:xfrm>
          <a:prstGeom prst="rect">
            <a:avLst/>
          </a:prstGeom>
          <a:noFill/>
          <a:ln w="9525">
            <a:noFill/>
            <a:miter lim="800000"/>
            <a:headEnd/>
            <a:tailEnd/>
          </a:ln>
        </p:spPr>
      </p:pic>
      <p:sp>
        <p:nvSpPr>
          <p:cNvPr id="19" name="Rectangle 18"/>
          <p:cNvSpPr/>
          <p:nvPr/>
        </p:nvSpPr>
        <p:spPr>
          <a:xfrm>
            <a:off x="179512" y="2185228"/>
            <a:ext cx="8640960" cy="646331"/>
          </a:xfrm>
          <a:prstGeom prst="rect">
            <a:avLst/>
          </a:prstGeom>
        </p:spPr>
        <p:txBody>
          <a:bodyPr wrap="square">
            <a:spAutoFit/>
          </a:bodyPr>
          <a:lstStyle/>
          <a:p>
            <a:pPr algn="just">
              <a:buFontTx/>
              <a:buChar char="-"/>
            </a:pPr>
            <a:r>
              <a:rPr lang="fr-FR" dirty="0"/>
              <a:t>  </a:t>
            </a:r>
            <a:r>
              <a:rPr lang="fr-FR" b="1" dirty="0"/>
              <a:t>Plus un acide est fort et plus son </a:t>
            </a:r>
            <a:r>
              <a:rPr lang="fr-FR" b="1" dirty="0" err="1"/>
              <a:t>pK</a:t>
            </a:r>
            <a:r>
              <a:rPr lang="fr-FR" b="1" baseline="-25000" dirty="0" err="1"/>
              <a:t>A</a:t>
            </a:r>
            <a:r>
              <a:rPr lang="fr-FR" b="1" dirty="0"/>
              <a:t> est petit</a:t>
            </a:r>
            <a:r>
              <a:rPr lang="fr-FR" dirty="0"/>
              <a:t>, de même plus une base est forte et plus son </a:t>
            </a:r>
            <a:r>
              <a:rPr lang="fr-FR" dirty="0" err="1"/>
              <a:t>pK</a:t>
            </a:r>
            <a:r>
              <a:rPr lang="fr-FR" baseline="-25000" dirty="0" err="1"/>
              <a:t>A</a:t>
            </a:r>
            <a:r>
              <a:rPr lang="fr-FR" dirty="0"/>
              <a:t> est grand :</a:t>
            </a:r>
          </a:p>
        </p:txBody>
      </p:sp>
      <p:grpSp>
        <p:nvGrpSpPr>
          <p:cNvPr id="20" name="Group 9"/>
          <p:cNvGrpSpPr>
            <a:grpSpLocks/>
          </p:cNvGrpSpPr>
          <p:nvPr/>
        </p:nvGrpSpPr>
        <p:grpSpPr bwMode="auto">
          <a:xfrm>
            <a:off x="1364249" y="3023138"/>
            <a:ext cx="6415503" cy="1990038"/>
            <a:chOff x="329" y="1139"/>
            <a:chExt cx="7837" cy="2432"/>
          </a:xfrm>
        </p:grpSpPr>
        <p:sp>
          <p:nvSpPr>
            <p:cNvPr id="21" name="Line 10"/>
            <p:cNvSpPr>
              <a:spLocks noChangeShapeType="1"/>
            </p:cNvSpPr>
            <p:nvPr/>
          </p:nvSpPr>
          <p:spPr bwMode="auto">
            <a:xfrm>
              <a:off x="876" y="2373"/>
              <a:ext cx="6690" cy="0"/>
            </a:xfrm>
            <a:prstGeom prst="line">
              <a:avLst/>
            </a:prstGeom>
            <a:noFill/>
            <a:ln w="22320">
              <a:solidFill>
                <a:srgbClr val="000000"/>
              </a:solidFill>
              <a:miter lim="800000"/>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22" name="Text Box 11"/>
            <p:cNvSpPr txBox="1">
              <a:spLocks noChangeArrowheads="1"/>
            </p:cNvSpPr>
            <p:nvPr/>
          </p:nvSpPr>
          <p:spPr bwMode="auto">
            <a:xfrm>
              <a:off x="329" y="1139"/>
              <a:ext cx="1659" cy="639"/>
            </a:xfrm>
            <a:prstGeom prst="rect">
              <a:avLst/>
            </a:prstGeom>
            <a:noFill/>
            <a:ln w="9525">
              <a:noFill/>
              <a:round/>
              <a:headEnd/>
              <a:tailEnd/>
            </a:ln>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a:ln>
                    <a:noFill/>
                  </a:ln>
                  <a:solidFill>
                    <a:schemeClr val="tx1"/>
                  </a:solidFill>
                  <a:effectLst/>
                  <a:latin typeface="Times New Roman" pitchFamily="18" charset="0"/>
                  <a:cs typeface="Arial" pitchFamily="34" charset="0"/>
                </a:rPr>
                <a:t>Force croissante</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a:ln>
                    <a:noFill/>
                  </a:ln>
                  <a:solidFill>
                    <a:schemeClr val="tx1"/>
                  </a:solidFill>
                  <a:effectLst/>
                  <a:latin typeface="Times New Roman" pitchFamily="18" charset="0"/>
                  <a:cs typeface="Arial" pitchFamily="34" charset="0"/>
                </a:rPr>
                <a:t>de l’acide AH</a:t>
              </a:r>
              <a:endParaRPr kumimoji="0" lang="fr-FR" sz="3600" b="0" i="0" u="none" strike="noStrike" cap="none" normalizeH="0" baseline="0" dirty="0">
                <a:ln>
                  <a:noFill/>
                </a:ln>
                <a:solidFill>
                  <a:schemeClr val="tx1"/>
                </a:solidFill>
                <a:effectLst/>
                <a:latin typeface="Arial" pitchFamily="34" charset="0"/>
                <a:cs typeface="Arial" pitchFamily="34" charset="0"/>
              </a:endParaRPr>
            </a:p>
          </p:txBody>
        </p:sp>
        <p:sp>
          <p:nvSpPr>
            <p:cNvPr id="23" name="Text Box 12"/>
            <p:cNvSpPr txBox="1">
              <a:spLocks noChangeArrowheads="1"/>
            </p:cNvSpPr>
            <p:nvPr/>
          </p:nvSpPr>
          <p:spPr bwMode="auto">
            <a:xfrm>
              <a:off x="6507" y="2932"/>
              <a:ext cx="1659" cy="639"/>
            </a:xfrm>
            <a:prstGeom prst="rect">
              <a:avLst/>
            </a:prstGeom>
            <a:noFill/>
            <a:ln w="9525">
              <a:noFill/>
              <a:round/>
              <a:headEnd/>
              <a:tailEnd/>
            </a:ln>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a:ln>
                    <a:noFill/>
                  </a:ln>
                  <a:solidFill>
                    <a:schemeClr val="tx1"/>
                  </a:solidFill>
                  <a:effectLst/>
                  <a:latin typeface="Times New Roman" pitchFamily="18" charset="0"/>
                  <a:cs typeface="Arial" pitchFamily="34" charset="0"/>
                </a:rPr>
                <a:t>Force croissante</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a:ln>
                    <a:noFill/>
                  </a:ln>
                  <a:solidFill>
                    <a:schemeClr val="tx1"/>
                  </a:solidFill>
                  <a:effectLst/>
                  <a:latin typeface="Times New Roman" pitchFamily="18" charset="0"/>
                  <a:cs typeface="Arial" pitchFamily="34" charset="0"/>
                </a:rPr>
                <a:t>de la base A</a:t>
              </a:r>
              <a:r>
                <a:rPr kumimoji="0" lang="fr-FR" sz="1400" b="0" i="0" u="none" strike="noStrike" cap="none" normalizeH="0" baseline="30000" dirty="0">
                  <a:ln>
                    <a:noFill/>
                  </a:ln>
                  <a:solidFill>
                    <a:schemeClr val="tx1"/>
                  </a:solidFill>
                  <a:effectLst/>
                  <a:latin typeface="Times New Roman" pitchFamily="18" charset="0"/>
                  <a:cs typeface="Arial" pitchFamily="34" charset="0"/>
                </a:rPr>
                <a:t>–</a:t>
              </a:r>
              <a:endParaRPr kumimoji="0" lang="fr-FR" sz="3600" b="0" i="0" u="none" strike="noStrike" cap="none" normalizeH="0" baseline="0" dirty="0">
                <a:ln>
                  <a:noFill/>
                </a:ln>
                <a:solidFill>
                  <a:schemeClr val="tx1"/>
                </a:solidFill>
                <a:effectLst/>
                <a:latin typeface="Arial" pitchFamily="34" charset="0"/>
                <a:cs typeface="Arial" pitchFamily="34" charset="0"/>
              </a:endParaRPr>
            </a:p>
          </p:txBody>
        </p:sp>
        <p:sp>
          <p:nvSpPr>
            <p:cNvPr id="24" name="Text Box 13"/>
            <p:cNvSpPr txBox="1">
              <a:spLocks noChangeArrowheads="1"/>
            </p:cNvSpPr>
            <p:nvPr/>
          </p:nvSpPr>
          <p:spPr bwMode="auto">
            <a:xfrm>
              <a:off x="7478" y="2167"/>
              <a:ext cx="652" cy="414"/>
            </a:xfrm>
            <a:prstGeom prst="rect">
              <a:avLst/>
            </a:prstGeom>
            <a:noFill/>
            <a:ln w="9525">
              <a:noFill/>
              <a:round/>
              <a:headEnd/>
              <a:tailEnd/>
            </a:ln>
          </p:spPr>
          <p:txBody>
            <a:bodyPr vert="horz" wrap="non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err="1">
                  <a:ln>
                    <a:noFill/>
                  </a:ln>
                  <a:solidFill>
                    <a:schemeClr val="tx1"/>
                  </a:solidFill>
                  <a:effectLst/>
                  <a:latin typeface="Times New Roman" pitchFamily="18" charset="0"/>
                  <a:cs typeface="Arial" pitchFamily="34" charset="0"/>
                </a:rPr>
                <a:t>pK</a:t>
              </a:r>
              <a:r>
                <a:rPr kumimoji="0" lang="fr-FR" sz="1600" b="0" i="0" u="none" strike="noStrike" cap="none" normalizeH="0" baseline="-25000" dirty="0" err="1">
                  <a:ln>
                    <a:noFill/>
                  </a:ln>
                  <a:solidFill>
                    <a:schemeClr val="tx1"/>
                  </a:solidFill>
                  <a:effectLst/>
                  <a:latin typeface="Times New Roman" pitchFamily="18" charset="0"/>
                  <a:cs typeface="Arial" pitchFamily="34" charset="0"/>
                </a:rPr>
                <a:t>A</a:t>
              </a:r>
              <a:endParaRPr kumimoji="0" lang="fr-FR" sz="2800" b="0" i="0" u="none" strike="noStrike" cap="none" normalizeH="0" baseline="0" dirty="0">
                <a:ln>
                  <a:noFill/>
                </a:ln>
                <a:solidFill>
                  <a:schemeClr val="tx1"/>
                </a:solidFill>
                <a:effectLst/>
                <a:latin typeface="Arial" pitchFamily="34" charset="0"/>
                <a:cs typeface="Arial" pitchFamily="34" charset="0"/>
              </a:endParaRPr>
            </a:p>
          </p:txBody>
        </p:sp>
        <p:sp>
          <p:nvSpPr>
            <p:cNvPr id="25" name="AutoShape 14"/>
            <p:cNvSpPr>
              <a:spLocks noChangeArrowheads="1"/>
            </p:cNvSpPr>
            <p:nvPr/>
          </p:nvSpPr>
          <p:spPr bwMode="auto">
            <a:xfrm>
              <a:off x="875" y="2635"/>
              <a:ext cx="6690" cy="283"/>
            </a:xfrm>
            <a:prstGeom prst="rightArrow">
              <a:avLst>
                <a:gd name="adj1" fmla="val 43343"/>
                <a:gd name="adj2" fmla="val 87445"/>
              </a:avLst>
            </a:prstGeom>
            <a:solidFill>
              <a:srgbClr val="FABF8F"/>
            </a:solidFill>
            <a:ln w="9525">
              <a:no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26" name="AutoShape 15"/>
            <p:cNvSpPr>
              <a:spLocks noChangeArrowheads="1"/>
            </p:cNvSpPr>
            <p:nvPr/>
          </p:nvSpPr>
          <p:spPr bwMode="auto">
            <a:xfrm>
              <a:off x="879" y="1790"/>
              <a:ext cx="6690" cy="283"/>
            </a:xfrm>
            <a:prstGeom prst="leftArrow">
              <a:avLst>
                <a:gd name="adj1" fmla="val 56185"/>
                <a:gd name="adj2" fmla="val 90837"/>
              </a:avLst>
            </a:prstGeom>
            <a:gradFill rotWithShape="0">
              <a:gsLst>
                <a:gs pos="0">
                  <a:srgbClr val="4F81BD"/>
                </a:gs>
                <a:gs pos="100000">
                  <a:srgbClr val="4F81BD">
                    <a:gamma/>
                    <a:tint val="20000"/>
                    <a:invGamma/>
                  </a:srgbClr>
                </a:gs>
              </a:gsLst>
              <a:lin ang="0" scaled="1"/>
            </a:gradFill>
            <a:ln w="9525">
              <a:noFill/>
              <a:miter lim="800000"/>
              <a:headEnd/>
              <a:tailEnd/>
            </a:ln>
          </p:spPr>
          <p:txBody>
            <a:bodyPr vert="horz" wrap="square" lIns="91440" tIns="45720" rIns="91440" bIns="45720" numCol="1" anchor="t" anchorCtr="0" compatLnSpc="1">
              <a:prstTxWarp prst="textNoShape">
                <a:avLst/>
              </a:prstTxWarp>
            </a:bodyPr>
            <a:lstStyle/>
            <a:p>
              <a:endParaRPr lang="fr-FR"/>
            </a:p>
          </p:txBody>
        </p:sp>
      </p:grpSp>
      <p:pic>
        <p:nvPicPr>
          <p:cNvPr id="27" name="Loupe 1" descr="search.png"/>
          <p:cNvPicPr>
            <a:picLocks noChangeAspect="1"/>
          </p:cNvPicPr>
          <p:nvPr/>
        </p:nvPicPr>
        <p:blipFill>
          <a:blip r:embed="rId3" cstate="print"/>
          <a:stretch>
            <a:fillRect/>
          </a:stretch>
        </p:blipFill>
        <p:spPr>
          <a:xfrm>
            <a:off x="8172400" y="3481372"/>
            <a:ext cx="304800" cy="304800"/>
          </a:xfrm>
          <a:prstGeom prst="rect">
            <a:avLst/>
          </a:prstGeom>
        </p:spPr>
      </p:pic>
      <p:pic>
        <p:nvPicPr>
          <p:cNvPr id="2" name="Tableau pKA">
            <a:extLst>
              <a:ext uri="{FF2B5EF4-FFF2-40B4-BE49-F238E27FC236}">
                <a16:creationId xmlns:a16="http://schemas.microsoft.com/office/drawing/2014/main" id="{3A80464B-97EE-4DE9-8C55-41DAAFEDC3DA}"/>
              </a:ext>
            </a:extLst>
          </p:cNvPr>
          <p:cNvPicPr>
            <a:picLocks noChangeAspect="1" noChangeArrowheads="1"/>
          </p:cNvPicPr>
          <p:nvPr/>
        </p:nvPicPr>
        <p:blipFill>
          <a:blip r:embed="rId4" cstate="print"/>
          <a:srcRect/>
          <a:stretch>
            <a:fillRect/>
          </a:stretch>
        </p:blipFill>
        <p:spPr bwMode="auto">
          <a:xfrm>
            <a:off x="2842324" y="4938713"/>
            <a:ext cx="3459352" cy="1822870"/>
          </a:xfrm>
          <a:prstGeom prst="rect">
            <a:avLst/>
          </a:prstGeom>
          <a:noFill/>
          <a:ln w="9525">
            <a:noFill/>
            <a:miter lim="800000"/>
            <a:headEnd/>
            <a:tailEnd/>
          </a:ln>
        </p:spPr>
      </p:pic>
      <p:pic>
        <p:nvPicPr>
          <p:cNvPr id="29" name="Picture 2"/>
          <p:cNvPicPr>
            <a:picLocks noChangeAspect="1" noChangeArrowheads="1"/>
          </p:cNvPicPr>
          <p:nvPr/>
        </p:nvPicPr>
        <p:blipFill>
          <a:blip r:embed="rId5" cstate="print"/>
          <a:srcRect/>
          <a:stretch>
            <a:fillRect/>
          </a:stretch>
        </p:blipFill>
        <p:spPr bwMode="auto">
          <a:xfrm>
            <a:off x="1529916" y="20236"/>
            <a:ext cx="6084168" cy="6817528"/>
          </a:xfrm>
          <a:prstGeom prst="rect">
            <a:avLst/>
          </a:prstGeom>
          <a:noFill/>
          <a:ln w="9525">
            <a:noFill/>
            <a:miter lim="800000"/>
            <a:headEnd/>
            <a:tailEnd/>
          </a:ln>
        </p:spPr>
      </p:pic>
      <p:pic>
        <p:nvPicPr>
          <p:cNvPr id="3" name="Tableau pKA">
            <a:extLst>
              <a:ext uri="{FF2B5EF4-FFF2-40B4-BE49-F238E27FC236}">
                <a16:creationId xmlns:a16="http://schemas.microsoft.com/office/drawing/2014/main" id="{D18B6620-F1CE-45C4-9D29-927D76A61FEE}"/>
              </a:ext>
            </a:extLst>
          </p:cNvPr>
          <p:cNvPicPr>
            <a:picLocks noChangeAspect="1" noChangeArrowheads="1"/>
          </p:cNvPicPr>
          <p:nvPr/>
        </p:nvPicPr>
        <p:blipFill>
          <a:blip r:embed="rId4" cstate="print"/>
          <a:srcRect/>
          <a:stretch>
            <a:fillRect/>
          </a:stretch>
        </p:blipFill>
        <p:spPr bwMode="auto">
          <a:xfrm>
            <a:off x="152400" y="2200275"/>
            <a:ext cx="8839200" cy="4657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9"/>
                                        </p:tgtEl>
                                        <p:attrNameLst>
                                          <p:attrName>ppt_y</p:attrName>
                                        </p:attrNameLst>
                                      </p:cBhvr>
                                      <p:tavLst>
                                        <p:tav tm="0">
                                          <p:val>
                                            <p:strVal val="#ppt_y"/>
                                          </p:val>
                                        </p:tav>
                                        <p:tav tm="100000">
                                          <p:val>
                                            <p:strVal val="#ppt_y"/>
                                          </p:val>
                                        </p:tav>
                                      </p:tavLst>
                                    </p:anim>
                                    <p:anim calcmode="lin" valueType="num">
                                      <p:cBhvr>
                                        <p:cTn id="14"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30"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800" decel="100000"/>
                                        <p:tgtEl>
                                          <p:spTgt spid="20"/>
                                        </p:tgtEl>
                                      </p:cBhvr>
                                    </p:animEffect>
                                    <p:anim calcmode="lin" valueType="num">
                                      <p:cBhvr>
                                        <p:cTn id="22" dur="800" decel="100000" fill="hold"/>
                                        <p:tgtEl>
                                          <p:spTgt spid="20"/>
                                        </p:tgtEl>
                                        <p:attrNameLst>
                                          <p:attrName>style.rotation</p:attrName>
                                        </p:attrNameLst>
                                      </p:cBhvr>
                                      <p:tavLst>
                                        <p:tav tm="0">
                                          <p:val>
                                            <p:fltVal val="-90"/>
                                          </p:val>
                                        </p:tav>
                                        <p:tav tm="100000">
                                          <p:val>
                                            <p:fltVal val="0"/>
                                          </p:val>
                                        </p:tav>
                                      </p:tavLst>
                                    </p:anim>
                                    <p:anim calcmode="lin" valueType="num">
                                      <p:cBhvr>
                                        <p:cTn id="23" dur="800" decel="100000" fill="hold"/>
                                        <p:tgtEl>
                                          <p:spTgt spid="20"/>
                                        </p:tgtEl>
                                        <p:attrNameLst>
                                          <p:attrName>ppt_x</p:attrName>
                                        </p:attrNameLst>
                                      </p:cBhvr>
                                      <p:tavLst>
                                        <p:tav tm="0">
                                          <p:val>
                                            <p:strVal val="#ppt_x+0.4"/>
                                          </p:val>
                                        </p:tav>
                                        <p:tav tm="100000">
                                          <p:val>
                                            <p:strVal val="#ppt_x-0.05"/>
                                          </p:val>
                                        </p:tav>
                                      </p:tavLst>
                                    </p:anim>
                                    <p:anim calcmode="lin" valueType="num">
                                      <p:cBhvr>
                                        <p:cTn id="24" dur="800" decel="100000" fill="hold"/>
                                        <p:tgtEl>
                                          <p:spTgt spid="20"/>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20"/>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20"/>
                                        </p:tgtEl>
                                        <p:attrNameLst>
                                          <p:attrName>ppt_y</p:attrName>
                                        </p:attrNameLst>
                                      </p:cBhvr>
                                      <p:tavLst>
                                        <p:tav tm="0">
                                          <p:val>
                                            <p:strVal val="#ppt_y+0.1"/>
                                          </p:val>
                                        </p:tav>
                                        <p:tav tm="100000">
                                          <p:val>
                                            <p:strVal val="#ppt_y"/>
                                          </p:val>
                                        </p:tav>
                                      </p:tavLst>
                                    </p:anim>
                                  </p:childTnLst>
                                </p:cTn>
                              </p:par>
                              <p:par>
                                <p:cTn id="27" presetID="9" presetClass="entr" presetSubtype="0" fill="hold" nodeType="withEffect">
                                  <p:stCondLst>
                                    <p:cond delay="1000"/>
                                  </p:stCondLst>
                                  <p:childTnLst>
                                    <p:set>
                                      <p:cBhvr>
                                        <p:cTn id="28" dur="1" fill="hold">
                                          <p:stCondLst>
                                            <p:cond delay="0"/>
                                          </p:stCondLst>
                                        </p:cTn>
                                        <p:tgtEl>
                                          <p:spTgt spid="27"/>
                                        </p:tgtEl>
                                        <p:attrNameLst>
                                          <p:attrName>style.visibility</p:attrName>
                                        </p:attrNameLst>
                                      </p:cBhvr>
                                      <p:to>
                                        <p:strVal val="visible"/>
                                      </p:to>
                                    </p:set>
                                    <p:animEffect transition="in" filter="dissolve">
                                      <p:cBhvr>
                                        <p:cTn id="29" dur="500"/>
                                        <p:tgtEl>
                                          <p:spTgt spid="27"/>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dissolve">
                                      <p:cBhvr>
                                        <p:cTn id="3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27"/>
                    </p:tgtEl>
                  </p:cond>
                </p:stCondLst>
                <p:endSync evt="end" delay="0">
                  <p:rtn val="all"/>
                </p:endSync>
                <p:childTnLst>
                  <p:par>
                    <p:cTn id="36" fill="hold">
                      <p:stCondLst>
                        <p:cond delay="0"/>
                      </p:stCondLst>
                      <p:childTnLst>
                        <p:par>
                          <p:cTn id="37" fill="hold">
                            <p:stCondLst>
                              <p:cond delay="0"/>
                            </p:stCondLst>
                            <p:childTnLst>
                              <p:par>
                                <p:cTn id="38" presetID="53" presetClass="entr" presetSubtype="0" fill="hold" nodeType="click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p:cTn id="40" dur="500" fill="hold"/>
                                        <p:tgtEl>
                                          <p:spTgt spid="29"/>
                                        </p:tgtEl>
                                        <p:attrNameLst>
                                          <p:attrName>ppt_w</p:attrName>
                                        </p:attrNameLst>
                                      </p:cBhvr>
                                      <p:tavLst>
                                        <p:tav tm="0">
                                          <p:val>
                                            <p:fltVal val="0"/>
                                          </p:val>
                                        </p:tav>
                                        <p:tav tm="100000">
                                          <p:val>
                                            <p:strVal val="#ppt_w"/>
                                          </p:val>
                                        </p:tav>
                                      </p:tavLst>
                                    </p:anim>
                                    <p:anim calcmode="lin" valueType="num">
                                      <p:cBhvr>
                                        <p:cTn id="41" dur="500" fill="hold"/>
                                        <p:tgtEl>
                                          <p:spTgt spid="29"/>
                                        </p:tgtEl>
                                        <p:attrNameLst>
                                          <p:attrName>ppt_h</p:attrName>
                                        </p:attrNameLst>
                                      </p:cBhvr>
                                      <p:tavLst>
                                        <p:tav tm="0">
                                          <p:val>
                                            <p:fltVal val="0"/>
                                          </p:val>
                                        </p:tav>
                                        <p:tav tm="100000">
                                          <p:val>
                                            <p:strVal val="#ppt_h"/>
                                          </p:val>
                                        </p:tav>
                                      </p:tavLst>
                                    </p:anim>
                                    <p:animEffect transition="in" filter="fade">
                                      <p:cBhvr>
                                        <p:cTn id="42" dur="500"/>
                                        <p:tgtEl>
                                          <p:spTgt spid="29"/>
                                        </p:tgtEl>
                                      </p:cBhvr>
                                    </p:animEffect>
                                  </p:childTnLst>
                                </p:cTn>
                              </p:par>
                            </p:childTnLst>
                          </p:cTn>
                        </p:par>
                      </p:childTnLst>
                    </p:cTn>
                  </p:par>
                </p:childTnLst>
              </p:cTn>
              <p:nextCondLst>
                <p:cond evt="onClick" delay="0">
                  <p:tgtEl>
                    <p:spTgt spid="27"/>
                  </p:tgtEl>
                </p:cond>
              </p:nextCondLst>
            </p:seq>
            <p:seq concurrent="1" nextAc="seek">
              <p:cTn id="43" restart="whenNotActive" fill="hold" evtFilter="cancelBubble" nodeType="interactiveSeq">
                <p:stCondLst>
                  <p:cond evt="onClick" delay="0">
                    <p:tgtEl>
                      <p:spTgt spid="29"/>
                    </p:tgtEl>
                  </p:cond>
                </p:stCondLst>
                <p:endSync evt="end" delay="0">
                  <p:rtn val="all"/>
                </p:endSync>
                <p:childTnLst>
                  <p:par>
                    <p:cTn id="44" fill="hold">
                      <p:stCondLst>
                        <p:cond delay="0"/>
                      </p:stCondLst>
                      <p:childTnLst>
                        <p:par>
                          <p:cTn id="45" fill="hold">
                            <p:stCondLst>
                              <p:cond delay="0"/>
                            </p:stCondLst>
                            <p:childTnLst>
                              <p:par>
                                <p:cTn id="46" presetID="1" presetClass="exit" presetSubtype="0" fill="hold" nodeType="clickEffect">
                                  <p:stCondLst>
                                    <p:cond delay="0"/>
                                  </p:stCondLst>
                                  <p:childTnLst>
                                    <p:set>
                                      <p:cBhvr>
                                        <p:cTn id="47" dur="1" fill="hold">
                                          <p:stCondLst>
                                            <p:cond delay="0"/>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48" restart="whenNotActive" fill="hold" evtFilter="cancelBubble" nodeType="interactiveSeq">
                <p:stCondLst>
                  <p:cond evt="onClick" delay="0">
                    <p:tgtEl>
                      <p:spTgt spid="2"/>
                    </p:tgtEl>
                  </p:cond>
                </p:stCondLst>
                <p:endSync evt="end" delay="0">
                  <p:rtn val="all"/>
                </p:endSync>
                <p:childTnLst>
                  <p:par>
                    <p:cTn id="49" fill="hold">
                      <p:stCondLst>
                        <p:cond delay="0"/>
                      </p:stCondLst>
                      <p:childTnLst>
                        <p:par>
                          <p:cTn id="50" fill="hold">
                            <p:stCondLst>
                              <p:cond delay="0"/>
                            </p:stCondLst>
                            <p:childTnLst>
                              <p:par>
                                <p:cTn id="51" presetID="30" presetClass="entr" presetSubtype="0" fill="hold" nodeType="click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fade">
                                      <p:cBhvr>
                                        <p:cTn id="53" dur="800" decel="100000"/>
                                        <p:tgtEl>
                                          <p:spTgt spid="3"/>
                                        </p:tgtEl>
                                      </p:cBhvr>
                                    </p:animEffect>
                                    <p:anim calcmode="lin" valueType="num">
                                      <p:cBhvr>
                                        <p:cTn id="54" dur="800" decel="100000" fill="hold"/>
                                        <p:tgtEl>
                                          <p:spTgt spid="3"/>
                                        </p:tgtEl>
                                        <p:attrNameLst>
                                          <p:attrName>style.rotation</p:attrName>
                                        </p:attrNameLst>
                                      </p:cBhvr>
                                      <p:tavLst>
                                        <p:tav tm="0">
                                          <p:val>
                                            <p:fltVal val="-90"/>
                                          </p:val>
                                        </p:tav>
                                        <p:tav tm="100000">
                                          <p:val>
                                            <p:fltVal val="0"/>
                                          </p:val>
                                        </p:tav>
                                      </p:tavLst>
                                    </p:anim>
                                    <p:anim calcmode="lin" valueType="num">
                                      <p:cBhvr>
                                        <p:cTn id="55" dur="800" decel="100000" fill="hold"/>
                                        <p:tgtEl>
                                          <p:spTgt spid="3"/>
                                        </p:tgtEl>
                                        <p:attrNameLst>
                                          <p:attrName>ppt_x</p:attrName>
                                        </p:attrNameLst>
                                      </p:cBhvr>
                                      <p:tavLst>
                                        <p:tav tm="0">
                                          <p:val>
                                            <p:strVal val="#ppt_x+0.4"/>
                                          </p:val>
                                        </p:tav>
                                        <p:tav tm="100000">
                                          <p:val>
                                            <p:strVal val="#ppt_x-0.05"/>
                                          </p:val>
                                        </p:tav>
                                      </p:tavLst>
                                    </p:anim>
                                    <p:anim calcmode="lin" valueType="num">
                                      <p:cBhvr>
                                        <p:cTn id="56" dur="800" decel="100000" fill="hold"/>
                                        <p:tgtEl>
                                          <p:spTgt spid="3"/>
                                        </p:tgtEl>
                                        <p:attrNameLst>
                                          <p:attrName>ppt_y</p:attrName>
                                        </p:attrNameLst>
                                      </p:cBhvr>
                                      <p:tavLst>
                                        <p:tav tm="0">
                                          <p:val>
                                            <p:strVal val="#ppt_y-0.4"/>
                                          </p:val>
                                        </p:tav>
                                        <p:tav tm="100000">
                                          <p:val>
                                            <p:strVal val="#ppt_y+0.1"/>
                                          </p:val>
                                        </p:tav>
                                      </p:tavLst>
                                    </p:anim>
                                    <p:anim calcmode="lin" valueType="num">
                                      <p:cBhvr>
                                        <p:cTn id="57"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58"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childTnLst>
                    </p:cTn>
                  </p:par>
                </p:childTnLst>
              </p:cTn>
              <p:nextCondLst>
                <p:cond evt="onClick" delay="0">
                  <p:tgtEl>
                    <p:spTgt spid="2"/>
                  </p:tgtEl>
                </p:cond>
              </p:nextCondLst>
            </p:seq>
            <p:seq concurrent="1" nextAc="seek">
              <p:cTn id="59" restart="whenNotActive" fill="hold" evtFilter="cancelBubble" nodeType="interactiveSeq">
                <p:stCondLst>
                  <p:cond evt="onClick" delay="0">
                    <p:tgtEl>
                      <p:spTgt spid="3"/>
                    </p:tgtEl>
                  </p:cond>
                </p:stCondLst>
                <p:endSync evt="end" delay="0">
                  <p:rtn val="all"/>
                </p:endSync>
                <p:childTnLst>
                  <p:par>
                    <p:cTn id="60" fill="hold">
                      <p:stCondLst>
                        <p:cond delay="0"/>
                      </p:stCondLst>
                      <p:childTnLst>
                        <p:par>
                          <p:cTn id="61" fill="hold">
                            <p:stCondLst>
                              <p:cond delay="0"/>
                            </p:stCondLst>
                            <p:childTnLst>
                              <p:par>
                                <p:cTn id="62" presetID="1" presetClass="exit" presetSubtype="0" fill="hold" nodeType="clickEffect">
                                  <p:stCondLst>
                                    <p:cond delay="0"/>
                                  </p:stCondLst>
                                  <p:childTnLst>
                                    <p:set>
                                      <p:cBhvr>
                                        <p:cTn id="63" dur="1" fill="hold">
                                          <p:stCondLst>
                                            <p:cond delay="0"/>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childTnLst>
        </p:cTn>
      </p:par>
    </p:tnLst>
    <p:bldLst>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88640"/>
            <a:ext cx="3349187" cy="369332"/>
          </a:xfrm>
          <a:prstGeom prst="rect">
            <a:avLst/>
          </a:prstGeom>
        </p:spPr>
        <p:txBody>
          <a:bodyPr wrap="none">
            <a:spAutoFit/>
          </a:bodyPr>
          <a:lstStyle/>
          <a:p>
            <a:pPr marL="342900" indent="-342900"/>
            <a:r>
              <a:rPr lang="fr-FR" dirty="0">
                <a:solidFill>
                  <a:srgbClr val="0070C0"/>
                </a:solidFill>
                <a:uFill>
                  <a:solidFill>
                    <a:srgbClr val="FF0000"/>
                  </a:solidFill>
                </a:uFill>
              </a:rPr>
              <a:t>2.2. </a:t>
            </a:r>
            <a:r>
              <a:rPr lang="fr-FR" u="sng" dirty="0">
                <a:solidFill>
                  <a:srgbClr val="0070C0"/>
                </a:solidFill>
                <a:uFill>
                  <a:solidFill>
                    <a:srgbClr val="FF0000"/>
                  </a:solidFill>
                </a:uFill>
              </a:rPr>
              <a:t>Domaines de prédominance</a:t>
            </a:r>
          </a:p>
        </p:txBody>
      </p:sp>
      <p:sp>
        <p:nvSpPr>
          <p:cNvPr id="5" name="Rectangle 4"/>
          <p:cNvSpPr/>
          <p:nvPr/>
        </p:nvSpPr>
        <p:spPr>
          <a:xfrm>
            <a:off x="179512" y="548680"/>
            <a:ext cx="8712968" cy="923330"/>
          </a:xfrm>
          <a:prstGeom prst="rect">
            <a:avLst/>
          </a:prstGeom>
        </p:spPr>
        <p:txBody>
          <a:bodyPr wrap="square">
            <a:spAutoFit/>
          </a:bodyPr>
          <a:lstStyle/>
          <a:p>
            <a:pPr algn="just"/>
            <a:r>
              <a:rPr lang="fr-FR" dirty="0"/>
              <a:t>Soit un couple acide faible/base faible présent dans une solution aqueuse dont on connait le pH. Les deux espèces chimiques (AH et A</a:t>
            </a:r>
            <a:r>
              <a:rPr lang="fr-FR" baseline="30000" dirty="0"/>
              <a:t>–</a:t>
            </a:r>
            <a:r>
              <a:rPr lang="fr-FR" dirty="0"/>
              <a:t>) sont présentes simultanément dans la solution :</a:t>
            </a:r>
          </a:p>
        </p:txBody>
      </p:sp>
      <mc:AlternateContent xmlns:mc="http://schemas.openxmlformats.org/markup-compatibility/2006" xmlns:a14="http://schemas.microsoft.com/office/drawing/2010/main">
        <mc:Choice Requires="a14">
          <p:sp>
            <p:nvSpPr>
              <p:cNvPr id="80897" name="Object 1"/>
              <p:cNvSpPr txBox="1"/>
              <p:nvPr/>
            </p:nvSpPr>
            <p:spPr bwMode="auto">
              <a:xfrm>
                <a:off x="2468123" y="1557338"/>
                <a:ext cx="4207755" cy="463588"/>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m:rPr>
                          <m:nor/>
                        </m:rPr>
                        <a:rPr lang="fr-FR" sz="2000" smtClean="0">
                          <a:solidFill>
                            <a:srgbClr val="000000"/>
                          </a:solidFill>
                          <a:latin typeface="Cambria Math" panose="02040503050406030204" pitchFamily="18" charset="0"/>
                        </a:rPr>
                        <m:t>A</m:t>
                      </m:r>
                      <m:sSub>
                        <m:sSubPr>
                          <m:ctrlPr>
                            <a:rPr lang="fr-FR" sz="2000" i="1">
                              <a:solidFill>
                                <a:srgbClr val="000000"/>
                              </a:solidFill>
                              <a:latin typeface="Cambria Math" panose="02040503050406030204" pitchFamily="18" charset="0"/>
                            </a:rPr>
                          </m:ctrlPr>
                        </m:sSubPr>
                        <m:e>
                          <m:r>
                            <m:rPr>
                              <m:nor/>
                            </m:rPr>
                            <a:rPr lang="fr-FR" sz="2000">
                              <a:solidFill>
                                <a:srgbClr val="000000"/>
                              </a:solidFill>
                              <a:latin typeface="Cambria Math" panose="02040503050406030204" pitchFamily="18" charset="0"/>
                            </a:rPr>
                            <m:t>H</m:t>
                          </m:r>
                        </m:e>
                        <m:sub>
                          <m:r>
                            <a:rPr lang="fr-FR" sz="2000" i="0">
                              <a:solidFill>
                                <a:srgbClr val="000000"/>
                              </a:solidFill>
                              <a:latin typeface="Cambria Math" panose="02040503050406030204" pitchFamily="18" charset="0"/>
                            </a:rPr>
                            <m:t>(</m:t>
                          </m:r>
                          <m:r>
                            <m:rPr>
                              <m:nor/>
                            </m:rPr>
                            <a:rPr lang="fr-FR" sz="2000">
                              <a:solidFill>
                                <a:srgbClr val="000000"/>
                              </a:solidFill>
                              <a:latin typeface="Cambria Math" panose="02040503050406030204" pitchFamily="18" charset="0"/>
                            </a:rPr>
                            <m:t>aq</m:t>
                          </m:r>
                          <m:r>
                            <a:rPr lang="fr-FR" sz="2000" i="0">
                              <a:solidFill>
                                <a:srgbClr val="000000"/>
                              </a:solidFill>
                              <a:latin typeface="Cambria Math" panose="02040503050406030204" pitchFamily="18" charset="0"/>
                            </a:rPr>
                            <m:t>)</m:t>
                          </m:r>
                        </m:sub>
                      </m:sSub>
                      <m:r>
                        <a:rPr lang="fr-FR" sz="2000" i="0">
                          <a:solidFill>
                            <a:srgbClr val="000000"/>
                          </a:solidFill>
                          <a:latin typeface="Cambria Math" panose="02040503050406030204" pitchFamily="18" charset="0"/>
                        </a:rPr>
                        <m:t>+</m:t>
                      </m:r>
                      <m:sSub>
                        <m:sSubPr>
                          <m:ctrlPr>
                            <a:rPr lang="fr-FR" sz="2000" i="1">
                              <a:solidFill>
                                <a:srgbClr val="000000"/>
                              </a:solidFill>
                              <a:latin typeface="Cambria Math" panose="02040503050406030204" pitchFamily="18" charset="0"/>
                            </a:rPr>
                          </m:ctrlPr>
                        </m:sSubPr>
                        <m:e>
                          <m:r>
                            <m:rPr>
                              <m:sty m:val="p"/>
                            </m:rPr>
                            <a:rPr lang="fr-FR" sz="2000" i="0">
                              <a:solidFill>
                                <a:srgbClr val="000000"/>
                              </a:solidFill>
                              <a:latin typeface="Cambria Math" panose="02040503050406030204" pitchFamily="18" charset="0"/>
                            </a:rPr>
                            <m:t>H</m:t>
                          </m:r>
                        </m:e>
                        <m:sub>
                          <m:r>
                            <a:rPr lang="fr-FR" sz="2000" i="0">
                              <a:solidFill>
                                <a:srgbClr val="000000"/>
                              </a:solidFill>
                              <a:latin typeface="Cambria Math" panose="02040503050406030204" pitchFamily="18" charset="0"/>
                            </a:rPr>
                            <m:t>2</m:t>
                          </m:r>
                        </m:sub>
                      </m:sSub>
                      <m:sSub>
                        <m:sSubPr>
                          <m:ctrlPr>
                            <a:rPr lang="fr-FR" sz="2000" i="1" smtClean="0">
                              <a:solidFill>
                                <a:srgbClr val="000000"/>
                              </a:solidFill>
                              <a:latin typeface="Cambria Math" panose="02040503050406030204" pitchFamily="18" charset="0"/>
                            </a:rPr>
                          </m:ctrlPr>
                        </m:sSubPr>
                        <m:e>
                          <m:r>
                            <m:rPr>
                              <m:sty m:val="p"/>
                            </m:rPr>
                            <a:rPr lang="fr-FR" sz="2000" b="0" i="0" smtClean="0">
                              <a:solidFill>
                                <a:srgbClr val="000000"/>
                              </a:solidFill>
                              <a:latin typeface="Cambria Math" panose="02040503050406030204" pitchFamily="18" charset="0"/>
                            </a:rPr>
                            <m:t>O</m:t>
                          </m:r>
                        </m:e>
                        <m:sub>
                          <m:r>
                            <a:rPr lang="fr-FR" sz="2000" b="0" i="0" smtClean="0">
                              <a:solidFill>
                                <a:srgbClr val="000000"/>
                              </a:solidFill>
                              <a:latin typeface="Cambria Math" panose="02040503050406030204" pitchFamily="18" charset="0"/>
                            </a:rPr>
                            <m:t>(ℓ)</m:t>
                          </m:r>
                        </m:sub>
                      </m:sSub>
                      <m:r>
                        <a:rPr lang="fr-FR" sz="2000" b="0" i="1" smtClean="0">
                          <a:solidFill>
                            <a:srgbClr val="000000"/>
                          </a:solidFill>
                          <a:latin typeface="Cambria Math" panose="02040503050406030204" pitchFamily="18" charset="0"/>
                        </a:rPr>
                        <m:t> </m:t>
                      </m:r>
                      <m:r>
                        <a:rPr lang="fr-FR" sz="2000" b="0" i="1" smtClean="0">
                          <a:solidFill>
                            <a:srgbClr val="000000"/>
                          </a:solidFill>
                          <a:latin typeface="Cambria Math" panose="02040503050406030204" pitchFamily="18" charset="0"/>
                          <a:sym typeface="Wingdings 3" panose="05040102010807070707" pitchFamily="18" charset="2"/>
                        </a:rPr>
                        <m:t> </m:t>
                      </m:r>
                      <m:sSubSup>
                        <m:sSubSupPr>
                          <m:ctrlPr>
                            <a:rPr lang="fr-FR" sz="2000" i="1">
                              <a:solidFill>
                                <a:srgbClr val="000000"/>
                              </a:solidFill>
                              <a:latin typeface="Cambria Math" panose="02040503050406030204" pitchFamily="18" charset="0"/>
                            </a:rPr>
                          </m:ctrlPr>
                        </m:sSubSupPr>
                        <m:e>
                          <m:r>
                            <m:rPr>
                              <m:sty m:val="p"/>
                            </m:rPr>
                            <a:rPr lang="fr-FR" sz="2000" i="0">
                              <a:solidFill>
                                <a:srgbClr val="000000"/>
                              </a:solidFill>
                              <a:latin typeface="Cambria Math" panose="02040503050406030204" pitchFamily="18" charset="0"/>
                            </a:rPr>
                            <m:t>A</m:t>
                          </m:r>
                        </m:e>
                        <m:sub>
                          <m:r>
                            <a:rPr lang="fr-FR" sz="2000" i="0">
                              <a:solidFill>
                                <a:srgbClr val="000000"/>
                              </a:solidFill>
                              <a:latin typeface="Cambria Math" panose="02040503050406030204" pitchFamily="18" charset="0"/>
                            </a:rPr>
                            <m:t>(</m:t>
                          </m:r>
                          <m:r>
                            <m:rPr>
                              <m:nor/>
                            </m:rPr>
                            <a:rPr lang="fr-FR" sz="2000">
                              <a:solidFill>
                                <a:srgbClr val="000000"/>
                              </a:solidFill>
                              <a:latin typeface="Cambria Math" panose="02040503050406030204" pitchFamily="18" charset="0"/>
                            </a:rPr>
                            <m:t>aq</m:t>
                          </m:r>
                          <m:r>
                            <a:rPr lang="fr-FR" sz="2000" i="0">
                              <a:solidFill>
                                <a:srgbClr val="000000"/>
                              </a:solidFill>
                              <a:latin typeface="Cambria Math" panose="02040503050406030204" pitchFamily="18" charset="0"/>
                            </a:rPr>
                            <m:t>)</m:t>
                          </m:r>
                        </m:sub>
                        <m:sup>
                          <m:r>
                            <a:rPr lang="fr-FR" sz="2000" i="0">
                              <a:solidFill>
                                <a:srgbClr val="000000"/>
                              </a:solidFill>
                              <a:latin typeface="Cambria Math" panose="02040503050406030204" pitchFamily="18" charset="0"/>
                            </a:rPr>
                            <m:t>−</m:t>
                          </m:r>
                        </m:sup>
                      </m:sSubSup>
                      <m:r>
                        <a:rPr lang="fr-FR" sz="2000" i="0">
                          <a:solidFill>
                            <a:srgbClr val="000000"/>
                          </a:solidFill>
                          <a:latin typeface="Cambria Math" panose="02040503050406030204" pitchFamily="18" charset="0"/>
                        </a:rPr>
                        <m:t>+</m:t>
                      </m:r>
                      <m:sSub>
                        <m:sSubPr>
                          <m:ctrlPr>
                            <a:rPr lang="fr-FR" sz="2000" i="1">
                              <a:solidFill>
                                <a:srgbClr val="000000"/>
                              </a:solidFill>
                              <a:latin typeface="Cambria Math" panose="02040503050406030204" pitchFamily="18" charset="0"/>
                            </a:rPr>
                          </m:ctrlPr>
                        </m:sSubPr>
                        <m:e>
                          <m:r>
                            <m:rPr>
                              <m:sty m:val="p"/>
                            </m:rPr>
                            <a:rPr lang="fr-FR" sz="2000" i="0">
                              <a:solidFill>
                                <a:srgbClr val="000000"/>
                              </a:solidFill>
                              <a:latin typeface="Cambria Math" panose="02040503050406030204" pitchFamily="18" charset="0"/>
                            </a:rPr>
                            <m:t>H</m:t>
                          </m:r>
                        </m:e>
                        <m:sub>
                          <m:r>
                            <a:rPr lang="fr-FR" sz="2000" i="0">
                              <a:solidFill>
                                <a:srgbClr val="000000"/>
                              </a:solidFill>
                              <a:latin typeface="Cambria Math" panose="02040503050406030204" pitchFamily="18" charset="0"/>
                            </a:rPr>
                            <m:t>3</m:t>
                          </m:r>
                        </m:sub>
                      </m:sSub>
                      <m:sSubSup>
                        <m:sSubSupPr>
                          <m:ctrlPr>
                            <a:rPr lang="fr-FR" sz="2000" i="1">
                              <a:solidFill>
                                <a:srgbClr val="000000"/>
                              </a:solidFill>
                              <a:latin typeface="Cambria Math" panose="02040503050406030204" pitchFamily="18" charset="0"/>
                            </a:rPr>
                          </m:ctrlPr>
                        </m:sSubSupPr>
                        <m:e>
                          <m:r>
                            <m:rPr>
                              <m:sty m:val="p"/>
                            </m:rPr>
                            <a:rPr lang="fr-FR" sz="2000" i="0">
                              <a:solidFill>
                                <a:srgbClr val="000000"/>
                              </a:solidFill>
                              <a:latin typeface="Cambria Math" panose="02040503050406030204" pitchFamily="18" charset="0"/>
                            </a:rPr>
                            <m:t>O</m:t>
                          </m:r>
                        </m:e>
                        <m:sub>
                          <m:r>
                            <a:rPr lang="fr-FR" sz="2000" i="0">
                              <a:solidFill>
                                <a:srgbClr val="000000"/>
                              </a:solidFill>
                              <a:latin typeface="Cambria Math" panose="02040503050406030204" pitchFamily="18" charset="0"/>
                            </a:rPr>
                            <m:t>(</m:t>
                          </m:r>
                          <m:r>
                            <m:rPr>
                              <m:nor/>
                            </m:rPr>
                            <a:rPr lang="fr-FR" sz="2000">
                              <a:solidFill>
                                <a:srgbClr val="000000"/>
                              </a:solidFill>
                              <a:latin typeface="Cambria Math" panose="02040503050406030204" pitchFamily="18" charset="0"/>
                            </a:rPr>
                            <m:t>aq</m:t>
                          </m:r>
                          <m:r>
                            <a:rPr lang="fr-FR" sz="2000" i="0">
                              <a:solidFill>
                                <a:srgbClr val="000000"/>
                              </a:solidFill>
                              <a:latin typeface="Cambria Math" panose="02040503050406030204" pitchFamily="18" charset="0"/>
                            </a:rPr>
                            <m:t>)</m:t>
                          </m:r>
                        </m:sub>
                        <m:sup>
                          <m:r>
                            <a:rPr lang="fr-FR" sz="2000" i="0">
                              <a:solidFill>
                                <a:srgbClr val="000000"/>
                              </a:solidFill>
                              <a:latin typeface="Cambria Math" panose="02040503050406030204" pitchFamily="18" charset="0"/>
                            </a:rPr>
                            <m:t>+</m:t>
                          </m:r>
                        </m:sup>
                      </m:sSubSup>
                    </m:oMath>
                  </m:oMathPara>
                </a14:m>
                <a:endParaRPr lang="fr-FR" sz="2000" dirty="0"/>
              </a:p>
            </p:txBody>
          </p:sp>
        </mc:Choice>
        <mc:Fallback xmlns="">
          <p:sp>
            <p:nvSpPr>
              <p:cNvPr id="80897" name="Object 1"/>
              <p:cNvSpPr txBox="1">
                <a:spLocks noRot="1" noChangeAspect="1" noMove="1" noResize="1" noEditPoints="1" noAdjustHandles="1" noChangeArrowheads="1" noChangeShapeType="1" noTextEdit="1"/>
              </p:cNvSpPr>
              <p:nvPr/>
            </p:nvSpPr>
            <p:spPr bwMode="auto">
              <a:xfrm>
                <a:off x="2468123" y="1557338"/>
                <a:ext cx="4207755" cy="463588"/>
              </a:xfrm>
              <a:prstGeom prst="rect">
                <a:avLst/>
              </a:prstGeom>
              <a:blipFill>
                <a:blip r:embed="rId3"/>
                <a:stretch>
                  <a:fillRect b="-9091"/>
                </a:stretch>
              </a:blipFill>
            </p:spPr>
            <p:txBody>
              <a:bodyPr/>
              <a:lstStyle/>
              <a:p>
                <a:r>
                  <a:rPr lang="fr-FR">
                    <a:noFill/>
                  </a:rPr>
                  <a:t> </a:t>
                </a:r>
              </a:p>
            </p:txBody>
          </p:sp>
        </mc:Fallback>
      </mc:AlternateContent>
      <p:sp>
        <p:nvSpPr>
          <p:cNvPr id="18" name="Rectangle 17"/>
          <p:cNvSpPr/>
          <p:nvPr/>
        </p:nvSpPr>
        <p:spPr>
          <a:xfrm>
            <a:off x="179512" y="2064330"/>
            <a:ext cx="1345176" cy="369332"/>
          </a:xfrm>
          <a:prstGeom prst="rect">
            <a:avLst/>
          </a:prstGeom>
        </p:spPr>
        <p:txBody>
          <a:bodyPr wrap="none">
            <a:spAutoFit/>
          </a:bodyPr>
          <a:lstStyle/>
          <a:p>
            <a:r>
              <a:rPr lang="fr-FR" b="1" u="sng" dirty="0"/>
              <a:t>Définitions :</a:t>
            </a:r>
            <a:endParaRPr lang="fr-FR" u="sng" dirty="0"/>
          </a:p>
        </p:txBody>
      </p:sp>
      <p:sp>
        <p:nvSpPr>
          <p:cNvPr id="19" name="Rectangle 18"/>
          <p:cNvSpPr/>
          <p:nvPr/>
        </p:nvSpPr>
        <p:spPr>
          <a:xfrm>
            <a:off x="251520" y="2424370"/>
            <a:ext cx="8830046" cy="369332"/>
          </a:xfrm>
          <a:prstGeom prst="rect">
            <a:avLst/>
          </a:prstGeom>
        </p:spPr>
        <p:txBody>
          <a:bodyPr wrap="none">
            <a:spAutoFit/>
          </a:bodyPr>
          <a:lstStyle/>
          <a:p>
            <a:pPr algn="just">
              <a:buFont typeface="Wingdings" pitchFamily="2" charset="2"/>
              <a:buChar char="§"/>
            </a:pPr>
            <a:r>
              <a:rPr lang="fr-FR" dirty="0"/>
              <a:t>  </a:t>
            </a:r>
            <a:r>
              <a:rPr lang="fr-FR" dirty="0">
                <a:solidFill>
                  <a:srgbClr val="FF0000"/>
                </a:solidFill>
              </a:rPr>
              <a:t>On dit qu’une espèce chimique </a:t>
            </a:r>
            <a:r>
              <a:rPr lang="fr-FR" b="1" dirty="0">
                <a:solidFill>
                  <a:srgbClr val="FF0000"/>
                </a:solidFill>
              </a:rPr>
              <a:t>X</a:t>
            </a:r>
            <a:r>
              <a:rPr lang="fr-FR" dirty="0">
                <a:solidFill>
                  <a:srgbClr val="FF0000"/>
                </a:solidFill>
              </a:rPr>
              <a:t> </a:t>
            </a:r>
            <a:r>
              <a:rPr lang="fr-FR" b="1" dirty="0">
                <a:solidFill>
                  <a:srgbClr val="FF0000"/>
                </a:solidFill>
              </a:rPr>
              <a:t>prédomine</a:t>
            </a:r>
            <a:r>
              <a:rPr lang="fr-FR" dirty="0">
                <a:solidFill>
                  <a:srgbClr val="FF0000"/>
                </a:solidFill>
              </a:rPr>
              <a:t> sur une espèce chimique </a:t>
            </a:r>
            <a:r>
              <a:rPr lang="fr-FR" b="1" dirty="0">
                <a:solidFill>
                  <a:srgbClr val="FF0000"/>
                </a:solidFill>
              </a:rPr>
              <a:t>Y</a:t>
            </a:r>
            <a:r>
              <a:rPr lang="fr-FR" dirty="0">
                <a:solidFill>
                  <a:srgbClr val="FF0000"/>
                </a:solidFill>
              </a:rPr>
              <a:t> dès que </a:t>
            </a:r>
            <a:r>
              <a:rPr lang="fr-FR" b="1" dirty="0">
                <a:solidFill>
                  <a:srgbClr val="FF0000"/>
                </a:solidFill>
              </a:rPr>
              <a:t>[X] &gt; [Y]</a:t>
            </a:r>
            <a:r>
              <a:rPr lang="fr-FR" dirty="0">
                <a:solidFill>
                  <a:srgbClr val="FF0000"/>
                </a:solidFill>
              </a:rPr>
              <a:t> ;</a:t>
            </a:r>
          </a:p>
        </p:txBody>
      </p:sp>
      <p:sp>
        <p:nvSpPr>
          <p:cNvPr id="20" name="Rectangle 19"/>
          <p:cNvSpPr/>
          <p:nvPr/>
        </p:nvSpPr>
        <p:spPr>
          <a:xfrm>
            <a:off x="251520" y="2865710"/>
            <a:ext cx="8784976" cy="646331"/>
          </a:xfrm>
          <a:prstGeom prst="rect">
            <a:avLst/>
          </a:prstGeom>
        </p:spPr>
        <p:txBody>
          <a:bodyPr wrap="square">
            <a:spAutoFit/>
          </a:bodyPr>
          <a:lstStyle/>
          <a:p>
            <a:pPr algn="just">
              <a:buFont typeface="Wingdings" pitchFamily="2" charset="2"/>
              <a:buChar char="§"/>
            </a:pPr>
            <a:r>
              <a:rPr lang="fr-FR" dirty="0"/>
              <a:t>  </a:t>
            </a:r>
            <a:r>
              <a:rPr lang="fr-FR" dirty="0">
                <a:solidFill>
                  <a:srgbClr val="FF0000"/>
                </a:solidFill>
              </a:rPr>
              <a:t>Le pH d’une solution contenant un acide faible AH et sa base conjuguée A</a:t>
            </a:r>
            <a:r>
              <a:rPr lang="fr-FR" baseline="30000" dirty="0">
                <a:solidFill>
                  <a:srgbClr val="FF0000"/>
                </a:solidFill>
              </a:rPr>
              <a:t>–</a:t>
            </a:r>
            <a:r>
              <a:rPr lang="fr-FR" dirty="0">
                <a:solidFill>
                  <a:srgbClr val="FF0000"/>
                </a:solidFill>
              </a:rPr>
              <a:t> est lié au K</a:t>
            </a:r>
            <a:r>
              <a:rPr lang="fr-FR" baseline="-25000" dirty="0">
                <a:solidFill>
                  <a:srgbClr val="FF0000"/>
                </a:solidFill>
              </a:rPr>
              <a:t>A</a:t>
            </a:r>
            <a:r>
              <a:rPr lang="fr-FR" dirty="0">
                <a:solidFill>
                  <a:srgbClr val="FF0000"/>
                </a:solidFill>
              </a:rPr>
              <a:t> du couple par la relation :</a:t>
            </a:r>
          </a:p>
        </p:txBody>
      </p:sp>
      <p:graphicFrame>
        <p:nvGraphicFramePr>
          <p:cNvPr id="21" name="Object 5"/>
          <p:cNvGraphicFramePr>
            <a:graphicFrameLocks noChangeAspect="1"/>
          </p:cNvGraphicFramePr>
          <p:nvPr>
            <p:extLst>
              <p:ext uri="{D42A27DB-BD31-4B8C-83A1-F6EECF244321}">
                <p14:modId xmlns:p14="http://schemas.microsoft.com/office/powerpoint/2010/main" val="2924831025"/>
              </p:ext>
            </p:extLst>
          </p:nvPr>
        </p:nvGraphicFramePr>
        <p:xfrm>
          <a:off x="1812261" y="3619326"/>
          <a:ext cx="2674134" cy="1118592"/>
        </p:xfrm>
        <a:graphic>
          <a:graphicData uri="http://schemas.openxmlformats.org/presentationml/2006/ole">
            <mc:AlternateContent xmlns:mc="http://schemas.openxmlformats.org/markup-compatibility/2006">
              <mc:Choice xmlns:v="urn:schemas-microsoft-com:vml" Requires="v">
                <p:oleObj name="Equation" r:id="rId4" imgW="1459866" imgH="609336" progId="Equation.DSMT4">
                  <p:embed/>
                </p:oleObj>
              </mc:Choice>
              <mc:Fallback>
                <p:oleObj name="Equation" r:id="rId4" imgW="1459866" imgH="609336" progId="Equation.DSMT4">
                  <p:embed/>
                  <p:pic>
                    <p:nvPicPr>
                      <p:cNvPr id="88069"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2261" y="3619326"/>
                        <a:ext cx="2674134" cy="111859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 name="Rectangle 21"/>
          <p:cNvSpPr/>
          <p:nvPr/>
        </p:nvSpPr>
        <p:spPr>
          <a:xfrm>
            <a:off x="4652913" y="3993956"/>
            <a:ext cx="3663503" cy="369332"/>
          </a:xfrm>
          <a:prstGeom prst="rect">
            <a:avLst/>
          </a:prstGeom>
        </p:spPr>
        <p:txBody>
          <a:bodyPr wrap="none">
            <a:spAutoFit/>
          </a:bodyPr>
          <a:lstStyle/>
          <a:p>
            <a:r>
              <a:rPr lang="fr-FR" dirty="0"/>
              <a:t>(équation de Henderson-</a:t>
            </a:r>
            <a:r>
              <a:rPr lang="fr-FR" dirty="0" err="1"/>
              <a:t>Hasselbach</a:t>
            </a:r>
            <a:r>
              <a:rPr lang="fr-FR" dirty="0"/>
              <a:t>)</a:t>
            </a:r>
          </a:p>
        </p:txBody>
      </p:sp>
      <p:sp>
        <p:nvSpPr>
          <p:cNvPr id="23" name="Rectangle 22"/>
          <p:cNvSpPr/>
          <p:nvPr/>
        </p:nvSpPr>
        <p:spPr>
          <a:xfrm>
            <a:off x="395536" y="4881934"/>
            <a:ext cx="8496944" cy="923330"/>
          </a:xfrm>
          <a:prstGeom prst="rect">
            <a:avLst/>
          </a:prstGeom>
        </p:spPr>
        <p:txBody>
          <a:bodyPr wrap="square">
            <a:spAutoFit/>
          </a:bodyPr>
          <a:lstStyle/>
          <a:p>
            <a:pPr algn="just">
              <a:buFont typeface="Wingdings" pitchFamily="2" charset="2"/>
              <a:buChar char="§"/>
            </a:pPr>
            <a:r>
              <a:rPr lang="fr-FR" dirty="0"/>
              <a:t>  </a:t>
            </a:r>
            <a:r>
              <a:rPr lang="fr-FR" dirty="0">
                <a:solidFill>
                  <a:srgbClr val="FF0000"/>
                </a:solidFill>
              </a:rPr>
              <a:t>Le </a:t>
            </a:r>
            <a:r>
              <a:rPr lang="fr-FR" b="1" dirty="0">
                <a:solidFill>
                  <a:srgbClr val="FF0000"/>
                </a:solidFill>
              </a:rPr>
              <a:t>domaine</a:t>
            </a:r>
            <a:r>
              <a:rPr lang="fr-FR" dirty="0">
                <a:solidFill>
                  <a:srgbClr val="FF0000"/>
                </a:solidFill>
              </a:rPr>
              <a:t> (ou </a:t>
            </a:r>
            <a:r>
              <a:rPr lang="fr-FR" b="1" dirty="0">
                <a:solidFill>
                  <a:srgbClr val="FF0000"/>
                </a:solidFill>
              </a:rPr>
              <a:t>diagramme</a:t>
            </a:r>
            <a:r>
              <a:rPr lang="fr-FR" dirty="0">
                <a:solidFill>
                  <a:srgbClr val="FF0000"/>
                </a:solidFill>
              </a:rPr>
              <a:t>) </a:t>
            </a:r>
            <a:r>
              <a:rPr lang="fr-FR" b="1" dirty="0">
                <a:solidFill>
                  <a:srgbClr val="FF0000"/>
                </a:solidFill>
              </a:rPr>
              <a:t>de prédominance</a:t>
            </a:r>
            <a:r>
              <a:rPr lang="fr-FR" dirty="0">
                <a:solidFill>
                  <a:srgbClr val="FF0000"/>
                </a:solidFill>
              </a:rPr>
              <a:t> d’un couple acide faible/base faible est un axe gradué de pH sur lequel apparaissent les espèces qui prédominent en fonction de sa valeur par rapport au </a:t>
            </a:r>
            <a:r>
              <a:rPr lang="fr-FR" dirty="0" err="1">
                <a:solidFill>
                  <a:srgbClr val="FF0000"/>
                </a:solidFill>
              </a:rPr>
              <a:t>pK</a:t>
            </a:r>
            <a:r>
              <a:rPr lang="fr-FR" baseline="-25000" dirty="0" err="1">
                <a:solidFill>
                  <a:srgbClr val="FF0000"/>
                </a:solidFill>
              </a:rPr>
              <a:t>A</a:t>
            </a:r>
            <a:r>
              <a:rPr lang="fr-FR" dirty="0">
                <a:solidFill>
                  <a:srgbClr val="FF0000"/>
                </a:solidFill>
              </a:rPr>
              <a:t> du couple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75"/>
                                  </p:iterate>
                                  <p:childTnLst>
                                    <p:set>
                                      <p:cBhvr>
                                        <p:cTn id="6" dur="1" fill="hold">
                                          <p:stCondLst>
                                            <p:cond delay="74"/>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80897"/>
                                        </p:tgtEl>
                                        <p:attrNameLst>
                                          <p:attrName>style.visibility</p:attrName>
                                        </p:attrNameLst>
                                      </p:cBhvr>
                                      <p:to>
                                        <p:strVal val="visible"/>
                                      </p:to>
                                    </p:set>
                                    <p:animEffect transition="in" filter="fade">
                                      <p:cBhvr>
                                        <p:cTn id="11" dur="500"/>
                                        <p:tgtEl>
                                          <p:spTgt spid="80897"/>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500"/>
                                        <p:tgtEl>
                                          <p:spTgt spid="18"/>
                                        </p:tgtEl>
                                        <p:attrNameLst>
                                          <p:attrName>ppt_y</p:attrName>
                                        </p:attrNameLst>
                                      </p:cBhvr>
                                      <p:tavLst>
                                        <p:tav tm="0">
                                          <p:val>
                                            <p:strVal val="#ppt_y+#ppt_h*1.125000"/>
                                          </p:val>
                                        </p:tav>
                                        <p:tav tm="100000">
                                          <p:val>
                                            <p:strVal val="#ppt_y"/>
                                          </p:val>
                                        </p:tav>
                                      </p:tavLst>
                                    </p:anim>
                                    <p:animEffect transition="in" filter="wipe(up)">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7" presetClass="entr" presetSubtype="0" fill="hold" grpId="0" nodeType="clickEffect">
                                  <p:stCondLst>
                                    <p:cond delay="0"/>
                                  </p:stCondLst>
                                  <p:iterate type="lt">
                                    <p:tmPct val="50000"/>
                                  </p:iterate>
                                  <p:childTnLst>
                                    <p:set>
                                      <p:cBhvr>
                                        <p:cTn id="21" dur="1" fill="hold">
                                          <p:stCondLst>
                                            <p:cond delay="0"/>
                                          </p:stCondLst>
                                        </p:cTn>
                                        <p:tgtEl>
                                          <p:spTgt spid="19"/>
                                        </p:tgtEl>
                                        <p:attrNameLst>
                                          <p:attrName>style.visibility</p:attrName>
                                        </p:attrNameLst>
                                      </p:cBhvr>
                                      <p:to>
                                        <p:strVal val="visible"/>
                                      </p:to>
                                    </p:set>
                                    <p:anim calcmode="discrete" valueType="clr">
                                      <p:cBhvr override="childStyle">
                                        <p:cTn id="22" dur="80"/>
                                        <p:tgtEl>
                                          <p:spTgt spid="19"/>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19"/>
                                        </p:tgtEl>
                                        <p:attrNameLst>
                                          <p:attrName>fillcolor</p:attrName>
                                        </p:attrNameLst>
                                      </p:cBhvr>
                                      <p:tavLst>
                                        <p:tav tm="0">
                                          <p:val>
                                            <p:clrVal>
                                              <a:schemeClr val="accent2"/>
                                            </p:clrVal>
                                          </p:val>
                                        </p:tav>
                                        <p:tav tm="50000">
                                          <p:val>
                                            <p:clrVal>
                                              <a:schemeClr val="hlink"/>
                                            </p:clrVal>
                                          </p:val>
                                        </p:tav>
                                      </p:tavLst>
                                    </p:anim>
                                    <p:set>
                                      <p:cBhvr>
                                        <p:cTn id="24" dur="80"/>
                                        <p:tgtEl>
                                          <p:spTgt spid="19"/>
                                        </p:tgtEl>
                                        <p:attrNameLst>
                                          <p:attrName>fill.type</p:attrName>
                                        </p:attrNameLst>
                                      </p:cBhvr>
                                      <p:to>
                                        <p:strVal val="solid"/>
                                      </p:to>
                                    </p:set>
                                  </p:childTnLst>
                                </p:cTn>
                              </p:par>
                            </p:childTnLst>
                          </p:cTn>
                        </p:par>
                      </p:childTnLst>
                    </p:cTn>
                  </p:par>
                  <p:par>
                    <p:cTn id="25" fill="hold">
                      <p:stCondLst>
                        <p:cond delay="indefinite"/>
                      </p:stCondLst>
                      <p:childTnLst>
                        <p:par>
                          <p:cTn id="26" fill="hold">
                            <p:stCondLst>
                              <p:cond delay="0"/>
                            </p:stCondLst>
                            <p:childTnLst>
                              <p:par>
                                <p:cTn id="27" presetID="27" presetClass="entr" presetSubtype="0" fill="hold" grpId="0" nodeType="clickEffect">
                                  <p:stCondLst>
                                    <p:cond delay="0"/>
                                  </p:stCondLst>
                                  <p:iterate type="lt">
                                    <p:tmPct val="50000"/>
                                  </p:iterate>
                                  <p:childTnLst>
                                    <p:set>
                                      <p:cBhvr>
                                        <p:cTn id="28" dur="1" fill="hold">
                                          <p:stCondLst>
                                            <p:cond delay="0"/>
                                          </p:stCondLst>
                                        </p:cTn>
                                        <p:tgtEl>
                                          <p:spTgt spid="20"/>
                                        </p:tgtEl>
                                        <p:attrNameLst>
                                          <p:attrName>style.visibility</p:attrName>
                                        </p:attrNameLst>
                                      </p:cBhvr>
                                      <p:to>
                                        <p:strVal val="visible"/>
                                      </p:to>
                                    </p:set>
                                    <p:anim calcmode="discrete" valueType="clr">
                                      <p:cBhvr override="childStyle">
                                        <p:cTn id="29" dur="80"/>
                                        <p:tgtEl>
                                          <p:spTgt spid="20"/>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20"/>
                                        </p:tgtEl>
                                        <p:attrNameLst>
                                          <p:attrName>fillcolor</p:attrName>
                                        </p:attrNameLst>
                                      </p:cBhvr>
                                      <p:tavLst>
                                        <p:tav tm="0">
                                          <p:val>
                                            <p:clrVal>
                                              <a:schemeClr val="accent2"/>
                                            </p:clrVal>
                                          </p:val>
                                        </p:tav>
                                        <p:tav tm="50000">
                                          <p:val>
                                            <p:clrVal>
                                              <a:schemeClr val="hlink"/>
                                            </p:clrVal>
                                          </p:val>
                                        </p:tav>
                                      </p:tavLst>
                                    </p:anim>
                                    <p:set>
                                      <p:cBhvr>
                                        <p:cTn id="31" dur="80"/>
                                        <p:tgtEl>
                                          <p:spTgt spid="20"/>
                                        </p:tgtEl>
                                        <p:attrNameLst>
                                          <p:attrName>fill.type</p:attrName>
                                        </p:attrNameLst>
                                      </p:cBhvr>
                                      <p:to>
                                        <p:strVal val="solid"/>
                                      </p:to>
                                    </p:set>
                                  </p:childTnLst>
                                </p:cTn>
                              </p:par>
                              <p:par>
                                <p:cTn id="32" presetID="9" presetClass="entr" presetSubtype="0" fill="hold" nodeType="withEffect">
                                  <p:stCondLst>
                                    <p:cond delay="3700"/>
                                  </p:stCondLst>
                                  <p:childTnLst>
                                    <p:set>
                                      <p:cBhvr>
                                        <p:cTn id="33" dur="1" fill="hold">
                                          <p:stCondLst>
                                            <p:cond delay="0"/>
                                          </p:stCondLst>
                                        </p:cTn>
                                        <p:tgtEl>
                                          <p:spTgt spid="21"/>
                                        </p:tgtEl>
                                        <p:attrNameLst>
                                          <p:attrName>style.visibility</p:attrName>
                                        </p:attrNameLst>
                                      </p:cBhvr>
                                      <p:to>
                                        <p:strVal val="visible"/>
                                      </p:to>
                                    </p:set>
                                    <p:animEffect transition="in" filter="dissolve">
                                      <p:cBhvr>
                                        <p:cTn id="34" dur="500"/>
                                        <p:tgtEl>
                                          <p:spTgt spid="21"/>
                                        </p:tgtEl>
                                      </p:cBhvr>
                                    </p:animEffect>
                                  </p:childTnLst>
                                </p:cTn>
                              </p:par>
                              <p:par>
                                <p:cTn id="35" presetID="9" presetClass="entr" presetSubtype="0" fill="hold" grpId="0" nodeType="withEffect">
                                  <p:stCondLst>
                                    <p:cond delay="3700"/>
                                  </p:stCondLst>
                                  <p:childTnLst>
                                    <p:set>
                                      <p:cBhvr>
                                        <p:cTn id="36" dur="1" fill="hold">
                                          <p:stCondLst>
                                            <p:cond delay="0"/>
                                          </p:stCondLst>
                                        </p:cTn>
                                        <p:tgtEl>
                                          <p:spTgt spid="22"/>
                                        </p:tgtEl>
                                        <p:attrNameLst>
                                          <p:attrName>style.visibility</p:attrName>
                                        </p:attrNameLst>
                                      </p:cBhvr>
                                      <p:to>
                                        <p:strVal val="visible"/>
                                      </p:to>
                                    </p:set>
                                    <p:animEffect transition="in" filter="dissolve">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27" presetClass="entr" presetSubtype="0" fill="hold" grpId="0" nodeType="clickEffect">
                                  <p:stCondLst>
                                    <p:cond delay="0"/>
                                  </p:stCondLst>
                                  <p:iterate type="lt">
                                    <p:tmPct val="50000"/>
                                  </p:iterate>
                                  <p:childTnLst>
                                    <p:set>
                                      <p:cBhvr>
                                        <p:cTn id="41" dur="1" fill="hold">
                                          <p:stCondLst>
                                            <p:cond delay="0"/>
                                          </p:stCondLst>
                                        </p:cTn>
                                        <p:tgtEl>
                                          <p:spTgt spid="23"/>
                                        </p:tgtEl>
                                        <p:attrNameLst>
                                          <p:attrName>style.visibility</p:attrName>
                                        </p:attrNameLst>
                                      </p:cBhvr>
                                      <p:to>
                                        <p:strVal val="visible"/>
                                      </p:to>
                                    </p:set>
                                    <p:anim calcmode="discrete" valueType="clr">
                                      <p:cBhvr override="childStyle">
                                        <p:cTn id="42" dur="80"/>
                                        <p:tgtEl>
                                          <p:spTgt spid="23"/>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23"/>
                                        </p:tgtEl>
                                        <p:attrNameLst>
                                          <p:attrName>fillcolor</p:attrName>
                                        </p:attrNameLst>
                                      </p:cBhvr>
                                      <p:tavLst>
                                        <p:tav tm="0">
                                          <p:val>
                                            <p:clrVal>
                                              <a:schemeClr val="accent2"/>
                                            </p:clrVal>
                                          </p:val>
                                        </p:tav>
                                        <p:tav tm="50000">
                                          <p:val>
                                            <p:clrVal>
                                              <a:schemeClr val="hlink"/>
                                            </p:clrVal>
                                          </p:val>
                                        </p:tav>
                                      </p:tavLst>
                                    </p:anim>
                                    <p:set>
                                      <p:cBhvr>
                                        <p:cTn id="44" dur="80"/>
                                        <p:tgtEl>
                                          <p:spTgt spid="2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80897" grpId="0"/>
      <p:bldP spid="18" grpId="0"/>
      <p:bldP spid="19" grpId="0"/>
      <p:bldP spid="20" grpId="0"/>
      <p:bldP spid="22" grpId="0"/>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71" name="Picture 7"/>
          <p:cNvPicPr>
            <a:picLocks noChangeAspect="1" noChangeArrowheads="1"/>
          </p:cNvPicPr>
          <p:nvPr/>
        </p:nvPicPr>
        <p:blipFill>
          <a:blip r:embed="rId2" cstate="print"/>
          <a:srcRect/>
          <a:stretch>
            <a:fillRect/>
          </a:stretch>
        </p:blipFill>
        <p:spPr bwMode="auto">
          <a:xfrm>
            <a:off x="628650" y="3933056"/>
            <a:ext cx="7886700" cy="1685925"/>
          </a:xfrm>
          <a:prstGeom prst="rect">
            <a:avLst/>
          </a:prstGeom>
          <a:noFill/>
          <a:ln w="9525">
            <a:noFill/>
            <a:miter lim="800000"/>
            <a:headEnd/>
            <a:tailEnd/>
          </a:ln>
        </p:spPr>
      </p:pic>
      <p:pic>
        <p:nvPicPr>
          <p:cNvPr id="20" name="Picture 3" hidden="1"/>
          <p:cNvPicPr>
            <a:picLocks noChangeAspect="1" noChangeArrowheads="1"/>
          </p:cNvPicPr>
          <p:nvPr/>
        </p:nvPicPr>
        <p:blipFill>
          <a:blip r:embed="rId3" cstate="print"/>
          <a:srcRect/>
          <a:stretch>
            <a:fillRect/>
          </a:stretch>
        </p:blipFill>
        <p:spPr bwMode="auto">
          <a:xfrm>
            <a:off x="261938" y="2069926"/>
            <a:ext cx="8620125" cy="4743450"/>
          </a:xfrm>
          <a:prstGeom prst="rect">
            <a:avLst/>
          </a:prstGeom>
          <a:noFill/>
          <a:ln w="9525">
            <a:noFill/>
            <a:miter lim="800000"/>
            <a:headEnd/>
            <a:tailEnd/>
          </a:ln>
        </p:spPr>
      </p:pic>
      <p:sp>
        <p:nvSpPr>
          <p:cNvPr id="10" name="Rectangle 9"/>
          <p:cNvSpPr/>
          <p:nvPr/>
        </p:nvSpPr>
        <p:spPr>
          <a:xfrm>
            <a:off x="377788" y="188640"/>
            <a:ext cx="2613921" cy="369332"/>
          </a:xfrm>
          <a:prstGeom prst="rect">
            <a:avLst/>
          </a:prstGeom>
        </p:spPr>
        <p:txBody>
          <a:bodyPr wrap="none">
            <a:spAutoFit/>
          </a:bodyPr>
          <a:lstStyle/>
          <a:p>
            <a:r>
              <a:rPr lang="fr-FR" u="sng" dirty="0"/>
              <a:t>Trois situations possibles :</a:t>
            </a:r>
          </a:p>
        </p:txBody>
      </p:sp>
      <p:sp>
        <p:nvSpPr>
          <p:cNvPr id="11" name="Rectangle 10"/>
          <p:cNvSpPr/>
          <p:nvPr/>
        </p:nvSpPr>
        <p:spPr>
          <a:xfrm>
            <a:off x="323528" y="620688"/>
            <a:ext cx="3191130" cy="369332"/>
          </a:xfrm>
          <a:prstGeom prst="rect">
            <a:avLst/>
          </a:prstGeom>
        </p:spPr>
        <p:txBody>
          <a:bodyPr wrap="none">
            <a:spAutoFit/>
          </a:bodyPr>
          <a:lstStyle/>
          <a:p>
            <a:pPr>
              <a:buFont typeface="Wingdings" pitchFamily="2" charset="2"/>
              <a:buChar char="§"/>
            </a:pPr>
            <a:r>
              <a:rPr lang="fr-FR" dirty="0"/>
              <a:t>  Si </a:t>
            </a:r>
            <a:r>
              <a:rPr lang="fr-FR" b="1" dirty="0"/>
              <a:t>[A</a:t>
            </a:r>
            <a:r>
              <a:rPr lang="fr-FR" b="1" baseline="30000" dirty="0"/>
              <a:t>–</a:t>
            </a:r>
            <a:r>
              <a:rPr lang="fr-FR" b="1" dirty="0"/>
              <a:t>] = [AH]</a:t>
            </a:r>
            <a:r>
              <a:rPr lang="fr-FR" dirty="0"/>
              <a:t> alors </a:t>
            </a:r>
            <a:r>
              <a:rPr lang="fr-FR" b="1" dirty="0"/>
              <a:t>pH = </a:t>
            </a:r>
            <a:r>
              <a:rPr lang="fr-FR" b="1" dirty="0" err="1"/>
              <a:t>pK</a:t>
            </a:r>
            <a:r>
              <a:rPr lang="fr-FR" b="1" baseline="-25000" dirty="0" err="1"/>
              <a:t>A</a:t>
            </a:r>
            <a:r>
              <a:rPr lang="fr-FR" dirty="0"/>
              <a:t> ; </a:t>
            </a:r>
          </a:p>
        </p:txBody>
      </p:sp>
      <p:grpSp>
        <p:nvGrpSpPr>
          <p:cNvPr id="15" name="Groupe 14"/>
          <p:cNvGrpSpPr/>
          <p:nvPr/>
        </p:nvGrpSpPr>
        <p:grpSpPr>
          <a:xfrm>
            <a:off x="323529" y="980728"/>
            <a:ext cx="7992887" cy="862355"/>
            <a:chOff x="323529" y="2924944"/>
            <a:chExt cx="7992887" cy="862355"/>
          </a:xfrm>
        </p:grpSpPr>
        <p:sp>
          <p:nvSpPr>
            <p:cNvPr id="16" name="Rectangle 15"/>
            <p:cNvSpPr/>
            <p:nvPr/>
          </p:nvSpPr>
          <p:spPr>
            <a:xfrm>
              <a:off x="323529" y="3140968"/>
              <a:ext cx="7992887" cy="646331"/>
            </a:xfrm>
            <a:prstGeom prst="rect">
              <a:avLst/>
            </a:prstGeom>
          </p:spPr>
          <p:txBody>
            <a:bodyPr wrap="square">
              <a:spAutoFit/>
            </a:bodyPr>
            <a:lstStyle/>
            <a:p>
              <a:pPr algn="just">
                <a:buFont typeface="Wingdings" pitchFamily="2" charset="2"/>
                <a:buChar char="§"/>
              </a:pPr>
              <a:r>
                <a:rPr lang="fr-FR" dirty="0"/>
                <a:t>  Si </a:t>
              </a:r>
              <a:r>
                <a:rPr lang="fr-FR" b="1" dirty="0"/>
                <a:t>[A</a:t>
              </a:r>
              <a:r>
                <a:rPr lang="fr-FR" b="1" baseline="30000" dirty="0"/>
                <a:t>–</a:t>
              </a:r>
              <a:r>
                <a:rPr lang="fr-FR" b="1" dirty="0"/>
                <a:t>] &lt; [AH]</a:t>
              </a:r>
              <a:r>
                <a:rPr lang="fr-FR" dirty="0"/>
                <a:t> alors </a:t>
              </a:r>
              <a:r>
                <a:rPr lang="fr-FR" b="1" dirty="0"/>
                <a:t>pH &lt; </a:t>
              </a:r>
              <a:r>
                <a:rPr lang="fr-FR" b="1" dirty="0" err="1"/>
                <a:t>pK</a:t>
              </a:r>
              <a:r>
                <a:rPr lang="fr-FR" b="1" baseline="-25000" dirty="0" err="1"/>
                <a:t>A</a:t>
              </a:r>
              <a:r>
                <a:rPr lang="fr-FR" dirty="0"/>
                <a:t> car                    et                         : l’espèce acide AH est majoritaire (prédomine) ;</a:t>
              </a:r>
            </a:p>
          </p:txBody>
        </p:sp>
        <p:graphicFrame>
          <p:nvGraphicFramePr>
            <p:cNvPr id="19" name="Object 3"/>
            <p:cNvGraphicFramePr>
              <a:graphicFrameLocks noChangeAspect="1"/>
            </p:cNvGraphicFramePr>
            <p:nvPr/>
          </p:nvGraphicFramePr>
          <p:xfrm>
            <a:off x="3635897" y="2924944"/>
            <a:ext cx="872307" cy="756000"/>
          </p:xfrm>
          <a:graphic>
            <a:graphicData uri="http://schemas.openxmlformats.org/presentationml/2006/ole">
              <mc:AlternateContent xmlns:mc="http://schemas.openxmlformats.org/markup-compatibility/2006">
                <mc:Choice xmlns:v="urn:schemas-microsoft-com:vml" Requires="v">
                  <p:oleObj name="Equation" r:id="rId4" imgW="571252" imgH="495085" progId="Equation.DSMT4">
                    <p:embed/>
                  </p:oleObj>
                </mc:Choice>
                <mc:Fallback>
                  <p:oleObj name="Equation" r:id="rId4" imgW="571252" imgH="495085" progId="Equation.DSMT4">
                    <p:embed/>
                    <p:pic>
                      <p:nvPicPr>
                        <p:cNvPr id="8"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5897" y="2924944"/>
                          <a:ext cx="872307" cy="756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 name="Object 5"/>
            <p:cNvGraphicFramePr>
              <a:graphicFrameLocks noChangeAspect="1"/>
            </p:cNvGraphicFramePr>
            <p:nvPr/>
          </p:nvGraphicFramePr>
          <p:xfrm>
            <a:off x="4894165" y="2924944"/>
            <a:ext cx="1190003" cy="756000"/>
          </p:xfrm>
          <a:graphic>
            <a:graphicData uri="http://schemas.openxmlformats.org/presentationml/2006/ole">
              <mc:AlternateContent xmlns:mc="http://schemas.openxmlformats.org/markup-compatibility/2006">
                <mc:Choice xmlns:v="urn:schemas-microsoft-com:vml" Requires="v">
                  <p:oleObj name="Equation" r:id="rId6" imgW="800100" imgH="508000" progId="Equation.DSMT4">
                    <p:embed/>
                  </p:oleObj>
                </mc:Choice>
                <mc:Fallback>
                  <p:oleObj name="Equation" r:id="rId6" imgW="800100" imgH="508000" progId="Equation.DSMT4">
                    <p:embed/>
                    <p:pic>
                      <p:nvPicPr>
                        <p:cNvPr id="9"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94165" y="2924944"/>
                          <a:ext cx="1190003" cy="756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22" name="Groupe 21"/>
          <p:cNvGrpSpPr/>
          <p:nvPr/>
        </p:nvGrpSpPr>
        <p:grpSpPr>
          <a:xfrm>
            <a:off x="323529" y="2062589"/>
            <a:ext cx="8496943" cy="839665"/>
            <a:chOff x="323529" y="4006805"/>
            <a:chExt cx="8496943" cy="839665"/>
          </a:xfrm>
        </p:grpSpPr>
        <p:sp>
          <p:nvSpPr>
            <p:cNvPr id="23" name="Rectangle 22"/>
            <p:cNvSpPr/>
            <p:nvPr/>
          </p:nvSpPr>
          <p:spPr>
            <a:xfrm>
              <a:off x="323529" y="4200139"/>
              <a:ext cx="8496943" cy="646331"/>
            </a:xfrm>
            <a:prstGeom prst="rect">
              <a:avLst/>
            </a:prstGeom>
          </p:spPr>
          <p:txBody>
            <a:bodyPr wrap="square">
              <a:spAutoFit/>
            </a:bodyPr>
            <a:lstStyle/>
            <a:p>
              <a:pPr>
                <a:buFont typeface="Wingdings" pitchFamily="2" charset="2"/>
                <a:buChar char="§"/>
              </a:pPr>
              <a:r>
                <a:rPr lang="fr-FR" dirty="0"/>
                <a:t>  Si </a:t>
              </a:r>
              <a:r>
                <a:rPr lang="fr-FR" b="1" dirty="0"/>
                <a:t>[A</a:t>
              </a:r>
              <a:r>
                <a:rPr lang="fr-FR" b="1" baseline="30000" dirty="0"/>
                <a:t>–</a:t>
              </a:r>
              <a:r>
                <a:rPr lang="fr-FR" b="1" dirty="0"/>
                <a:t>] &gt; [AH]</a:t>
              </a:r>
              <a:r>
                <a:rPr lang="fr-FR" dirty="0"/>
                <a:t> alors </a:t>
              </a:r>
              <a:r>
                <a:rPr lang="fr-FR" b="1" dirty="0"/>
                <a:t>pH &gt; </a:t>
              </a:r>
              <a:r>
                <a:rPr lang="fr-FR" b="1" dirty="0" err="1"/>
                <a:t>pK</a:t>
              </a:r>
              <a:r>
                <a:rPr lang="fr-FR" b="1" baseline="-25000" dirty="0" err="1"/>
                <a:t>A</a:t>
              </a:r>
              <a:r>
                <a:rPr lang="fr-FR" dirty="0"/>
                <a:t> car                   et                         : l’espèce basique A</a:t>
              </a:r>
              <a:r>
                <a:rPr lang="fr-FR" baseline="30000" dirty="0"/>
                <a:t>–</a:t>
              </a:r>
              <a:r>
                <a:rPr lang="fr-FR" dirty="0"/>
                <a:t> est majoritaire (prédomine) ;</a:t>
              </a:r>
            </a:p>
          </p:txBody>
        </p:sp>
        <p:graphicFrame>
          <p:nvGraphicFramePr>
            <p:cNvPr id="24" name="Object 1"/>
            <p:cNvGraphicFramePr>
              <a:graphicFrameLocks noChangeAspect="1"/>
            </p:cNvGraphicFramePr>
            <p:nvPr/>
          </p:nvGraphicFramePr>
          <p:xfrm>
            <a:off x="3627688" y="4006805"/>
            <a:ext cx="872304" cy="756000"/>
          </p:xfrm>
          <a:graphic>
            <a:graphicData uri="http://schemas.openxmlformats.org/presentationml/2006/ole">
              <mc:AlternateContent xmlns:mc="http://schemas.openxmlformats.org/markup-compatibility/2006">
                <mc:Choice xmlns:v="urn:schemas-microsoft-com:vml" Requires="v">
                  <p:oleObj name="Equation" r:id="rId8" imgW="571252" imgH="495085" progId="Equation.DSMT4">
                    <p:embed/>
                  </p:oleObj>
                </mc:Choice>
                <mc:Fallback>
                  <p:oleObj name="Equation" r:id="rId8" imgW="571252" imgH="495085" progId="Equation.DSMT4">
                    <p:embed/>
                    <p:pic>
                      <p:nvPicPr>
                        <p:cNvPr id="12" name="Object 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27688" y="4006805"/>
                          <a:ext cx="872304" cy="756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5" name="Object 3"/>
            <p:cNvGraphicFramePr>
              <a:graphicFrameLocks noChangeAspect="1"/>
            </p:cNvGraphicFramePr>
            <p:nvPr/>
          </p:nvGraphicFramePr>
          <p:xfrm>
            <a:off x="4788021" y="4006805"/>
            <a:ext cx="1232002" cy="756000"/>
          </p:xfrm>
          <a:graphic>
            <a:graphicData uri="http://schemas.openxmlformats.org/presentationml/2006/ole">
              <mc:AlternateContent xmlns:mc="http://schemas.openxmlformats.org/markup-compatibility/2006">
                <mc:Choice xmlns:v="urn:schemas-microsoft-com:vml" Requires="v">
                  <p:oleObj name="Equation" r:id="rId10" imgW="812447" imgH="507780" progId="Equation.DSMT4">
                    <p:embed/>
                  </p:oleObj>
                </mc:Choice>
                <mc:Fallback>
                  <p:oleObj name="Equation" r:id="rId10" imgW="812447" imgH="507780" progId="Equation.DSMT4">
                    <p:embed/>
                    <p:pic>
                      <p:nvPicPr>
                        <p:cNvPr id="13" name="Object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788021" y="4006805"/>
                          <a:ext cx="1232002" cy="756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26" name="Rectangle 25"/>
          <p:cNvSpPr/>
          <p:nvPr/>
        </p:nvSpPr>
        <p:spPr>
          <a:xfrm>
            <a:off x="251520" y="2926685"/>
            <a:ext cx="8712968" cy="646331"/>
          </a:xfrm>
          <a:prstGeom prst="rect">
            <a:avLst/>
          </a:prstGeom>
        </p:spPr>
        <p:txBody>
          <a:bodyPr wrap="square">
            <a:spAutoFit/>
          </a:bodyPr>
          <a:lstStyle/>
          <a:p>
            <a:pPr algn="just"/>
            <a:r>
              <a:rPr lang="fr-FR" dirty="0">
                <a:sym typeface="Symbol"/>
              </a:rPr>
              <a:t></a:t>
            </a:r>
            <a:r>
              <a:rPr lang="fr-FR" dirty="0"/>
              <a:t> On peut ainsi définir des </a:t>
            </a:r>
            <a:r>
              <a:rPr lang="fr-FR" b="1" dirty="0"/>
              <a:t>domaines de prédominance </a:t>
            </a:r>
            <a:r>
              <a:rPr lang="fr-FR" dirty="0"/>
              <a:t>de chaque espèce chimique (acide ou base).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slide(fromBottom)">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slide(fromBottom)">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nodeType="click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slide(fromBottom)">
                                      <p:cBhvr>
                                        <p:cTn id="24" dur="500"/>
                                        <p:tgtEl>
                                          <p:spTgt spid="22"/>
                                        </p:tgtEl>
                                      </p:cBhvr>
                                    </p:animEffect>
                                  </p:childTnLst>
                                </p:cTn>
                              </p:par>
                            </p:childTnLst>
                          </p:cTn>
                        </p:par>
                      </p:childTnLst>
                    </p:cTn>
                  </p:par>
                  <p:par>
                    <p:cTn id="25" fill="hold">
                      <p:stCondLst>
                        <p:cond delay="indefinite"/>
                      </p:stCondLst>
                      <p:childTnLst>
                        <p:par>
                          <p:cTn id="26" fill="hold">
                            <p:stCondLst>
                              <p:cond delay="0"/>
                            </p:stCondLst>
                            <p:childTnLst>
                              <p:par>
                                <p:cTn id="27" presetID="41" presetClass="entr" presetSubtype="0" fill="hold" grpId="0" nodeType="clickEffect">
                                  <p:stCondLst>
                                    <p:cond delay="0"/>
                                  </p:stCondLst>
                                  <p:iterate type="lt">
                                    <p:tmPct val="10000"/>
                                  </p:iterate>
                                  <p:childTnLst>
                                    <p:set>
                                      <p:cBhvr>
                                        <p:cTn id="28" dur="1" fill="hold">
                                          <p:stCondLst>
                                            <p:cond delay="0"/>
                                          </p:stCondLst>
                                        </p:cTn>
                                        <p:tgtEl>
                                          <p:spTgt spid="26"/>
                                        </p:tgtEl>
                                        <p:attrNameLst>
                                          <p:attrName>style.visibility</p:attrName>
                                        </p:attrNameLst>
                                      </p:cBhvr>
                                      <p:to>
                                        <p:strVal val="visible"/>
                                      </p:to>
                                    </p:set>
                                    <p:anim calcmode="lin" valueType="num">
                                      <p:cBhvr>
                                        <p:cTn id="29"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26"/>
                                        </p:tgtEl>
                                        <p:attrNameLst>
                                          <p:attrName>ppt_y</p:attrName>
                                        </p:attrNameLst>
                                      </p:cBhvr>
                                      <p:tavLst>
                                        <p:tav tm="0">
                                          <p:val>
                                            <p:strVal val="#ppt_y"/>
                                          </p:val>
                                        </p:tav>
                                        <p:tav tm="100000">
                                          <p:val>
                                            <p:strVal val="#ppt_y"/>
                                          </p:val>
                                        </p:tav>
                                      </p:tavLst>
                                    </p:anim>
                                    <p:anim calcmode="lin" valueType="num">
                                      <p:cBhvr>
                                        <p:cTn id="31"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26"/>
                                        </p:tgtEl>
                                      </p:cBhvr>
                                    </p:animEffect>
                                  </p:childTnLst>
                                </p:cTn>
                              </p:par>
                            </p:childTnLst>
                          </p:cTn>
                        </p:par>
                      </p:childTnLst>
                    </p:cTn>
                  </p:par>
                  <p:par>
                    <p:cTn id="34" fill="hold">
                      <p:stCondLst>
                        <p:cond delay="indefinite"/>
                      </p:stCondLst>
                      <p:childTnLst>
                        <p:par>
                          <p:cTn id="35" fill="hold">
                            <p:stCondLst>
                              <p:cond delay="0"/>
                            </p:stCondLst>
                            <p:childTnLst>
                              <p:par>
                                <p:cTn id="36" presetID="30" presetClass="entr" presetSubtype="0" fill="hold" nodeType="clickEffect">
                                  <p:stCondLst>
                                    <p:cond delay="0"/>
                                  </p:stCondLst>
                                  <p:childTnLst>
                                    <p:set>
                                      <p:cBhvr>
                                        <p:cTn id="37" dur="1" fill="hold">
                                          <p:stCondLst>
                                            <p:cond delay="0"/>
                                          </p:stCondLst>
                                        </p:cTn>
                                        <p:tgtEl>
                                          <p:spTgt spid="88071"/>
                                        </p:tgtEl>
                                        <p:attrNameLst>
                                          <p:attrName>style.visibility</p:attrName>
                                        </p:attrNameLst>
                                      </p:cBhvr>
                                      <p:to>
                                        <p:strVal val="visible"/>
                                      </p:to>
                                    </p:set>
                                    <p:animEffect transition="in" filter="fade">
                                      <p:cBhvr>
                                        <p:cTn id="38" dur="800" decel="100000"/>
                                        <p:tgtEl>
                                          <p:spTgt spid="88071"/>
                                        </p:tgtEl>
                                      </p:cBhvr>
                                    </p:animEffect>
                                    <p:anim calcmode="lin" valueType="num">
                                      <p:cBhvr>
                                        <p:cTn id="39" dur="800" decel="100000" fill="hold"/>
                                        <p:tgtEl>
                                          <p:spTgt spid="88071"/>
                                        </p:tgtEl>
                                        <p:attrNameLst>
                                          <p:attrName>style.rotation</p:attrName>
                                        </p:attrNameLst>
                                      </p:cBhvr>
                                      <p:tavLst>
                                        <p:tav tm="0">
                                          <p:val>
                                            <p:fltVal val="-90"/>
                                          </p:val>
                                        </p:tav>
                                        <p:tav tm="100000">
                                          <p:val>
                                            <p:fltVal val="0"/>
                                          </p:val>
                                        </p:tav>
                                      </p:tavLst>
                                    </p:anim>
                                    <p:anim calcmode="lin" valueType="num">
                                      <p:cBhvr>
                                        <p:cTn id="40" dur="800" decel="100000" fill="hold"/>
                                        <p:tgtEl>
                                          <p:spTgt spid="88071"/>
                                        </p:tgtEl>
                                        <p:attrNameLst>
                                          <p:attrName>ppt_x</p:attrName>
                                        </p:attrNameLst>
                                      </p:cBhvr>
                                      <p:tavLst>
                                        <p:tav tm="0">
                                          <p:val>
                                            <p:strVal val="#ppt_x+0.4"/>
                                          </p:val>
                                        </p:tav>
                                        <p:tav tm="100000">
                                          <p:val>
                                            <p:strVal val="#ppt_x-0.05"/>
                                          </p:val>
                                        </p:tav>
                                      </p:tavLst>
                                    </p:anim>
                                    <p:anim calcmode="lin" valueType="num">
                                      <p:cBhvr>
                                        <p:cTn id="41" dur="800" decel="100000" fill="hold"/>
                                        <p:tgtEl>
                                          <p:spTgt spid="88071"/>
                                        </p:tgtEl>
                                        <p:attrNameLst>
                                          <p:attrName>ppt_y</p:attrName>
                                        </p:attrNameLst>
                                      </p:cBhvr>
                                      <p:tavLst>
                                        <p:tav tm="0">
                                          <p:val>
                                            <p:strVal val="#ppt_y-0.4"/>
                                          </p:val>
                                        </p:tav>
                                        <p:tav tm="100000">
                                          <p:val>
                                            <p:strVal val="#ppt_y+0.1"/>
                                          </p:val>
                                        </p:tav>
                                      </p:tavLst>
                                    </p:anim>
                                    <p:anim calcmode="lin" valueType="num">
                                      <p:cBhvr>
                                        <p:cTn id="42" dur="200" accel="100000" fill="hold">
                                          <p:stCondLst>
                                            <p:cond delay="800"/>
                                          </p:stCondLst>
                                        </p:cTn>
                                        <p:tgtEl>
                                          <p:spTgt spid="88071"/>
                                        </p:tgtEl>
                                        <p:attrNameLst>
                                          <p:attrName>ppt_x</p:attrName>
                                        </p:attrNameLst>
                                      </p:cBhvr>
                                      <p:tavLst>
                                        <p:tav tm="0">
                                          <p:val>
                                            <p:strVal val="#ppt_x-0.05"/>
                                          </p:val>
                                        </p:tav>
                                        <p:tav tm="100000">
                                          <p:val>
                                            <p:strVal val="#ppt_x"/>
                                          </p:val>
                                        </p:tav>
                                      </p:tavLst>
                                    </p:anim>
                                    <p:anim calcmode="lin" valueType="num">
                                      <p:cBhvr>
                                        <p:cTn id="43" dur="200" accel="100000" fill="hold">
                                          <p:stCondLst>
                                            <p:cond delay="800"/>
                                          </p:stCondLst>
                                        </p:cTn>
                                        <p:tgtEl>
                                          <p:spTgt spid="88071"/>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20"/>
                    </p:tgtEl>
                  </p:cond>
                </p:stCondLst>
                <p:endSync evt="end" delay="0">
                  <p:rtn val="all"/>
                </p:endSync>
                <p:childTnLst>
                  <p:par>
                    <p:cTn id="45" fill="hold">
                      <p:stCondLst>
                        <p:cond delay="0"/>
                      </p:stCondLst>
                      <p:childTnLst>
                        <p:par>
                          <p:cTn id="46" fill="hold">
                            <p:stCondLst>
                              <p:cond delay="0"/>
                            </p:stCondLst>
                            <p:childTnLst>
                              <p:par>
                                <p:cTn id="47" presetID="1" presetClass="exit" presetSubtype="0" fill="hold" nodeType="clickEffect">
                                  <p:stCondLst>
                                    <p:cond delay="0"/>
                                  </p:stCondLst>
                                  <p:childTnLst>
                                    <p:set>
                                      <p:cBhvr>
                                        <p:cTn id="48" dur="1" fill="hold">
                                          <p:stCondLst>
                                            <p:cond delay="0"/>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childTnLst>
        </p:cTn>
      </p:par>
    </p:tnLst>
    <p:bldLst>
      <p:bldP spid="11"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9512" y="188640"/>
            <a:ext cx="8784976" cy="646331"/>
          </a:xfrm>
          <a:prstGeom prst="rect">
            <a:avLst/>
          </a:prstGeom>
        </p:spPr>
        <p:txBody>
          <a:bodyPr wrap="square">
            <a:spAutoFit/>
          </a:bodyPr>
          <a:lstStyle/>
          <a:p>
            <a:pPr algn="just"/>
            <a:r>
              <a:rPr lang="fr-FR" u="sng" dirty="0"/>
              <a:t>Exemple :</a:t>
            </a:r>
            <a:r>
              <a:rPr lang="fr-FR" dirty="0"/>
              <a:t> le </a:t>
            </a:r>
            <a:r>
              <a:rPr lang="fr-FR" dirty="0" err="1"/>
              <a:t>pK</a:t>
            </a:r>
            <a:r>
              <a:rPr lang="fr-FR" baseline="-25000" dirty="0" err="1"/>
              <a:t>A</a:t>
            </a:r>
            <a:r>
              <a:rPr lang="fr-FR" dirty="0"/>
              <a:t> du couple NH</a:t>
            </a:r>
            <a:r>
              <a:rPr lang="fr-FR" baseline="-25000" dirty="0"/>
              <a:t>4</a:t>
            </a:r>
            <a:r>
              <a:rPr lang="fr-FR" baseline="30000" dirty="0"/>
              <a:t>+</a:t>
            </a:r>
            <a:r>
              <a:rPr lang="fr-FR" dirty="0"/>
              <a:t> / NH</a:t>
            </a:r>
            <a:r>
              <a:rPr lang="fr-FR" baseline="-25000" dirty="0"/>
              <a:t>3</a:t>
            </a:r>
            <a:r>
              <a:rPr lang="fr-FR" dirty="0"/>
              <a:t> est 9,2. Représenter le diagramme de prédominance de l’ammoniac.</a:t>
            </a:r>
          </a:p>
        </p:txBody>
      </p:sp>
      <p:sp>
        <p:nvSpPr>
          <p:cNvPr id="6" name="Rectangle 5"/>
          <p:cNvSpPr/>
          <p:nvPr/>
        </p:nvSpPr>
        <p:spPr>
          <a:xfrm>
            <a:off x="179512" y="836712"/>
            <a:ext cx="1087927" cy="369332"/>
          </a:xfrm>
          <a:prstGeom prst="rect">
            <a:avLst/>
          </a:prstGeom>
        </p:spPr>
        <p:txBody>
          <a:bodyPr wrap="none">
            <a:spAutoFit/>
          </a:bodyPr>
          <a:lstStyle/>
          <a:p>
            <a:r>
              <a:rPr lang="fr-FR" i="1" u="sng" dirty="0"/>
              <a:t>Réponse</a:t>
            </a:r>
            <a:r>
              <a:rPr lang="fr-FR" u="sng" dirty="0"/>
              <a:t> :</a:t>
            </a:r>
            <a:endParaRPr lang="fr-FR" dirty="0"/>
          </a:p>
        </p:txBody>
      </p:sp>
      <p:pic>
        <p:nvPicPr>
          <p:cNvPr id="89090" name="Picture 2"/>
          <p:cNvPicPr>
            <a:picLocks noChangeAspect="1" noChangeArrowheads="1"/>
          </p:cNvPicPr>
          <p:nvPr/>
        </p:nvPicPr>
        <p:blipFill>
          <a:blip r:embed="rId2" cstate="print"/>
          <a:srcRect/>
          <a:stretch>
            <a:fillRect/>
          </a:stretch>
        </p:blipFill>
        <p:spPr bwMode="auto">
          <a:xfrm>
            <a:off x="2328863" y="1196752"/>
            <a:ext cx="4486275" cy="742950"/>
          </a:xfrm>
          <a:prstGeom prst="rect">
            <a:avLst/>
          </a:prstGeom>
          <a:noFill/>
          <a:ln w="9525">
            <a:noFill/>
            <a:miter lim="800000"/>
            <a:headEnd/>
            <a:tailEnd/>
          </a:ln>
        </p:spPr>
      </p:pic>
      <p:sp>
        <p:nvSpPr>
          <p:cNvPr id="8" name="Rectangle 7"/>
          <p:cNvSpPr/>
          <p:nvPr/>
        </p:nvSpPr>
        <p:spPr>
          <a:xfrm>
            <a:off x="179512" y="2204864"/>
            <a:ext cx="4038221" cy="369332"/>
          </a:xfrm>
          <a:prstGeom prst="rect">
            <a:avLst/>
          </a:prstGeom>
        </p:spPr>
        <p:txBody>
          <a:bodyPr wrap="none">
            <a:spAutoFit/>
          </a:bodyPr>
          <a:lstStyle/>
          <a:p>
            <a:r>
              <a:rPr lang="fr-FR" u="sng" dirty="0"/>
              <a:t>Remarque :</a:t>
            </a:r>
            <a:r>
              <a:rPr lang="fr-FR" dirty="0"/>
              <a:t> le diagramme de distribution</a:t>
            </a:r>
          </a:p>
        </p:txBody>
      </p:sp>
      <p:sp>
        <p:nvSpPr>
          <p:cNvPr id="9" name="Rectangle 8"/>
          <p:cNvSpPr/>
          <p:nvPr/>
        </p:nvSpPr>
        <p:spPr>
          <a:xfrm>
            <a:off x="179512" y="2564904"/>
            <a:ext cx="8712968" cy="646331"/>
          </a:xfrm>
          <a:prstGeom prst="rect">
            <a:avLst/>
          </a:prstGeom>
        </p:spPr>
        <p:txBody>
          <a:bodyPr wrap="square">
            <a:spAutoFit/>
          </a:bodyPr>
          <a:lstStyle/>
          <a:p>
            <a:pPr algn="just"/>
            <a:r>
              <a:rPr lang="fr-FR" dirty="0"/>
              <a:t>Un </a:t>
            </a:r>
            <a:r>
              <a:rPr lang="fr-FR" b="1" dirty="0"/>
              <a:t>diagramme de distribution</a:t>
            </a:r>
            <a:r>
              <a:rPr lang="fr-FR" dirty="0"/>
              <a:t> représente les proportions (pourcentage) de l’acide faible et de la base faible du couple acido-basique en fonction du pH :</a:t>
            </a:r>
          </a:p>
        </p:txBody>
      </p:sp>
      <p:pic>
        <p:nvPicPr>
          <p:cNvPr id="10" name="O 4"/>
          <p:cNvPicPr/>
          <p:nvPr/>
        </p:nvPicPr>
        <p:blipFill>
          <a:blip r:embed="rId3" cstate="print">
            <a:extLst>
              <a:ext uri="{28A0092B-C50C-407E-A947-70E740481C1C}">
                <a14:useLocalDpi xmlns:a14="http://schemas.microsoft.com/office/drawing/2010/main" val="0"/>
              </a:ext>
            </a:extLst>
          </a:blip>
          <a:srcRect l="-2597" b="-1675"/>
          <a:stretch>
            <a:fillRect/>
          </a:stretch>
        </p:blipFill>
        <p:spPr bwMode="auto">
          <a:xfrm>
            <a:off x="1689286" y="3212976"/>
            <a:ext cx="5765428" cy="335699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Bottom)">
                                      <p:cBhvr>
                                        <p:cTn id="7" dur="500"/>
                                        <p:tgtEl>
                                          <p:spTgt spid="6"/>
                                        </p:tgtEl>
                                      </p:cBhvr>
                                    </p:animEffect>
                                  </p:childTnLst>
                                </p:cTn>
                              </p:par>
                              <p:par>
                                <p:cTn id="8" presetID="30" presetClass="entr" presetSubtype="0" fill="hold" nodeType="withEffect">
                                  <p:stCondLst>
                                    <p:cond delay="500"/>
                                  </p:stCondLst>
                                  <p:childTnLst>
                                    <p:set>
                                      <p:cBhvr>
                                        <p:cTn id="9" dur="1" fill="hold">
                                          <p:stCondLst>
                                            <p:cond delay="0"/>
                                          </p:stCondLst>
                                        </p:cTn>
                                        <p:tgtEl>
                                          <p:spTgt spid="89090"/>
                                        </p:tgtEl>
                                        <p:attrNameLst>
                                          <p:attrName>style.visibility</p:attrName>
                                        </p:attrNameLst>
                                      </p:cBhvr>
                                      <p:to>
                                        <p:strVal val="visible"/>
                                      </p:to>
                                    </p:set>
                                    <p:animEffect transition="in" filter="fade">
                                      <p:cBhvr>
                                        <p:cTn id="10" dur="800" decel="100000"/>
                                        <p:tgtEl>
                                          <p:spTgt spid="89090"/>
                                        </p:tgtEl>
                                      </p:cBhvr>
                                    </p:animEffect>
                                    <p:anim calcmode="lin" valueType="num">
                                      <p:cBhvr>
                                        <p:cTn id="11" dur="800" decel="100000" fill="hold"/>
                                        <p:tgtEl>
                                          <p:spTgt spid="89090"/>
                                        </p:tgtEl>
                                        <p:attrNameLst>
                                          <p:attrName>style.rotation</p:attrName>
                                        </p:attrNameLst>
                                      </p:cBhvr>
                                      <p:tavLst>
                                        <p:tav tm="0">
                                          <p:val>
                                            <p:fltVal val="-90"/>
                                          </p:val>
                                        </p:tav>
                                        <p:tav tm="100000">
                                          <p:val>
                                            <p:fltVal val="0"/>
                                          </p:val>
                                        </p:tav>
                                      </p:tavLst>
                                    </p:anim>
                                    <p:anim calcmode="lin" valueType="num">
                                      <p:cBhvr>
                                        <p:cTn id="12" dur="800" decel="100000" fill="hold"/>
                                        <p:tgtEl>
                                          <p:spTgt spid="89090"/>
                                        </p:tgtEl>
                                        <p:attrNameLst>
                                          <p:attrName>ppt_x</p:attrName>
                                        </p:attrNameLst>
                                      </p:cBhvr>
                                      <p:tavLst>
                                        <p:tav tm="0">
                                          <p:val>
                                            <p:strVal val="#ppt_x+0.4"/>
                                          </p:val>
                                        </p:tav>
                                        <p:tav tm="100000">
                                          <p:val>
                                            <p:strVal val="#ppt_x-0.05"/>
                                          </p:val>
                                        </p:tav>
                                      </p:tavLst>
                                    </p:anim>
                                    <p:anim calcmode="lin" valueType="num">
                                      <p:cBhvr>
                                        <p:cTn id="13" dur="800" decel="100000" fill="hold"/>
                                        <p:tgtEl>
                                          <p:spTgt spid="89090"/>
                                        </p:tgtEl>
                                        <p:attrNameLst>
                                          <p:attrName>ppt_y</p:attrName>
                                        </p:attrNameLst>
                                      </p:cBhvr>
                                      <p:tavLst>
                                        <p:tav tm="0">
                                          <p:val>
                                            <p:strVal val="#ppt_y-0.4"/>
                                          </p:val>
                                        </p:tav>
                                        <p:tav tm="100000">
                                          <p:val>
                                            <p:strVal val="#ppt_y+0.1"/>
                                          </p:val>
                                        </p:tav>
                                      </p:tavLst>
                                    </p:anim>
                                    <p:anim calcmode="lin" valueType="num">
                                      <p:cBhvr>
                                        <p:cTn id="14" dur="200" accel="100000" fill="hold">
                                          <p:stCondLst>
                                            <p:cond delay="800"/>
                                          </p:stCondLst>
                                        </p:cTn>
                                        <p:tgtEl>
                                          <p:spTgt spid="89090"/>
                                        </p:tgtEl>
                                        <p:attrNameLst>
                                          <p:attrName>ppt_x</p:attrName>
                                        </p:attrNameLst>
                                      </p:cBhvr>
                                      <p:tavLst>
                                        <p:tav tm="0">
                                          <p:val>
                                            <p:strVal val="#ppt_x-0.05"/>
                                          </p:val>
                                        </p:tav>
                                        <p:tav tm="100000">
                                          <p:val>
                                            <p:strVal val="#ppt_x"/>
                                          </p:val>
                                        </p:tav>
                                      </p:tavLst>
                                    </p:anim>
                                    <p:anim calcmode="lin" valueType="num">
                                      <p:cBhvr>
                                        <p:cTn id="15" dur="200" accel="100000" fill="hold">
                                          <p:stCondLst>
                                            <p:cond delay="800"/>
                                          </p:stCondLst>
                                        </p:cTn>
                                        <p:tgtEl>
                                          <p:spTgt spid="89090"/>
                                        </p:tgtEl>
                                        <p:attrNameLst>
                                          <p:attrName>ppt_y</p:attrName>
                                        </p:attrNameLst>
                                      </p:cBhvr>
                                      <p:tavLst>
                                        <p:tav tm="0">
                                          <p:val>
                                            <p:strVal val="#ppt_y+0.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0-#ppt_w/2"/>
                                          </p:val>
                                        </p:tav>
                                        <p:tav tm="100000">
                                          <p:val>
                                            <p:strVal val="#ppt_x"/>
                                          </p:val>
                                        </p:tav>
                                      </p:tavLst>
                                    </p:anim>
                                    <p:anim calcmode="lin" valueType="num">
                                      <p:cBhvr additive="base">
                                        <p:cTn id="21"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1" presetClass="entr" presetSubtype="0" fill="hold" grpId="0" nodeType="clickEffect">
                                  <p:stCondLst>
                                    <p:cond delay="0"/>
                                  </p:stCondLst>
                                  <p:iterate type="lt">
                                    <p:tmPct val="10000"/>
                                  </p:iterate>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9"/>
                                        </p:tgtEl>
                                        <p:attrNameLst>
                                          <p:attrName>ppt_y</p:attrName>
                                        </p:attrNameLst>
                                      </p:cBhvr>
                                      <p:tavLst>
                                        <p:tav tm="0">
                                          <p:val>
                                            <p:strVal val="#ppt_y"/>
                                          </p:val>
                                        </p:tav>
                                        <p:tav tm="100000">
                                          <p:val>
                                            <p:strVal val="#ppt_y"/>
                                          </p:val>
                                        </p:tav>
                                      </p:tavLst>
                                    </p:anim>
                                    <p:anim calcmode="lin" valueType="num">
                                      <p:cBhvr>
                                        <p:cTn id="2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30"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800" decel="100000"/>
                                        <p:tgtEl>
                                          <p:spTgt spid="10"/>
                                        </p:tgtEl>
                                      </p:cBhvr>
                                    </p:animEffect>
                                    <p:anim calcmode="lin" valueType="num">
                                      <p:cBhvr>
                                        <p:cTn id="36" dur="800" decel="100000" fill="hold"/>
                                        <p:tgtEl>
                                          <p:spTgt spid="10"/>
                                        </p:tgtEl>
                                        <p:attrNameLst>
                                          <p:attrName>style.rotation</p:attrName>
                                        </p:attrNameLst>
                                      </p:cBhvr>
                                      <p:tavLst>
                                        <p:tav tm="0">
                                          <p:val>
                                            <p:fltVal val="-90"/>
                                          </p:val>
                                        </p:tav>
                                        <p:tav tm="100000">
                                          <p:val>
                                            <p:fltVal val="0"/>
                                          </p:val>
                                        </p:tav>
                                      </p:tavLst>
                                    </p:anim>
                                    <p:anim calcmode="lin" valueType="num">
                                      <p:cBhvr>
                                        <p:cTn id="37" dur="800" decel="100000" fill="hold"/>
                                        <p:tgtEl>
                                          <p:spTgt spid="10"/>
                                        </p:tgtEl>
                                        <p:attrNameLst>
                                          <p:attrName>ppt_x</p:attrName>
                                        </p:attrNameLst>
                                      </p:cBhvr>
                                      <p:tavLst>
                                        <p:tav tm="0">
                                          <p:val>
                                            <p:strVal val="#ppt_x+0.4"/>
                                          </p:val>
                                        </p:tav>
                                        <p:tav tm="100000">
                                          <p:val>
                                            <p:strVal val="#ppt_x-0.05"/>
                                          </p:val>
                                        </p:tav>
                                      </p:tavLst>
                                    </p:anim>
                                    <p:anim calcmode="lin" valueType="num">
                                      <p:cBhvr>
                                        <p:cTn id="38" dur="800" decel="100000" fill="hold"/>
                                        <p:tgtEl>
                                          <p:spTgt spid="10"/>
                                        </p:tgtEl>
                                        <p:attrNameLst>
                                          <p:attrName>ppt_y</p:attrName>
                                        </p:attrNameLst>
                                      </p:cBhvr>
                                      <p:tavLst>
                                        <p:tav tm="0">
                                          <p:val>
                                            <p:strVal val="#ppt_y-0.4"/>
                                          </p:val>
                                        </p:tav>
                                        <p:tav tm="100000">
                                          <p:val>
                                            <p:strVal val="#ppt_y+0.1"/>
                                          </p:val>
                                        </p:tav>
                                      </p:tavLst>
                                    </p:anim>
                                    <p:anim calcmode="lin" valueType="num">
                                      <p:cBhvr>
                                        <p:cTn id="39" dur="200" accel="100000" fill="hold">
                                          <p:stCondLst>
                                            <p:cond delay="800"/>
                                          </p:stCondLst>
                                        </p:cTn>
                                        <p:tgtEl>
                                          <p:spTgt spid="10"/>
                                        </p:tgtEl>
                                        <p:attrNameLst>
                                          <p:attrName>ppt_x</p:attrName>
                                        </p:attrNameLst>
                                      </p:cBhvr>
                                      <p:tavLst>
                                        <p:tav tm="0">
                                          <p:val>
                                            <p:strVal val="#ppt_x-0.05"/>
                                          </p:val>
                                        </p:tav>
                                        <p:tav tm="100000">
                                          <p:val>
                                            <p:strVal val="#ppt_x"/>
                                          </p:val>
                                        </p:tav>
                                      </p:tavLst>
                                    </p:anim>
                                    <p:anim calcmode="lin" valueType="num">
                                      <p:cBhvr>
                                        <p:cTn id="40" dur="200" accel="100000" fill="hold">
                                          <p:stCondLst>
                                            <p:cond delay="800"/>
                                          </p:stCondLst>
                                        </p:cTn>
                                        <p:tgtEl>
                                          <p:spTgt spid="1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88640"/>
            <a:ext cx="8784976" cy="646331"/>
          </a:xfrm>
          <a:prstGeom prst="rect">
            <a:avLst/>
          </a:prstGeom>
        </p:spPr>
        <p:txBody>
          <a:bodyPr wrap="square">
            <a:spAutoFit/>
          </a:bodyPr>
          <a:lstStyle/>
          <a:p>
            <a:pPr algn="just"/>
            <a:r>
              <a:rPr lang="fr-FR" dirty="0">
                <a:sym typeface="Wingdings"/>
              </a:rPr>
              <a:t></a:t>
            </a:r>
            <a:r>
              <a:rPr lang="fr-FR" dirty="0"/>
              <a:t> La construction d’un tel graphique permet de déterminer expérimentalement le </a:t>
            </a:r>
            <a:r>
              <a:rPr lang="fr-FR" dirty="0" err="1"/>
              <a:t>pK</a:t>
            </a:r>
            <a:r>
              <a:rPr lang="fr-FR" baseline="-25000" dirty="0" err="1"/>
              <a:t>A</a:t>
            </a:r>
            <a:r>
              <a:rPr lang="fr-FR" dirty="0"/>
              <a:t> d’un couple acido-basique.</a:t>
            </a:r>
          </a:p>
        </p:txBody>
      </p:sp>
      <p:sp>
        <p:nvSpPr>
          <p:cNvPr id="5" name="Rectangle 4"/>
          <p:cNvSpPr/>
          <p:nvPr/>
        </p:nvSpPr>
        <p:spPr>
          <a:xfrm>
            <a:off x="251520" y="908720"/>
            <a:ext cx="8712968" cy="646331"/>
          </a:xfrm>
          <a:prstGeom prst="rect">
            <a:avLst/>
          </a:prstGeom>
        </p:spPr>
        <p:txBody>
          <a:bodyPr wrap="square">
            <a:spAutoFit/>
          </a:bodyPr>
          <a:lstStyle/>
          <a:p>
            <a:pPr algn="just"/>
            <a:r>
              <a:rPr lang="fr-FR" u="sng" dirty="0"/>
              <a:t>Exemple :</a:t>
            </a:r>
            <a:r>
              <a:rPr lang="fr-FR" dirty="0"/>
              <a:t> le diagramme de distribution du couple dioxyde carbone permet de retrouver ses deux </a:t>
            </a:r>
            <a:r>
              <a:rPr lang="fr-FR" dirty="0" err="1"/>
              <a:t>pK</a:t>
            </a:r>
            <a:r>
              <a:rPr lang="fr-FR" baseline="-25000" dirty="0" err="1"/>
              <a:t>A</a:t>
            </a:r>
            <a:r>
              <a:rPr lang="fr-FR" dirty="0"/>
              <a:t> (6,4 et 10,3).</a:t>
            </a:r>
          </a:p>
        </p:txBody>
      </p:sp>
      <p:pic>
        <p:nvPicPr>
          <p:cNvPr id="6" name="il_fi" descr="http://aluttrin.free.fr/Lycee/Contenu%20lycee/sp%E9cialit%E9/Corrections/Ch_3.4_eau_hydrogenocarbonate/Ch_3.2_dosage_eau_prof_fichiers/image027.gif"/>
          <p:cNvPicPr/>
          <p:nvPr/>
        </p:nvPicPr>
        <p:blipFill>
          <a:blip r:embed="rId3" cstate="print"/>
          <a:srcRect t="6684" b="1355"/>
          <a:stretch>
            <a:fillRect/>
          </a:stretch>
        </p:blipFill>
        <p:spPr bwMode="auto">
          <a:xfrm>
            <a:off x="1424339" y="1628800"/>
            <a:ext cx="6295322" cy="3118190"/>
          </a:xfrm>
          <a:prstGeom prst="rect">
            <a:avLst/>
          </a:prstGeom>
          <a:noFill/>
          <a:ln w="9525">
            <a:noFill/>
            <a:miter lim="800000"/>
            <a:headEnd/>
            <a:tailEnd/>
          </a:ln>
        </p:spPr>
      </p:pic>
      <p:sp>
        <p:nvSpPr>
          <p:cNvPr id="9" name="Rectangle 8"/>
          <p:cNvSpPr/>
          <p:nvPr/>
        </p:nvSpPr>
        <p:spPr>
          <a:xfrm>
            <a:off x="251520" y="4643844"/>
            <a:ext cx="3421642" cy="369332"/>
          </a:xfrm>
          <a:prstGeom prst="rect">
            <a:avLst/>
          </a:prstGeom>
        </p:spPr>
        <p:txBody>
          <a:bodyPr wrap="none">
            <a:spAutoFit/>
          </a:bodyPr>
          <a:lstStyle/>
          <a:p>
            <a:r>
              <a:rPr lang="fr-FR" u="sng" dirty="0"/>
              <a:t>Exercices :</a:t>
            </a:r>
            <a:r>
              <a:rPr lang="fr-FR" dirty="0"/>
              <a:t> n°25 p197 et n°32 p198</a:t>
            </a:r>
          </a:p>
        </p:txBody>
      </p:sp>
      <p:sp>
        <p:nvSpPr>
          <p:cNvPr id="20" name="Rectangle 19"/>
          <p:cNvSpPr/>
          <p:nvPr/>
        </p:nvSpPr>
        <p:spPr>
          <a:xfrm>
            <a:off x="179512" y="5013176"/>
            <a:ext cx="3215111" cy="369332"/>
          </a:xfrm>
          <a:prstGeom prst="rect">
            <a:avLst/>
          </a:prstGeom>
        </p:spPr>
        <p:txBody>
          <a:bodyPr wrap="none">
            <a:spAutoFit/>
          </a:bodyPr>
          <a:lstStyle/>
          <a:p>
            <a:pPr marL="342900" indent="-342900"/>
            <a:r>
              <a:rPr lang="fr-FR" dirty="0">
                <a:solidFill>
                  <a:srgbClr val="0070C0"/>
                </a:solidFill>
                <a:uFill>
                  <a:solidFill>
                    <a:srgbClr val="FF0000"/>
                  </a:solidFill>
                </a:uFill>
              </a:rPr>
              <a:t>2.3. </a:t>
            </a:r>
            <a:r>
              <a:rPr lang="fr-FR" u="sng" dirty="0">
                <a:solidFill>
                  <a:srgbClr val="0070C0"/>
                </a:solidFill>
                <a:uFill>
                  <a:solidFill>
                    <a:srgbClr val="FF0000"/>
                  </a:solidFill>
                </a:uFill>
              </a:rPr>
              <a:t>Le produit ionique de l’eau</a:t>
            </a:r>
          </a:p>
        </p:txBody>
      </p:sp>
      <p:sp>
        <p:nvSpPr>
          <p:cNvPr id="3" name="ZoneTexte 2">
            <a:extLst>
              <a:ext uri="{FF2B5EF4-FFF2-40B4-BE49-F238E27FC236}">
                <a16:creationId xmlns:a16="http://schemas.microsoft.com/office/drawing/2014/main" id="{E7B6C52A-B710-CFEB-6BDE-4A9314458B14}"/>
              </a:ext>
            </a:extLst>
          </p:cNvPr>
          <p:cNvSpPr txBox="1"/>
          <p:nvPr/>
        </p:nvSpPr>
        <p:spPr>
          <a:xfrm>
            <a:off x="156154" y="5382508"/>
            <a:ext cx="8808333" cy="646331"/>
          </a:xfrm>
          <a:prstGeom prst="rect">
            <a:avLst/>
          </a:prstGeom>
          <a:noFill/>
        </p:spPr>
        <p:txBody>
          <a:bodyPr wrap="square">
            <a:spAutoFit/>
          </a:bodyPr>
          <a:lstStyle/>
          <a:p>
            <a:pPr algn="just"/>
            <a:r>
              <a:rPr lang="fr-FR" sz="1800" dirty="0">
                <a:effectLst/>
                <a:latin typeface="Calibri" panose="020F0502020204030204" pitchFamily="34" charset="0"/>
                <a:ea typeface="Calibri" panose="020F0502020204030204" pitchFamily="34" charset="0"/>
              </a:rPr>
              <a:t>Dans l’eau et dans toute solution aqueuse se produit une transformation limitée appelée « </a:t>
            </a:r>
            <a:r>
              <a:rPr lang="fr-FR" sz="1800" b="1" dirty="0">
                <a:effectLst/>
                <a:latin typeface="Calibri" panose="020F0502020204030204" pitchFamily="34" charset="0"/>
                <a:ea typeface="Calibri" panose="020F0502020204030204" pitchFamily="34" charset="0"/>
              </a:rPr>
              <a:t>autoprotolyse de l’eau</a:t>
            </a:r>
            <a:r>
              <a:rPr lang="fr-FR" sz="1800" dirty="0">
                <a:effectLst/>
                <a:latin typeface="Calibri" panose="020F0502020204030204" pitchFamily="34" charset="0"/>
                <a:ea typeface="Calibri" panose="020F0502020204030204" pitchFamily="34" charset="0"/>
              </a:rPr>
              <a:t> », dont l’équation chimique est la suivante :</a:t>
            </a:r>
            <a:endParaRPr lang="fr-FR" dirty="0"/>
          </a:p>
        </p:txBody>
      </p:sp>
      <p:sp>
        <p:nvSpPr>
          <p:cNvPr id="10" name="ZoneTexte 9">
            <a:extLst>
              <a:ext uri="{FF2B5EF4-FFF2-40B4-BE49-F238E27FC236}">
                <a16:creationId xmlns:a16="http://schemas.microsoft.com/office/drawing/2014/main" id="{DEADF5DA-3A85-315F-695D-4F8F0F66FAB9}"/>
              </a:ext>
            </a:extLst>
          </p:cNvPr>
          <p:cNvSpPr txBox="1"/>
          <p:nvPr/>
        </p:nvSpPr>
        <p:spPr>
          <a:xfrm>
            <a:off x="2725982" y="6167338"/>
            <a:ext cx="3692036" cy="461665"/>
          </a:xfrm>
          <a:prstGeom prst="rect">
            <a:avLst/>
          </a:prstGeom>
          <a:noFill/>
        </p:spPr>
        <p:txBody>
          <a:bodyPr wrap="square">
            <a:spAutoFit/>
          </a:bodyPr>
          <a:lstStyle/>
          <a:p>
            <a:r>
              <a:rPr kumimoji="0" lang="fr-FR" altLang="fr-FR" sz="24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2 H</a:t>
            </a:r>
            <a:r>
              <a:rPr kumimoji="0" lang="fr-FR" altLang="fr-FR" sz="2400" b="0" i="0" u="none" strike="noStrike" cap="none" normalizeH="0" baseline="-30000" dirty="0">
                <a:ln>
                  <a:noFill/>
                </a:ln>
                <a:solidFill>
                  <a:schemeClr val="tx1"/>
                </a:solidFill>
                <a:effectLst/>
                <a:latin typeface="Arial" panose="020B0604020202020204" pitchFamily="34" charset="0"/>
                <a:ea typeface="Calibri" panose="020F0502020204030204" pitchFamily="34" charset="0"/>
              </a:rPr>
              <a:t>2</a:t>
            </a:r>
            <a:r>
              <a:rPr kumimoji="0" lang="fr-FR" altLang="fr-FR" sz="24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O</a:t>
            </a:r>
            <a:r>
              <a:rPr kumimoji="0" lang="fr-FR" altLang="fr-FR" sz="2400" b="0" i="0" u="none" strike="noStrike" cap="none" normalizeH="0" baseline="-30000" dirty="0">
                <a:ln>
                  <a:noFill/>
                </a:ln>
                <a:solidFill>
                  <a:schemeClr val="tx1"/>
                </a:solidFill>
                <a:effectLst/>
                <a:latin typeface="Arial" panose="020B0604020202020204" pitchFamily="34" charset="0"/>
                <a:ea typeface="Calibri" panose="020F0502020204030204" pitchFamily="34" charset="0"/>
              </a:rPr>
              <a:t>(ℓ)</a:t>
            </a:r>
            <a:r>
              <a:rPr kumimoji="0" lang="fr-FR" altLang="fr-FR" sz="24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 </a:t>
            </a:r>
            <a:r>
              <a:rPr kumimoji="0" lang="fr-FR" altLang="fr-FR"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sym typeface="Wingdings 3" panose="05040102010807070707" pitchFamily="18" charset="2"/>
              </a:rPr>
              <a:t></a:t>
            </a:r>
            <a:r>
              <a:rPr kumimoji="0" lang="fr-FR" altLang="fr-FR" sz="2400" b="0" i="0" u="none" strike="noStrike" cap="none" normalizeH="0" baseline="0" dirty="0">
                <a:ln>
                  <a:noFill/>
                </a:ln>
                <a:solidFill>
                  <a:schemeClr val="tx1"/>
                </a:solidFill>
                <a:effectLst/>
                <a:ea typeface="Calibri" panose="020F0502020204030204" pitchFamily="34" charset="0"/>
              </a:rPr>
              <a:t> H</a:t>
            </a:r>
            <a:r>
              <a:rPr kumimoji="0" lang="fr-FR" altLang="fr-FR" sz="1600" b="0" i="0" u="none" strike="noStrike" cap="none" normalizeH="0" baseline="-30000" dirty="0">
                <a:ln>
                  <a:noFill/>
                </a:ln>
                <a:solidFill>
                  <a:schemeClr val="tx1"/>
                </a:solidFill>
                <a:effectLst/>
                <a:latin typeface="Arial Unicode MS"/>
                <a:ea typeface="Calibri" panose="020F0502020204030204" pitchFamily="34" charset="0"/>
                <a:cs typeface="Courier New" panose="02070309020205020404" pitchFamily="49" charset="0"/>
                <a:sym typeface="Wingdings 3" panose="05040102010807070707" pitchFamily="18" charset="2"/>
              </a:rPr>
              <a:t>3</a:t>
            </a:r>
            <a:r>
              <a:rPr kumimoji="0" lang="fr-FR" altLang="fr-FR" sz="2400" b="0" i="0" u="none" strike="noStrike" cap="none" normalizeH="0" baseline="0" dirty="0">
                <a:ln>
                  <a:noFill/>
                </a:ln>
                <a:solidFill>
                  <a:schemeClr val="tx1"/>
                </a:solidFill>
                <a:effectLst/>
                <a:ea typeface="Calibri" panose="020F0502020204030204" pitchFamily="34" charset="0"/>
                <a:sym typeface="Wingdings 3" panose="05040102010807070707" pitchFamily="18" charset="2"/>
              </a:rPr>
              <a:t>O</a:t>
            </a:r>
            <a:r>
              <a:rPr kumimoji="0" lang="fr-FR" altLang="fr-FR" sz="2400" b="0" i="0" u="none" strike="noStrike" cap="none" normalizeH="0" baseline="3000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sym typeface="Wingdings 3" panose="05040102010807070707" pitchFamily="18" charset="2"/>
              </a:rPr>
              <a:t>+</a:t>
            </a:r>
            <a:r>
              <a:rPr kumimoji="0" lang="fr-FR" altLang="fr-FR" sz="2400" b="0" i="0" u="none" strike="noStrike" cap="none" normalizeH="0" baseline="-3000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sym typeface="Wingdings 3" panose="05040102010807070707" pitchFamily="18" charset="2"/>
              </a:rPr>
              <a:t>(</a:t>
            </a:r>
            <a:r>
              <a:rPr kumimoji="0" lang="fr-FR" altLang="fr-FR" sz="2400" b="0"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sym typeface="Wingdings 3" panose="05040102010807070707" pitchFamily="18" charset="2"/>
              </a:rPr>
              <a:t>aq</a:t>
            </a:r>
            <a:r>
              <a:rPr kumimoji="0" lang="fr-FR" altLang="fr-FR" sz="2400" b="0" i="0" u="none" strike="noStrike" cap="none" normalizeH="0" baseline="-3000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sym typeface="Wingdings 3" panose="05040102010807070707" pitchFamily="18" charset="2"/>
              </a:rPr>
              <a:t>)</a:t>
            </a:r>
            <a:r>
              <a:rPr kumimoji="0" lang="fr-FR" altLang="fr-FR"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sym typeface="Wingdings 3" panose="05040102010807070707" pitchFamily="18" charset="2"/>
              </a:rPr>
              <a:t> + HO¯</a:t>
            </a:r>
            <a:r>
              <a:rPr kumimoji="0" lang="fr-FR" altLang="fr-FR" sz="2400" b="0" i="0" u="none" strike="noStrike" cap="none" normalizeH="0" baseline="-3000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sym typeface="Wingdings 3" panose="05040102010807070707" pitchFamily="18" charset="2"/>
              </a:rPr>
              <a:t>(</a:t>
            </a:r>
            <a:r>
              <a:rPr kumimoji="0" lang="fr-FR" altLang="fr-FR" sz="2400" b="0"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sym typeface="Wingdings 3" panose="05040102010807070707" pitchFamily="18" charset="2"/>
              </a:rPr>
              <a:t>aq</a:t>
            </a:r>
            <a:r>
              <a:rPr kumimoji="0" lang="fr-FR" altLang="fr-FR" sz="2400" b="0" i="0" u="none" strike="noStrike" cap="none" normalizeH="0" baseline="-3000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sym typeface="Wingdings 3" panose="05040102010807070707" pitchFamily="18" charset="2"/>
              </a:rPr>
              <a:t>)</a:t>
            </a:r>
            <a:endParaRPr lang="fr-FR"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800" decel="100000"/>
                                        <p:tgtEl>
                                          <p:spTgt spid="6"/>
                                        </p:tgtEl>
                                      </p:cBhvr>
                                    </p:animEffect>
                                    <p:anim calcmode="lin" valueType="num">
                                      <p:cBhvr>
                                        <p:cTn id="13" dur="800" decel="100000" fill="hold"/>
                                        <p:tgtEl>
                                          <p:spTgt spid="6"/>
                                        </p:tgtEl>
                                        <p:attrNameLst>
                                          <p:attrName>style.rotation</p:attrName>
                                        </p:attrNameLst>
                                      </p:cBhvr>
                                      <p:tavLst>
                                        <p:tav tm="0">
                                          <p:val>
                                            <p:fltVal val="-90"/>
                                          </p:val>
                                        </p:tav>
                                        <p:tav tm="100000">
                                          <p:val>
                                            <p:fltVal val="0"/>
                                          </p:val>
                                        </p:tav>
                                      </p:tavLst>
                                    </p:anim>
                                    <p:anim calcmode="lin" valueType="num">
                                      <p:cBhvr>
                                        <p:cTn id="14" dur="800" decel="100000" fill="hold"/>
                                        <p:tgtEl>
                                          <p:spTgt spid="6"/>
                                        </p:tgtEl>
                                        <p:attrNameLst>
                                          <p:attrName>ppt_x</p:attrName>
                                        </p:attrNameLst>
                                      </p:cBhvr>
                                      <p:tavLst>
                                        <p:tav tm="0">
                                          <p:val>
                                            <p:strVal val="#ppt_x+0.4"/>
                                          </p:val>
                                        </p:tav>
                                        <p:tav tm="100000">
                                          <p:val>
                                            <p:strVal val="#ppt_x-0.05"/>
                                          </p:val>
                                        </p:tav>
                                      </p:tavLst>
                                    </p:anim>
                                    <p:anim calcmode="lin" valueType="num">
                                      <p:cBhvr>
                                        <p:cTn id="15" dur="800" decel="100000" fill="hold"/>
                                        <p:tgtEl>
                                          <p:spTgt spid="6"/>
                                        </p:tgtEl>
                                        <p:attrNameLst>
                                          <p:attrName>ppt_y</p:attrName>
                                        </p:attrNameLst>
                                      </p:cBhvr>
                                      <p:tavLst>
                                        <p:tav tm="0">
                                          <p:val>
                                            <p:strVal val="#ppt_y-0.4"/>
                                          </p:val>
                                        </p:tav>
                                        <p:tav tm="100000">
                                          <p:val>
                                            <p:strVal val="#ppt_y+0.1"/>
                                          </p:val>
                                        </p:tav>
                                      </p:tavLst>
                                    </p:anim>
                                    <p:anim calcmode="lin" valueType="num">
                                      <p:cBhvr>
                                        <p:cTn id="16"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7"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slide(fromBottom)">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0-#ppt_w/2"/>
                                          </p:val>
                                        </p:tav>
                                        <p:tav tm="100000">
                                          <p:val>
                                            <p:strVal val="#ppt_x"/>
                                          </p:val>
                                        </p:tav>
                                      </p:tavLst>
                                    </p:anim>
                                    <p:anim calcmode="lin" valueType="num">
                                      <p:cBhvr additive="base">
                                        <p:cTn id="2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1" presetClass="entr" presetSubtype="0" fill="hold" grpId="0" nodeType="clickEffect">
                                  <p:stCondLst>
                                    <p:cond delay="0"/>
                                  </p:stCondLst>
                                  <p:iterate type="lt">
                                    <p:tmPct val="10000"/>
                                  </p:iterate>
                                  <p:childTnLst>
                                    <p:set>
                                      <p:cBhvr>
                                        <p:cTn id="32" dur="1" fill="hold">
                                          <p:stCondLst>
                                            <p:cond delay="0"/>
                                          </p:stCondLst>
                                        </p:cTn>
                                        <p:tgtEl>
                                          <p:spTgt spid="3"/>
                                        </p:tgtEl>
                                        <p:attrNameLst>
                                          <p:attrName>style.visibility</p:attrName>
                                        </p:attrNameLst>
                                      </p:cBhvr>
                                      <p:to>
                                        <p:strVal val="visible"/>
                                      </p:to>
                                    </p:set>
                                    <p:anim calcmode="lin" valueType="num">
                                      <p:cBhvr>
                                        <p:cTn id="33"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3"/>
                                        </p:tgtEl>
                                        <p:attrNameLst>
                                          <p:attrName>ppt_y</p:attrName>
                                        </p:attrNameLst>
                                      </p:cBhvr>
                                      <p:tavLst>
                                        <p:tav tm="0">
                                          <p:val>
                                            <p:strVal val="#ppt_y"/>
                                          </p:val>
                                        </p:tav>
                                        <p:tav tm="100000">
                                          <p:val>
                                            <p:strVal val="#ppt_y"/>
                                          </p:val>
                                        </p:tav>
                                      </p:tavLst>
                                    </p:anim>
                                    <p:anim calcmode="lin" valueType="num">
                                      <p:cBhvr>
                                        <p:cTn id="35"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30"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800" decel="100000"/>
                                        <p:tgtEl>
                                          <p:spTgt spid="10"/>
                                        </p:tgtEl>
                                      </p:cBhvr>
                                    </p:animEffect>
                                    <p:anim calcmode="lin" valueType="num">
                                      <p:cBhvr>
                                        <p:cTn id="43" dur="800" decel="100000" fill="hold"/>
                                        <p:tgtEl>
                                          <p:spTgt spid="10"/>
                                        </p:tgtEl>
                                        <p:attrNameLst>
                                          <p:attrName>style.rotation</p:attrName>
                                        </p:attrNameLst>
                                      </p:cBhvr>
                                      <p:tavLst>
                                        <p:tav tm="0">
                                          <p:val>
                                            <p:fltVal val="-90"/>
                                          </p:val>
                                        </p:tav>
                                        <p:tav tm="100000">
                                          <p:val>
                                            <p:fltVal val="0"/>
                                          </p:val>
                                        </p:tav>
                                      </p:tavLst>
                                    </p:anim>
                                    <p:anim calcmode="lin" valueType="num">
                                      <p:cBhvr>
                                        <p:cTn id="44" dur="800" decel="100000" fill="hold"/>
                                        <p:tgtEl>
                                          <p:spTgt spid="10"/>
                                        </p:tgtEl>
                                        <p:attrNameLst>
                                          <p:attrName>ppt_x</p:attrName>
                                        </p:attrNameLst>
                                      </p:cBhvr>
                                      <p:tavLst>
                                        <p:tav tm="0">
                                          <p:val>
                                            <p:strVal val="#ppt_x+0.4"/>
                                          </p:val>
                                        </p:tav>
                                        <p:tav tm="100000">
                                          <p:val>
                                            <p:strVal val="#ppt_x-0.05"/>
                                          </p:val>
                                        </p:tav>
                                      </p:tavLst>
                                    </p:anim>
                                    <p:anim calcmode="lin" valueType="num">
                                      <p:cBhvr>
                                        <p:cTn id="45" dur="800" decel="100000" fill="hold"/>
                                        <p:tgtEl>
                                          <p:spTgt spid="10"/>
                                        </p:tgtEl>
                                        <p:attrNameLst>
                                          <p:attrName>ppt_y</p:attrName>
                                        </p:attrNameLst>
                                      </p:cBhvr>
                                      <p:tavLst>
                                        <p:tav tm="0">
                                          <p:val>
                                            <p:strVal val="#ppt_y-0.4"/>
                                          </p:val>
                                        </p:tav>
                                        <p:tav tm="100000">
                                          <p:val>
                                            <p:strVal val="#ppt_y+0.1"/>
                                          </p:val>
                                        </p:tav>
                                      </p:tavLst>
                                    </p:anim>
                                    <p:anim calcmode="lin" valueType="num">
                                      <p:cBhvr>
                                        <p:cTn id="46" dur="200" accel="100000" fill="hold">
                                          <p:stCondLst>
                                            <p:cond delay="800"/>
                                          </p:stCondLst>
                                        </p:cTn>
                                        <p:tgtEl>
                                          <p:spTgt spid="10"/>
                                        </p:tgtEl>
                                        <p:attrNameLst>
                                          <p:attrName>ppt_x</p:attrName>
                                        </p:attrNameLst>
                                      </p:cBhvr>
                                      <p:tavLst>
                                        <p:tav tm="0">
                                          <p:val>
                                            <p:strVal val="#ppt_x-0.05"/>
                                          </p:val>
                                        </p:tav>
                                        <p:tav tm="100000">
                                          <p:val>
                                            <p:strVal val="#ppt_x"/>
                                          </p:val>
                                        </p:tav>
                                      </p:tavLst>
                                    </p:anim>
                                    <p:anim calcmode="lin" valueType="num">
                                      <p:cBhvr>
                                        <p:cTn id="47" dur="200" accel="100000" fill="hold">
                                          <p:stCondLst>
                                            <p:cond delay="800"/>
                                          </p:stCondLst>
                                        </p:cTn>
                                        <p:tgtEl>
                                          <p:spTgt spid="1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20" grpId="0"/>
      <p:bldP spid="3"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11"/>
          <p:cNvGraphicFramePr>
            <a:graphicFrameLocks noChangeAspect="1"/>
          </p:cNvGraphicFramePr>
          <p:nvPr>
            <p:extLst>
              <p:ext uri="{D42A27DB-BD31-4B8C-83A1-F6EECF244321}">
                <p14:modId xmlns:p14="http://schemas.microsoft.com/office/powerpoint/2010/main" val="1189093001"/>
              </p:ext>
            </p:extLst>
          </p:nvPr>
        </p:nvGraphicFramePr>
        <p:xfrm>
          <a:off x="316327" y="2122984"/>
          <a:ext cx="8511346" cy="864096"/>
        </p:xfrm>
        <a:graphic>
          <a:graphicData uri="http://schemas.openxmlformats.org/presentationml/2006/ole">
            <mc:AlternateContent xmlns:mc="http://schemas.openxmlformats.org/markup-compatibility/2006">
              <mc:Choice xmlns:v="urn:schemas-microsoft-com:vml" Requires="v">
                <p:oleObj name="Equation" r:id="rId2" imgW="5626100" imgH="584200" progId="Equation.DSMT4">
                  <p:embed/>
                </p:oleObj>
              </mc:Choice>
              <mc:Fallback>
                <p:oleObj name="Equation" r:id="rId2" imgW="5626100" imgH="584200" progId="Equation.DSMT4">
                  <p:embed/>
                  <p:pic>
                    <p:nvPicPr>
                      <p:cNvPr id="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327" y="2122984"/>
                        <a:ext cx="8511346" cy="8640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7"/>
          <p:cNvSpPr/>
          <p:nvPr/>
        </p:nvSpPr>
        <p:spPr>
          <a:xfrm>
            <a:off x="251520" y="3060829"/>
            <a:ext cx="8784976" cy="646331"/>
          </a:xfrm>
          <a:prstGeom prst="rect">
            <a:avLst/>
          </a:prstGeom>
        </p:spPr>
        <p:txBody>
          <a:bodyPr wrap="square">
            <a:spAutoFit/>
          </a:bodyPr>
          <a:lstStyle/>
          <a:p>
            <a:pPr algn="just">
              <a:buFont typeface="Wingdings" pitchFamily="2" charset="2"/>
              <a:buChar char="§"/>
            </a:pPr>
            <a:r>
              <a:rPr lang="fr-FR" dirty="0"/>
              <a:t>  </a:t>
            </a:r>
            <a:r>
              <a:rPr lang="fr-FR" dirty="0">
                <a:solidFill>
                  <a:srgbClr val="FF0000"/>
                </a:solidFill>
              </a:rPr>
              <a:t>Le </a:t>
            </a:r>
            <a:r>
              <a:rPr lang="fr-FR" b="1" dirty="0" err="1">
                <a:solidFill>
                  <a:srgbClr val="FF0000"/>
                </a:solidFill>
              </a:rPr>
              <a:t>pK</a:t>
            </a:r>
            <a:r>
              <a:rPr lang="fr-FR" b="1" baseline="-25000" dirty="0" err="1">
                <a:solidFill>
                  <a:srgbClr val="FF0000"/>
                </a:solidFill>
              </a:rPr>
              <a:t>e</a:t>
            </a:r>
            <a:r>
              <a:rPr lang="fr-FR" dirty="0">
                <a:solidFill>
                  <a:srgbClr val="FF0000"/>
                </a:solidFill>
              </a:rPr>
              <a:t> de l’eau est une grandeur, sans dimension, qui dépend de la température et définie par :</a:t>
            </a:r>
          </a:p>
        </p:txBody>
      </p:sp>
      <p:sp>
        <p:nvSpPr>
          <p:cNvPr id="9" name="Rectangle 8"/>
          <p:cNvSpPr/>
          <p:nvPr/>
        </p:nvSpPr>
        <p:spPr>
          <a:xfrm>
            <a:off x="3853053" y="3635152"/>
            <a:ext cx="1437894" cy="369332"/>
          </a:xfrm>
          <a:prstGeom prst="rect">
            <a:avLst/>
          </a:prstGeom>
        </p:spPr>
        <p:txBody>
          <a:bodyPr wrap="none">
            <a:spAutoFit/>
          </a:bodyPr>
          <a:lstStyle/>
          <a:p>
            <a:r>
              <a:rPr lang="fr-FR" b="1" dirty="0" err="1">
                <a:solidFill>
                  <a:srgbClr val="FF0000"/>
                </a:solidFill>
              </a:rPr>
              <a:t>pK</a:t>
            </a:r>
            <a:r>
              <a:rPr lang="fr-FR" b="1" baseline="-25000" dirty="0" err="1">
                <a:solidFill>
                  <a:srgbClr val="FF0000"/>
                </a:solidFill>
              </a:rPr>
              <a:t>e</a:t>
            </a:r>
            <a:r>
              <a:rPr lang="fr-FR" b="1" dirty="0">
                <a:solidFill>
                  <a:srgbClr val="FF0000"/>
                </a:solidFill>
              </a:rPr>
              <a:t> = – log </a:t>
            </a:r>
            <a:r>
              <a:rPr lang="fr-FR" b="1" dirty="0" err="1">
                <a:solidFill>
                  <a:srgbClr val="FF0000"/>
                </a:solidFill>
              </a:rPr>
              <a:t>K</a:t>
            </a:r>
            <a:r>
              <a:rPr lang="fr-FR" b="1" baseline="-25000" dirty="0" err="1">
                <a:solidFill>
                  <a:srgbClr val="FF0000"/>
                </a:solidFill>
              </a:rPr>
              <a:t>e</a:t>
            </a:r>
            <a:endParaRPr lang="fr-FR" dirty="0">
              <a:solidFill>
                <a:srgbClr val="FF0000"/>
              </a:solidFill>
            </a:endParaRPr>
          </a:p>
        </p:txBody>
      </p:sp>
      <p:sp>
        <p:nvSpPr>
          <p:cNvPr id="11" name="Rectangle 10"/>
          <p:cNvSpPr/>
          <p:nvPr/>
        </p:nvSpPr>
        <p:spPr>
          <a:xfrm>
            <a:off x="251520" y="4140949"/>
            <a:ext cx="8712968" cy="1600438"/>
          </a:xfrm>
          <a:prstGeom prst="rect">
            <a:avLst/>
          </a:prstGeom>
        </p:spPr>
        <p:txBody>
          <a:bodyPr wrap="square">
            <a:spAutoFit/>
          </a:bodyPr>
          <a:lstStyle/>
          <a:p>
            <a:pPr algn="just"/>
            <a:r>
              <a:rPr lang="fr-FR" u="sng" dirty="0"/>
              <a:t>Remarques :</a:t>
            </a:r>
          </a:p>
          <a:p>
            <a:pPr algn="just"/>
            <a:endParaRPr lang="fr-FR" sz="800" u="sng" dirty="0"/>
          </a:p>
          <a:p>
            <a:pPr marL="285750" indent="-285750" algn="just">
              <a:buFont typeface="Arial" panose="020B0604020202020204" pitchFamily="34" charset="0"/>
              <a:buChar char="•"/>
            </a:pPr>
            <a:r>
              <a:rPr lang="fr-FR" b="1" dirty="0"/>
              <a:t>À 25°C</a:t>
            </a:r>
            <a:r>
              <a:rPr lang="fr-FR" dirty="0"/>
              <a:t>, quelle que soit la concentration des ions oxonium, on aura toujours : </a:t>
            </a:r>
          </a:p>
          <a:p>
            <a:pPr algn="just"/>
            <a:endParaRPr lang="fr-FR" sz="1000" dirty="0"/>
          </a:p>
          <a:p>
            <a:pPr algn="ctr"/>
            <a:r>
              <a:rPr lang="fr-FR" b="1" dirty="0" err="1"/>
              <a:t>K</a:t>
            </a:r>
            <a:r>
              <a:rPr lang="fr-FR" b="1" baseline="-25000" dirty="0" err="1"/>
              <a:t>e</a:t>
            </a:r>
            <a:r>
              <a:rPr lang="fr-FR" b="1" dirty="0"/>
              <a:t> = 1,0 </a:t>
            </a:r>
            <a:r>
              <a:rPr lang="fr-FR" b="1" dirty="0">
                <a:sym typeface="Symbol"/>
              </a:rPr>
              <a:t></a:t>
            </a:r>
            <a:r>
              <a:rPr lang="fr-FR" b="1" dirty="0"/>
              <a:t> 10</a:t>
            </a:r>
            <a:r>
              <a:rPr lang="fr-FR" b="1" baseline="30000" dirty="0"/>
              <a:t>–14</a:t>
            </a:r>
            <a:r>
              <a:rPr lang="fr-FR" dirty="0"/>
              <a:t> soit </a:t>
            </a:r>
            <a:r>
              <a:rPr lang="fr-FR" b="1" dirty="0" err="1"/>
              <a:t>pK</a:t>
            </a:r>
            <a:r>
              <a:rPr lang="fr-FR" b="1" baseline="-25000" dirty="0" err="1"/>
              <a:t>e</a:t>
            </a:r>
            <a:r>
              <a:rPr lang="fr-FR" b="1" dirty="0"/>
              <a:t> = 14</a:t>
            </a:r>
          </a:p>
          <a:p>
            <a:endParaRPr lang="fr-FR" sz="800" dirty="0"/>
          </a:p>
          <a:p>
            <a:pPr marL="285750" indent="-285750">
              <a:buFont typeface="Arial" panose="020B0604020202020204" pitchFamily="34" charset="0"/>
              <a:buChar char="•"/>
            </a:pPr>
            <a:r>
              <a:rPr lang="fr-FR" dirty="0"/>
              <a:t>L’analyse dimensionnelle implique qu’en toute rigueur, il faudrait écrire :</a:t>
            </a:r>
          </a:p>
        </p:txBody>
      </p:sp>
      <p:sp>
        <p:nvSpPr>
          <p:cNvPr id="21" name="Rectangle 20"/>
          <p:cNvSpPr/>
          <p:nvPr/>
        </p:nvSpPr>
        <p:spPr>
          <a:xfrm>
            <a:off x="179512" y="1340768"/>
            <a:ext cx="1345176" cy="369332"/>
          </a:xfrm>
          <a:prstGeom prst="rect">
            <a:avLst/>
          </a:prstGeom>
        </p:spPr>
        <p:txBody>
          <a:bodyPr wrap="none">
            <a:spAutoFit/>
          </a:bodyPr>
          <a:lstStyle/>
          <a:p>
            <a:r>
              <a:rPr lang="fr-FR" b="1" u="sng" dirty="0"/>
              <a:t>Définitions :</a:t>
            </a:r>
            <a:endParaRPr lang="fr-FR" u="sng" dirty="0"/>
          </a:p>
        </p:txBody>
      </p:sp>
      <p:sp>
        <p:nvSpPr>
          <p:cNvPr id="22" name="Rectangle 21"/>
          <p:cNvSpPr/>
          <p:nvPr/>
        </p:nvSpPr>
        <p:spPr>
          <a:xfrm>
            <a:off x="251520" y="1710100"/>
            <a:ext cx="8435194" cy="369332"/>
          </a:xfrm>
          <a:prstGeom prst="rect">
            <a:avLst/>
          </a:prstGeom>
        </p:spPr>
        <p:txBody>
          <a:bodyPr wrap="none">
            <a:spAutoFit/>
          </a:bodyPr>
          <a:lstStyle/>
          <a:p>
            <a:pPr algn="just">
              <a:buFont typeface="Wingdings" pitchFamily="2" charset="2"/>
              <a:buChar char="§"/>
            </a:pPr>
            <a:r>
              <a:rPr lang="fr-FR" dirty="0"/>
              <a:t>  </a:t>
            </a:r>
            <a:r>
              <a:rPr lang="fr-FR" dirty="0">
                <a:solidFill>
                  <a:srgbClr val="FF0000"/>
                </a:solidFill>
              </a:rPr>
              <a:t>Le </a:t>
            </a:r>
            <a:r>
              <a:rPr lang="fr-FR" b="1" dirty="0">
                <a:solidFill>
                  <a:srgbClr val="FF0000"/>
                </a:solidFill>
              </a:rPr>
              <a:t>produit ionique de l’eau</a:t>
            </a:r>
            <a:r>
              <a:rPr lang="fr-FR" dirty="0">
                <a:solidFill>
                  <a:srgbClr val="FF0000"/>
                </a:solidFill>
              </a:rPr>
              <a:t> est une grandeur sans dimension, notée </a:t>
            </a:r>
            <a:r>
              <a:rPr lang="fr-FR" b="1" dirty="0" err="1">
                <a:solidFill>
                  <a:srgbClr val="FF0000"/>
                </a:solidFill>
              </a:rPr>
              <a:t>K</a:t>
            </a:r>
            <a:r>
              <a:rPr lang="fr-FR" b="1" baseline="-25000" dirty="0" err="1">
                <a:solidFill>
                  <a:srgbClr val="FF0000"/>
                </a:solidFill>
              </a:rPr>
              <a:t>e</a:t>
            </a:r>
            <a:r>
              <a:rPr lang="fr-FR" dirty="0">
                <a:solidFill>
                  <a:srgbClr val="FF0000"/>
                </a:solidFill>
              </a:rPr>
              <a:t> et définie par :</a:t>
            </a:r>
          </a:p>
        </p:txBody>
      </p:sp>
      <p:sp>
        <p:nvSpPr>
          <p:cNvPr id="3" name="ZoneTexte 2">
            <a:extLst>
              <a:ext uri="{FF2B5EF4-FFF2-40B4-BE49-F238E27FC236}">
                <a16:creationId xmlns:a16="http://schemas.microsoft.com/office/drawing/2014/main" id="{09566D44-87E0-1D48-3D12-EA162E1FABED}"/>
              </a:ext>
            </a:extLst>
          </p:cNvPr>
          <p:cNvSpPr txBox="1"/>
          <p:nvPr/>
        </p:nvSpPr>
        <p:spPr>
          <a:xfrm>
            <a:off x="145036" y="61464"/>
            <a:ext cx="8819452" cy="1046440"/>
          </a:xfrm>
          <a:prstGeom prst="rect">
            <a:avLst/>
          </a:prstGeom>
          <a:noFill/>
        </p:spPr>
        <p:txBody>
          <a:bodyPr wrap="square" rtlCol="0">
            <a:spAutoFit/>
          </a:bodyPr>
          <a:lstStyle/>
          <a:p>
            <a:pPr algn="just"/>
            <a:r>
              <a:rPr lang="fr-FR" sz="1800" dirty="0">
                <a:effectLst/>
                <a:latin typeface="Calibri" panose="020F0502020204030204" pitchFamily="34" charset="0"/>
                <a:ea typeface="Calibri" panose="020F0502020204030204" pitchFamily="34" charset="0"/>
              </a:rPr>
              <a:t>Cette réaction explique la formation des ions oxonium et hydroxyde dans l’eau pure et permet de relier leurs concentrations par une équation, vraie pour toute solution aqueuse :</a:t>
            </a:r>
          </a:p>
          <a:p>
            <a:endParaRPr lang="fr-FR" sz="800" dirty="0">
              <a:latin typeface="Calibri" panose="020F0502020204030204" pitchFamily="34" charset="0"/>
            </a:endParaRPr>
          </a:p>
          <a:p>
            <a:pPr algn="ctr"/>
            <a:r>
              <a:rPr kumimoji="0" lang="fr-FR" altLang="fr-FR" sz="18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[H</a:t>
            </a:r>
            <a:r>
              <a:rPr kumimoji="0" lang="fr-FR" altLang="fr-FR" sz="1400" b="0" i="0" u="none" strike="noStrike" cap="none" normalizeH="0" baseline="-30000" dirty="0">
                <a:ln>
                  <a:noFill/>
                </a:ln>
                <a:solidFill>
                  <a:schemeClr val="tx1"/>
                </a:solidFill>
                <a:effectLst/>
                <a:latin typeface="Arial Unicode MS"/>
                <a:ea typeface="Calibri" panose="020F0502020204030204" pitchFamily="34" charset="0"/>
                <a:cs typeface="Courier New" panose="02070309020205020404" pitchFamily="49" charset="0"/>
              </a:rPr>
              <a:t>3</a:t>
            </a:r>
            <a:r>
              <a:rPr kumimoji="0" lang="fr-FR" altLang="fr-FR" sz="1800" b="0" i="0" u="none" strike="noStrike" cap="none" normalizeH="0" baseline="0" dirty="0">
                <a:ln>
                  <a:noFill/>
                </a:ln>
                <a:solidFill>
                  <a:schemeClr val="tx1"/>
                </a:solidFill>
                <a:effectLst/>
                <a:ea typeface="Calibri" panose="020F0502020204030204" pitchFamily="34" charset="0"/>
              </a:rPr>
              <a:t>O</a:t>
            </a:r>
            <a:r>
              <a:rPr kumimoji="0" lang="fr-FR" altLang="fr-FR" sz="1800" b="0" i="0" u="none" strike="noStrike" cap="none" normalizeH="0" baseline="30000" dirty="0">
                <a:ln>
                  <a:noFill/>
                </a:ln>
                <a:solidFill>
                  <a:schemeClr val="tx1"/>
                </a:solidFill>
                <a:effectLst/>
                <a:latin typeface="Arial" panose="020B0604020202020204" pitchFamily="34" charset="0"/>
                <a:ea typeface="Calibri" panose="020F0502020204030204" pitchFamily="34" charset="0"/>
              </a:rPr>
              <a:t>+</a:t>
            </a:r>
            <a:r>
              <a:rPr kumimoji="0" lang="fr-FR" altLang="fr-FR" sz="18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 × [HO¯] = 10</a:t>
            </a:r>
            <a:r>
              <a:rPr kumimoji="0" lang="fr-FR" altLang="fr-FR" sz="1800" b="0" i="0" u="none" strike="noStrike" cap="none" normalizeH="0" baseline="30000" dirty="0">
                <a:ln>
                  <a:noFill/>
                </a:ln>
                <a:solidFill>
                  <a:schemeClr val="tx1"/>
                </a:solidFill>
                <a:effectLst/>
                <a:latin typeface="Arial" panose="020B0604020202020204" pitchFamily="34" charset="0"/>
                <a:ea typeface="Calibri" panose="020F0502020204030204" pitchFamily="34" charset="0"/>
              </a:rPr>
              <a:t>–14</a:t>
            </a:r>
            <a:r>
              <a:rPr kumimoji="0" lang="fr-FR" altLang="fr-FR" sz="18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 = </a:t>
            </a:r>
            <a:r>
              <a:rPr kumimoji="0" lang="fr-FR" altLang="fr-FR" sz="18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rPr>
              <a:t>K</a:t>
            </a:r>
            <a:r>
              <a:rPr kumimoji="0" lang="fr-FR" altLang="fr-FR" sz="1800" b="0" i="0" u="none" strike="noStrike" cap="none" normalizeH="0" baseline="-30000" dirty="0" err="1">
                <a:ln>
                  <a:noFill/>
                </a:ln>
                <a:solidFill>
                  <a:schemeClr val="tx1"/>
                </a:solidFill>
                <a:effectLst/>
                <a:latin typeface="Arial" panose="020B0604020202020204" pitchFamily="34" charset="0"/>
                <a:ea typeface="Calibri" panose="020F0502020204030204" pitchFamily="34" charset="0"/>
              </a:rPr>
              <a:t>e</a:t>
            </a:r>
            <a:r>
              <a:rPr kumimoji="0" lang="fr-FR" altLang="fr-FR" sz="800" b="0" i="0" u="none" strike="noStrike" cap="none" normalizeH="0" baseline="0" dirty="0">
                <a:ln>
                  <a:noFill/>
                </a:ln>
                <a:solidFill>
                  <a:schemeClr val="tx1"/>
                </a:solidFill>
                <a:effectLst/>
                <a:latin typeface="Arial" panose="020B0604020202020204" pitchFamily="34" charset="0"/>
              </a:rPr>
              <a:t> </a:t>
            </a:r>
            <a:endParaRPr kumimoji="0" lang="fr-FR" altLang="fr-FR" sz="3200" b="0" i="0" u="none" strike="noStrike" cap="none" normalizeH="0" baseline="0" dirty="0">
              <a:ln>
                <a:noFill/>
              </a:ln>
              <a:solidFill>
                <a:schemeClr val="tx1"/>
              </a:solidFill>
              <a:effectLst/>
              <a:latin typeface="Arial" panose="020B0604020202020204" pitchFamily="34" charset="0"/>
            </a:endParaRPr>
          </a:p>
        </p:txBody>
      </p:sp>
      <p:grpSp>
        <p:nvGrpSpPr>
          <p:cNvPr id="2" name="Groupe 1">
            <a:extLst>
              <a:ext uri="{FF2B5EF4-FFF2-40B4-BE49-F238E27FC236}">
                <a16:creationId xmlns:a16="http://schemas.microsoft.com/office/drawing/2014/main" id="{D1C9A186-B2A4-0747-6F6D-F903851D5095}"/>
              </a:ext>
            </a:extLst>
          </p:cNvPr>
          <p:cNvGrpSpPr/>
          <p:nvPr/>
        </p:nvGrpSpPr>
        <p:grpSpPr>
          <a:xfrm>
            <a:off x="3029414" y="5877272"/>
            <a:ext cx="5265937" cy="688073"/>
            <a:chOff x="3029414" y="5877272"/>
            <a:chExt cx="5265937" cy="688073"/>
          </a:xfrm>
        </p:grpSpPr>
        <p:sp>
          <p:nvSpPr>
            <p:cNvPr id="14" name="ZoneTexte 13">
              <a:extLst>
                <a:ext uri="{FF2B5EF4-FFF2-40B4-BE49-F238E27FC236}">
                  <a16:creationId xmlns:a16="http://schemas.microsoft.com/office/drawing/2014/main" id="{525DCFB8-CE02-7C2C-BC78-C99E8EF537B0}"/>
                </a:ext>
              </a:extLst>
            </p:cNvPr>
            <p:cNvSpPr txBox="1"/>
            <p:nvPr/>
          </p:nvSpPr>
          <p:spPr>
            <a:xfrm>
              <a:off x="6084168" y="6036642"/>
              <a:ext cx="2211183" cy="369332"/>
            </a:xfrm>
            <a:prstGeom prst="rect">
              <a:avLst/>
            </a:prstGeom>
            <a:noFill/>
          </p:spPr>
          <p:txBody>
            <a:bodyPr wrap="square">
              <a:spAutoFit/>
            </a:bodyPr>
            <a:lstStyle/>
            <a:p>
              <a:r>
                <a:rPr lang="fr-FR" sz="1800" dirty="0">
                  <a:effectLst/>
                  <a:latin typeface="Calibri" panose="020F0502020204030204" pitchFamily="34" charset="0"/>
                  <a:ea typeface="Calibri" panose="020F0502020204030204" pitchFamily="34" charset="0"/>
                </a:rPr>
                <a:t>(avec </a:t>
              </a:r>
              <a:r>
                <a:rPr lang="fr-FR" sz="1800" i="1" dirty="0">
                  <a:effectLst/>
                  <a:latin typeface="Calibri" panose="020F0502020204030204" pitchFamily="34" charset="0"/>
                  <a:ea typeface="Calibri" panose="020F0502020204030204" pitchFamily="34" charset="0"/>
                </a:rPr>
                <a:t>c</a:t>
              </a:r>
              <a:r>
                <a:rPr lang="fr-FR" sz="1800" baseline="30000" dirty="0">
                  <a:effectLst/>
                  <a:latin typeface="Calibri" panose="020F0502020204030204" pitchFamily="34" charset="0"/>
                  <a:ea typeface="Calibri" panose="020F0502020204030204" pitchFamily="34" charset="0"/>
                </a:rPr>
                <a:t>0</a:t>
              </a:r>
              <a:r>
                <a:rPr lang="fr-FR" sz="1800" dirty="0">
                  <a:effectLst/>
                  <a:latin typeface="Calibri" panose="020F0502020204030204" pitchFamily="34" charset="0"/>
                  <a:ea typeface="Calibri" panose="020F0502020204030204" pitchFamily="34" charset="0"/>
                </a:rPr>
                <a:t> = 1,0 </a:t>
              </a:r>
              <a:r>
                <a:rPr lang="fr-FR" sz="1800" dirty="0" err="1">
                  <a:effectLst/>
                  <a:latin typeface="Calibri" panose="020F0502020204030204" pitchFamily="34" charset="0"/>
                  <a:ea typeface="Calibri" panose="020F0502020204030204" pitchFamily="34" charset="0"/>
                </a:rPr>
                <a:t>mol.L</a:t>
              </a:r>
              <a:r>
                <a:rPr lang="fr-FR" sz="1800" baseline="30000" dirty="0">
                  <a:effectLst/>
                  <a:latin typeface="Calibri" panose="020F0502020204030204" pitchFamily="34" charset="0"/>
                  <a:ea typeface="Calibri" panose="020F0502020204030204" pitchFamily="34" charset="0"/>
                </a:rPr>
                <a:t>–1</a:t>
              </a:r>
              <a:r>
                <a:rPr lang="fr-FR" sz="1800" dirty="0">
                  <a:effectLst/>
                  <a:latin typeface="Calibri" panose="020F0502020204030204" pitchFamily="34" charset="0"/>
                  <a:ea typeface="Calibri" panose="020F0502020204030204" pitchFamily="34" charset="0"/>
                </a:rPr>
                <a:t>)</a:t>
              </a:r>
              <a:endParaRPr lang="fr-FR" dirty="0"/>
            </a:p>
          </p:txBody>
        </p:sp>
        <mc:AlternateContent xmlns:mc="http://schemas.openxmlformats.org/markup-compatibility/2006">
          <mc:Choice xmlns:a14="http://schemas.microsoft.com/office/drawing/2010/main" Requires="a14">
            <p:sp>
              <p:nvSpPr>
                <p:cNvPr id="18" name="ZoneTexte 17">
                  <a:extLst>
                    <a:ext uri="{FF2B5EF4-FFF2-40B4-BE49-F238E27FC236}">
                      <a16:creationId xmlns:a16="http://schemas.microsoft.com/office/drawing/2014/main" id="{A6356A09-A755-BF80-552B-9A7738177854}"/>
                    </a:ext>
                  </a:extLst>
                </p:cNvPr>
                <p:cNvSpPr txBox="1"/>
                <p:nvPr/>
              </p:nvSpPr>
              <p:spPr>
                <a:xfrm>
                  <a:off x="3029414" y="5877272"/>
                  <a:ext cx="2879314" cy="68807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fr-FR" sz="1800" i="1" smtClean="0">
                                <a:effectLst/>
                                <a:latin typeface="Cambria Math" panose="02040503050406030204" pitchFamily="18" charset="0"/>
                              </a:rPr>
                            </m:ctrlPr>
                          </m:sSubPr>
                          <m:e>
                            <m:r>
                              <m:rPr>
                                <m:nor/>
                              </m:rPr>
                              <a:rPr lang="fr-FR" sz="1800">
                                <a:effectLst/>
                                <a:latin typeface="Cambria Math" panose="02040503050406030204" pitchFamily="18" charset="0"/>
                                <a:ea typeface="Calibri" panose="020F0502020204030204" pitchFamily="34" charset="0"/>
                                <a:cs typeface="Calibri" panose="020F0502020204030204" pitchFamily="34" charset="0"/>
                              </a:rPr>
                              <m:t>K</m:t>
                            </m:r>
                          </m:e>
                          <m:sub>
                            <m:r>
                              <m:rPr>
                                <m:sty m:val="p"/>
                              </m:rPr>
                              <a:rPr lang="fr-FR" sz="1800">
                                <a:effectLst/>
                                <a:latin typeface="Cambria Math" panose="02040503050406030204" pitchFamily="18" charset="0"/>
                                <a:ea typeface="Calibri" panose="020F0502020204030204" pitchFamily="34" charset="0"/>
                                <a:cs typeface="Calibri" panose="020F0502020204030204" pitchFamily="34" charset="0"/>
                              </a:rPr>
                              <m:t>e</m:t>
                            </m:r>
                          </m:sub>
                        </m:sSub>
                        <m:r>
                          <a:rPr lang="fr-FR" sz="1800">
                            <a:effectLst/>
                            <a:latin typeface="Cambria Math" panose="02040503050406030204" pitchFamily="18" charset="0"/>
                            <a:ea typeface="Calibri" panose="020F0502020204030204" pitchFamily="34" charset="0"/>
                            <a:cs typeface="Calibri" panose="020F0502020204030204" pitchFamily="34" charset="0"/>
                          </a:rPr>
                          <m:t>=</m:t>
                        </m:r>
                        <m:f>
                          <m:fPr>
                            <m:ctrlPr>
                              <a:rPr lang="fr-FR" sz="1800" i="1">
                                <a:effectLst/>
                                <a:latin typeface="Cambria Math" panose="02040503050406030204" pitchFamily="18" charset="0"/>
                              </a:rPr>
                            </m:ctrlPr>
                          </m:fPr>
                          <m:num>
                            <m:sSub>
                              <m:sSubPr>
                                <m:ctrlPr>
                                  <a:rPr lang="fr-FR" sz="1800" i="1">
                                    <a:effectLst/>
                                    <a:latin typeface="Cambria Math" panose="02040503050406030204" pitchFamily="18" charset="0"/>
                                  </a:rPr>
                                </m:ctrlPr>
                              </m:sSubPr>
                              <m:e>
                                <m:d>
                                  <m:dPr>
                                    <m:begChr m:val="["/>
                                    <m:endChr m:val="]"/>
                                    <m:ctrlPr>
                                      <a:rPr lang="fr-FR" sz="1800" i="1">
                                        <a:effectLst/>
                                        <a:latin typeface="Cambria Math" panose="02040503050406030204" pitchFamily="18" charset="0"/>
                                      </a:rPr>
                                    </m:ctrlPr>
                                  </m:dPr>
                                  <m:e>
                                    <m:sSub>
                                      <m:sSubPr>
                                        <m:ctrlPr>
                                          <a:rPr lang="fr-FR" sz="1800" i="1">
                                            <a:effectLst/>
                                            <a:latin typeface="Cambria Math" panose="02040503050406030204" pitchFamily="18" charset="0"/>
                                          </a:rPr>
                                        </m:ctrlPr>
                                      </m:sSubPr>
                                      <m:e>
                                        <m:r>
                                          <m:rPr>
                                            <m:sty m:val="p"/>
                                          </m:rPr>
                                          <a:rPr lang="fr-FR" sz="1800">
                                            <a:effectLst/>
                                            <a:latin typeface="Cambria Math" panose="02040503050406030204" pitchFamily="18" charset="0"/>
                                            <a:ea typeface="Calibri" panose="020F0502020204030204" pitchFamily="34" charset="0"/>
                                            <a:cs typeface="Calibri" panose="020F0502020204030204" pitchFamily="34" charset="0"/>
                                          </a:rPr>
                                          <m:t>H</m:t>
                                        </m:r>
                                      </m:e>
                                      <m:sub>
                                        <m:r>
                                          <a:rPr lang="fr-FR" sz="1800">
                                            <a:effectLst/>
                                            <a:latin typeface="Cambria Math" panose="02040503050406030204" pitchFamily="18" charset="0"/>
                                            <a:ea typeface="Calibri" panose="020F0502020204030204" pitchFamily="34" charset="0"/>
                                            <a:cs typeface="Calibri" panose="020F0502020204030204" pitchFamily="34" charset="0"/>
                                          </a:rPr>
                                          <m:t>3</m:t>
                                        </m:r>
                                      </m:sub>
                                    </m:sSub>
                                    <m:sSup>
                                      <m:sSupPr>
                                        <m:ctrlPr>
                                          <a:rPr lang="fr-FR" sz="1800" i="1">
                                            <a:effectLst/>
                                            <a:latin typeface="Cambria Math" panose="02040503050406030204" pitchFamily="18" charset="0"/>
                                            <a:cs typeface="Times New Roman" panose="02020603050405020304" pitchFamily="18" charset="0"/>
                                          </a:rPr>
                                        </m:ctrlPr>
                                      </m:sSupPr>
                                      <m:e>
                                        <m:r>
                                          <m:rPr>
                                            <m:sty m:val="p"/>
                                          </m:rPr>
                                          <a:rPr lang="fr-FR" sz="1800">
                                            <a:effectLst/>
                                            <a:latin typeface="Cambria Math" panose="02040503050406030204" pitchFamily="18" charset="0"/>
                                            <a:ea typeface="Calibri" panose="020F0502020204030204" pitchFamily="34" charset="0"/>
                                            <a:cs typeface="Calibri" panose="020F0502020204030204" pitchFamily="34" charset="0"/>
                                          </a:rPr>
                                          <m:t>O</m:t>
                                        </m:r>
                                      </m:e>
                                      <m:sup>
                                        <m:r>
                                          <a:rPr lang="fr-FR" sz="1800" i="1">
                                            <a:effectLst/>
                                            <a:latin typeface="Cambria Math" panose="02040503050406030204" pitchFamily="18" charset="0"/>
                                            <a:ea typeface="Calibri" panose="020F0502020204030204" pitchFamily="34" charset="0"/>
                                            <a:cs typeface="Calibri" panose="020F0502020204030204" pitchFamily="34" charset="0"/>
                                          </a:rPr>
                                          <m:t>+</m:t>
                                        </m:r>
                                      </m:sup>
                                    </m:sSup>
                                  </m:e>
                                </m:d>
                              </m:e>
                              <m:sub>
                                <m:r>
                                  <m:rPr>
                                    <m:nor/>
                                  </m:rPr>
                                  <a:rPr lang="fr-FR" sz="1800">
                                    <a:effectLst/>
                                    <a:latin typeface="Calibri" panose="020F0502020204030204" pitchFamily="34" charset="0"/>
                                    <a:ea typeface="Calibri" panose="020F0502020204030204" pitchFamily="34" charset="0"/>
                                  </a:rPr>
                                  <m:t>é</m:t>
                                </m:r>
                                <m:r>
                                  <m:rPr>
                                    <m:nor/>
                                  </m:rPr>
                                  <a:rPr lang="fr-FR" sz="1800">
                                    <a:effectLst/>
                                    <a:latin typeface="Cambria Math" panose="02040503050406030204" pitchFamily="18" charset="0"/>
                                    <a:ea typeface="Calibri" panose="020F0502020204030204" pitchFamily="34" charset="0"/>
                                    <a:cs typeface="Calibri" panose="020F0502020204030204" pitchFamily="34" charset="0"/>
                                  </a:rPr>
                                  <m:t>q</m:t>
                                </m:r>
                              </m:sub>
                            </m:sSub>
                          </m:num>
                          <m:den>
                            <m:sSup>
                              <m:sSupPr>
                                <m:ctrlPr>
                                  <a:rPr lang="fr-FR" sz="1800" i="1">
                                    <a:effectLst/>
                                    <a:latin typeface="Cambria Math" panose="02040503050406030204" pitchFamily="18" charset="0"/>
                                  </a:rPr>
                                </m:ctrlPr>
                              </m:sSupPr>
                              <m:e>
                                <m:r>
                                  <m:rPr>
                                    <m:sty m:val="p"/>
                                  </m:rPr>
                                  <a:rPr lang="fr-FR" sz="1800">
                                    <a:effectLst/>
                                    <a:latin typeface="Cambria Math" panose="02040503050406030204" pitchFamily="18" charset="0"/>
                                    <a:ea typeface="Calibri" panose="020F0502020204030204" pitchFamily="34" charset="0"/>
                                    <a:cs typeface="Calibri" panose="020F0502020204030204" pitchFamily="34" charset="0"/>
                                  </a:rPr>
                                  <m:t>c</m:t>
                                </m:r>
                              </m:e>
                              <m:sup>
                                <m:r>
                                  <a:rPr lang="fr-FR" sz="1800">
                                    <a:effectLst/>
                                    <a:latin typeface="Cambria Math" panose="02040503050406030204" pitchFamily="18" charset="0"/>
                                    <a:ea typeface="Calibri" panose="020F0502020204030204" pitchFamily="34" charset="0"/>
                                    <a:cs typeface="Calibri" panose="020F0502020204030204" pitchFamily="34" charset="0"/>
                                  </a:rPr>
                                  <m:t>0</m:t>
                                </m:r>
                              </m:sup>
                            </m:sSup>
                          </m:den>
                        </m:f>
                        <m:r>
                          <a:rPr lang="fr-FR" sz="1800">
                            <a:effectLst/>
                            <a:latin typeface="Cambria Math" panose="02040503050406030204" pitchFamily="18" charset="0"/>
                            <a:ea typeface="Calibri" panose="020F0502020204030204" pitchFamily="34" charset="0"/>
                          </a:rPr>
                          <m:t>×</m:t>
                        </m:r>
                        <m:f>
                          <m:fPr>
                            <m:ctrlPr>
                              <a:rPr lang="fr-FR" sz="1800" i="1">
                                <a:effectLst/>
                                <a:latin typeface="Cambria Math" panose="02040503050406030204" pitchFamily="18" charset="0"/>
                              </a:rPr>
                            </m:ctrlPr>
                          </m:fPr>
                          <m:num>
                            <m:sSub>
                              <m:sSubPr>
                                <m:ctrlPr>
                                  <a:rPr lang="fr-FR" sz="1800" i="1">
                                    <a:effectLst/>
                                    <a:latin typeface="Cambria Math" panose="02040503050406030204" pitchFamily="18" charset="0"/>
                                  </a:rPr>
                                </m:ctrlPr>
                              </m:sSubPr>
                              <m:e>
                                <m:d>
                                  <m:dPr>
                                    <m:begChr m:val="["/>
                                    <m:endChr m:val="]"/>
                                    <m:ctrlPr>
                                      <a:rPr lang="fr-FR" sz="1800" i="1">
                                        <a:effectLst/>
                                        <a:latin typeface="Cambria Math" panose="02040503050406030204" pitchFamily="18" charset="0"/>
                                      </a:rPr>
                                    </m:ctrlPr>
                                  </m:dPr>
                                  <m:e>
                                    <m:r>
                                      <m:rPr>
                                        <m:nor/>
                                      </m:rPr>
                                      <a:rPr lang="fr-FR" sz="1800">
                                        <a:effectLst/>
                                        <a:latin typeface="Cambria Math" panose="02040503050406030204" pitchFamily="18" charset="0"/>
                                        <a:ea typeface="Calibri" panose="020F0502020204030204" pitchFamily="34" charset="0"/>
                                        <a:cs typeface="Calibri" panose="020F0502020204030204" pitchFamily="34" charset="0"/>
                                      </a:rPr>
                                      <m:t>H</m:t>
                                    </m:r>
                                    <m:sSup>
                                      <m:sSupPr>
                                        <m:ctrlPr>
                                          <a:rPr lang="fr-FR" sz="1800" i="1">
                                            <a:effectLst/>
                                            <a:latin typeface="Cambria Math" panose="02040503050406030204" pitchFamily="18" charset="0"/>
                                          </a:rPr>
                                        </m:ctrlPr>
                                      </m:sSupPr>
                                      <m:e>
                                        <m:r>
                                          <m:rPr>
                                            <m:nor/>
                                          </m:rPr>
                                          <a:rPr lang="fr-FR" sz="1800">
                                            <a:effectLst/>
                                            <a:latin typeface="Cambria Math" panose="02040503050406030204" pitchFamily="18" charset="0"/>
                                            <a:ea typeface="Calibri" panose="020F0502020204030204" pitchFamily="34" charset="0"/>
                                            <a:cs typeface="Calibri" panose="020F0502020204030204" pitchFamily="34" charset="0"/>
                                          </a:rPr>
                                          <m:t>O</m:t>
                                        </m:r>
                                      </m:e>
                                      <m:sup>
                                        <m:r>
                                          <a:rPr lang="fr-FR" sz="1800" i="1">
                                            <a:effectLst/>
                                            <a:latin typeface="Cambria Math" panose="02040503050406030204" pitchFamily="18" charset="0"/>
                                            <a:ea typeface="Calibri" panose="020F0502020204030204" pitchFamily="34" charset="0"/>
                                          </a:rPr>
                                          <m:t>−</m:t>
                                        </m:r>
                                      </m:sup>
                                    </m:sSup>
                                  </m:e>
                                </m:d>
                              </m:e>
                              <m:sub>
                                <m:r>
                                  <m:rPr>
                                    <m:nor/>
                                  </m:rPr>
                                  <a:rPr lang="fr-FR" sz="1800">
                                    <a:effectLst/>
                                    <a:latin typeface="Calibri" panose="020F0502020204030204" pitchFamily="34" charset="0"/>
                                    <a:ea typeface="Calibri" panose="020F0502020204030204" pitchFamily="34" charset="0"/>
                                  </a:rPr>
                                  <m:t>é</m:t>
                                </m:r>
                                <m:r>
                                  <m:rPr>
                                    <m:nor/>
                                  </m:rPr>
                                  <a:rPr lang="fr-FR" sz="1800">
                                    <a:effectLst/>
                                    <a:latin typeface="Cambria Math" panose="02040503050406030204" pitchFamily="18" charset="0"/>
                                    <a:ea typeface="Calibri" panose="020F0502020204030204" pitchFamily="34" charset="0"/>
                                    <a:cs typeface="Calibri" panose="020F0502020204030204" pitchFamily="34" charset="0"/>
                                  </a:rPr>
                                  <m:t>q</m:t>
                                </m:r>
                              </m:sub>
                            </m:sSub>
                          </m:num>
                          <m:den>
                            <m:sSup>
                              <m:sSupPr>
                                <m:ctrlPr>
                                  <a:rPr lang="fr-FR" sz="1800" i="1">
                                    <a:effectLst/>
                                    <a:latin typeface="Cambria Math" panose="02040503050406030204" pitchFamily="18" charset="0"/>
                                  </a:rPr>
                                </m:ctrlPr>
                              </m:sSupPr>
                              <m:e>
                                <m:r>
                                  <m:rPr>
                                    <m:sty m:val="p"/>
                                  </m:rPr>
                                  <a:rPr lang="fr-FR" sz="1800">
                                    <a:effectLst/>
                                    <a:latin typeface="Cambria Math" panose="02040503050406030204" pitchFamily="18" charset="0"/>
                                    <a:ea typeface="Calibri" panose="020F0502020204030204" pitchFamily="34" charset="0"/>
                                    <a:cs typeface="Calibri" panose="020F0502020204030204" pitchFamily="34" charset="0"/>
                                  </a:rPr>
                                  <m:t>c</m:t>
                                </m:r>
                              </m:e>
                              <m:sup>
                                <m:r>
                                  <a:rPr lang="fr-FR" sz="1800">
                                    <a:effectLst/>
                                    <a:latin typeface="Cambria Math" panose="02040503050406030204" pitchFamily="18" charset="0"/>
                                    <a:ea typeface="Calibri" panose="020F0502020204030204" pitchFamily="34" charset="0"/>
                                    <a:cs typeface="Calibri" panose="020F0502020204030204" pitchFamily="34" charset="0"/>
                                  </a:rPr>
                                  <m:t>0</m:t>
                                </m:r>
                              </m:sup>
                            </m:sSup>
                          </m:den>
                        </m:f>
                      </m:oMath>
                    </m:oMathPara>
                  </a14:m>
                  <a:endParaRPr lang="fr-FR" dirty="0"/>
                </a:p>
              </p:txBody>
            </p:sp>
          </mc:Choice>
          <mc:Fallback>
            <p:sp>
              <p:nvSpPr>
                <p:cNvPr id="18" name="ZoneTexte 17">
                  <a:extLst>
                    <a:ext uri="{FF2B5EF4-FFF2-40B4-BE49-F238E27FC236}">
                      <a16:creationId xmlns:a16="http://schemas.microsoft.com/office/drawing/2014/main" id="{A6356A09-A755-BF80-552B-9A7738177854}"/>
                    </a:ext>
                  </a:extLst>
                </p:cNvPr>
                <p:cNvSpPr txBox="1">
                  <a:spLocks noRot="1" noChangeAspect="1" noMove="1" noResize="1" noEditPoints="1" noAdjustHandles="1" noChangeArrowheads="1" noChangeShapeType="1" noTextEdit="1"/>
                </p:cNvSpPr>
                <p:nvPr/>
              </p:nvSpPr>
              <p:spPr>
                <a:xfrm>
                  <a:off x="3029414" y="5877272"/>
                  <a:ext cx="2879314" cy="688073"/>
                </a:xfrm>
                <a:prstGeom prst="rect">
                  <a:avLst/>
                </a:prstGeom>
                <a:blipFill>
                  <a:blip r:embed="rId4"/>
                  <a:stretch>
                    <a:fillRect/>
                  </a:stretch>
                </a:blipFill>
              </p:spPr>
              <p:txBody>
                <a:bodyPr/>
                <a:lstStyle/>
                <a:p>
                  <a:r>
                    <a:rPr lang="fr-FR">
                      <a:noFill/>
                    </a:rPr>
                    <a:t> </a:t>
                  </a:r>
                </a:p>
              </p:txBody>
            </p:sp>
          </mc:Fallback>
        </mc:AlternateContent>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8"/>
                                        </p:tgtEl>
                                        <p:attrNameLst>
                                          <p:attrName>style.visibility</p:attrName>
                                        </p:attrNameLst>
                                      </p:cBhvr>
                                      <p:to>
                                        <p:strVal val="visible"/>
                                      </p:to>
                                    </p:set>
                                    <p:anim calcmode="discrete" valueType="clr">
                                      <p:cBhvr override="childStyle">
                                        <p:cTn id="7" dur="80"/>
                                        <p:tgtEl>
                                          <p:spTgt spid="8"/>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8"/>
                                        </p:tgtEl>
                                        <p:attrNameLst>
                                          <p:attrName>fillcolor</p:attrName>
                                        </p:attrNameLst>
                                      </p:cBhvr>
                                      <p:tavLst>
                                        <p:tav tm="0">
                                          <p:val>
                                            <p:clrVal>
                                              <a:schemeClr val="accent2"/>
                                            </p:clrVal>
                                          </p:val>
                                        </p:tav>
                                        <p:tav tm="50000">
                                          <p:val>
                                            <p:clrVal>
                                              <a:schemeClr val="hlink"/>
                                            </p:clrVal>
                                          </p:val>
                                        </p:tav>
                                      </p:tavLst>
                                    </p:anim>
                                    <p:set>
                                      <p:cBhvr>
                                        <p:cTn id="9" dur="80"/>
                                        <p:tgtEl>
                                          <p:spTgt spid="8"/>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dissolv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41" presetClass="entr" presetSubtype="0" fill="hold" grpId="0" nodeType="clickEffect">
                                  <p:stCondLst>
                                    <p:cond delay="0"/>
                                  </p:stCondLst>
                                  <p:iterate type="lt">
                                    <p:tmPct val="10000"/>
                                  </p:iterate>
                                  <p:childTnLst>
                                    <p:set>
                                      <p:cBhvr>
                                        <p:cTn id="18" dur="1" fill="hold">
                                          <p:stCondLst>
                                            <p:cond delay="0"/>
                                          </p:stCondLst>
                                        </p:cTn>
                                        <p:tgtEl>
                                          <p:spTgt spid="11">
                                            <p:txEl>
                                              <p:pRg st="0" end="0"/>
                                            </p:txEl>
                                          </p:spTgt>
                                        </p:tgtEl>
                                        <p:attrNameLst>
                                          <p:attrName>style.visibility</p:attrName>
                                        </p:attrNameLst>
                                      </p:cBhvr>
                                      <p:to>
                                        <p:strVal val="visible"/>
                                      </p:to>
                                    </p:set>
                                    <p:anim calcmode="lin" valueType="num">
                                      <p:cBhvr>
                                        <p:cTn id="19" dur="500" fill="hold"/>
                                        <p:tgtEl>
                                          <p:spTgt spid="11">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1">
                                            <p:txEl>
                                              <p:pRg st="0" end="0"/>
                                            </p:txEl>
                                          </p:spTgt>
                                        </p:tgtEl>
                                        <p:attrNameLst>
                                          <p:attrName>ppt_y</p:attrName>
                                        </p:attrNameLst>
                                      </p:cBhvr>
                                      <p:tavLst>
                                        <p:tav tm="0">
                                          <p:val>
                                            <p:strVal val="#ppt_y"/>
                                          </p:val>
                                        </p:tav>
                                        <p:tav tm="100000">
                                          <p:val>
                                            <p:strVal val="#ppt_y"/>
                                          </p:val>
                                        </p:tav>
                                      </p:tavLst>
                                    </p:anim>
                                    <p:anim calcmode="lin" valueType="num">
                                      <p:cBhvr>
                                        <p:cTn id="21" dur="500" fill="hold"/>
                                        <p:tgtEl>
                                          <p:spTgt spid="11">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1">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1">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1" presetClass="entr" presetSubtype="0" fill="hold" grpId="0" nodeType="clickEffect">
                                  <p:stCondLst>
                                    <p:cond delay="0"/>
                                  </p:stCondLst>
                                  <p:iterate type="lt">
                                    <p:tmPct val="10000"/>
                                  </p:iterate>
                                  <p:childTnLst>
                                    <p:set>
                                      <p:cBhvr>
                                        <p:cTn id="27" dur="1" fill="hold">
                                          <p:stCondLst>
                                            <p:cond delay="0"/>
                                          </p:stCondLst>
                                        </p:cTn>
                                        <p:tgtEl>
                                          <p:spTgt spid="11">
                                            <p:txEl>
                                              <p:pRg st="2" end="2"/>
                                            </p:txEl>
                                          </p:spTgt>
                                        </p:tgtEl>
                                        <p:attrNameLst>
                                          <p:attrName>style.visibility</p:attrName>
                                        </p:attrNameLst>
                                      </p:cBhvr>
                                      <p:to>
                                        <p:strVal val="visible"/>
                                      </p:to>
                                    </p:set>
                                    <p:anim calcmode="lin" valueType="num">
                                      <p:cBhvr>
                                        <p:cTn id="28" dur="500" fill="hold"/>
                                        <p:tgtEl>
                                          <p:spTgt spid="11">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1">
                                            <p:txEl>
                                              <p:pRg st="2" end="2"/>
                                            </p:txEl>
                                          </p:spTgt>
                                        </p:tgtEl>
                                        <p:attrNameLst>
                                          <p:attrName>ppt_y</p:attrName>
                                        </p:attrNameLst>
                                      </p:cBhvr>
                                      <p:tavLst>
                                        <p:tav tm="0">
                                          <p:val>
                                            <p:strVal val="#ppt_y"/>
                                          </p:val>
                                        </p:tav>
                                        <p:tav tm="100000">
                                          <p:val>
                                            <p:strVal val="#ppt_y"/>
                                          </p:val>
                                        </p:tav>
                                      </p:tavLst>
                                    </p:anim>
                                    <p:anim calcmode="lin" valueType="num">
                                      <p:cBhvr>
                                        <p:cTn id="30" dur="500" fill="hold"/>
                                        <p:tgtEl>
                                          <p:spTgt spid="11">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1">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1">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1" presetClass="entr" presetSubtype="0" fill="hold" grpId="0" nodeType="clickEffect">
                                  <p:stCondLst>
                                    <p:cond delay="0"/>
                                  </p:stCondLst>
                                  <p:iterate type="lt">
                                    <p:tmPct val="10000"/>
                                  </p:iterate>
                                  <p:childTnLst>
                                    <p:set>
                                      <p:cBhvr>
                                        <p:cTn id="36" dur="1" fill="hold">
                                          <p:stCondLst>
                                            <p:cond delay="0"/>
                                          </p:stCondLst>
                                        </p:cTn>
                                        <p:tgtEl>
                                          <p:spTgt spid="11">
                                            <p:txEl>
                                              <p:pRg st="4" end="4"/>
                                            </p:txEl>
                                          </p:spTgt>
                                        </p:tgtEl>
                                        <p:attrNameLst>
                                          <p:attrName>style.visibility</p:attrName>
                                        </p:attrNameLst>
                                      </p:cBhvr>
                                      <p:to>
                                        <p:strVal val="visible"/>
                                      </p:to>
                                    </p:set>
                                    <p:anim calcmode="lin" valueType="num">
                                      <p:cBhvr>
                                        <p:cTn id="37" dur="500" fill="hold"/>
                                        <p:tgtEl>
                                          <p:spTgt spid="11">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1">
                                            <p:txEl>
                                              <p:pRg st="4" end="4"/>
                                            </p:txEl>
                                          </p:spTgt>
                                        </p:tgtEl>
                                        <p:attrNameLst>
                                          <p:attrName>ppt_y</p:attrName>
                                        </p:attrNameLst>
                                      </p:cBhvr>
                                      <p:tavLst>
                                        <p:tav tm="0">
                                          <p:val>
                                            <p:strVal val="#ppt_y"/>
                                          </p:val>
                                        </p:tav>
                                        <p:tav tm="100000">
                                          <p:val>
                                            <p:strVal val="#ppt_y"/>
                                          </p:val>
                                        </p:tav>
                                      </p:tavLst>
                                    </p:anim>
                                    <p:anim calcmode="lin" valueType="num">
                                      <p:cBhvr>
                                        <p:cTn id="39" dur="500" fill="hold"/>
                                        <p:tgtEl>
                                          <p:spTgt spid="11">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1">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1">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41" presetClass="entr" presetSubtype="0" fill="hold" grpId="0" nodeType="clickEffect">
                                  <p:stCondLst>
                                    <p:cond delay="0"/>
                                  </p:stCondLst>
                                  <p:iterate type="lt">
                                    <p:tmPct val="10000"/>
                                  </p:iterate>
                                  <p:childTnLst>
                                    <p:set>
                                      <p:cBhvr>
                                        <p:cTn id="45" dur="1" fill="hold">
                                          <p:stCondLst>
                                            <p:cond delay="0"/>
                                          </p:stCondLst>
                                        </p:cTn>
                                        <p:tgtEl>
                                          <p:spTgt spid="11">
                                            <p:txEl>
                                              <p:pRg st="6" end="6"/>
                                            </p:txEl>
                                          </p:spTgt>
                                        </p:tgtEl>
                                        <p:attrNameLst>
                                          <p:attrName>style.visibility</p:attrName>
                                        </p:attrNameLst>
                                      </p:cBhvr>
                                      <p:to>
                                        <p:strVal val="visible"/>
                                      </p:to>
                                    </p:set>
                                    <p:anim calcmode="lin" valueType="num">
                                      <p:cBhvr>
                                        <p:cTn id="46" dur="500" fill="hold"/>
                                        <p:tgtEl>
                                          <p:spTgt spid="11">
                                            <p:txEl>
                                              <p:pRg st="6" end="6"/>
                                            </p:txEl>
                                          </p:spTgt>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11">
                                            <p:txEl>
                                              <p:pRg st="6" end="6"/>
                                            </p:txEl>
                                          </p:spTgt>
                                        </p:tgtEl>
                                        <p:attrNameLst>
                                          <p:attrName>ppt_y</p:attrName>
                                        </p:attrNameLst>
                                      </p:cBhvr>
                                      <p:tavLst>
                                        <p:tav tm="0">
                                          <p:val>
                                            <p:strVal val="#ppt_y"/>
                                          </p:val>
                                        </p:tav>
                                        <p:tav tm="100000">
                                          <p:val>
                                            <p:strVal val="#ppt_y"/>
                                          </p:val>
                                        </p:tav>
                                      </p:tavLst>
                                    </p:anim>
                                    <p:anim calcmode="lin" valueType="num">
                                      <p:cBhvr>
                                        <p:cTn id="48" dur="500" fill="hold"/>
                                        <p:tgtEl>
                                          <p:spTgt spid="11">
                                            <p:txEl>
                                              <p:pRg st="6" end="6"/>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11">
                                            <p:txEl>
                                              <p:pRg st="6" end="6"/>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11">
                                            <p:txEl>
                                              <p:pRg st="6" end="6"/>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2" presetClass="entr" presetSubtype="4"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slide(fromBottom)">
                                      <p:cBhvr>
                                        <p:cTn id="55" dur="500"/>
                                        <p:tgtEl>
                                          <p:spTgt spid="21"/>
                                        </p:tgtEl>
                                      </p:cBhvr>
                                    </p:animEffect>
                                  </p:childTnLst>
                                </p:cTn>
                              </p:par>
                            </p:childTnLst>
                          </p:cTn>
                        </p:par>
                      </p:childTnLst>
                    </p:cTn>
                  </p:par>
                  <p:par>
                    <p:cTn id="56" fill="hold">
                      <p:stCondLst>
                        <p:cond delay="indefinite"/>
                      </p:stCondLst>
                      <p:childTnLst>
                        <p:par>
                          <p:cTn id="57" fill="hold">
                            <p:stCondLst>
                              <p:cond delay="0"/>
                            </p:stCondLst>
                            <p:childTnLst>
                              <p:par>
                                <p:cTn id="58" presetID="27" presetClass="entr" presetSubtype="0" fill="hold" grpId="0" nodeType="clickEffect">
                                  <p:stCondLst>
                                    <p:cond delay="0"/>
                                  </p:stCondLst>
                                  <p:iterate type="lt">
                                    <p:tmPct val="50000"/>
                                  </p:iterate>
                                  <p:childTnLst>
                                    <p:set>
                                      <p:cBhvr>
                                        <p:cTn id="59" dur="1" fill="hold">
                                          <p:stCondLst>
                                            <p:cond delay="0"/>
                                          </p:stCondLst>
                                        </p:cTn>
                                        <p:tgtEl>
                                          <p:spTgt spid="22"/>
                                        </p:tgtEl>
                                        <p:attrNameLst>
                                          <p:attrName>style.visibility</p:attrName>
                                        </p:attrNameLst>
                                      </p:cBhvr>
                                      <p:to>
                                        <p:strVal val="visible"/>
                                      </p:to>
                                    </p:set>
                                    <p:anim calcmode="discrete" valueType="clr">
                                      <p:cBhvr override="childStyle">
                                        <p:cTn id="60" dur="80"/>
                                        <p:tgtEl>
                                          <p:spTgt spid="22"/>
                                        </p:tgtEl>
                                        <p:attrNameLst>
                                          <p:attrName>style.color</p:attrName>
                                        </p:attrNameLst>
                                      </p:cBhvr>
                                      <p:tavLst>
                                        <p:tav tm="0">
                                          <p:val>
                                            <p:clrVal>
                                              <a:schemeClr val="accent2"/>
                                            </p:clrVal>
                                          </p:val>
                                        </p:tav>
                                        <p:tav tm="50000">
                                          <p:val>
                                            <p:clrVal>
                                              <a:schemeClr val="hlink"/>
                                            </p:clrVal>
                                          </p:val>
                                        </p:tav>
                                      </p:tavLst>
                                    </p:anim>
                                    <p:anim calcmode="discrete" valueType="clr">
                                      <p:cBhvr>
                                        <p:cTn id="61" dur="80"/>
                                        <p:tgtEl>
                                          <p:spTgt spid="22"/>
                                        </p:tgtEl>
                                        <p:attrNameLst>
                                          <p:attrName>fillcolor</p:attrName>
                                        </p:attrNameLst>
                                      </p:cBhvr>
                                      <p:tavLst>
                                        <p:tav tm="0">
                                          <p:val>
                                            <p:clrVal>
                                              <a:schemeClr val="accent2"/>
                                            </p:clrVal>
                                          </p:val>
                                        </p:tav>
                                        <p:tav tm="50000">
                                          <p:val>
                                            <p:clrVal>
                                              <a:schemeClr val="hlink"/>
                                            </p:clrVal>
                                          </p:val>
                                        </p:tav>
                                      </p:tavLst>
                                    </p:anim>
                                    <p:set>
                                      <p:cBhvr>
                                        <p:cTn id="62" dur="80"/>
                                        <p:tgtEl>
                                          <p:spTgt spid="22"/>
                                        </p:tgtEl>
                                        <p:attrNameLst>
                                          <p:attrName>fill.type</p:attrName>
                                        </p:attrNameLst>
                                      </p:cBhvr>
                                      <p:to>
                                        <p:strVal val="solid"/>
                                      </p:to>
                                    </p:set>
                                  </p:childTnLst>
                                </p:cTn>
                              </p:par>
                            </p:childTnLst>
                          </p:cTn>
                        </p:par>
                      </p:childTnLst>
                    </p:cTn>
                  </p:par>
                  <p:par>
                    <p:cTn id="63" fill="hold">
                      <p:stCondLst>
                        <p:cond delay="indefinite"/>
                      </p:stCondLst>
                      <p:childTnLst>
                        <p:par>
                          <p:cTn id="64" fill="hold">
                            <p:stCondLst>
                              <p:cond delay="0"/>
                            </p:stCondLst>
                            <p:childTnLst>
                              <p:par>
                                <p:cTn id="65" presetID="30" presetClass="entr" presetSubtype="0" fill="hold" nodeType="clickEffect">
                                  <p:stCondLst>
                                    <p:cond delay="0"/>
                                  </p:stCondLst>
                                  <p:childTnLst>
                                    <p:set>
                                      <p:cBhvr>
                                        <p:cTn id="66" dur="1" fill="hold">
                                          <p:stCondLst>
                                            <p:cond delay="0"/>
                                          </p:stCondLst>
                                        </p:cTn>
                                        <p:tgtEl>
                                          <p:spTgt spid="2"/>
                                        </p:tgtEl>
                                        <p:attrNameLst>
                                          <p:attrName>style.visibility</p:attrName>
                                        </p:attrNameLst>
                                      </p:cBhvr>
                                      <p:to>
                                        <p:strVal val="visible"/>
                                      </p:to>
                                    </p:set>
                                    <p:animEffect transition="in" filter="fade">
                                      <p:cBhvr>
                                        <p:cTn id="67" dur="800" decel="100000"/>
                                        <p:tgtEl>
                                          <p:spTgt spid="2"/>
                                        </p:tgtEl>
                                      </p:cBhvr>
                                    </p:animEffect>
                                    <p:anim calcmode="lin" valueType="num">
                                      <p:cBhvr>
                                        <p:cTn id="68" dur="800" decel="100000" fill="hold"/>
                                        <p:tgtEl>
                                          <p:spTgt spid="2"/>
                                        </p:tgtEl>
                                        <p:attrNameLst>
                                          <p:attrName>style.rotation</p:attrName>
                                        </p:attrNameLst>
                                      </p:cBhvr>
                                      <p:tavLst>
                                        <p:tav tm="0">
                                          <p:val>
                                            <p:fltVal val="-90"/>
                                          </p:val>
                                        </p:tav>
                                        <p:tav tm="100000">
                                          <p:val>
                                            <p:fltVal val="0"/>
                                          </p:val>
                                        </p:tav>
                                      </p:tavLst>
                                    </p:anim>
                                    <p:anim calcmode="lin" valueType="num">
                                      <p:cBhvr>
                                        <p:cTn id="69" dur="800" decel="100000" fill="hold"/>
                                        <p:tgtEl>
                                          <p:spTgt spid="2"/>
                                        </p:tgtEl>
                                        <p:attrNameLst>
                                          <p:attrName>ppt_x</p:attrName>
                                        </p:attrNameLst>
                                      </p:cBhvr>
                                      <p:tavLst>
                                        <p:tav tm="0">
                                          <p:val>
                                            <p:strVal val="#ppt_x+0.4"/>
                                          </p:val>
                                        </p:tav>
                                        <p:tav tm="100000">
                                          <p:val>
                                            <p:strVal val="#ppt_x-0.05"/>
                                          </p:val>
                                        </p:tav>
                                      </p:tavLst>
                                    </p:anim>
                                    <p:anim calcmode="lin" valueType="num">
                                      <p:cBhvr>
                                        <p:cTn id="70" dur="800" decel="100000" fill="hold"/>
                                        <p:tgtEl>
                                          <p:spTgt spid="2"/>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build="p"/>
      <p:bldP spid="21"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260648"/>
            <a:ext cx="2358338" cy="646331"/>
          </a:xfrm>
          <a:prstGeom prst="rect">
            <a:avLst/>
          </a:prstGeom>
        </p:spPr>
        <p:txBody>
          <a:bodyPr wrap="none">
            <a:spAutoFit/>
          </a:bodyPr>
          <a:lstStyle/>
          <a:p>
            <a:pPr marL="342900" indent="-342900"/>
            <a:r>
              <a:rPr lang="fr-FR" dirty="0">
                <a:solidFill>
                  <a:srgbClr val="0070C0"/>
                </a:solidFill>
                <a:uFill>
                  <a:solidFill>
                    <a:srgbClr val="FF0000"/>
                  </a:solidFill>
                </a:uFill>
              </a:rPr>
              <a:t>3. </a:t>
            </a:r>
            <a:r>
              <a:rPr lang="fr-FR" u="sng" dirty="0">
                <a:solidFill>
                  <a:srgbClr val="0070C0"/>
                </a:solidFill>
                <a:uFill>
                  <a:solidFill>
                    <a:srgbClr val="FF0000"/>
                  </a:solidFill>
                </a:uFill>
              </a:rPr>
              <a:t>Les acides </a:t>
            </a:r>
            <a:r>
              <a:rPr lang="fr-FR" u="sng" dirty="0">
                <a:solidFill>
                  <a:srgbClr val="0070C0"/>
                </a:solidFill>
                <a:uFill>
                  <a:solidFill>
                    <a:srgbClr val="FF0000"/>
                  </a:solidFill>
                </a:uFill>
                <a:sym typeface="Symbol"/>
              </a:rPr>
              <a:t>-aminés</a:t>
            </a:r>
          </a:p>
          <a:p>
            <a:pPr marL="342900" indent="-342900"/>
            <a:r>
              <a:rPr lang="fr-FR" dirty="0">
                <a:solidFill>
                  <a:srgbClr val="0070C0"/>
                </a:solidFill>
                <a:uFill>
                  <a:solidFill>
                    <a:srgbClr val="FF0000"/>
                  </a:solidFill>
                </a:uFill>
              </a:rPr>
              <a:t>3.1. </a:t>
            </a:r>
            <a:r>
              <a:rPr lang="fr-FR" u="sng" dirty="0">
                <a:solidFill>
                  <a:srgbClr val="0070C0"/>
                </a:solidFill>
                <a:uFill>
                  <a:solidFill>
                    <a:srgbClr val="FF0000"/>
                  </a:solidFill>
                </a:uFill>
              </a:rPr>
              <a:t>Définition</a:t>
            </a:r>
          </a:p>
        </p:txBody>
      </p:sp>
      <p:sp>
        <p:nvSpPr>
          <p:cNvPr id="11" name="Rectangle 10"/>
          <p:cNvSpPr/>
          <p:nvPr/>
        </p:nvSpPr>
        <p:spPr>
          <a:xfrm>
            <a:off x="251520" y="908720"/>
            <a:ext cx="8640960" cy="1754326"/>
          </a:xfrm>
          <a:prstGeom prst="rect">
            <a:avLst/>
          </a:prstGeom>
        </p:spPr>
        <p:txBody>
          <a:bodyPr wrap="square">
            <a:spAutoFit/>
          </a:bodyPr>
          <a:lstStyle/>
          <a:p>
            <a:pPr algn="just"/>
            <a:r>
              <a:rPr lang="fr-FR" dirty="0"/>
              <a:t>Les acides </a:t>
            </a:r>
            <a:r>
              <a:rPr lang="fr-FR" dirty="0">
                <a:sym typeface="Symbol"/>
              </a:rPr>
              <a:t></a:t>
            </a:r>
            <a:r>
              <a:rPr lang="fr-FR" dirty="0"/>
              <a:t>-aminés jouent un rôle fondamental en biochimie comme constituants élémentaires des protéines : elles servent de « briques » de construction des protéines. Ce sont des molécules organiques comportant deux groupes fonctionnels : sur un même atome de carbone se trouve  un groupe carboxyle (–COOH), responsable de la nature acide de la molécule, et un groupe amine (–NH</a:t>
            </a:r>
            <a:r>
              <a:rPr lang="fr-FR" baseline="-25000" dirty="0"/>
              <a:t>2</a:t>
            </a:r>
            <a:r>
              <a:rPr lang="fr-FR" dirty="0"/>
              <a:t>), responsable da la nature basique de la molécule :</a:t>
            </a:r>
          </a:p>
        </p:txBody>
      </p:sp>
      <p:pic>
        <p:nvPicPr>
          <p:cNvPr id="12" name="Image 11"/>
          <p:cNvPicPr/>
          <p:nvPr/>
        </p:nvPicPr>
        <p:blipFill>
          <a:blip r:embed="rId2" cstate="print"/>
          <a:srcRect/>
          <a:stretch>
            <a:fillRect/>
          </a:stretch>
        </p:blipFill>
        <p:spPr bwMode="auto">
          <a:xfrm>
            <a:off x="2339752" y="2780928"/>
            <a:ext cx="2736304" cy="2131609"/>
          </a:xfrm>
          <a:prstGeom prst="rect">
            <a:avLst/>
          </a:prstGeom>
          <a:noFill/>
          <a:ln w="9525">
            <a:noFill/>
            <a:miter lim="800000"/>
            <a:headEnd/>
            <a:tailEnd/>
          </a:ln>
        </p:spPr>
      </p:pic>
      <p:sp>
        <p:nvSpPr>
          <p:cNvPr id="6" name="Text Box 2"/>
          <p:cNvSpPr txBox="1">
            <a:spLocks noChangeArrowheads="1"/>
          </p:cNvSpPr>
          <p:nvPr/>
        </p:nvSpPr>
        <p:spPr bwMode="auto">
          <a:xfrm>
            <a:off x="5310083" y="3477400"/>
            <a:ext cx="3720890" cy="738664"/>
          </a:xfrm>
          <a:prstGeom prst="rect">
            <a:avLst/>
          </a:prstGeom>
          <a:solidFill>
            <a:srgbClr val="FFFFFF"/>
          </a:solidFill>
          <a:ln w="9525">
            <a:solidFill>
              <a:srgbClr val="BFBFBF"/>
            </a:solidFill>
            <a:miter lim="800000"/>
            <a:headEnd/>
            <a:tailEnd/>
          </a:ln>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chemeClr val="tx1"/>
                </a:solidFill>
                <a:effectLst/>
                <a:latin typeface="Times New Roman" pitchFamily="18" charset="0"/>
                <a:cs typeface="Arial" pitchFamily="34" charset="0"/>
              </a:rPr>
              <a:t>–COOH</a:t>
            </a:r>
            <a:r>
              <a:rPr kumimoji="0" lang="fr-FR" sz="1400" b="0" i="0" u="none" strike="noStrike" cap="none" normalizeH="0" baseline="0">
                <a:ln>
                  <a:noFill/>
                </a:ln>
                <a:solidFill>
                  <a:schemeClr val="tx1"/>
                </a:solidFill>
                <a:effectLst/>
                <a:latin typeface="Times New Roman" pitchFamily="18" charset="0"/>
                <a:cs typeface="Arial" pitchFamily="34" charset="0"/>
              </a:rPr>
              <a:t> désigne la fonction </a:t>
            </a:r>
            <a:r>
              <a:rPr kumimoji="0" lang="fr-FR" sz="1400" b="1" i="0" u="none" strike="noStrike" cap="none" normalizeH="0" baseline="0">
                <a:ln>
                  <a:noFill/>
                </a:ln>
                <a:solidFill>
                  <a:schemeClr val="tx1"/>
                </a:solidFill>
                <a:effectLst/>
                <a:latin typeface="Times New Roman" pitchFamily="18" charset="0"/>
                <a:cs typeface="Arial" pitchFamily="34" charset="0"/>
              </a:rPr>
              <a:t>acide carboxylique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chemeClr val="tx1"/>
                </a:solidFill>
                <a:effectLst/>
                <a:latin typeface="Times New Roman" pitchFamily="18" charset="0"/>
                <a:cs typeface="Arial" pitchFamily="34" charset="0"/>
              </a:rPr>
              <a:t>–NH</a:t>
            </a:r>
            <a:r>
              <a:rPr kumimoji="0" lang="fr-FR" sz="1400" b="1" i="0" u="none" strike="noStrike" cap="none" normalizeH="0" baseline="-25000">
                <a:ln>
                  <a:noFill/>
                </a:ln>
                <a:solidFill>
                  <a:schemeClr val="tx1"/>
                </a:solidFill>
                <a:effectLst/>
                <a:latin typeface="Times New Roman" pitchFamily="18" charset="0"/>
                <a:cs typeface="Arial" pitchFamily="34" charset="0"/>
              </a:rPr>
              <a:t>2</a:t>
            </a:r>
            <a:r>
              <a:rPr kumimoji="0" lang="fr-FR" sz="1400" b="0" i="0" u="none" strike="noStrike" cap="none" normalizeH="0" baseline="0">
                <a:ln>
                  <a:noFill/>
                </a:ln>
                <a:solidFill>
                  <a:schemeClr val="tx1"/>
                </a:solidFill>
                <a:effectLst/>
                <a:latin typeface="Times New Roman" pitchFamily="18" charset="0"/>
                <a:cs typeface="Arial" pitchFamily="34" charset="0"/>
              </a:rPr>
              <a:t> désigne la fonction </a:t>
            </a:r>
            <a:r>
              <a:rPr kumimoji="0" lang="fr-FR" sz="1400" b="1" i="0" u="none" strike="noStrike" cap="none" normalizeH="0" baseline="0">
                <a:ln>
                  <a:noFill/>
                </a:ln>
                <a:solidFill>
                  <a:schemeClr val="tx1"/>
                </a:solidFill>
                <a:effectLst/>
                <a:latin typeface="Times New Roman" pitchFamily="18" charset="0"/>
                <a:cs typeface="Arial" pitchFamily="34" charset="0"/>
              </a:rPr>
              <a:t>amine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chemeClr val="tx1"/>
                </a:solidFill>
                <a:effectLst/>
                <a:latin typeface="Times New Roman" pitchFamily="18" charset="0"/>
                <a:cs typeface="Arial" pitchFamily="34" charset="0"/>
              </a:rPr>
              <a:t>–R</a:t>
            </a:r>
            <a:r>
              <a:rPr kumimoji="0" lang="fr-FR" sz="1400" b="0" i="0" u="none" strike="noStrike" cap="none" normalizeH="0" baseline="0">
                <a:ln>
                  <a:noFill/>
                </a:ln>
                <a:solidFill>
                  <a:schemeClr val="tx1"/>
                </a:solidFill>
                <a:effectLst/>
                <a:latin typeface="Times New Roman" pitchFamily="18" charset="0"/>
                <a:cs typeface="Arial" pitchFamily="34" charset="0"/>
              </a:rPr>
              <a:t> est un </a:t>
            </a:r>
            <a:r>
              <a:rPr kumimoji="0" lang="fr-FR" sz="1400" b="1" i="0" u="none" strike="noStrike" cap="none" normalizeH="0" baseline="0">
                <a:ln>
                  <a:noFill/>
                </a:ln>
                <a:solidFill>
                  <a:schemeClr val="tx1"/>
                </a:solidFill>
                <a:effectLst/>
                <a:latin typeface="Times New Roman" pitchFamily="18" charset="0"/>
                <a:cs typeface="Arial" pitchFamily="34" charset="0"/>
              </a:rPr>
              <a:t>radical</a:t>
            </a:r>
            <a:endParaRPr kumimoji="0" lang="fr-FR" sz="3200" b="0" i="0" u="none" strike="noStrike" cap="none" normalizeH="0" baseline="0">
              <a:ln>
                <a:noFill/>
              </a:ln>
              <a:solidFill>
                <a:schemeClr val="tx1"/>
              </a:solidFill>
              <a:effectLst/>
              <a:latin typeface="Arial" pitchFamily="34" charset="0"/>
              <a:cs typeface="Arial" pitchFamily="34" charset="0"/>
            </a:endParaRPr>
          </a:p>
        </p:txBody>
      </p:sp>
      <p:sp>
        <p:nvSpPr>
          <p:cNvPr id="14" name="Rectangle 13"/>
          <p:cNvSpPr/>
          <p:nvPr/>
        </p:nvSpPr>
        <p:spPr>
          <a:xfrm>
            <a:off x="251520" y="5313982"/>
            <a:ext cx="8568952" cy="923330"/>
          </a:xfrm>
          <a:prstGeom prst="rect">
            <a:avLst/>
          </a:prstGeom>
        </p:spPr>
        <p:txBody>
          <a:bodyPr wrap="square">
            <a:spAutoFit/>
          </a:bodyPr>
          <a:lstStyle/>
          <a:p>
            <a:pPr algn="just"/>
            <a:r>
              <a:rPr lang="fr-FR" dirty="0">
                <a:sym typeface="Symbol"/>
              </a:rPr>
              <a:t></a:t>
            </a:r>
            <a:r>
              <a:rPr lang="fr-FR" dirty="0"/>
              <a:t> Le radical, va conférer à l'acide </a:t>
            </a:r>
            <a:r>
              <a:rPr lang="fr-FR" dirty="0">
                <a:sym typeface="Symbol"/>
              </a:rPr>
              <a:t></a:t>
            </a:r>
            <a:r>
              <a:rPr lang="fr-FR" dirty="0"/>
              <a:t>-aminé ses propriétés, qui vont le distinguer des autres, car tous possèdent les fonctions acide carboxylique et amine, leur donnant des propriétés analogues.</a:t>
            </a:r>
          </a:p>
        </p:txBody>
      </p:sp>
      <p:pic>
        <p:nvPicPr>
          <p:cNvPr id="16" name="Picture 2"/>
          <p:cNvPicPr>
            <a:picLocks noChangeAspect="1" noChangeArrowheads="1"/>
          </p:cNvPicPr>
          <p:nvPr/>
        </p:nvPicPr>
        <p:blipFill>
          <a:blip r:embed="rId3" cstate="print"/>
          <a:srcRect/>
          <a:stretch>
            <a:fillRect/>
          </a:stretch>
        </p:blipFill>
        <p:spPr bwMode="auto">
          <a:xfrm>
            <a:off x="1790700" y="5157192"/>
            <a:ext cx="5562600" cy="1009650"/>
          </a:xfrm>
          <a:prstGeom prst="rect">
            <a:avLst/>
          </a:prstGeom>
          <a:noFill/>
          <a:ln w="9525">
            <a:noFill/>
            <a:miter lim="800000"/>
            <a:headEnd/>
            <a:tailEnd/>
          </a:ln>
        </p:spPr>
      </p:pic>
      <p:pic>
        <p:nvPicPr>
          <p:cNvPr id="17" name="Info" descr="info.png"/>
          <p:cNvPicPr>
            <a:picLocks noChangeAspect="1"/>
          </p:cNvPicPr>
          <p:nvPr/>
        </p:nvPicPr>
        <p:blipFill>
          <a:blip r:embed="rId4" cstate="print"/>
          <a:stretch>
            <a:fillRect/>
          </a:stretch>
        </p:blipFill>
        <p:spPr>
          <a:xfrm>
            <a:off x="6787480" y="4293096"/>
            <a:ext cx="304800" cy="304800"/>
          </a:xfrm>
          <a:prstGeom prst="rect">
            <a:avLst/>
          </a:prstGeom>
        </p:spPr>
      </p:pic>
      <p:pic>
        <p:nvPicPr>
          <p:cNvPr id="18" name="Info 2" descr="info.png"/>
          <p:cNvPicPr>
            <a:picLocks noChangeAspect="1"/>
          </p:cNvPicPr>
          <p:nvPr/>
        </p:nvPicPr>
        <p:blipFill>
          <a:blip r:embed="rId4" cstate="print"/>
          <a:stretch>
            <a:fillRect/>
          </a:stretch>
        </p:blipFill>
        <p:spPr>
          <a:xfrm>
            <a:off x="7219528" y="4293096"/>
            <a:ext cx="304800" cy="304800"/>
          </a:xfrm>
          <a:prstGeom prst="rect">
            <a:avLst/>
          </a:prstGeom>
        </p:spPr>
      </p:pic>
      <p:pic>
        <p:nvPicPr>
          <p:cNvPr id="93186" name="Acides aminés de base"/>
          <p:cNvPicPr>
            <a:picLocks noChangeAspect="1" noChangeArrowheads="1"/>
          </p:cNvPicPr>
          <p:nvPr/>
        </p:nvPicPr>
        <p:blipFill>
          <a:blip r:embed="rId5" cstate="print"/>
          <a:srcRect/>
          <a:stretch>
            <a:fillRect/>
          </a:stretch>
        </p:blipFill>
        <p:spPr bwMode="auto">
          <a:xfrm>
            <a:off x="628650" y="1833563"/>
            <a:ext cx="7885113" cy="31908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1" presetClass="entr" presetSubtype="0" fill="hold" grpId="0" nodeType="clickEffect">
                                  <p:stCondLst>
                                    <p:cond delay="0"/>
                                  </p:stCondLst>
                                  <p:iterate type="lt">
                                    <p:tmPct val="10000"/>
                                  </p:iterate>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1"/>
                                        </p:tgtEl>
                                        <p:attrNameLst>
                                          <p:attrName>ppt_y</p:attrName>
                                        </p:attrNameLst>
                                      </p:cBhvr>
                                      <p:tavLst>
                                        <p:tav tm="0">
                                          <p:val>
                                            <p:strVal val="#ppt_y"/>
                                          </p:val>
                                        </p:tav>
                                        <p:tav tm="100000">
                                          <p:val>
                                            <p:strVal val="#ppt_y"/>
                                          </p:val>
                                        </p:tav>
                                      </p:tavLst>
                                    </p:anim>
                                    <p:anim calcmode="lin" valueType="num">
                                      <p:cBhvr>
                                        <p:cTn id="15"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3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800" decel="100000"/>
                                        <p:tgtEl>
                                          <p:spTgt spid="12"/>
                                        </p:tgtEl>
                                      </p:cBhvr>
                                    </p:animEffect>
                                    <p:anim calcmode="lin" valueType="num">
                                      <p:cBhvr>
                                        <p:cTn id="23" dur="800" decel="100000" fill="hold"/>
                                        <p:tgtEl>
                                          <p:spTgt spid="12"/>
                                        </p:tgtEl>
                                        <p:attrNameLst>
                                          <p:attrName>style.rotation</p:attrName>
                                        </p:attrNameLst>
                                      </p:cBhvr>
                                      <p:tavLst>
                                        <p:tav tm="0">
                                          <p:val>
                                            <p:fltVal val="-90"/>
                                          </p:val>
                                        </p:tav>
                                        <p:tav tm="100000">
                                          <p:val>
                                            <p:fltVal val="0"/>
                                          </p:val>
                                        </p:tav>
                                      </p:tavLst>
                                    </p:anim>
                                    <p:anim calcmode="lin" valueType="num">
                                      <p:cBhvr>
                                        <p:cTn id="24" dur="800" decel="100000" fill="hold"/>
                                        <p:tgtEl>
                                          <p:spTgt spid="12"/>
                                        </p:tgtEl>
                                        <p:attrNameLst>
                                          <p:attrName>ppt_x</p:attrName>
                                        </p:attrNameLst>
                                      </p:cBhvr>
                                      <p:tavLst>
                                        <p:tav tm="0">
                                          <p:val>
                                            <p:strVal val="#ppt_x+0.4"/>
                                          </p:val>
                                        </p:tav>
                                        <p:tav tm="100000">
                                          <p:val>
                                            <p:strVal val="#ppt_x-0.05"/>
                                          </p:val>
                                        </p:tav>
                                      </p:tavLst>
                                    </p:anim>
                                    <p:anim calcmode="lin" valueType="num">
                                      <p:cBhvr>
                                        <p:cTn id="25" dur="800" decel="100000" fill="hold"/>
                                        <p:tgtEl>
                                          <p:spTgt spid="12"/>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par>
                                <p:cTn id="28" presetID="9" presetClass="entr" presetSubtype="0" fill="hold" grpId="0" nodeType="withEffect">
                                  <p:stCondLst>
                                    <p:cond delay="1000"/>
                                  </p:stCondLst>
                                  <p:childTnLst>
                                    <p:set>
                                      <p:cBhvr>
                                        <p:cTn id="29" dur="1" fill="hold">
                                          <p:stCondLst>
                                            <p:cond delay="0"/>
                                          </p:stCondLst>
                                        </p:cTn>
                                        <p:tgtEl>
                                          <p:spTgt spid="6"/>
                                        </p:tgtEl>
                                        <p:attrNameLst>
                                          <p:attrName>style.visibility</p:attrName>
                                        </p:attrNameLst>
                                      </p:cBhvr>
                                      <p:to>
                                        <p:strVal val="visible"/>
                                      </p:to>
                                    </p:set>
                                    <p:animEffect transition="in" filter="dissolve">
                                      <p:cBhvr>
                                        <p:cTn id="30" dur="500"/>
                                        <p:tgtEl>
                                          <p:spTgt spid="6"/>
                                        </p:tgtEl>
                                      </p:cBhvr>
                                    </p:animEffect>
                                  </p:childTnLst>
                                </p:cTn>
                              </p:par>
                              <p:par>
                                <p:cTn id="31" presetID="9" presetClass="entr" presetSubtype="0" fill="hold" nodeType="withEffect">
                                  <p:stCondLst>
                                    <p:cond delay="1500"/>
                                  </p:stCondLst>
                                  <p:childTnLst>
                                    <p:set>
                                      <p:cBhvr>
                                        <p:cTn id="32" dur="1" fill="hold">
                                          <p:stCondLst>
                                            <p:cond delay="0"/>
                                          </p:stCondLst>
                                        </p:cTn>
                                        <p:tgtEl>
                                          <p:spTgt spid="17"/>
                                        </p:tgtEl>
                                        <p:attrNameLst>
                                          <p:attrName>style.visibility</p:attrName>
                                        </p:attrNameLst>
                                      </p:cBhvr>
                                      <p:to>
                                        <p:strVal val="visible"/>
                                      </p:to>
                                    </p:set>
                                    <p:animEffect transition="in" filter="dissolve">
                                      <p:cBhvr>
                                        <p:cTn id="33" dur="500"/>
                                        <p:tgtEl>
                                          <p:spTgt spid="17"/>
                                        </p:tgtEl>
                                      </p:cBhvr>
                                    </p:animEffect>
                                  </p:childTnLst>
                                </p:cTn>
                              </p:par>
                              <p:par>
                                <p:cTn id="34" presetID="9" presetClass="entr" presetSubtype="0" fill="hold" nodeType="withEffect">
                                  <p:stCondLst>
                                    <p:cond delay="1500"/>
                                  </p:stCondLst>
                                  <p:childTnLst>
                                    <p:set>
                                      <p:cBhvr>
                                        <p:cTn id="35" dur="1" fill="hold">
                                          <p:stCondLst>
                                            <p:cond delay="0"/>
                                          </p:stCondLst>
                                        </p:cTn>
                                        <p:tgtEl>
                                          <p:spTgt spid="18"/>
                                        </p:tgtEl>
                                        <p:attrNameLst>
                                          <p:attrName>style.visibility</p:attrName>
                                        </p:attrNameLst>
                                      </p:cBhvr>
                                      <p:to>
                                        <p:strVal val="visible"/>
                                      </p:to>
                                    </p:set>
                                    <p:animEffect transition="in" filter="dissolve">
                                      <p:cBhvr>
                                        <p:cTn id="36" dur="500"/>
                                        <p:tgtEl>
                                          <p:spTgt spid="18"/>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8"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slide(fromLeft)">
                                      <p:cBhvr>
                                        <p:cTn id="4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7"/>
                    </p:tgtEl>
                  </p:cond>
                </p:stCondLst>
                <p:endSync evt="end" delay="0">
                  <p:rtn val="all"/>
                </p:endSync>
                <p:childTnLst>
                  <p:par>
                    <p:cTn id="43" fill="hold">
                      <p:stCondLst>
                        <p:cond delay="0"/>
                      </p:stCondLst>
                      <p:childTnLst>
                        <p:par>
                          <p:cTn id="44" fill="hold">
                            <p:stCondLst>
                              <p:cond delay="0"/>
                            </p:stCondLst>
                            <p:childTnLst>
                              <p:par>
                                <p:cTn id="45" presetID="53" presetClass="entr" presetSubtype="0"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childTnLst>
                          </p:cTn>
                        </p:par>
                      </p:childTnLst>
                    </p:cTn>
                  </p:par>
                </p:childTnLst>
              </p:cTn>
              <p:nextCondLst>
                <p:cond evt="onClick" delay="0">
                  <p:tgtEl>
                    <p:spTgt spid="17"/>
                  </p:tgtEl>
                </p:cond>
              </p:nextCondLst>
            </p:seq>
            <p:seq concurrent="1" nextAc="seek">
              <p:cTn id="50" restart="whenNotActive" fill="hold" evtFilter="cancelBubble" nodeType="interactiveSeq">
                <p:stCondLst>
                  <p:cond evt="onClick" delay="0">
                    <p:tgtEl>
                      <p:spTgt spid="16"/>
                    </p:tgtEl>
                  </p:cond>
                </p:stCondLst>
                <p:endSync evt="end" delay="0">
                  <p:rtn val="all"/>
                </p:endSync>
                <p:childTnLst>
                  <p:par>
                    <p:cTn id="51" fill="hold">
                      <p:stCondLst>
                        <p:cond delay="0"/>
                      </p:stCondLst>
                      <p:childTnLst>
                        <p:par>
                          <p:cTn id="52" fill="hold">
                            <p:stCondLst>
                              <p:cond delay="0"/>
                            </p:stCondLst>
                            <p:childTnLst>
                              <p:par>
                                <p:cTn id="53" presetID="1" presetClass="exit" presetSubtype="0" fill="hold" nodeType="clickEffect">
                                  <p:stCondLst>
                                    <p:cond delay="0"/>
                                  </p:stCondLst>
                                  <p:childTnLst>
                                    <p:set>
                                      <p:cBhvr>
                                        <p:cTn id="54" dur="1" fill="hold">
                                          <p:stCondLst>
                                            <p:cond delay="0"/>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55" restart="whenNotActive" fill="hold" evtFilter="cancelBubble" nodeType="interactiveSeq">
                <p:stCondLst>
                  <p:cond evt="onClick" delay="0">
                    <p:tgtEl>
                      <p:spTgt spid="18"/>
                    </p:tgtEl>
                  </p:cond>
                </p:stCondLst>
                <p:endSync evt="end" delay="0">
                  <p:rtn val="all"/>
                </p:endSync>
                <p:childTnLst>
                  <p:par>
                    <p:cTn id="56" fill="hold">
                      <p:stCondLst>
                        <p:cond delay="0"/>
                      </p:stCondLst>
                      <p:childTnLst>
                        <p:par>
                          <p:cTn id="57" fill="hold">
                            <p:stCondLst>
                              <p:cond delay="0"/>
                            </p:stCondLst>
                            <p:childTnLst>
                              <p:par>
                                <p:cTn id="58" presetID="53" presetClass="entr" presetSubtype="0" fill="hold" nodeType="clickEffect">
                                  <p:stCondLst>
                                    <p:cond delay="0"/>
                                  </p:stCondLst>
                                  <p:childTnLst>
                                    <p:set>
                                      <p:cBhvr>
                                        <p:cTn id="59" dur="1" fill="hold">
                                          <p:stCondLst>
                                            <p:cond delay="0"/>
                                          </p:stCondLst>
                                        </p:cTn>
                                        <p:tgtEl>
                                          <p:spTgt spid="93186"/>
                                        </p:tgtEl>
                                        <p:attrNameLst>
                                          <p:attrName>style.visibility</p:attrName>
                                        </p:attrNameLst>
                                      </p:cBhvr>
                                      <p:to>
                                        <p:strVal val="visible"/>
                                      </p:to>
                                    </p:set>
                                    <p:anim calcmode="lin" valueType="num">
                                      <p:cBhvr>
                                        <p:cTn id="60" dur="500" fill="hold"/>
                                        <p:tgtEl>
                                          <p:spTgt spid="93186"/>
                                        </p:tgtEl>
                                        <p:attrNameLst>
                                          <p:attrName>ppt_w</p:attrName>
                                        </p:attrNameLst>
                                      </p:cBhvr>
                                      <p:tavLst>
                                        <p:tav tm="0">
                                          <p:val>
                                            <p:fltVal val="0"/>
                                          </p:val>
                                        </p:tav>
                                        <p:tav tm="100000">
                                          <p:val>
                                            <p:strVal val="#ppt_w"/>
                                          </p:val>
                                        </p:tav>
                                      </p:tavLst>
                                    </p:anim>
                                    <p:anim calcmode="lin" valueType="num">
                                      <p:cBhvr>
                                        <p:cTn id="61" dur="500" fill="hold"/>
                                        <p:tgtEl>
                                          <p:spTgt spid="93186"/>
                                        </p:tgtEl>
                                        <p:attrNameLst>
                                          <p:attrName>ppt_h</p:attrName>
                                        </p:attrNameLst>
                                      </p:cBhvr>
                                      <p:tavLst>
                                        <p:tav tm="0">
                                          <p:val>
                                            <p:fltVal val="0"/>
                                          </p:val>
                                        </p:tav>
                                        <p:tav tm="100000">
                                          <p:val>
                                            <p:strVal val="#ppt_h"/>
                                          </p:val>
                                        </p:tav>
                                      </p:tavLst>
                                    </p:anim>
                                    <p:animEffect transition="in" filter="fade">
                                      <p:cBhvr>
                                        <p:cTn id="62" dur="500"/>
                                        <p:tgtEl>
                                          <p:spTgt spid="93186"/>
                                        </p:tgtEl>
                                      </p:cBhvr>
                                    </p:animEffect>
                                  </p:childTnLst>
                                </p:cTn>
                              </p:par>
                            </p:childTnLst>
                          </p:cTn>
                        </p:par>
                      </p:childTnLst>
                    </p:cTn>
                  </p:par>
                </p:childTnLst>
              </p:cTn>
              <p:nextCondLst>
                <p:cond evt="onClick" delay="0">
                  <p:tgtEl>
                    <p:spTgt spid="18"/>
                  </p:tgtEl>
                </p:cond>
              </p:nextCondLst>
            </p:seq>
            <p:seq concurrent="1" nextAc="seek">
              <p:cTn id="63" restart="whenNotActive" fill="hold" evtFilter="cancelBubble" nodeType="interactiveSeq">
                <p:stCondLst>
                  <p:cond evt="onClick" delay="0">
                    <p:tgtEl>
                      <p:spTgt spid="93186"/>
                    </p:tgtEl>
                  </p:cond>
                </p:stCondLst>
                <p:endSync evt="end" delay="0">
                  <p:rtn val="all"/>
                </p:endSync>
                <p:childTnLst>
                  <p:par>
                    <p:cTn id="64" fill="hold">
                      <p:stCondLst>
                        <p:cond delay="0"/>
                      </p:stCondLst>
                      <p:childTnLst>
                        <p:par>
                          <p:cTn id="65" fill="hold">
                            <p:stCondLst>
                              <p:cond delay="0"/>
                            </p:stCondLst>
                            <p:childTnLst>
                              <p:par>
                                <p:cTn id="66" presetID="1" presetClass="exit" presetSubtype="0" fill="hold" nodeType="clickEffect">
                                  <p:stCondLst>
                                    <p:cond delay="0"/>
                                  </p:stCondLst>
                                  <p:childTnLst>
                                    <p:set>
                                      <p:cBhvr>
                                        <p:cTn id="67" dur="1" fill="hold">
                                          <p:stCondLst>
                                            <p:cond delay="0"/>
                                          </p:stCondLst>
                                        </p:cTn>
                                        <p:tgtEl>
                                          <p:spTgt spid="93186"/>
                                        </p:tgtEl>
                                        <p:attrNameLst>
                                          <p:attrName>style.visibility</p:attrName>
                                        </p:attrNameLst>
                                      </p:cBhvr>
                                      <p:to>
                                        <p:strVal val="hidden"/>
                                      </p:to>
                                    </p:set>
                                  </p:childTnLst>
                                </p:cTn>
                              </p:par>
                            </p:childTnLst>
                          </p:cTn>
                        </p:par>
                      </p:childTnLst>
                    </p:cTn>
                  </p:par>
                </p:childTnLst>
              </p:cTn>
              <p:nextCondLst>
                <p:cond evt="onClick" delay="0">
                  <p:tgtEl>
                    <p:spTgt spid="93186"/>
                  </p:tgtEl>
                </p:cond>
              </p:nextCondLst>
            </p:seq>
          </p:childTnLst>
        </p:cTn>
      </p:par>
    </p:tnLst>
    <p:bldLst>
      <p:bldP spid="4" grpId="0" uiExpand="1" build="p"/>
      <p:bldP spid="11" grpId="0"/>
      <p:bldP spid="6" grpId="0" animBg="1"/>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188640"/>
            <a:ext cx="8640960" cy="923330"/>
          </a:xfrm>
          <a:prstGeom prst="rect">
            <a:avLst/>
          </a:prstGeom>
        </p:spPr>
        <p:txBody>
          <a:bodyPr wrap="square">
            <a:spAutoFit/>
          </a:bodyPr>
          <a:lstStyle/>
          <a:p>
            <a:pPr algn="just"/>
            <a:r>
              <a:rPr lang="fr-FR" u="sng" dirty="0"/>
              <a:t>Remarque :</a:t>
            </a:r>
            <a:r>
              <a:rPr lang="fr-FR" dirty="0"/>
              <a:t> en solution comme à l'état solide, il y a transfert du proton de l'acide carboxylique sur l'amine pour donner une entité neutre, appelée </a:t>
            </a:r>
            <a:r>
              <a:rPr lang="fr-FR" b="1" dirty="0" err="1"/>
              <a:t>zwitterion</a:t>
            </a:r>
            <a:r>
              <a:rPr lang="fr-FR" dirty="0"/>
              <a:t> (ou </a:t>
            </a:r>
            <a:r>
              <a:rPr lang="fr-FR" b="1" dirty="0" err="1"/>
              <a:t>amphion</a:t>
            </a:r>
            <a:r>
              <a:rPr lang="fr-FR" dirty="0"/>
              <a:t>) :</a:t>
            </a:r>
          </a:p>
        </p:txBody>
      </p:sp>
      <p:pic>
        <p:nvPicPr>
          <p:cNvPr id="5" name="Image 4" descr="http://chimge.unil.ch/Fr/ph/images/aa1.gif"/>
          <p:cNvPicPr/>
          <p:nvPr/>
        </p:nvPicPr>
        <p:blipFill>
          <a:blip r:embed="rId2" cstate="print"/>
          <a:srcRect/>
          <a:stretch>
            <a:fillRect/>
          </a:stretch>
        </p:blipFill>
        <p:spPr bwMode="auto">
          <a:xfrm>
            <a:off x="2328445" y="1268760"/>
            <a:ext cx="4487111" cy="1800200"/>
          </a:xfrm>
          <a:prstGeom prst="rect">
            <a:avLst/>
          </a:prstGeom>
          <a:noFill/>
          <a:ln w="9525">
            <a:noFill/>
            <a:miter lim="800000"/>
            <a:headEnd/>
            <a:tailEnd/>
          </a:ln>
        </p:spPr>
      </p:pic>
      <p:sp>
        <p:nvSpPr>
          <p:cNvPr id="6" name="Rectangle 5"/>
          <p:cNvSpPr/>
          <p:nvPr/>
        </p:nvSpPr>
        <p:spPr>
          <a:xfrm>
            <a:off x="251520" y="3284984"/>
            <a:ext cx="6156109" cy="369332"/>
          </a:xfrm>
          <a:prstGeom prst="rect">
            <a:avLst/>
          </a:prstGeom>
        </p:spPr>
        <p:txBody>
          <a:bodyPr wrap="none">
            <a:spAutoFit/>
          </a:bodyPr>
          <a:lstStyle/>
          <a:p>
            <a:r>
              <a:rPr lang="fr-FR" dirty="0">
                <a:sym typeface="Symbol"/>
              </a:rPr>
              <a:t></a:t>
            </a:r>
            <a:r>
              <a:rPr lang="fr-FR" dirty="0"/>
              <a:t> Les acides </a:t>
            </a:r>
            <a:r>
              <a:rPr lang="fr-FR" dirty="0">
                <a:sym typeface="Symbol"/>
              </a:rPr>
              <a:t></a:t>
            </a:r>
            <a:r>
              <a:rPr lang="fr-FR" dirty="0"/>
              <a:t>-aminés ont donc un comportement amphotère.</a:t>
            </a:r>
          </a:p>
        </p:txBody>
      </p:sp>
      <p:sp>
        <p:nvSpPr>
          <p:cNvPr id="7" name="Rectangle 6"/>
          <p:cNvSpPr/>
          <p:nvPr/>
        </p:nvSpPr>
        <p:spPr>
          <a:xfrm>
            <a:off x="251520" y="3646765"/>
            <a:ext cx="3259418" cy="369332"/>
          </a:xfrm>
          <a:prstGeom prst="rect">
            <a:avLst/>
          </a:prstGeom>
        </p:spPr>
        <p:txBody>
          <a:bodyPr wrap="none">
            <a:spAutoFit/>
          </a:bodyPr>
          <a:lstStyle/>
          <a:p>
            <a:pPr marL="342900" indent="-342900"/>
            <a:r>
              <a:rPr lang="fr-FR" dirty="0">
                <a:solidFill>
                  <a:srgbClr val="0070C0"/>
                </a:solidFill>
                <a:uFill>
                  <a:solidFill>
                    <a:srgbClr val="FF0000"/>
                  </a:solidFill>
                </a:uFill>
              </a:rPr>
              <a:t>3.2. </a:t>
            </a:r>
            <a:r>
              <a:rPr lang="fr-FR" u="sng" dirty="0">
                <a:solidFill>
                  <a:srgbClr val="0070C0"/>
                </a:solidFill>
                <a:uFill>
                  <a:solidFill>
                    <a:srgbClr val="FF0000"/>
                  </a:solidFill>
                </a:uFill>
              </a:rPr>
              <a:t>Domaine de prédominance</a:t>
            </a:r>
          </a:p>
        </p:txBody>
      </p:sp>
      <p:sp>
        <p:nvSpPr>
          <p:cNvPr id="8" name="Rectangle 7"/>
          <p:cNvSpPr/>
          <p:nvPr/>
        </p:nvSpPr>
        <p:spPr>
          <a:xfrm>
            <a:off x="323528" y="4149080"/>
            <a:ext cx="2465740" cy="369332"/>
          </a:xfrm>
          <a:prstGeom prst="rect">
            <a:avLst/>
          </a:prstGeom>
          <a:solidFill>
            <a:srgbClr val="FFFF00"/>
          </a:solidFill>
          <a:ln>
            <a:solidFill>
              <a:schemeClr val="accent1"/>
            </a:solidFill>
          </a:ln>
        </p:spPr>
        <p:txBody>
          <a:bodyPr wrap="none">
            <a:spAutoFit/>
          </a:bodyPr>
          <a:lstStyle/>
          <a:p>
            <a:r>
              <a:rPr lang="fr-FR" dirty="0"/>
              <a:t>Les acides carboxyliques</a:t>
            </a:r>
          </a:p>
        </p:txBody>
      </p:sp>
      <p:pic>
        <p:nvPicPr>
          <p:cNvPr id="94210" name="Picture 2"/>
          <p:cNvPicPr>
            <a:picLocks noChangeAspect="1" noChangeArrowheads="1"/>
          </p:cNvPicPr>
          <p:nvPr/>
        </p:nvPicPr>
        <p:blipFill>
          <a:blip r:embed="rId3" cstate="print"/>
          <a:srcRect/>
          <a:stretch>
            <a:fillRect/>
          </a:stretch>
        </p:blipFill>
        <p:spPr bwMode="auto">
          <a:xfrm>
            <a:off x="419179" y="4797152"/>
            <a:ext cx="8305642" cy="1800200"/>
          </a:xfrm>
          <a:prstGeom prst="rect">
            <a:avLst/>
          </a:prstGeom>
          <a:noFill/>
          <a:ln w="9525">
            <a:noFill/>
            <a:miter lim="800000"/>
            <a:headEnd/>
            <a:tailEnd/>
          </a:ln>
        </p:spPr>
      </p:pic>
      <p:cxnSp>
        <p:nvCxnSpPr>
          <p:cNvPr id="9" name="Connecteur droit 8"/>
          <p:cNvCxnSpPr/>
          <p:nvPr/>
        </p:nvCxnSpPr>
        <p:spPr>
          <a:xfrm>
            <a:off x="9108504" y="3357264"/>
            <a:ext cx="0" cy="252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slide(fromLeft)">
                                      <p:cBhvr>
                                        <p:cTn id="17" dur="500"/>
                                        <p:tgtEl>
                                          <p:spTgt spid="6"/>
                                        </p:tgtEl>
                                      </p:cBhvr>
                                    </p:animEffect>
                                  </p:childTnLst>
                                </p:cTn>
                              </p:par>
                              <p:par>
                                <p:cTn id="18" presetID="55" presetClass="entr" presetSubtype="0" fill="hold" nodeType="withEffect">
                                  <p:stCondLst>
                                    <p:cond delay="500"/>
                                  </p:stCondLst>
                                  <p:childTnLst>
                                    <p:set>
                                      <p:cBhvr>
                                        <p:cTn id="19" dur="1" fill="hold">
                                          <p:stCondLst>
                                            <p:cond delay="0"/>
                                          </p:stCondLst>
                                        </p:cTn>
                                        <p:tgtEl>
                                          <p:spTgt spid="9"/>
                                        </p:tgtEl>
                                        <p:attrNameLst>
                                          <p:attrName>style.visibility</p:attrName>
                                        </p:attrNameLst>
                                      </p:cBhvr>
                                      <p:to>
                                        <p:strVal val="visible"/>
                                      </p:to>
                                    </p:set>
                                    <p:anim calcmode="lin" valueType="num">
                                      <p:cBhvr>
                                        <p:cTn id="20" dur="1000" fill="hold"/>
                                        <p:tgtEl>
                                          <p:spTgt spid="9"/>
                                        </p:tgtEl>
                                        <p:attrNameLst>
                                          <p:attrName>ppt_w</p:attrName>
                                        </p:attrNameLst>
                                      </p:cBhvr>
                                      <p:tavLst>
                                        <p:tav tm="0">
                                          <p:val>
                                            <p:strVal val="#ppt_w*0.70"/>
                                          </p:val>
                                        </p:tav>
                                        <p:tav tm="100000">
                                          <p:val>
                                            <p:strVal val="#ppt_w"/>
                                          </p:val>
                                        </p:tav>
                                      </p:tavLst>
                                    </p:anim>
                                    <p:anim calcmode="lin" valueType="num">
                                      <p:cBhvr>
                                        <p:cTn id="21" dur="1000" fill="hold"/>
                                        <p:tgtEl>
                                          <p:spTgt spid="9"/>
                                        </p:tgtEl>
                                        <p:attrNameLst>
                                          <p:attrName>ppt_h</p:attrName>
                                        </p:attrNameLst>
                                      </p:cBhvr>
                                      <p:tavLst>
                                        <p:tav tm="0">
                                          <p:val>
                                            <p:strVal val="#ppt_h"/>
                                          </p:val>
                                        </p:tav>
                                        <p:tav tm="100000">
                                          <p:val>
                                            <p:strVal val="#ppt_h"/>
                                          </p:val>
                                        </p:tav>
                                      </p:tavLst>
                                    </p:anim>
                                    <p:animEffect transition="in" filter="fade">
                                      <p:cBhvr>
                                        <p:cTn id="22" dur="1000"/>
                                        <p:tgtEl>
                                          <p:spTgt spid="9"/>
                                        </p:tgtEl>
                                      </p:cBhvr>
                                    </p:animEffect>
                                  </p:childTnLst>
                                </p:cTn>
                              </p:par>
                              <p:par>
                                <p:cTn id="23" presetID="35" presetClass="emph" presetSubtype="0" repeatCount="indefinite" fill="hold" nodeType="withEffect">
                                  <p:stCondLst>
                                    <p:cond delay="1500"/>
                                  </p:stCondLst>
                                  <p:childTnLst>
                                    <p:anim calcmode="discrete" valueType="str">
                                      <p:cBhvr>
                                        <p:cTn id="24" dur="1000" fill="hold"/>
                                        <p:tgtEl>
                                          <p:spTgt spid="9"/>
                                        </p:tgtEl>
                                        <p:attrNameLst>
                                          <p:attrName>style.visibility</p:attrName>
                                        </p:attrNameLst>
                                      </p:cBhvr>
                                      <p:tavLst>
                                        <p:tav tm="0">
                                          <p:val>
                                            <p:strVal val="hidden"/>
                                          </p:val>
                                        </p:tav>
                                        <p:tav tm="50000">
                                          <p:val>
                                            <p:strVal val="visible"/>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0-#ppt_w/2"/>
                                          </p:val>
                                        </p:tav>
                                        <p:tav tm="100000">
                                          <p:val>
                                            <p:strVal val="#ppt_x"/>
                                          </p:val>
                                        </p:tav>
                                      </p:tavLst>
                                    </p:anim>
                                    <p:anim calcmode="lin" valueType="num">
                                      <p:cBhvr additive="base">
                                        <p:cTn id="3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dissolve">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30" presetClass="entr" presetSubtype="0" fill="hold" nodeType="clickEffect">
                                  <p:stCondLst>
                                    <p:cond delay="0"/>
                                  </p:stCondLst>
                                  <p:childTnLst>
                                    <p:set>
                                      <p:cBhvr>
                                        <p:cTn id="39" dur="1" fill="hold">
                                          <p:stCondLst>
                                            <p:cond delay="0"/>
                                          </p:stCondLst>
                                        </p:cTn>
                                        <p:tgtEl>
                                          <p:spTgt spid="94210"/>
                                        </p:tgtEl>
                                        <p:attrNameLst>
                                          <p:attrName>style.visibility</p:attrName>
                                        </p:attrNameLst>
                                      </p:cBhvr>
                                      <p:to>
                                        <p:strVal val="visible"/>
                                      </p:to>
                                    </p:set>
                                    <p:animEffect transition="in" filter="fade">
                                      <p:cBhvr>
                                        <p:cTn id="40" dur="800" decel="100000"/>
                                        <p:tgtEl>
                                          <p:spTgt spid="94210"/>
                                        </p:tgtEl>
                                      </p:cBhvr>
                                    </p:animEffect>
                                    <p:anim calcmode="lin" valueType="num">
                                      <p:cBhvr>
                                        <p:cTn id="41" dur="800" decel="100000" fill="hold"/>
                                        <p:tgtEl>
                                          <p:spTgt spid="94210"/>
                                        </p:tgtEl>
                                        <p:attrNameLst>
                                          <p:attrName>style.rotation</p:attrName>
                                        </p:attrNameLst>
                                      </p:cBhvr>
                                      <p:tavLst>
                                        <p:tav tm="0">
                                          <p:val>
                                            <p:fltVal val="-90"/>
                                          </p:val>
                                        </p:tav>
                                        <p:tav tm="100000">
                                          <p:val>
                                            <p:fltVal val="0"/>
                                          </p:val>
                                        </p:tav>
                                      </p:tavLst>
                                    </p:anim>
                                    <p:anim calcmode="lin" valueType="num">
                                      <p:cBhvr>
                                        <p:cTn id="42" dur="800" decel="100000" fill="hold"/>
                                        <p:tgtEl>
                                          <p:spTgt spid="94210"/>
                                        </p:tgtEl>
                                        <p:attrNameLst>
                                          <p:attrName>ppt_x</p:attrName>
                                        </p:attrNameLst>
                                      </p:cBhvr>
                                      <p:tavLst>
                                        <p:tav tm="0">
                                          <p:val>
                                            <p:strVal val="#ppt_x+0.4"/>
                                          </p:val>
                                        </p:tav>
                                        <p:tav tm="100000">
                                          <p:val>
                                            <p:strVal val="#ppt_x-0.05"/>
                                          </p:val>
                                        </p:tav>
                                      </p:tavLst>
                                    </p:anim>
                                    <p:anim calcmode="lin" valueType="num">
                                      <p:cBhvr>
                                        <p:cTn id="43" dur="800" decel="100000" fill="hold"/>
                                        <p:tgtEl>
                                          <p:spTgt spid="94210"/>
                                        </p:tgtEl>
                                        <p:attrNameLst>
                                          <p:attrName>ppt_y</p:attrName>
                                        </p:attrNameLst>
                                      </p:cBhvr>
                                      <p:tavLst>
                                        <p:tav tm="0">
                                          <p:val>
                                            <p:strVal val="#ppt_y-0.4"/>
                                          </p:val>
                                        </p:tav>
                                        <p:tav tm="100000">
                                          <p:val>
                                            <p:strVal val="#ppt_y+0.1"/>
                                          </p:val>
                                        </p:tav>
                                      </p:tavLst>
                                    </p:anim>
                                    <p:anim calcmode="lin" valueType="num">
                                      <p:cBhvr>
                                        <p:cTn id="44" dur="200" accel="100000" fill="hold">
                                          <p:stCondLst>
                                            <p:cond delay="800"/>
                                          </p:stCondLst>
                                        </p:cTn>
                                        <p:tgtEl>
                                          <p:spTgt spid="94210"/>
                                        </p:tgtEl>
                                        <p:attrNameLst>
                                          <p:attrName>ppt_x</p:attrName>
                                        </p:attrNameLst>
                                      </p:cBhvr>
                                      <p:tavLst>
                                        <p:tav tm="0">
                                          <p:val>
                                            <p:strVal val="#ppt_x-0.05"/>
                                          </p:val>
                                        </p:tav>
                                        <p:tav tm="100000">
                                          <p:val>
                                            <p:strVal val="#ppt_x"/>
                                          </p:val>
                                        </p:tav>
                                      </p:tavLst>
                                    </p:anim>
                                    <p:anim calcmode="lin" valueType="num">
                                      <p:cBhvr>
                                        <p:cTn id="45" dur="200" accel="100000" fill="hold">
                                          <p:stCondLst>
                                            <p:cond delay="800"/>
                                          </p:stCondLst>
                                        </p:cTn>
                                        <p:tgtEl>
                                          <p:spTgt spid="9421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88640"/>
            <a:ext cx="1215397" cy="369332"/>
          </a:xfrm>
          <a:prstGeom prst="rect">
            <a:avLst/>
          </a:prstGeom>
          <a:solidFill>
            <a:srgbClr val="FFFF00"/>
          </a:solidFill>
          <a:ln>
            <a:solidFill>
              <a:schemeClr val="accent1"/>
            </a:solidFill>
          </a:ln>
        </p:spPr>
        <p:txBody>
          <a:bodyPr wrap="none">
            <a:spAutoFit/>
          </a:bodyPr>
          <a:lstStyle/>
          <a:p>
            <a:r>
              <a:rPr lang="fr-FR" dirty="0"/>
              <a:t>Les amines</a:t>
            </a:r>
          </a:p>
        </p:txBody>
      </p:sp>
      <p:pic>
        <p:nvPicPr>
          <p:cNvPr id="95234" name="Picture 2"/>
          <p:cNvPicPr>
            <a:picLocks noChangeAspect="1" noChangeArrowheads="1"/>
          </p:cNvPicPr>
          <p:nvPr/>
        </p:nvPicPr>
        <p:blipFill>
          <a:blip r:embed="rId2" cstate="print"/>
          <a:srcRect/>
          <a:stretch>
            <a:fillRect/>
          </a:stretch>
        </p:blipFill>
        <p:spPr bwMode="auto">
          <a:xfrm>
            <a:off x="233772" y="620688"/>
            <a:ext cx="8676456" cy="1836798"/>
          </a:xfrm>
          <a:prstGeom prst="rect">
            <a:avLst/>
          </a:prstGeom>
          <a:noFill/>
          <a:ln w="9525">
            <a:noFill/>
            <a:miter lim="800000"/>
            <a:headEnd/>
            <a:tailEnd/>
          </a:ln>
        </p:spPr>
      </p:pic>
      <p:sp>
        <p:nvSpPr>
          <p:cNvPr id="6" name="Rectangle 5"/>
          <p:cNvSpPr/>
          <p:nvPr/>
        </p:nvSpPr>
        <p:spPr>
          <a:xfrm>
            <a:off x="179512" y="2564904"/>
            <a:ext cx="2073003" cy="369332"/>
          </a:xfrm>
          <a:prstGeom prst="rect">
            <a:avLst/>
          </a:prstGeom>
          <a:solidFill>
            <a:srgbClr val="FFFF00"/>
          </a:solidFill>
          <a:ln>
            <a:solidFill>
              <a:schemeClr val="accent1"/>
            </a:solidFill>
          </a:ln>
        </p:spPr>
        <p:txBody>
          <a:bodyPr wrap="none">
            <a:spAutoFit/>
          </a:bodyPr>
          <a:lstStyle/>
          <a:p>
            <a:r>
              <a:rPr lang="fr-FR" dirty="0"/>
              <a:t>Les acides </a:t>
            </a:r>
            <a:r>
              <a:rPr lang="fr-FR" dirty="0">
                <a:sym typeface="Symbol"/>
              </a:rPr>
              <a:t></a:t>
            </a:r>
            <a:r>
              <a:rPr lang="fr-FR" dirty="0"/>
              <a:t>-aminés</a:t>
            </a:r>
          </a:p>
        </p:txBody>
      </p:sp>
      <p:pic>
        <p:nvPicPr>
          <p:cNvPr id="95235" name="Picture 3"/>
          <p:cNvPicPr>
            <a:picLocks noChangeAspect="1" noChangeArrowheads="1"/>
          </p:cNvPicPr>
          <p:nvPr/>
        </p:nvPicPr>
        <p:blipFill>
          <a:blip r:embed="rId3" cstate="print"/>
          <a:srcRect/>
          <a:stretch>
            <a:fillRect/>
          </a:stretch>
        </p:blipFill>
        <p:spPr bwMode="auto">
          <a:xfrm>
            <a:off x="1187624" y="2996952"/>
            <a:ext cx="7187696" cy="386104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95234"/>
                                        </p:tgtEl>
                                        <p:attrNameLst>
                                          <p:attrName>style.visibility</p:attrName>
                                        </p:attrNameLst>
                                      </p:cBhvr>
                                      <p:to>
                                        <p:strVal val="visible"/>
                                      </p:to>
                                    </p:set>
                                    <p:animEffect transition="in" filter="fade">
                                      <p:cBhvr>
                                        <p:cTn id="7" dur="800" decel="100000"/>
                                        <p:tgtEl>
                                          <p:spTgt spid="95234"/>
                                        </p:tgtEl>
                                      </p:cBhvr>
                                    </p:animEffect>
                                    <p:anim calcmode="lin" valueType="num">
                                      <p:cBhvr>
                                        <p:cTn id="8" dur="800" decel="100000" fill="hold"/>
                                        <p:tgtEl>
                                          <p:spTgt spid="95234"/>
                                        </p:tgtEl>
                                        <p:attrNameLst>
                                          <p:attrName>style.rotation</p:attrName>
                                        </p:attrNameLst>
                                      </p:cBhvr>
                                      <p:tavLst>
                                        <p:tav tm="0">
                                          <p:val>
                                            <p:fltVal val="-90"/>
                                          </p:val>
                                        </p:tav>
                                        <p:tav tm="100000">
                                          <p:val>
                                            <p:fltVal val="0"/>
                                          </p:val>
                                        </p:tav>
                                      </p:tavLst>
                                    </p:anim>
                                    <p:anim calcmode="lin" valueType="num">
                                      <p:cBhvr>
                                        <p:cTn id="9" dur="800" decel="100000" fill="hold"/>
                                        <p:tgtEl>
                                          <p:spTgt spid="95234"/>
                                        </p:tgtEl>
                                        <p:attrNameLst>
                                          <p:attrName>ppt_x</p:attrName>
                                        </p:attrNameLst>
                                      </p:cBhvr>
                                      <p:tavLst>
                                        <p:tav tm="0">
                                          <p:val>
                                            <p:strVal val="#ppt_x+0.4"/>
                                          </p:val>
                                        </p:tav>
                                        <p:tav tm="100000">
                                          <p:val>
                                            <p:strVal val="#ppt_x-0.05"/>
                                          </p:val>
                                        </p:tav>
                                      </p:tavLst>
                                    </p:anim>
                                    <p:anim calcmode="lin" valueType="num">
                                      <p:cBhvr>
                                        <p:cTn id="10" dur="800" decel="100000" fill="hold"/>
                                        <p:tgtEl>
                                          <p:spTgt spid="952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952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95234"/>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0" presetClass="entr" presetSubtype="0" fill="hold" nodeType="clickEffect">
                                  <p:stCondLst>
                                    <p:cond delay="0"/>
                                  </p:stCondLst>
                                  <p:childTnLst>
                                    <p:set>
                                      <p:cBhvr>
                                        <p:cTn id="21" dur="1" fill="hold">
                                          <p:stCondLst>
                                            <p:cond delay="0"/>
                                          </p:stCondLst>
                                        </p:cTn>
                                        <p:tgtEl>
                                          <p:spTgt spid="95235"/>
                                        </p:tgtEl>
                                        <p:attrNameLst>
                                          <p:attrName>style.visibility</p:attrName>
                                        </p:attrNameLst>
                                      </p:cBhvr>
                                      <p:to>
                                        <p:strVal val="visible"/>
                                      </p:to>
                                    </p:set>
                                    <p:animEffect transition="in" filter="fade">
                                      <p:cBhvr>
                                        <p:cTn id="22" dur="800" decel="100000"/>
                                        <p:tgtEl>
                                          <p:spTgt spid="95235"/>
                                        </p:tgtEl>
                                      </p:cBhvr>
                                    </p:animEffect>
                                    <p:anim calcmode="lin" valueType="num">
                                      <p:cBhvr>
                                        <p:cTn id="23" dur="800" decel="100000" fill="hold"/>
                                        <p:tgtEl>
                                          <p:spTgt spid="95235"/>
                                        </p:tgtEl>
                                        <p:attrNameLst>
                                          <p:attrName>style.rotation</p:attrName>
                                        </p:attrNameLst>
                                      </p:cBhvr>
                                      <p:tavLst>
                                        <p:tav tm="0">
                                          <p:val>
                                            <p:fltVal val="-90"/>
                                          </p:val>
                                        </p:tav>
                                        <p:tav tm="100000">
                                          <p:val>
                                            <p:fltVal val="0"/>
                                          </p:val>
                                        </p:tav>
                                      </p:tavLst>
                                    </p:anim>
                                    <p:anim calcmode="lin" valueType="num">
                                      <p:cBhvr>
                                        <p:cTn id="24" dur="800" decel="100000" fill="hold"/>
                                        <p:tgtEl>
                                          <p:spTgt spid="95235"/>
                                        </p:tgtEl>
                                        <p:attrNameLst>
                                          <p:attrName>ppt_x</p:attrName>
                                        </p:attrNameLst>
                                      </p:cBhvr>
                                      <p:tavLst>
                                        <p:tav tm="0">
                                          <p:val>
                                            <p:strVal val="#ppt_x+0.4"/>
                                          </p:val>
                                        </p:tav>
                                        <p:tav tm="100000">
                                          <p:val>
                                            <p:strVal val="#ppt_x-0.05"/>
                                          </p:val>
                                        </p:tav>
                                      </p:tavLst>
                                    </p:anim>
                                    <p:anim calcmode="lin" valueType="num">
                                      <p:cBhvr>
                                        <p:cTn id="25" dur="800" decel="100000" fill="hold"/>
                                        <p:tgtEl>
                                          <p:spTgt spid="95235"/>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95235"/>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95235"/>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88640"/>
            <a:ext cx="1185261" cy="369332"/>
          </a:xfrm>
          <a:prstGeom prst="rect">
            <a:avLst/>
          </a:prstGeom>
        </p:spPr>
        <p:txBody>
          <a:bodyPr wrap="none">
            <a:spAutoFit/>
          </a:bodyPr>
          <a:lstStyle/>
          <a:p>
            <a:r>
              <a:rPr lang="fr-FR" u="sng" dirty="0"/>
              <a:t>Exemples :</a:t>
            </a:r>
            <a:endParaRPr lang="fr-FR" dirty="0"/>
          </a:p>
        </p:txBody>
      </p:sp>
      <p:pic>
        <p:nvPicPr>
          <p:cNvPr id="96258" name="Picture 2"/>
          <p:cNvPicPr>
            <a:picLocks noChangeAspect="1" noChangeArrowheads="1"/>
          </p:cNvPicPr>
          <p:nvPr/>
        </p:nvPicPr>
        <p:blipFill>
          <a:blip r:embed="rId2" cstate="print"/>
          <a:srcRect/>
          <a:stretch>
            <a:fillRect/>
          </a:stretch>
        </p:blipFill>
        <p:spPr bwMode="auto">
          <a:xfrm>
            <a:off x="440668" y="620688"/>
            <a:ext cx="8262664" cy="1543028"/>
          </a:xfrm>
          <a:prstGeom prst="rect">
            <a:avLst/>
          </a:prstGeom>
          <a:noFill/>
          <a:ln w="9525">
            <a:noFill/>
            <a:miter lim="800000"/>
            <a:headEnd/>
            <a:tailEnd/>
          </a:ln>
        </p:spPr>
      </p:pic>
      <p:sp>
        <p:nvSpPr>
          <p:cNvPr id="9" name="Rectangle 8"/>
          <p:cNvSpPr/>
          <p:nvPr/>
        </p:nvSpPr>
        <p:spPr>
          <a:xfrm>
            <a:off x="251520" y="2267580"/>
            <a:ext cx="2074735" cy="369332"/>
          </a:xfrm>
          <a:prstGeom prst="rect">
            <a:avLst/>
          </a:prstGeom>
        </p:spPr>
        <p:txBody>
          <a:bodyPr wrap="none">
            <a:spAutoFit/>
          </a:bodyPr>
          <a:lstStyle/>
          <a:p>
            <a:r>
              <a:rPr lang="fr-FR" u="sng" dirty="0"/>
              <a:t>Exercice :</a:t>
            </a:r>
            <a:r>
              <a:rPr lang="fr-FR" dirty="0"/>
              <a:t> n°23 p196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96258"/>
                                        </p:tgtEl>
                                        <p:attrNameLst>
                                          <p:attrName>style.visibility</p:attrName>
                                        </p:attrNameLst>
                                      </p:cBhvr>
                                      <p:to>
                                        <p:strVal val="visible"/>
                                      </p:to>
                                    </p:set>
                                    <p:animEffect transition="in" filter="dissolve">
                                      <p:cBhvr>
                                        <p:cTn id="7" dur="500"/>
                                        <p:tgtEl>
                                          <p:spTgt spid="9625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slide(fromBottom)">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79512" y="116632"/>
            <a:ext cx="2405210" cy="369332"/>
          </a:xfrm>
          <a:prstGeom prst="rect">
            <a:avLst/>
          </a:prstGeom>
        </p:spPr>
        <p:txBody>
          <a:bodyPr wrap="none">
            <a:spAutoFit/>
          </a:bodyPr>
          <a:lstStyle/>
          <a:p>
            <a:pPr marL="342900" indent="-342900"/>
            <a:r>
              <a:rPr lang="fr-FR" dirty="0">
                <a:solidFill>
                  <a:srgbClr val="0070C0"/>
                </a:solidFill>
                <a:uFill>
                  <a:solidFill>
                    <a:srgbClr val="FF0000"/>
                  </a:solidFill>
                </a:uFill>
              </a:rPr>
              <a:t>4. </a:t>
            </a:r>
            <a:r>
              <a:rPr lang="fr-FR" u="sng" dirty="0">
                <a:solidFill>
                  <a:srgbClr val="0070C0"/>
                </a:solidFill>
                <a:uFill>
                  <a:solidFill>
                    <a:srgbClr val="FF0000"/>
                  </a:solidFill>
                </a:uFill>
              </a:rPr>
              <a:t>Les solutions tampon</a:t>
            </a:r>
          </a:p>
        </p:txBody>
      </p:sp>
      <p:pic>
        <p:nvPicPr>
          <p:cNvPr id="9" name="il_fi" descr="http://acide-basique-aliments.com/wp-content/uploads/2012/08/ph2.jpg"/>
          <p:cNvPicPr/>
          <p:nvPr/>
        </p:nvPicPr>
        <p:blipFill>
          <a:blip r:embed="rId2" cstate="print"/>
          <a:srcRect t="8134" b="8569"/>
          <a:stretch>
            <a:fillRect/>
          </a:stretch>
        </p:blipFill>
        <p:spPr bwMode="auto">
          <a:xfrm>
            <a:off x="630209" y="413956"/>
            <a:ext cx="7883582" cy="1512168"/>
          </a:xfrm>
          <a:prstGeom prst="rect">
            <a:avLst/>
          </a:prstGeom>
          <a:noFill/>
          <a:ln w="9525">
            <a:noFill/>
            <a:miter lim="800000"/>
            <a:headEnd/>
            <a:tailEnd/>
          </a:ln>
        </p:spPr>
      </p:pic>
      <p:sp>
        <p:nvSpPr>
          <p:cNvPr id="10" name="Rectangle 9"/>
          <p:cNvSpPr/>
          <p:nvPr/>
        </p:nvSpPr>
        <p:spPr>
          <a:xfrm>
            <a:off x="179512" y="2145630"/>
            <a:ext cx="8784976" cy="923330"/>
          </a:xfrm>
          <a:prstGeom prst="rect">
            <a:avLst/>
          </a:prstGeom>
        </p:spPr>
        <p:txBody>
          <a:bodyPr wrap="square">
            <a:spAutoFit/>
          </a:bodyPr>
          <a:lstStyle/>
          <a:p>
            <a:pPr algn="just"/>
            <a:r>
              <a:rPr lang="fr-FR" i="1" dirty="0">
                <a:solidFill>
                  <a:schemeClr val="bg1">
                    <a:lumMod val="50000"/>
                  </a:schemeClr>
                </a:solidFill>
              </a:rPr>
              <a:t>Dans le corps humain, le pH du sang est maintenu de manière précise entre 7,35 et 7,45. Cette régulation est assurée par la présence de plusieurs couples acido-basiques, dissous dans le plasma sanguin et qui exercent un effet dit « tampon ».</a:t>
            </a:r>
          </a:p>
        </p:txBody>
      </p:sp>
      <p:sp>
        <p:nvSpPr>
          <p:cNvPr id="11" name="Rectangle 10">
            <a:extLst>
              <a:ext uri="{FF2B5EF4-FFF2-40B4-BE49-F238E27FC236}">
                <a16:creationId xmlns:a16="http://schemas.microsoft.com/office/drawing/2014/main" id="{4F3ED235-F20E-4D68-B2A0-4C901515712C}"/>
              </a:ext>
            </a:extLst>
          </p:cNvPr>
          <p:cNvSpPr/>
          <p:nvPr/>
        </p:nvSpPr>
        <p:spPr>
          <a:xfrm>
            <a:off x="251520" y="3501008"/>
            <a:ext cx="8568952" cy="1323439"/>
          </a:xfrm>
          <a:prstGeom prst="rect">
            <a:avLst/>
          </a:prstGeom>
        </p:spPr>
        <p:txBody>
          <a:bodyPr wrap="square">
            <a:spAutoFit/>
          </a:bodyPr>
          <a:lstStyle/>
          <a:p>
            <a:pPr algn="just"/>
            <a:r>
              <a:rPr lang="fr-FR" dirty="0">
                <a:solidFill>
                  <a:srgbClr val="FF0000"/>
                </a:solidFill>
              </a:rPr>
              <a:t>On appelle </a:t>
            </a:r>
            <a:r>
              <a:rPr lang="fr-FR" b="1" dirty="0">
                <a:solidFill>
                  <a:srgbClr val="FF0000"/>
                </a:solidFill>
              </a:rPr>
              <a:t>solution tampon</a:t>
            </a:r>
            <a:r>
              <a:rPr lang="fr-FR" dirty="0">
                <a:solidFill>
                  <a:srgbClr val="FF0000"/>
                </a:solidFill>
              </a:rPr>
              <a:t>, une solution dont le pH varie peu malgré l’ajout d’une quantité modérée d’acide, de base ou lors d’une dilution modérée. Si l'un de ces trois critères n'est pas vérifié alors la solution est dite « </a:t>
            </a:r>
            <a:r>
              <a:rPr lang="fr-FR" b="1" dirty="0">
                <a:solidFill>
                  <a:srgbClr val="FF0000"/>
                </a:solidFill>
              </a:rPr>
              <a:t>solution pseudo-tampon</a:t>
            </a:r>
            <a:r>
              <a:rPr lang="fr-FR" dirty="0">
                <a:solidFill>
                  <a:srgbClr val="FF0000"/>
                </a:solidFill>
              </a:rPr>
              <a:t> ».</a:t>
            </a:r>
          </a:p>
          <a:p>
            <a:pPr algn="just"/>
            <a:endParaRPr lang="fr-FR" sz="800" dirty="0">
              <a:solidFill>
                <a:srgbClr val="FF0000"/>
              </a:solidFill>
            </a:endParaRPr>
          </a:p>
          <a:p>
            <a:pPr algn="just"/>
            <a:r>
              <a:rPr lang="fr-FR" dirty="0">
                <a:solidFill>
                  <a:srgbClr val="FF0000"/>
                </a:solidFill>
              </a:rPr>
              <a:t>Le </a:t>
            </a:r>
            <a:r>
              <a:rPr lang="fr-FR" b="1" dirty="0">
                <a:solidFill>
                  <a:srgbClr val="FF0000"/>
                </a:solidFill>
              </a:rPr>
              <a:t>pH</a:t>
            </a:r>
            <a:r>
              <a:rPr lang="fr-FR" dirty="0">
                <a:solidFill>
                  <a:srgbClr val="FF0000"/>
                </a:solidFill>
              </a:rPr>
              <a:t> d’une solution tampon est donné par la relation d’Henderson :</a:t>
            </a:r>
          </a:p>
        </p:txBody>
      </p:sp>
      <p:sp>
        <p:nvSpPr>
          <p:cNvPr id="12" name="Rectangle 11">
            <a:extLst>
              <a:ext uri="{FF2B5EF4-FFF2-40B4-BE49-F238E27FC236}">
                <a16:creationId xmlns:a16="http://schemas.microsoft.com/office/drawing/2014/main" id="{1CF16B84-3443-467C-853B-73B22398D11D}"/>
              </a:ext>
            </a:extLst>
          </p:cNvPr>
          <p:cNvSpPr/>
          <p:nvPr/>
        </p:nvSpPr>
        <p:spPr>
          <a:xfrm>
            <a:off x="179512" y="3140968"/>
            <a:ext cx="1253805" cy="369332"/>
          </a:xfrm>
          <a:prstGeom prst="rect">
            <a:avLst/>
          </a:prstGeom>
        </p:spPr>
        <p:txBody>
          <a:bodyPr wrap="none">
            <a:spAutoFit/>
          </a:bodyPr>
          <a:lstStyle/>
          <a:p>
            <a:r>
              <a:rPr lang="fr-FR" b="1" u="sng" dirty="0"/>
              <a:t>Définition :</a:t>
            </a:r>
            <a:endParaRPr lang="fr-FR" u="sng" dirty="0"/>
          </a:p>
        </p:txBody>
      </p:sp>
      <p:graphicFrame>
        <p:nvGraphicFramePr>
          <p:cNvPr id="13" name="Object 1">
            <a:extLst>
              <a:ext uri="{FF2B5EF4-FFF2-40B4-BE49-F238E27FC236}">
                <a16:creationId xmlns:a16="http://schemas.microsoft.com/office/drawing/2014/main" id="{89BB592A-635C-44BE-B215-9026FB20EBB4}"/>
              </a:ext>
            </a:extLst>
          </p:cNvPr>
          <p:cNvGraphicFramePr>
            <a:graphicFrameLocks noChangeAspect="1"/>
          </p:cNvGraphicFramePr>
          <p:nvPr>
            <p:extLst>
              <p:ext uri="{D42A27DB-BD31-4B8C-83A1-F6EECF244321}">
                <p14:modId xmlns:p14="http://schemas.microsoft.com/office/powerpoint/2010/main" val="3924491712"/>
              </p:ext>
            </p:extLst>
          </p:nvPr>
        </p:nvGraphicFramePr>
        <p:xfrm>
          <a:off x="3455876" y="4869160"/>
          <a:ext cx="2232248" cy="864096"/>
        </p:xfrm>
        <a:graphic>
          <a:graphicData uri="http://schemas.openxmlformats.org/presentationml/2006/ole">
            <mc:AlternateContent xmlns:mc="http://schemas.openxmlformats.org/markup-compatibility/2006">
              <mc:Choice xmlns:v="urn:schemas-microsoft-com:vml" Requires="v">
                <p:oleObj name="Equation" r:id="rId3" imgW="1473200" imgH="571500" progId="Equation.DSMT4">
                  <p:embed/>
                </p:oleObj>
              </mc:Choice>
              <mc:Fallback>
                <p:oleObj name="Equation" r:id="rId3" imgW="1473200" imgH="571500" progId="Equation.DSMT4">
                  <p:embed/>
                  <p:pic>
                    <p:nvPicPr>
                      <p:cNvPr id="90113"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55876" y="4869160"/>
                        <a:ext cx="2232248" cy="8640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800" decel="100000"/>
                                        <p:tgtEl>
                                          <p:spTgt spid="9"/>
                                        </p:tgtEl>
                                      </p:cBhvr>
                                    </p:animEffect>
                                    <p:anim calcmode="lin" valueType="num">
                                      <p:cBhvr>
                                        <p:cTn id="8" dur="800" decel="100000" fill="hold"/>
                                        <p:tgtEl>
                                          <p:spTgt spid="9"/>
                                        </p:tgtEl>
                                        <p:attrNameLst>
                                          <p:attrName>style.rotation</p:attrName>
                                        </p:attrNameLst>
                                      </p:cBhvr>
                                      <p:tavLst>
                                        <p:tav tm="0">
                                          <p:val>
                                            <p:fltVal val="-90"/>
                                          </p:val>
                                        </p:tav>
                                        <p:tav tm="100000">
                                          <p:val>
                                            <p:fltVal val="0"/>
                                          </p:val>
                                        </p:tav>
                                      </p:tavLst>
                                    </p:anim>
                                    <p:anim calcmode="lin" valueType="num">
                                      <p:cBhvr>
                                        <p:cTn id="9" dur="800" decel="100000" fill="hold"/>
                                        <p:tgtEl>
                                          <p:spTgt spid="9"/>
                                        </p:tgtEl>
                                        <p:attrNameLst>
                                          <p:attrName>ppt_x</p:attrName>
                                        </p:attrNameLst>
                                      </p:cBhvr>
                                      <p:tavLst>
                                        <p:tav tm="0">
                                          <p:val>
                                            <p:strVal val="#ppt_x+0.4"/>
                                          </p:val>
                                        </p:tav>
                                        <p:tav tm="100000">
                                          <p:val>
                                            <p:strVal val="#ppt_x-0.05"/>
                                          </p:val>
                                        </p:tav>
                                      </p:tavLst>
                                    </p:anim>
                                    <p:anim calcmode="lin" valueType="num">
                                      <p:cBhvr>
                                        <p:cTn id="10" dur="800" decel="100000" fill="hold"/>
                                        <p:tgtEl>
                                          <p:spTgt spid="9"/>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1000" fill="hold"/>
                                        <p:tgtEl>
                                          <p:spTgt spid="10"/>
                                        </p:tgtEl>
                                        <p:attrNameLst>
                                          <p:attrName>ppt_w</p:attrName>
                                        </p:attrNameLst>
                                      </p:cBhvr>
                                      <p:tavLst>
                                        <p:tav tm="0">
                                          <p:val>
                                            <p:strVal val="#ppt_w*0.70"/>
                                          </p:val>
                                        </p:tav>
                                        <p:tav tm="100000">
                                          <p:val>
                                            <p:strVal val="#ppt_w"/>
                                          </p:val>
                                        </p:tav>
                                      </p:tavLst>
                                    </p:anim>
                                    <p:anim calcmode="lin" valueType="num">
                                      <p:cBhvr>
                                        <p:cTn id="18" dur="1000" fill="hold"/>
                                        <p:tgtEl>
                                          <p:spTgt spid="10"/>
                                        </p:tgtEl>
                                        <p:attrNameLst>
                                          <p:attrName>ppt_h</p:attrName>
                                        </p:attrNameLst>
                                      </p:cBhvr>
                                      <p:tavLst>
                                        <p:tav tm="0">
                                          <p:val>
                                            <p:strVal val="#ppt_h"/>
                                          </p:val>
                                        </p:tav>
                                        <p:tav tm="100000">
                                          <p:val>
                                            <p:strVal val="#ppt_h"/>
                                          </p:val>
                                        </p:tav>
                                      </p:tavLst>
                                    </p:anim>
                                    <p:animEffect transition="in" filter="fade">
                                      <p:cBhvr>
                                        <p:cTn id="19" dur="10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p:tgtEl>
                                          <p:spTgt spid="12"/>
                                        </p:tgtEl>
                                        <p:attrNameLst>
                                          <p:attrName>ppt_y</p:attrName>
                                        </p:attrNameLst>
                                      </p:cBhvr>
                                      <p:tavLst>
                                        <p:tav tm="0">
                                          <p:val>
                                            <p:strVal val="#ppt_y+#ppt_h*1.125000"/>
                                          </p:val>
                                        </p:tav>
                                        <p:tav tm="100000">
                                          <p:val>
                                            <p:strVal val="#ppt_y"/>
                                          </p:val>
                                        </p:tav>
                                      </p:tavLst>
                                    </p:anim>
                                    <p:animEffect transition="in" filter="wipe(up)">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27" presetClass="entr" presetSubtype="0" fill="hold" grpId="0" nodeType="clickEffect">
                                  <p:stCondLst>
                                    <p:cond delay="0"/>
                                  </p:stCondLst>
                                  <p:iterate type="lt">
                                    <p:tmPct val="50000"/>
                                  </p:iterate>
                                  <p:childTnLst>
                                    <p:set>
                                      <p:cBhvr>
                                        <p:cTn id="29" dur="1" fill="hold">
                                          <p:stCondLst>
                                            <p:cond delay="0"/>
                                          </p:stCondLst>
                                        </p:cTn>
                                        <p:tgtEl>
                                          <p:spTgt spid="11"/>
                                        </p:tgtEl>
                                        <p:attrNameLst>
                                          <p:attrName>style.visibility</p:attrName>
                                        </p:attrNameLst>
                                      </p:cBhvr>
                                      <p:to>
                                        <p:strVal val="visible"/>
                                      </p:to>
                                    </p:set>
                                    <p:anim calcmode="discrete" valueType="clr">
                                      <p:cBhvr override="childStyle">
                                        <p:cTn id="30" dur="8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11"/>
                                        </p:tgtEl>
                                        <p:attrNameLst>
                                          <p:attrName>fillcolor</p:attrName>
                                        </p:attrNameLst>
                                      </p:cBhvr>
                                      <p:tavLst>
                                        <p:tav tm="0">
                                          <p:val>
                                            <p:clrVal>
                                              <a:schemeClr val="accent2"/>
                                            </p:clrVal>
                                          </p:val>
                                        </p:tav>
                                        <p:tav tm="50000">
                                          <p:val>
                                            <p:clrVal>
                                              <a:schemeClr val="hlink"/>
                                            </p:clrVal>
                                          </p:val>
                                        </p:tav>
                                      </p:tavLst>
                                    </p:anim>
                                    <p:set>
                                      <p:cBhvr>
                                        <p:cTn id="32" dur="80"/>
                                        <p:tgtEl>
                                          <p:spTgt spid="11"/>
                                        </p:tgtEl>
                                        <p:attrNameLst>
                                          <p:attrName>fill.type</p:attrName>
                                        </p:attrNameLst>
                                      </p:cBhvr>
                                      <p:to>
                                        <p:strVal val="solid"/>
                                      </p:to>
                                    </p:set>
                                  </p:childTnLst>
                                </p:cTn>
                              </p:par>
                              <p:par>
                                <p:cTn id="33" presetID="9" presetClass="entr" presetSubtype="0" fill="hold" nodeType="withEffect">
                                  <p:stCondLst>
                                    <p:cond delay="10700"/>
                                  </p:stCondLst>
                                  <p:childTnLst>
                                    <p:set>
                                      <p:cBhvr>
                                        <p:cTn id="34" dur="1" fill="hold">
                                          <p:stCondLst>
                                            <p:cond delay="0"/>
                                          </p:stCondLst>
                                        </p:cTn>
                                        <p:tgtEl>
                                          <p:spTgt spid="13"/>
                                        </p:tgtEl>
                                        <p:attrNameLst>
                                          <p:attrName>style.visibility</p:attrName>
                                        </p:attrNameLst>
                                      </p:cBhvr>
                                      <p:to>
                                        <p:strVal val="visible"/>
                                      </p:to>
                                    </p:set>
                                    <p:animEffect transition="in" filter="dissolve">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0312FFEC-6F8F-4241-A490-6298EA5C4CA0}"/>
              </a:ext>
            </a:extLst>
          </p:cNvPr>
          <p:cNvPicPr>
            <a:picLocks noChangeAspect="1"/>
          </p:cNvPicPr>
          <p:nvPr/>
        </p:nvPicPr>
        <p:blipFill>
          <a:blip r:embed="rId2"/>
          <a:stretch>
            <a:fillRect/>
          </a:stretch>
        </p:blipFill>
        <p:spPr>
          <a:xfrm>
            <a:off x="0" y="44624"/>
            <a:ext cx="9144000" cy="2353314"/>
          </a:xfrm>
          <a:prstGeom prst="rect">
            <a:avLst/>
          </a:prstGeom>
        </p:spPr>
      </p:pic>
      <p:sp>
        <p:nvSpPr>
          <p:cNvPr id="3" name="Rectangle 2">
            <a:extLst>
              <a:ext uri="{FF2B5EF4-FFF2-40B4-BE49-F238E27FC236}">
                <a16:creationId xmlns:a16="http://schemas.microsoft.com/office/drawing/2014/main" id="{D68677FF-3E70-49AD-B220-68C98E57AAF3}"/>
              </a:ext>
            </a:extLst>
          </p:cNvPr>
          <p:cNvSpPr/>
          <p:nvPr/>
        </p:nvSpPr>
        <p:spPr>
          <a:xfrm>
            <a:off x="323528" y="6372036"/>
            <a:ext cx="3421642" cy="369332"/>
          </a:xfrm>
          <a:prstGeom prst="rect">
            <a:avLst/>
          </a:prstGeom>
        </p:spPr>
        <p:txBody>
          <a:bodyPr wrap="none">
            <a:spAutoFit/>
          </a:bodyPr>
          <a:lstStyle/>
          <a:p>
            <a:r>
              <a:rPr lang="fr-FR" u="sng" dirty="0"/>
              <a:t>Exercices :</a:t>
            </a:r>
            <a:r>
              <a:rPr lang="fr-FR" dirty="0"/>
              <a:t> n°38 p200 et n°39 p200</a:t>
            </a:r>
          </a:p>
        </p:txBody>
      </p:sp>
    </p:spTree>
    <p:extLst>
      <p:ext uri="{BB962C8B-B14F-4D97-AF65-F5344CB8AC3E}">
        <p14:creationId xmlns:p14="http://schemas.microsoft.com/office/powerpoint/2010/main" val="4247861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Picture 2" descr="Fig. 3 : Formation d’une liaison peptide (entourée). Les groupes réagissant ensemble sont encadrés."/>
          <p:cNvPicPr>
            <a:picLocks noChangeAspect="1" noChangeArrowheads="1"/>
          </p:cNvPicPr>
          <p:nvPr/>
        </p:nvPicPr>
        <p:blipFill>
          <a:blip r:embed="rId2" cstate="print"/>
          <a:srcRect/>
          <a:stretch>
            <a:fillRect/>
          </a:stretch>
        </p:blipFill>
        <p:spPr bwMode="auto">
          <a:xfrm>
            <a:off x="290448" y="1340768"/>
            <a:ext cx="8563105" cy="1728192"/>
          </a:xfrm>
          <a:prstGeom prst="rect">
            <a:avLst/>
          </a:prstGeom>
          <a:noFill/>
        </p:spPr>
      </p:pic>
      <p:sp>
        <p:nvSpPr>
          <p:cNvPr id="10" name="ZoneTexte 9"/>
          <p:cNvSpPr txBox="1"/>
          <p:nvPr/>
        </p:nvSpPr>
        <p:spPr>
          <a:xfrm>
            <a:off x="683568" y="476672"/>
            <a:ext cx="2238690" cy="369332"/>
          </a:xfrm>
          <a:prstGeom prst="rect">
            <a:avLst/>
          </a:prstGeom>
          <a:noFill/>
        </p:spPr>
        <p:txBody>
          <a:bodyPr wrap="none" rtlCol="0">
            <a:spAutoFit/>
          </a:bodyPr>
          <a:lstStyle/>
          <a:p>
            <a:r>
              <a:rPr lang="fr-FR" u="sng" dirty="0"/>
              <a:t>La liaison peptidique :</a:t>
            </a:r>
          </a:p>
        </p:txBody>
      </p:sp>
      <p:pic>
        <p:nvPicPr>
          <p:cNvPr id="93186" name="Picture 2" descr="acidesamine2"/>
          <p:cNvPicPr>
            <a:picLocks noChangeAspect="1" noChangeArrowheads="1"/>
          </p:cNvPicPr>
          <p:nvPr/>
        </p:nvPicPr>
        <p:blipFill>
          <a:blip r:embed="rId3" cstate="print"/>
          <a:srcRect/>
          <a:stretch>
            <a:fillRect/>
          </a:stretch>
        </p:blipFill>
        <p:spPr bwMode="auto">
          <a:xfrm>
            <a:off x="2771800" y="3861048"/>
            <a:ext cx="2555166" cy="2088232"/>
          </a:xfrm>
          <a:prstGeom prst="rect">
            <a:avLst/>
          </a:prstGeom>
          <a:noFill/>
          <a:ln w="9525">
            <a:noFill/>
            <a:miter lim="800000"/>
            <a:headEnd/>
            <a:tailEnd/>
          </a:ln>
        </p:spPr>
      </p:pic>
    </p:spTree>
  </p:cSld>
  <p:clrMapOvr>
    <a:masterClrMapping/>
  </p:clrMapOvr>
  <p:transition/>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onderie">
  <a:themeElements>
    <a:clrScheme name="Fonderie">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nderie">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nderie">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876</TotalTime>
  <Words>1438</Words>
  <Application>Microsoft Office PowerPoint</Application>
  <PresentationFormat>Affichage à l'écran (4:3)</PresentationFormat>
  <Paragraphs>124</Paragraphs>
  <Slides>17</Slides>
  <Notes>2</Notes>
  <HiddenSlides>1</HiddenSlides>
  <MMClips>0</MMClips>
  <ScaleCrop>false</ScaleCrop>
  <HeadingPairs>
    <vt:vector size="8" baseType="variant">
      <vt:variant>
        <vt:lpstr>Polices utilisées</vt:lpstr>
      </vt:variant>
      <vt:variant>
        <vt:i4>10</vt:i4>
      </vt:variant>
      <vt:variant>
        <vt:lpstr>Thème</vt:lpstr>
      </vt:variant>
      <vt:variant>
        <vt:i4>2</vt:i4>
      </vt:variant>
      <vt:variant>
        <vt:lpstr>Serveurs OLE incorporés</vt:lpstr>
      </vt:variant>
      <vt:variant>
        <vt:i4>1</vt:i4>
      </vt:variant>
      <vt:variant>
        <vt:lpstr>Titres des diapositives</vt:lpstr>
      </vt:variant>
      <vt:variant>
        <vt:i4>17</vt:i4>
      </vt:variant>
    </vt:vector>
  </HeadingPairs>
  <TitlesOfParts>
    <vt:vector size="30" baseType="lpstr">
      <vt:lpstr>Arial</vt:lpstr>
      <vt:lpstr>Arial Unicode MS</vt:lpstr>
      <vt:lpstr>Calibri</vt:lpstr>
      <vt:lpstr>Cambria Math</vt:lpstr>
      <vt:lpstr>Rockwell</vt:lpstr>
      <vt:lpstr>Symbol</vt:lpstr>
      <vt:lpstr>Times New Roman</vt:lpstr>
      <vt:lpstr>Wingdings</vt:lpstr>
      <vt:lpstr>Wingdings 2</vt:lpstr>
      <vt:lpstr>Wingdings 3</vt:lpstr>
      <vt:lpstr>Thème Office</vt:lpstr>
      <vt:lpstr>Fonderie</vt:lpstr>
      <vt:lpstr>Equation</vt:lpstr>
      <vt:lpstr>Force des acides et des bases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Acides et bases</dc:title>
  <dc:creator>INTERNET</dc:creator>
  <cp:lastModifiedBy>Toph</cp:lastModifiedBy>
  <cp:revision>195</cp:revision>
  <dcterms:created xsi:type="dcterms:W3CDTF">2014-07-16T15:49:52Z</dcterms:created>
  <dcterms:modified xsi:type="dcterms:W3CDTF">2023-11-27T20:35:43Z</dcterms:modified>
</cp:coreProperties>
</file>