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7" r:id="rId3"/>
    <p:sldId id="258" r:id="rId4"/>
    <p:sldId id="260" r:id="rId5"/>
    <p:sldId id="261" r:id="rId6"/>
    <p:sldId id="262" r:id="rId7"/>
    <p:sldId id="265" r:id="rId8"/>
    <p:sldId id="266" r:id="rId9"/>
    <p:sldId id="267" r:id="rId10"/>
    <p:sldId id="268" r:id="rId11"/>
    <p:sldId id="269" r:id="rId1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B8C5B54-C2EB-44B8-A5E7-94CFBB6C5D3F}">
          <p14:sldIdLst>
            <p14:sldId id="257"/>
            <p14:sldId id="258"/>
            <p14:sldId id="260"/>
            <p14:sldId id="261"/>
            <p14:sldId id="262"/>
            <p14:sldId id="265"/>
            <p14:sldId id="266"/>
            <p14:sldId id="267"/>
            <p14:sldId id="268"/>
            <p14:sldId id="2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155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05/12/2021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05/12/2021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05/12/2021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05/12/2021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05/12/2021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05/12/2021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05/12/2021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05/12/2021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05/12/2021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05/12/2021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05/12/2021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05/12/2021</a:t>
            </a:fld>
            <a:endParaRPr lang="fr-BE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fr-BE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05/12/2021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05/12/2021</a:t>
            </a:fld>
            <a:endParaRPr lang="fr-BE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B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AA309A6D-C09C-4548-B29A-6CF363A7E532}" type="datetimeFigureOut">
              <a:rPr lang="fr-FR" smtClean="0"/>
              <a:pPr/>
              <a:t>05/12/2021</a:t>
            </a:fld>
            <a:endParaRPr lang="fr-BE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AA309A6D-C09C-4548-B29A-6CF363A7E532}" type="datetimeFigureOut">
              <a:rPr lang="fr-FR" smtClean="0"/>
              <a:pPr/>
              <a:t>05/12/2021</a:t>
            </a:fld>
            <a:endParaRPr lang="fr-BE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fr-BE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05/12/2021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05/12/2021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05/12/2021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AA309A6D-C09C-4548-B29A-6CF363A7E532}" type="datetimeFigureOut">
              <a:rPr lang="fr-FR" smtClean="0"/>
              <a:pPr/>
              <a:t>05/12/2021</a:t>
            </a:fld>
            <a:endParaRPr lang="fr-BE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/>
              <a:t>Cliquez sur l'icône pour ajouter une image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05/12/2021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AA309A6D-C09C-4548-B29A-6CF363A7E532}" type="datetimeFigureOut">
              <a:rPr lang="fr-FR" smtClean="0"/>
              <a:pPr/>
              <a:t>05/12/2021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fr-BE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05/12/2021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/>
              <a:t>Cliquez pour modifier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05/12/2021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fr-BE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ctrTitle"/>
          </p:nvPr>
        </p:nvSpPr>
        <p:spPr>
          <a:xfrm>
            <a:off x="701389" y="1124744"/>
            <a:ext cx="7741222" cy="1446550"/>
          </a:xfrm>
          <a:ln>
            <a:noFill/>
          </a:ln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fr-FR" b="1" dirty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STRUCTURE des</a:t>
            </a:r>
            <a:br>
              <a:rPr lang="fr-FR" b="1" dirty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fr-FR" b="1" dirty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Molécules organiques</a:t>
            </a:r>
          </a:p>
        </p:txBody>
      </p:sp>
      <p:sp>
        <p:nvSpPr>
          <p:cNvPr id="5" name="Rectangle 4"/>
          <p:cNvSpPr/>
          <p:nvPr/>
        </p:nvSpPr>
        <p:spPr>
          <a:xfrm>
            <a:off x="539552" y="116632"/>
            <a:ext cx="3608680" cy="83099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fr-FR" sz="48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</a:rPr>
              <a:t>Chapitre 7 :</a:t>
            </a:r>
          </a:p>
        </p:txBody>
      </p:sp>
      <p:sp>
        <p:nvSpPr>
          <p:cNvPr id="6" name="Rectangle 5"/>
          <p:cNvSpPr/>
          <p:nvPr/>
        </p:nvSpPr>
        <p:spPr>
          <a:xfrm>
            <a:off x="251520" y="2852936"/>
            <a:ext cx="30475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>
                <a:latin typeface="Calibri" pitchFamily="34" charset="0"/>
                <a:cs typeface="Calibri" pitchFamily="34" charset="0"/>
              </a:rPr>
              <a:t>Les objectifs de connaissance :</a:t>
            </a:r>
            <a:endParaRPr lang="fr-FR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1520" y="4510861"/>
            <a:ext cx="28435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>
                <a:latin typeface="Calibri" pitchFamily="34" charset="0"/>
                <a:cs typeface="Calibri" pitchFamily="34" charset="0"/>
              </a:rPr>
              <a:t>Les objectifs de savoir-faire :</a:t>
            </a:r>
            <a:endParaRPr lang="fr-FR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7545" y="3222268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FontTx/>
              <a:buChar char="-"/>
            </a:pPr>
            <a:r>
              <a:rPr lang="fr-FR" strike="sngStrike" dirty="0">
                <a:latin typeface="Calibri" pitchFamily="34" charset="0"/>
                <a:cs typeface="Calibri" pitchFamily="34" charset="0"/>
              </a:rPr>
              <a:t> </a:t>
            </a:r>
            <a:r>
              <a:rPr lang="fr-FR" strike="sngStrike" dirty="0"/>
              <a:t>Connaître les règles de nomenclature des composés organiques (alcanes, alcools, aldéhydes, cétones, alcène, acides carboxyliques, esters, amines et amides) ;</a:t>
            </a:r>
            <a:endParaRPr lang="fr-FR" strike="sngStrike" dirty="0">
              <a:latin typeface="Calibri" pitchFamily="34" charset="0"/>
              <a:cs typeface="Calibri" pitchFamily="34" charset="0"/>
            </a:endParaRPr>
          </a:p>
          <a:p>
            <a:pPr lvl="0" algn="just">
              <a:buFontTx/>
              <a:buChar char="-"/>
            </a:pPr>
            <a:r>
              <a:rPr lang="fr-FR" strike="sngStrike" dirty="0">
                <a:latin typeface="Calibri" pitchFamily="34" charset="0"/>
              </a:rPr>
              <a:t> </a:t>
            </a:r>
            <a:r>
              <a:rPr lang="fr-FR" strike="sngStrike" dirty="0"/>
              <a:t>Connaître les groupes caractéristiques dans les alcools, aldéhydes, cétones, acides carboxyliques, esters, amines et amides.</a:t>
            </a:r>
            <a:endParaRPr lang="fr-FR" strike="sngStrike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7544" y="4870901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FontTx/>
              <a:buChar char="-"/>
            </a:pPr>
            <a:r>
              <a:rPr lang="fr-FR" strike="sngStrike" dirty="0">
                <a:latin typeface="Calibri" pitchFamily="34" charset="0"/>
              </a:rPr>
              <a:t> </a:t>
            </a:r>
            <a:r>
              <a:rPr lang="fr-FR" strike="sngStrike" dirty="0"/>
              <a:t>Associer un groupe caractéristique à une fonction dans le cas des alcools, aldéhyde, cétone, acide carboxylique, ester, amine, amide.</a:t>
            </a:r>
            <a:endParaRPr lang="fr-FR" strike="sngStrike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07504" y="6093296"/>
            <a:ext cx="2024913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r>
              <a:rPr lang="fr-FR" sz="1600" i="1" u="sng" strike="sngStrike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Thème</a:t>
            </a:r>
            <a:r>
              <a:rPr lang="fr-FR" sz="1600" u="sng" strike="sngStrike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:</a:t>
            </a:r>
            <a:r>
              <a:rPr lang="fr-FR" sz="1600" strike="sngStrike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COMPRENDRE</a:t>
            </a:r>
          </a:p>
          <a:p>
            <a:r>
              <a:rPr lang="fr-FR" sz="1600" i="1" u="sng" strike="sngStrike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Livre</a:t>
            </a:r>
            <a:r>
              <a:rPr lang="fr-FR" sz="1600" u="sng" strike="sngStrike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:</a:t>
            </a:r>
            <a:r>
              <a:rPr lang="fr-FR" sz="1600" strike="sngStrike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Chapitre 4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2411760" y="6093296"/>
            <a:ext cx="2783006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r>
              <a:rPr lang="fr-FR" sz="1600" i="1" u="sng" strike="sngStrike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Domaine </a:t>
            </a:r>
            <a:r>
              <a:rPr lang="fr-FR" sz="1600" u="sng" strike="sngStrike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:</a:t>
            </a:r>
            <a:r>
              <a:rPr lang="fr-FR" sz="1600" strike="sngStrike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Analyse spectrale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build="p"/>
      <p:bldP spid="9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116632"/>
            <a:ext cx="42828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1.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Représentation des molécules organiques</a:t>
            </a:r>
          </a:p>
          <a:p>
            <a:pPr marL="342900" indent="-34290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1.1.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Diversité des molécules organiques</a:t>
            </a:r>
          </a:p>
        </p:txBody>
      </p:sp>
      <p:sp>
        <p:nvSpPr>
          <p:cNvPr id="8" name="Rectangle 7"/>
          <p:cNvSpPr/>
          <p:nvPr/>
        </p:nvSpPr>
        <p:spPr>
          <a:xfrm>
            <a:off x="179512" y="764704"/>
            <a:ext cx="87129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u="sng" dirty="0"/>
              <a:t>Rappel :</a:t>
            </a:r>
            <a:r>
              <a:rPr lang="fr-FR" dirty="0"/>
              <a:t> une </a:t>
            </a:r>
            <a:r>
              <a:rPr lang="fr-FR" b="1" dirty="0"/>
              <a:t>molécule organique</a:t>
            </a:r>
            <a:r>
              <a:rPr lang="fr-FR" dirty="0"/>
              <a:t> est constituée d’une chaine d’atomes de carbones reliés entre eux (appelée « </a:t>
            </a:r>
            <a:r>
              <a:rPr lang="fr-FR" b="1" dirty="0"/>
              <a:t>squelette carboné</a:t>
            </a:r>
            <a:r>
              <a:rPr lang="fr-FR" dirty="0"/>
              <a:t> » ou « </a:t>
            </a:r>
            <a:r>
              <a:rPr lang="fr-FR" b="1" dirty="0"/>
              <a:t>chaîne carbonée</a:t>
            </a:r>
            <a:r>
              <a:rPr lang="fr-FR" dirty="0"/>
              <a:t> »), sur laquelle sont fixés d’autres atomes ou groupes d’atomes (appelés groupes caractéristiques).</a:t>
            </a:r>
          </a:p>
        </p:txBody>
      </p:sp>
      <p:sp>
        <p:nvSpPr>
          <p:cNvPr id="10" name="Rectangle 9"/>
          <p:cNvSpPr/>
          <p:nvPr/>
        </p:nvSpPr>
        <p:spPr>
          <a:xfrm>
            <a:off x="179512" y="3573016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ym typeface="Symbol"/>
              </a:rPr>
              <a:t></a:t>
            </a:r>
            <a:r>
              <a:rPr lang="fr-FR" dirty="0"/>
              <a:t> Les molécules qui possèdent le même groupe caractéristique ont des propriétés chimiques communes : ces propriétés définissent une </a:t>
            </a:r>
            <a:r>
              <a:rPr lang="fr-FR" b="1" dirty="0"/>
              <a:t>fonction chimique</a:t>
            </a:r>
            <a:r>
              <a:rPr lang="fr-FR" dirty="0"/>
              <a:t>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79511" y="4149566"/>
            <a:ext cx="8789537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u="sng" dirty="0"/>
              <a:t>Remarques :</a:t>
            </a:r>
          </a:p>
          <a:p>
            <a:endParaRPr lang="fr-FR" sz="800" u="sng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/>
              <a:t>Le squelette carboné peut être linéaire, ramifiée ou cyclique :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fr-FR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fr-FR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fr-FR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fr-FR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fr-FR" dirty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 le squelette carboné contient une liaison multiple (double ou triple) ou un cycle, le squelette est dit « </a:t>
            </a:r>
            <a:r>
              <a:rPr lang="fr-FR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insaturé</a:t>
            </a:r>
            <a:r>
              <a:rPr lang="fr-FR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» dans le cas contraire, il est dit « </a:t>
            </a:r>
            <a:r>
              <a:rPr lang="fr-FR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saturé</a:t>
            </a:r>
            <a:r>
              <a:rPr lang="fr-FR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».</a:t>
            </a:r>
            <a:endParaRPr lang="fr-F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14450" y="4936579"/>
            <a:ext cx="6515100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4119BA-1975-4C87-8055-4554677021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952" y="1700808"/>
            <a:ext cx="8794097" cy="1800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188640"/>
            <a:ext cx="45927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1.2.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Formules d’une molécule</a:t>
            </a:r>
            <a:r>
              <a:rPr lang="fr-FR" dirty="0">
                <a:uFill>
                  <a:solidFill>
                    <a:srgbClr val="FF0000"/>
                  </a:solidFill>
                </a:uFill>
              </a:rPr>
              <a:t> (Rappels de 2</a:t>
            </a:r>
            <a:r>
              <a:rPr lang="fr-FR" baseline="30000" dirty="0">
                <a:uFill>
                  <a:solidFill>
                    <a:srgbClr val="FF0000"/>
                  </a:solidFill>
                </a:uFill>
              </a:rPr>
              <a:t>nd</a:t>
            </a:r>
            <a:r>
              <a:rPr lang="fr-FR" dirty="0">
                <a:uFill>
                  <a:solidFill>
                    <a:srgbClr val="FF0000"/>
                  </a:solidFill>
                </a:uFill>
              </a:rPr>
              <a:t>)</a:t>
            </a:r>
          </a:p>
        </p:txBody>
      </p:sp>
      <p:sp>
        <p:nvSpPr>
          <p:cNvPr id="6" name="Rectangle 5"/>
          <p:cNvSpPr/>
          <p:nvPr/>
        </p:nvSpPr>
        <p:spPr>
          <a:xfrm>
            <a:off x="179512" y="2276872"/>
            <a:ext cx="42309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2.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Nomenclature des molécules organiques</a:t>
            </a:r>
          </a:p>
          <a:p>
            <a:pPr marL="342900" indent="-34290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2.1.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Rappels</a:t>
            </a:r>
            <a:r>
              <a:rPr lang="fr-FR" dirty="0">
                <a:uFill>
                  <a:solidFill>
                    <a:srgbClr val="FF0000"/>
                  </a:solidFill>
                </a:uFill>
              </a:rPr>
              <a:t> (rappels de 1</a:t>
            </a:r>
            <a:r>
              <a:rPr lang="fr-FR" baseline="30000" dirty="0">
                <a:uFill>
                  <a:solidFill>
                    <a:srgbClr val="FF0000"/>
                  </a:solidFill>
                </a:uFill>
              </a:rPr>
              <a:t>ère</a:t>
            </a:r>
            <a:r>
              <a:rPr lang="fr-FR" dirty="0">
                <a:uFill>
                  <a:solidFill>
                    <a:srgbClr val="FF0000"/>
                  </a:solidFill>
                </a:uFill>
              </a:rPr>
              <a:t>)</a:t>
            </a:r>
          </a:p>
        </p:txBody>
      </p:sp>
      <p:sp>
        <p:nvSpPr>
          <p:cNvPr id="7" name="Rectangle 6"/>
          <p:cNvSpPr/>
          <p:nvPr/>
        </p:nvSpPr>
        <p:spPr>
          <a:xfrm>
            <a:off x="179512" y="3006244"/>
            <a:ext cx="1250920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b="1" dirty="0"/>
              <a:t>Les alcanes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316" y="3648025"/>
            <a:ext cx="8947368" cy="30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3269310-40EF-430E-979C-2B32BBC20F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025" y="692864"/>
            <a:ext cx="8795950" cy="1512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3468" y="224768"/>
            <a:ext cx="8837065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79512" y="1556792"/>
            <a:ext cx="1201419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b="1" dirty="0"/>
              <a:t>Les alcools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221" y="2097208"/>
            <a:ext cx="8877558" cy="320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179512" y="6228020"/>
            <a:ext cx="2313839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b="1" dirty="0"/>
              <a:t>Les dérivés carbonylés</a:t>
            </a:r>
          </a:p>
        </p:txBody>
      </p:sp>
      <p:sp>
        <p:nvSpPr>
          <p:cNvPr id="6" name="Rectangle 5"/>
          <p:cNvSpPr/>
          <p:nvPr/>
        </p:nvSpPr>
        <p:spPr>
          <a:xfrm>
            <a:off x="179512" y="5373216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u="sng" dirty="0"/>
              <a:t>Remarque :</a:t>
            </a:r>
            <a:r>
              <a:rPr lang="fr-FR" dirty="0"/>
              <a:t> Si le groupement alcool est prioritaire, la molécule comprend le suffixe « </a:t>
            </a:r>
            <a:r>
              <a:rPr lang="fr-FR" b="1" dirty="0" err="1"/>
              <a:t>ol</a:t>
            </a:r>
            <a:r>
              <a:rPr lang="fr-FR" dirty="0"/>
              <a:t> ». Sinon, elle possède le préfixe « </a:t>
            </a:r>
            <a:r>
              <a:rPr lang="fr-FR" b="1" dirty="0" err="1"/>
              <a:t>hydroxy</a:t>
            </a:r>
            <a:r>
              <a:rPr lang="fr-FR" dirty="0"/>
              <a:t> ».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19213" y="260648"/>
            <a:ext cx="650557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179512" y="1700808"/>
            <a:ext cx="2596032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b="1" dirty="0"/>
              <a:t>Les acides carboxyliques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8544" y="2205008"/>
            <a:ext cx="7186912" cy="12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7C4384B-125E-49CA-BF2A-4839D20C0E3C}"/>
              </a:ext>
            </a:extLst>
          </p:cNvPr>
          <p:cNvSpPr/>
          <p:nvPr/>
        </p:nvSpPr>
        <p:spPr>
          <a:xfrm>
            <a:off x="179512" y="3645024"/>
            <a:ext cx="16317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2.2.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Les esters</a:t>
            </a:r>
          </a:p>
          <a:p>
            <a:pPr marL="342900" indent="-34290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2.2.1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Définition</a:t>
            </a:r>
            <a:endParaRPr lang="fr-FR" dirty="0"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5C6ECA8-38B1-49A5-A510-48A403A89B8C}"/>
              </a:ext>
            </a:extLst>
          </p:cNvPr>
          <p:cNvSpPr/>
          <p:nvPr/>
        </p:nvSpPr>
        <p:spPr>
          <a:xfrm>
            <a:off x="179512" y="4279741"/>
            <a:ext cx="1253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Définition :</a:t>
            </a:r>
            <a:endParaRPr lang="fr-FR" u="sng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8868C6-7801-41BB-9540-E9FD19899467}"/>
              </a:ext>
            </a:extLst>
          </p:cNvPr>
          <p:cNvSpPr/>
          <p:nvPr/>
        </p:nvSpPr>
        <p:spPr>
          <a:xfrm>
            <a:off x="179512" y="4654877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rgbClr val="FF0000"/>
                </a:solidFill>
              </a:rPr>
              <a:t>Un </a:t>
            </a:r>
            <a:r>
              <a:rPr lang="fr-FR" b="1" dirty="0">
                <a:solidFill>
                  <a:srgbClr val="FF0000"/>
                </a:solidFill>
              </a:rPr>
              <a:t>ester</a:t>
            </a:r>
            <a:r>
              <a:rPr lang="fr-FR" dirty="0">
                <a:solidFill>
                  <a:srgbClr val="FF0000"/>
                </a:solidFill>
              </a:rPr>
              <a:t> est une molécule organique oxygénée qui contient le groupe caractéristique  « ‒</a:t>
            </a:r>
            <a:r>
              <a:rPr lang="fr-FR" b="1" dirty="0">
                <a:solidFill>
                  <a:srgbClr val="FF0000"/>
                </a:solidFill>
              </a:rPr>
              <a:t>COOR</a:t>
            </a:r>
            <a:r>
              <a:rPr lang="fr-FR" dirty="0">
                <a:solidFill>
                  <a:srgbClr val="FF0000"/>
                </a:solidFill>
              </a:rPr>
              <a:t> », directement lié à un atome de carbone ou d’hydrogène :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C1D47D0D-A495-47CA-87E2-1E89986892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0" y="5327476"/>
            <a:ext cx="4572000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521" y="621432"/>
            <a:ext cx="8496943" cy="18774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b="1" dirty="0"/>
              <a:t>Comment nommer un ester ?</a:t>
            </a:r>
          </a:p>
          <a:p>
            <a:endParaRPr lang="fr-FR" sz="800" dirty="0"/>
          </a:p>
          <a:p>
            <a:pPr algn="just"/>
            <a:r>
              <a:rPr lang="fr-FR" dirty="0">
                <a:sym typeface="Wingdings"/>
              </a:rPr>
              <a:t></a:t>
            </a:r>
            <a:r>
              <a:rPr lang="fr-FR" dirty="0"/>
              <a:t> Déterminer de quel acide carboxylique dérive la chaîne carbonée liée à l’atome de carbone du groupe caractéristique ;</a:t>
            </a:r>
          </a:p>
          <a:p>
            <a:pPr algn="just"/>
            <a:r>
              <a:rPr lang="fr-FR" dirty="0">
                <a:sym typeface="Wingdings"/>
              </a:rPr>
              <a:t></a:t>
            </a:r>
            <a:r>
              <a:rPr lang="fr-FR" dirty="0"/>
              <a:t> Identifier le groupe alkyl lié à l’atome d’oxygène du groupe caractéristique ;</a:t>
            </a:r>
          </a:p>
          <a:p>
            <a:pPr algn="just"/>
            <a:r>
              <a:rPr lang="fr-FR" dirty="0">
                <a:sym typeface="Wingdings"/>
              </a:rPr>
              <a:t> </a:t>
            </a:r>
            <a:r>
              <a:rPr lang="fr-FR" dirty="0"/>
              <a:t>Nommer l’ester en remplaçant le suffixe « </a:t>
            </a:r>
            <a:r>
              <a:rPr lang="fr-FR" b="1" dirty="0" err="1"/>
              <a:t>oïque</a:t>
            </a:r>
            <a:r>
              <a:rPr lang="fr-FR" dirty="0"/>
              <a:t> » de l’acide carboxylique (sans le mot acide), dont dérive l’ester, par le suffixe « </a:t>
            </a:r>
            <a:r>
              <a:rPr lang="fr-FR" b="1" dirty="0" err="1"/>
              <a:t>oate</a:t>
            </a:r>
            <a:r>
              <a:rPr lang="fr-FR" dirty="0"/>
              <a:t> » puis rajouter le nom du groupe alkyle.</a:t>
            </a:r>
          </a:p>
        </p:txBody>
      </p:sp>
      <p:sp>
        <p:nvSpPr>
          <p:cNvPr id="4" name="Rectangle 3"/>
          <p:cNvSpPr/>
          <p:nvPr/>
        </p:nvSpPr>
        <p:spPr>
          <a:xfrm>
            <a:off x="179512" y="2637656"/>
            <a:ext cx="16317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2.3.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Les amines</a:t>
            </a:r>
          </a:p>
          <a:p>
            <a:pPr marL="342900" indent="-34290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2.3.1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Définition</a:t>
            </a:r>
            <a:endParaRPr lang="fr-FR" dirty="0"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9512" y="3272373"/>
            <a:ext cx="1253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Définition :</a:t>
            </a:r>
            <a:endParaRPr lang="fr-FR" u="sng" dirty="0"/>
          </a:p>
        </p:txBody>
      </p:sp>
      <p:sp>
        <p:nvSpPr>
          <p:cNvPr id="7" name="Rectangle 6"/>
          <p:cNvSpPr/>
          <p:nvPr/>
        </p:nvSpPr>
        <p:spPr>
          <a:xfrm>
            <a:off x="179512" y="3647509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rgbClr val="FF0000"/>
                </a:solidFill>
              </a:rPr>
              <a:t>Une </a:t>
            </a:r>
            <a:r>
              <a:rPr lang="fr-FR" b="1" dirty="0">
                <a:solidFill>
                  <a:srgbClr val="FF0000"/>
                </a:solidFill>
              </a:rPr>
              <a:t>amine</a:t>
            </a:r>
            <a:r>
              <a:rPr lang="fr-FR" dirty="0">
                <a:solidFill>
                  <a:srgbClr val="FF0000"/>
                </a:solidFill>
              </a:rPr>
              <a:t> est un composé organique qui dérive de l'ammoniac et dont certains hydrogènes ont été remplacés par un groupement carboné :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4365848"/>
            <a:ext cx="7010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179512" y="5725705"/>
            <a:ext cx="32717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2.3.2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Nomenclature des amines</a:t>
            </a:r>
            <a:endParaRPr lang="fr-FR" dirty="0"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79512" y="6093296"/>
            <a:ext cx="878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La construction du nom d’une amine possédant le groupe ‒NH</a:t>
            </a:r>
            <a:r>
              <a:rPr lang="fr-FR" baseline="-25000" dirty="0"/>
              <a:t>2</a:t>
            </a:r>
            <a:r>
              <a:rPr lang="fr-FR" dirty="0"/>
              <a:t> est similaire à celle d’un alcool. On remplace alors le suffixe « </a:t>
            </a:r>
            <a:r>
              <a:rPr lang="fr-FR" b="1" dirty="0" err="1"/>
              <a:t>ol</a:t>
            </a:r>
            <a:r>
              <a:rPr lang="fr-FR" dirty="0"/>
              <a:t> » par le suffixe « </a:t>
            </a:r>
            <a:r>
              <a:rPr lang="fr-FR" b="1" dirty="0"/>
              <a:t>amine</a:t>
            </a:r>
            <a:r>
              <a:rPr lang="fr-FR" dirty="0"/>
              <a:t> ».</a:t>
            </a:r>
          </a:p>
        </p:txBody>
      </p:sp>
      <p:sp>
        <p:nvSpPr>
          <p:cNvPr id="9" name="Rectangle 8"/>
          <p:cNvSpPr/>
          <p:nvPr/>
        </p:nvSpPr>
        <p:spPr>
          <a:xfrm>
            <a:off x="179512" y="188640"/>
            <a:ext cx="31552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2.2.2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Nomenclature des esters</a:t>
            </a:r>
            <a:endParaRPr lang="fr-FR" dirty="0">
              <a:uFill>
                <a:solidFill>
                  <a:srgbClr val="FF0000"/>
                </a:solidFill>
              </a:u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188640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u="sng" dirty="0"/>
              <a:t>Remarque :</a:t>
            </a:r>
            <a:r>
              <a:rPr lang="fr-FR" dirty="0"/>
              <a:t> Si le groupement amine est prioritaire, la molécule comprend le suffixe « </a:t>
            </a:r>
            <a:r>
              <a:rPr lang="fr-FR" b="1" dirty="0"/>
              <a:t>amine</a:t>
            </a:r>
            <a:r>
              <a:rPr lang="fr-FR" dirty="0"/>
              <a:t> ». Sinon, elle possède le préfixe « </a:t>
            </a:r>
            <a:r>
              <a:rPr lang="fr-FR" b="1" dirty="0" err="1"/>
              <a:t>amino</a:t>
            </a:r>
            <a:r>
              <a:rPr lang="fr-FR" dirty="0"/>
              <a:t> ».</a:t>
            </a:r>
          </a:p>
        </p:txBody>
      </p:sp>
      <p:sp>
        <p:nvSpPr>
          <p:cNvPr id="5" name="Rectangle 4"/>
          <p:cNvSpPr/>
          <p:nvPr/>
        </p:nvSpPr>
        <p:spPr>
          <a:xfrm>
            <a:off x="179512" y="910461"/>
            <a:ext cx="16317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2.4.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Les amides</a:t>
            </a:r>
          </a:p>
          <a:p>
            <a:pPr marL="342900" indent="-34290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2.4.1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Définition</a:t>
            </a:r>
            <a:endParaRPr lang="fr-FR" dirty="0"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9512" y="1628800"/>
            <a:ext cx="1253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Définition :</a:t>
            </a:r>
            <a:endParaRPr lang="fr-FR" u="sng" dirty="0"/>
          </a:p>
        </p:txBody>
      </p:sp>
      <p:sp>
        <p:nvSpPr>
          <p:cNvPr id="7" name="Rectangle 6"/>
          <p:cNvSpPr/>
          <p:nvPr/>
        </p:nvSpPr>
        <p:spPr>
          <a:xfrm>
            <a:off x="179512" y="2003936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rgbClr val="FF0000"/>
                </a:solidFill>
              </a:rPr>
              <a:t>Un </a:t>
            </a:r>
            <a:r>
              <a:rPr lang="fr-FR" b="1" dirty="0">
                <a:solidFill>
                  <a:srgbClr val="FF0000"/>
                </a:solidFill>
              </a:rPr>
              <a:t>amide</a:t>
            </a:r>
            <a:r>
              <a:rPr lang="fr-FR" dirty="0">
                <a:solidFill>
                  <a:srgbClr val="FF0000"/>
                </a:solidFill>
              </a:rPr>
              <a:t> est un composé organique dérivé d'un acide carboxylique : il possède un atome d'azote lié à un groupe carbonyle : </a:t>
            </a: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1523" y="2717992"/>
            <a:ext cx="6860955" cy="40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188640"/>
            <a:ext cx="32717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2.4.2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Nomenclature des amides</a:t>
            </a:r>
            <a:endParaRPr lang="fr-FR" dirty="0"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9512" y="620688"/>
            <a:ext cx="878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La construction du nom d’une amide possédant le groupe ‒C(</a:t>
            </a:r>
            <a:r>
              <a:rPr lang="fr-FR" b="1" dirty="0">
                <a:sym typeface="Symbol"/>
              </a:rPr>
              <a:t></a:t>
            </a:r>
            <a:r>
              <a:rPr lang="fr-FR" dirty="0"/>
              <a:t>O)NH</a:t>
            </a:r>
            <a:r>
              <a:rPr lang="fr-FR" baseline="-25000" dirty="0"/>
              <a:t>2</a:t>
            </a:r>
            <a:r>
              <a:rPr lang="fr-FR" dirty="0"/>
              <a:t> est similaire à celle d’un aldéhyde. On remplace alors le suffixe « </a:t>
            </a:r>
            <a:r>
              <a:rPr lang="fr-FR" b="1" dirty="0"/>
              <a:t>al</a:t>
            </a:r>
            <a:r>
              <a:rPr lang="fr-FR" dirty="0"/>
              <a:t> » par le suffixe « </a:t>
            </a:r>
            <a:r>
              <a:rPr lang="fr-FR" b="1" dirty="0"/>
              <a:t>amide</a:t>
            </a:r>
            <a:r>
              <a:rPr lang="fr-FR" dirty="0"/>
              <a:t> ».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1B341A-B3C6-4245-AEE0-4D5D569896CA}"/>
              </a:ext>
            </a:extLst>
          </p:cNvPr>
          <p:cNvSpPr/>
          <p:nvPr/>
        </p:nvSpPr>
        <p:spPr>
          <a:xfrm>
            <a:off x="179511" y="1340768"/>
            <a:ext cx="2455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2.5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Les </a:t>
            </a:r>
            <a:r>
              <a:rPr lang="fr-FR" u="sng" dirty="0" err="1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halogénoalcanes</a:t>
            </a:r>
            <a:endParaRPr lang="fr-FR" dirty="0"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0C90989-D80D-4119-B069-A2273B914F1A}"/>
              </a:ext>
            </a:extLst>
          </p:cNvPr>
          <p:cNvSpPr txBox="1"/>
          <p:nvPr/>
        </p:nvSpPr>
        <p:spPr>
          <a:xfrm>
            <a:off x="179510" y="1710100"/>
            <a:ext cx="87849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Les </a:t>
            </a:r>
            <a:r>
              <a:rPr lang="fr-FR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halogénoalcanes</a:t>
            </a:r>
            <a:r>
              <a:rPr lang="fr-F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sont les dérivés halogénés des alcanes : ce sont des alcanes dont un ou plusieurs atomes d'hydrogène sont remplacés par des atomes d'halogène.</a:t>
            </a:r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DA85F8-ACD9-4E17-AFF6-D3D6BFB3721A}"/>
              </a:ext>
            </a:extLst>
          </p:cNvPr>
          <p:cNvSpPr/>
          <p:nvPr/>
        </p:nvSpPr>
        <p:spPr>
          <a:xfrm>
            <a:off x="179511" y="2420888"/>
            <a:ext cx="22331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2.6.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Règles de priorité</a:t>
            </a:r>
            <a:endParaRPr lang="fr-FR" dirty="0"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153A6FA-6A42-45AD-B99E-DC379D92410D}"/>
              </a:ext>
            </a:extLst>
          </p:cNvPr>
          <p:cNvSpPr txBox="1"/>
          <p:nvPr/>
        </p:nvSpPr>
        <p:spPr>
          <a:xfrm>
            <a:off x="179509" y="2825206"/>
            <a:ext cx="87849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 arrive qu'une molécule organique possède plusieurs fonctions ou des ramifications, il existe un ordre de priorité dans les fonctions pour lui attribuer son nom :</a:t>
            </a:r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E5BDDA8-7246-40A8-9078-070D9960994A}"/>
              </a:ext>
            </a:extLst>
          </p:cNvPr>
          <p:cNvSpPr txBox="1"/>
          <p:nvPr/>
        </p:nvSpPr>
        <p:spPr>
          <a:xfrm>
            <a:off x="827584" y="3568408"/>
            <a:ext cx="221086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 </a:t>
            </a:r>
            <a:r>
              <a:rPr lang="fr-FR" dirty="0"/>
              <a:t>Acide carboxylique</a:t>
            </a:r>
          </a:p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</a:t>
            </a:r>
            <a:r>
              <a:rPr lang="fr-FR" dirty="0"/>
              <a:t> Ester</a:t>
            </a:r>
          </a:p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</a:t>
            </a:r>
            <a:r>
              <a:rPr lang="fr-FR" dirty="0"/>
              <a:t> Amide</a:t>
            </a:r>
          </a:p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 </a:t>
            </a:r>
            <a:r>
              <a:rPr lang="fr-FR" dirty="0"/>
              <a:t>Aldéhyde</a:t>
            </a:r>
          </a:p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</a:t>
            </a:r>
            <a:r>
              <a:rPr lang="fr-FR" dirty="0"/>
              <a:t> Cétone</a:t>
            </a:r>
          </a:p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</a:t>
            </a:r>
            <a:r>
              <a:rPr lang="fr-FR" dirty="0"/>
              <a:t> Alcool</a:t>
            </a:r>
          </a:p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 </a:t>
            </a:r>
            <a:r>
              <a:rPr lang="fr-FR" dirty="0"/>
              <a:t>Amine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A95679A-7B9B-40DA-A4B7-CAD76106FF97}"/>
              </a:ext>
            </a:extLst>
          </p:cNvPr>
          <p:cNvSpPr/>
          <p:nvPr/>
        </p:nvSpPr>
        <p:spPr>
          <a:xfrm>
            <a:off x="179512" y="116632"/>
            <a:ext cx="14718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3.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Les alcènes</a:t>
            </a:r>
          </a:p>
          <a:p>
            <a:pPr marL="342900" indent="-34290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3.1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Définition</a:t>
            </a:r>
            <a:endParaRPr lang="fr-FR" dirty="0"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837C69-658D-4AB6-956D-A950BD89EFE2}"/>
              </a:ext>
            </a:extLst>
          </p:cNvPr>
          <p:cNvSpPr/>
          <p:nvPr/>
        </p:nvSpPr>
        <p:spPr>
          <a:xfrm>
            <a:off x="179512" y="751349"/>
            <a:ext cx="1253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Définition :</a:t>
            </a:r>
            <a:endParaRPr lang="fr-FR" u="sng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D907CF-1413-4532-9C29-0A83D4B0680C}"/>
              </a:ext>
            </a:extLst>
          </p:cNvPr>
          <p:cNvSpPr/>
          <p:nvPr/>
        </p:nvSpPr>
        <p:spPr>
          <a:xfrm>
            <a:off x="179512" y="1126485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rgbClr val="FF0000"/>
                </a:solidFill>
              </a:rPr>
              <a:t>Un </a:t>
            </a:r>
            <a:r>
              <a:rPr lang="fr-FR" b="1" dirty="0">
                <a:solidFill>
                  <a:srgbClr val="FF0000"/>
                </a:solidFill>
              </a:rPr>
              <a:t>alcène</a:t>
            </a:r>
            <a:r>
              <a:rPr lang="fr-FR" dirty="0">
                <a:solidFill>
                  <a:srgbClr val="FF0000"/>
                </a:solidFill>
              </a:rPr>
              <a:t> est une molécule organique à chaine carbonée linéaire ou ramifiée insaturée, contenant une liaison carbone – carbone double « C = C » : </a:t>
            </a:r>
          </a:p>
        </p:txBody>
      </p:sp>
      <p:sp>
        <p:nvSpPr>
          <p:cNvPr id="7" name="AutoShape 6">
            <a:extLst>
              <a:ext uri="{FF2B5EF4-FFF2-40B4-BE49-F238E27FC236}">
                <a16:creationId xmlns:a16="http://schemas.microsoft.com/office/drawing/2014/main" id="{C5272FE7-D93D-4080-890A-A9DCF79E91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1652" y="1951970"/>
            <a:ext cx="1954804" cy="612934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E36C0A"/>
            </a:solidFill>
            <a:prstDash val="dash"/>
            <a:round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cs typeface="Arial" pitchFamily="34" charset="0"/>
              </a:rPr>
              <a:t>C</a:t>
            </a:r>
            <a:r>
              <a:rPr kumimoji="0" lang="fr-FR" b="1" i="0" u="none" strike="noStrike" cap="none" normalizeH="0" baseline="-2500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cs typeface="Arial" pitchFamily="34" charset="0"/>
              </a:rPr>
              <a:t>n</a:t>
            </a:r>
            <a:r>
              <a:rPr kumimoji="0" lang="fr-FR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cs typeface="Arial" pitchFamily="34" charset="0"/>
              </a:rPr>
              <a:t>H</a:t>
            </a:r>
            <a:r>
              <a:rPr kumimoji="0" lang="fr-FR" b="1" i="0" u="none" strike="noStrike" cap="none" normalizeH="0" baseline="-2500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cs typeface="Arial" pitchFamily="34" charset="0"/>
              </a:rPr>
              <a:t>2n</a:t>
            </a:r>
            <a:endParaRPr kumimoji="0" 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(n est un entier naturel </a:t>
            </a:r>
            <a:r>
              <a:rPr kumimoji="0" lang="fr-F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  <a:sym typeface="Symbol" pitchFamily="18" charset="2"/>
              </a:rPr>
              <a:t></a:t>
            </a:r>
            <a:r>
              <a:rPr kumimoji="0" lang="fr-F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1)</a:t>
            </a:r>
            <a:endParaRPr kumimoji="0" 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94962AF7-7529-4926-84A7-F04A8E65AD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37980" y="2033640"/>
            <a:ext cx="3268040" cy="15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83A4D84-1276-447C-A124-344B4AB8C84E}"/>
              </a:ext>
            </a:extLst>
          </p:cNvPr>
          <p:cNvSpPr/>
          <p:nvPr/>
        </p:nvSpPr>
        <p:spPr>
          <a:xfrm>
            <a:off x="179512" y="3812847"/>
            <a:ext cx="12675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Remarque :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5A9CB5-0C9E-416B-AAD1-A819AB968784}"/>
              </a:ext>
            </a:extLst>
          </p:cNvPr>
          <p:cNvSpPr/>
          <p:nvPr/>
        </p:nvSpPr>
        <p:spPr>
          <a:xfrm>
            <a:off x="179512" y="4172887"/>
            <a:ext cx="87129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Les deux atomes de carbone formant la double liaison ne peuvent pas tourner l’un par rapport à l’autre, comme dans une liaison simple : chaque atome de carbone à une géométrie trigonale (= plane triangulaire).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CAB39D8-CDBC-4DBA-BED7-EEA5CCD5D459}"/>
              </a:ext>
            </a:extLst>
          </p:cNvPr>
          <p:cNvSpPr/>
          <p:nvPr/>
        </p:nvSpPr>
        <p:spPr>
          <a:xfrm>
            <a:off x="179512" y="5157192"/>
            <a:ext cx="31258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3.2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Nomenclature des alcènes</a:t>
            </a:r>
            <a:endParaRPr lang="fr-FR" dirty="0"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BB53B8-F35D-4108-856A-3FA2687897DA}"/>
              </a:ext>
            </a:extLst>
          </p:cNvPr>
          <p:cNvSpPr/>
          <p:nvPr/>
        </p:nvSpPr>
        <p:spPr>
          <a:xfrm>
            <a:off x="179512" y="5518973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Le </a:t>
            </a:r>
            <a:r>
              <a:rPr lang="fr-FR" b="1" dirty="0"/>
              <a:t>nom d’un alcène</a:t>
            </a:r>
            <a:r>
              <a:rPr lang="fr-FR" dirty="0"/>
              <a:t> dérive de celui de l’alcane correspondant : on remplace la terminaison finale « </a:t>
            </a:r>
            <a:r>
              <a:rPr lang="fr-FR" b="1" dirty="0" err="1"/>
              <a:t>ane</a:t>
            </a:r>
            <a:r>
              <a:rPr lang="fr-FR" dirty="0"/>
              <a:t> » par la terminaison « </a:t>
            </a:r>
            <a:r>
              <a:rPr lang="fr-FR" b="1" dirty="0" err="1"/>
              <a:t>ène</a:t>
            </a:r>
            <a:r>
              <a:rPr lang="fr-FR" dirty="0"/>
              <a:t> ».</a:t>
            </a:r>
          </a:p>
        </p:txBody>
      </p:sp>
    </p:spTree>
    <p:extLst>
      <p:ext uri="{BB962C8B-B14F-4D97-AF65-F5344CB8AC3E}">
        <p14:creationId xmlns:p14="http://schemas.microsoft.com/office/powerpoint/2010/main" val="1850028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B72878A-AD8A-4F29-B7DD-991DB2F59278}"/>
              </a:ext>
            </a:extLst>
          </p:cNvPr>
          <p:cNvSpPr/>
          <p:nvPr/>
        </p:nvSpPr>
        <p:spPr>
          <a:xfrm>
            <a:off x="251521" y="188640"/>
            <a:ext cx="8496943" cy="243143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b="1" dirty="0"/>
              <a:t>Comment nommer un alcène ?</a:t>
            </a:r>
          </a:p>
          <a:p>
            <a:endParaRPr lang="fr-FR" sz="800" dirty="0"/>
          </a:p>
          <a:p>
            <a:pPr algn="just"/>
            <a:r>
              <a:rPr lang="fr-FR" dirty="0">
                <a:sym typeface="Wingdings"/>
              </a:rPr>
              <a:t></a:t>
            </a:r>
            <a:r>
              <a:rPr lang="fr-FR" dirty="0"/>
              <a:t> Repérer la chaîne carbonée la plus longue comportant la (ou les) double(s) liaison(s) « </a:t>
            </a:r>
            <a:r>
              <a:rPr lang="fr-FR" b="1" dirty="0"/>
              <a:t>C = C</a:t>
            </a:r>
            <a:r>
              <a:rPr lang="fr-FR" dirty="0"/>
              <a:t> » ;</a:t>
            </a:r>
          </a:p>
          <a:p>
            <a:pPr algn="just"/>
            <a:r>
              <a:rPr lang="fr-FR" dirty="0">
                <a:sym typeface="Wingdings"/>
              </a:rPr>
              <a:t></a:t>
            </a:r>
            <a:r>
              <a:rPr lang="fr-FR" dirty="0"/>
              <a:t> Numéroter cette chaîne carbonée afin que le premier atome de carbone portant la double liaison « </a:t>
            </a:r>
            <a:r>
              <a:rPr lang="fr-FR" b="1" dirty="0"/>
              <a:t>C = C</a:t>
            </a:r>
            <a:r>
              <a:rPr lang="fr-FR" dirty="0"/>
              <a:t> » (ou carbone fonctionnel) ait le plus petit numéro ;</a:t>
            </a:r>
          </a:p>
          <a:p>
            <a:r>
              <a:rPr lang="fr-FR" dirty="0">
                <a:sym typeface="Wingdings"/>
              </a:rPr>
              <a:t></a:t>
            </a:r>
            <a:r>
              <a:rPr lang="fr-FR" dirty="0"/>
              <a:t> Identifier les </a:t>
            </a:r>
            <a:r>
              <a:rPr lang="fr-FR" dirty="0" err="1"/>
              <a:t>substituants</a:t>
            </a:r>
            <a:r>
              <a:rPr lang="fr-FR" dirty="0"/>
              <a:t> éventuels et les nommer ;</a:t>
            </a:r>
          </a:p>
          <a:p>
            <a:pPr algn="just"/>
            <a:r>
              <a:rPr lang="fr-FR" dirty="0">
                <a:sym typeface="Wingdings"/>
              </a:rPr>
              <a:t></a:t>
            </a:r>
            <a:r>
              <a:rPr lang="fr-FR" dirty="0"/>
              <a:t> Nommer l’alcène en suivant les mêmes règles que pour les alcanes, mais en remplaçant le suffixe « </a:t>
            </a:r>
            <a:r>
              <a:rPr lang="fr-FR" b="1" dirty="0" err="1"/>
              <a:t>ane</a:t>
            </a:r>
            <a:r>
              <a:rPr lang="fr-FR" dirty="0"/>
              <a:t> » par le suffixe  « </a:t>
            </a:r>
            <a:r>
              <a:rPr lang="fr-FR" b="1" dirty="0" err="1"/>
              <a:t>ène</a:t>
            </a:r>
            <a:r>
              <a:rPr lang="fr-FR" dirty="0"/>
              <a:t> ».</a:t>
            </a:r>
          </a:p>
        </p:txBody>
      </p:sp>
    </p:spTree>
    <p:extLst>
      <p:ext uri="{BB962C8B-B14F-4D97-AF65-F5344CB8AC3E}">
        <p14:creationId xmlns:p14="http://schemas.microsoft.com/office/powerpoint/2010/main" val="2569970463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édian">
  <a:themeElements>
    <a:clrScheme name="Mé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é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é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454</Words>
  <Application>Microsoft Office PowerPoint</Application>
  <PresentationFormat>Affichage à l'écran (4:3)</PresentationFormat>
  <Paragraphs>81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10</vt:i4>
      </vt:variant>
    </vt:vector>
  </HeadingPairs>
  <TitlesOfParts>
    <vt:vector size="19" baseType="lpstr">
      <vt:lpstr>Arial</vt:lpstr>
      <vt:lpstr>Calibri</vt:lpstr>
      <vt:lpstr>Symbol</vt:lpstr>
      <vt:lpstr>Times New Roman</vt:lpstr>
      <vt:lpstr>Tw Cen MT</vt:lpstr>
      <vt:lpstr>Wingdings</vt:lpstr>
      <vt:lpstr>Wingdings 2</vt:lpstr>
      <vt:lpstr>Thème Office</vt:lpstr>
      <vt:lpstr>Médian</vt:lpstr>
      <vt:lpstr>STRUCTURE des Molécules organiques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Tactile</dc:creator>
  <cp:lastModifiedBy>Toph</cp:lastModifiedBy>
  <cp:revision>34</cp:revision>
  <dcterms:created xsi:type="dcterms:W3CDTF">2014-07-19T15:56:03Z</dcterms:created>
  <dcterms:modified xsi:type="dcterms:W3CDTF">2021-12-05T17:26:07Z</dcterms:modified>
</cp:coreProperties>
</file>