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13"/>
  </p:notesMasterIdLst>
  <p:sldIdLst>
    <p:sldId id="257" r:id="rId3"/>
    <p:sldId id="258" r:id="rId4"/>
    <p:sldId id="259" r:id="rId5"/>
    <p:sldId id="261" r:id="rId6"/>
    <p:sldId id="262" r:id="rId7"/>
    <p:sldId id="263" r:id="rId8"/>
    <p:sldId id="264" r:id="rId9"/>
    <p:sldId id="267" r:id="rId10"/>
    <p:sldId id="265" r:id="rId11"/>
    <p:sldId id="266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155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92C043-A02F-4BE3-AA9B-3D2A87D2A05B}" type="datetimeFigureOut">
              <a:rPr lang="fr-FR" smtClean="0"/>
              <a:pPr/>
              <a:t>11/12/2023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B327B3-079D-4413-83F5-4CE6A09ADE8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327B3-079D-4413-83F5-4CE6A09ADE87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11/12/2023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11/12/2023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11/12/2023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11/12/2023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11/12/2023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11/12/2023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11/12/2023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11/12/2023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11/12/2023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11/12/2023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11/12/2023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11/12/2023</a:t>
            </a:fld>
            <a:endParaRPr lang="fr-BE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230703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11/12/2023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854352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11/12/2023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300474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11/12/2023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946361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11/12/2023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78083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11/12/2023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050747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11/12/2023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677792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11/12/2023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94347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11/12/2023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423876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11/12/2023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888033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11/12/2023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53034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11/12/2023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11/12/2023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93986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4.wmf"/><Relationship Id="rId7" Type="http://schemas.openxmlformats.org/officeDocument/2006/relationships/image" Target="../media/image6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9.jpg"/><Relationship Id="rId5" Type="http://schemas.openxmlformats.org/officeDocument/2006/relationships/image" Target="../media/image5.wmf"/><Relationship Id="rId10" Type="http://schemas.openxmlformats.org/officeDocument/2006/relationships/image" Target="../media/image8.jpeg"/><Relationship Id="rId4" Type="http://schemas.openxmlformats.org/officeDocument/2006/relationships/oleObject" Target="../embeddings/oleObject2.bin"/><Relationship Id="rId9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15.wmf"/><Relationship Id="rId18" Type="http://schemas.openxmlformats.org/officeDocument/2006/relationships/image" Target="../media/image18.png"/><Relationship Id="rId3" Type="http://schemas.openxmlformats.org/officeDocument/2006/relationships/image" Target="../media/image10.png"/><Relationship Id="rId7" Type="http://schemas.openxmlformats.org/officeDocument/2006/relationships/image" Target="../media/image12.wmf"/><Relationship Id="rId12" Type="http://schemas.openxmlformats.org/officeDocument/2006/relationships/oleObject" Target="../embeddings/oleObject9.bin"/><Relationship Id="rId17" Type="http://schemas.openxmlformats.org/officeDocument/2006/relationships/image" Target="../media/image17.wmf"/><Relationship Id="rId2" Type="http://schemas.openxmlformats.org/officeDocument/2006/relationships/notesSlide" Target="../notesSlides/notesSlide1.xml"/><Relationship Id="rId16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14.wmf"/><Relationship Id="rId5" Type="http://schemas.openxmlformats.org/officeDocument/2006/relationships/image" Target="../media/image11.wmf"/><Relationship Id="rId15" Type="http://schemas.openxmlformats.org/officeDocument/2006/relationships/image" Target="../media/image16.w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13.wmf"/><Relationship Id="rId14" Type="http://schemas.openxmlformats.org/officeDocument/2006/relationships/oleObject" Target="../embeddings/oleObject10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0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13" Type="http://schemas.openxmlformats.org/officeDocument/2006/relationships/image" Target="../media/image28.png"/><Relationship Id="rId3" Type="http://schemas.openxmlformats.org/officeDocument/2006/relationships/image" Target="../media/image22.wmf"/><Relationship Id="rId7" Type="http://schemas.openxmlformats.org/officeDocument/2006/relationships/image" Target="../media/image24.wmf"/><Relationship Id="rId12" Type="http://schemas.openxmlformats.org/officeDocument/2006/relationships/image" Target="../media/image27.w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5.bin"/><Relationship Id="rId11" Type="http://schemas.openxmlformats.org/officeDocument/2006/relationships/oleObject" Target="../embeddings/oleObject17.bin"/><Relationship Id="rId5" Type="http://schemas.openxmlformats.org/officeDocument/2006/relationships/image" Target="../media/image23.wmf"/><Relationship Id="rId10" Type="http://schemas.openxmlformats.org/officeDocument/2006/relationships/image" Target="../media/image26.png"/><Relationship Id="rId4" Type="http://schemas.openxmlformats.org/officeDocument/2006/relationships/oleObject" Target="../embeddings/oleObject14.bin"/><Relationship Id="rId9" Type="http://schemas.openxmlformats.org/officeDocument/2006/relationships/image" Target="../media/image2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image" Target="../media/image34.wmf"/><Relationship Id="rId7" Type="http://schemas.openxmlformats.org/officeDocument/2006/relationships/image" Target="../media/image36.w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35.wmf"/><Relationship Id="rId4" Type="http://schemas.openxmlformats.org/officeDocument/2006/relationships/oleObject" Target="../embeddings/oleObject19.bin"/><Relationship Id="rId9" Type="http://schemas.openxmlformats.org/officeDocument/2006/relationships/image" Target="../media/image3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ctrTitle"/>
          </p:nvPr>
        </p:nvSpPr>
        <p:spPr>
          <a:xfrm>
            <a:off x="398873" y="1212141"/>
            <a:ext cx="8421986" cy="615553"/>
          </a:xfrm>
          <a:ln>
            <a:noFill/>
          </a:ln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fr-FR" sz="4000" b="1" dirty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Mécanique newtonienne</a:t>
            </a:r>
          </a:p>
        </p:txBody>
      </p:sp>
      <p:sp>
        <p:nvSpPr>
          <p:cNvPr id="5" name="Rectangle 4"/>
          <p:cNvSpPr/>
          <p:nvPr/>
        </p:nvSpPr>
        <p:spPr>
          <a:xfrm>
            <a:off x="539552" y="116632"/>
            <a:ext cx="3946914" cy="70788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fr-FR" sz="4000" b="1" cap="all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</a:rPr>
              <a:t>Chapitre 9 </a:t>
            </a:r>
            <a:r>
              <a:rPr lang="fr-FR" sz="4000" b="1" cap="all" dirty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</a:rPr>
              <a:t>: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94EDC0F-1474-4514-96FF-4B5B7A8571EC}"/>
              </a:ext>
            </a:extLst>
          </p:cNvPr>
          <p:cNvSpPr txBox="1"/>
          <p:nvPr/>
        </p:nvSpPr>
        <p:spPr>
          <a:xfrm>
            <a:off x="683567" y="5715109"/>
            <a:ext cx="8137291" cy="9694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fr-FR" sz="14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Thème</a:t>
            </a:r>
            <a:r>
              <a:rPr lang="fr-FR" sz="1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</a:t>
            </a:r>
            <a:r>
              <a:rPr lang="fr-F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Mouvement et interactions</a:t>
            </a:r>
          </a:p>
          <a:p>
            <a:pPr>
              <a:lnSpc>
                <a:spcPct val="150000"/>
              </a:lnSpc>
            </a:pPr>
            <a:r>
              <a:rPr lang="fr-FR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 3"/>
              </a:rPr>
              <a:t>  </a:t>
            </a:r>
            <a:r>
              <a:rPr lang="fr-FR" sz="14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Domaine </a:t>
            </a:r>
            <a:r>
              <a:rPr lang="fr-FR" sz="1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fr-F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Décrire un mouvement</a:t>
            </a:r>
            <a:endParaRPr lang="fr-F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 3"/>
            </a:endParaRPr>
          </a:p>
          <a:p>
            <a:endParaRPr lang="fr-FR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 3"/>
            </a:endParaRPr>
          </a:p>
          <a:p>
            <a:r>
              <a:rPr lang="fr-FR" sz="14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Livre</a:t>
            </a:r>
            <a:r>
              <a:rPr lang="fr-FR" sz="1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</a:t>
            </a:r>
            <a:r>
              <a:rPr lang="fr-F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Chapitre 12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9514" y="188640"/>
            <a:ext cx="26965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1.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 référentiel</a:t>
            </a:r>
          </a:p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1.1.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 référentiel galiléen</a:t>
            </a:r>
          </a:p>
        </p:txBody>
      </p:sp>
      <p:sp>
        <p:nvSpPr>
          <p:cNvPr id="7" name="Rectangle 6"/>
          <p:cNvSpPr/>
          <p:nvPr/>
        </p:nvSpPr>
        <p:spPr>
          <a:xfrm>
            <a:off x="179514" y="836712"/>
            <a:ext cx="72339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Pour décrire le mouvement d’un objet, il faut connaitre deux informations :</a:t>
            </a:r>
          </a:p>
        </p:txBody>
      </p:sp>
      <p:sp>
        <p:nvSpPr>
          <p:cNvPr id="8" name="Rectangle 7"/>
          <p:cNvSpPr/>
          <p:nvPr/>
        </p:nvSpPr>
        <p:spPr>
          <a:xfrm>
            <a:off x="539552" y="1196752"/>
            <a:ext cx="8424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 sa </a:t>
            </a:r>
            <a:r>
              <a:rPr lang="fr-FR" b="1" dirty="0">
                <a:solidFill>
                  <a:schemeClr val="bg1">
                    <a:lumMod val="85000"/>
                  </a:schemeClr>
                </a:solidFill>
              </a:rPr>
              <a:t>trajectoire :</a:t>
            </a:r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 elle nous informe sur la position de l’objet au cours du temps ;</a:t>
            </a:r>
          </a:p>
          <a:p>
            <a:pPr algn="just">
              <a:buFontTx/>
              <a:buChar char="-"/>
            </a:pPr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 sa </a:t>
            </a:r>
            <a:r>
              <a:rPr lang="fr-FR" b="1" dirty="0">
                <a:solidFill>
                  <a:schemeClr val="bg1">
                    <a:lumMod val="85000"/>
                  </a:schemeClr>
                </a:solidFill>
              </a:rPr>
              <a:t>vitesse</a:t>
            </a:r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 : elle nous informe sur la rapidité avec laquelle l’objet se déplace (sur la trajectoire parcourue).</a:t>
            </a:r>
          </a:p>
        </p:txBody>
      </p:sp>
      <p:sp>
        <p:nvSpPr>
          <p:cNvPr id="9" name="Rectangle 8"/>
          <p:cNvSpPr/>
          <p:nvPr/>
        </p:nvSpPr>
        <p:spPr>
          <a:xfrm>
            <a:off x="179514" y="2132856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On ne peut définir un mouvement que si l’on précise par rapport à quel objet de référence ce mouvement est considéré.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79512" y="2780928"/>
            <a:ext cx="1253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Définition :</a:t>
            </a:r>
            <a:endParaRPr lang="fr-FR" u="sng" dirty="0"/>
          </a:p>
        </p:txBody>
      </p:sp>
      <p:sp>
        <p:nvSpPr>
          <p:cNvPr id="12" name="Rectangle 11"/>
          <p:cNvSpPr/>
          <p:nvPr/>
        </p:nvSpPr>
        <p:spPr>
          <a:xfrm>
            <a:off x="179512" y="3142709"/>
            <a:ext cx="878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Un référentiel est dit </a:t>
            </a:r>
            <a:r>
              <a:rPr lang="fr-FR" b="1" dirty="0">
                <a:solidFill>
                  <a:srgbClr val="FF0000"/>
                </a:solidFill>
              </a:rPr>
              <a:t>galiléen</a:t>
            </a:r>
            <a:r>
              <a:rPr lang="fr-FR" dirty="0">
                <a:solidFill>
                  <a:srgbClr val="FF0000"/>
                </a:solidFill>
              </a:rPr>
              <a:t> si, dans ce référentiel, tout corps isolé ou pseudo-isolé persévère dans son état de repos (s’il était initialement immobile) ou de mouvement rectiligne et uniforme (1</a:t>
            </a:r>
            <a:r>
              <a:rPr lang="fr-FR" baseline="30000" dirty="0">
                <a:solidFill>
                  <a:srgbClr val="FF0000"/>
                </a:solidFill>
              </a:rPr>
              <a:t>ère</a:t>
            </a:r>
            <a:r>
              <a:rPr lang="fr-FR" dirty="0">
                <a:solidFill>
                  <a:srgbClr val="FF0000"/>
                </a:solidFill>
              </a:rPr>
              <a:t> loi de Newton).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9512" y="4139788"/>
            <a:ext cx="4286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1.2.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Les référentiels usuels</a:t>
            </a:r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fr-FR" dirty="0"/>
              <a:t>[Rappels de 2</a:t>
            </a:r>
            <a:r>
              <a:rPr lang="fr-FR" baseline="30000" dirty="0"/>
              <a:t>nde</a:t>
            </a:r>
            <a:r>
              <a:rPr lang="fr-FR" dirty="0"/>
              <a:t>]</a:t>
            </a:r>
            <a:endParaRPr lang="fr-FR" dirty="0"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79512" y="4509120"/>
            <a:ext cx="51350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Il existe des référentiels particuliers et « pratiques » :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95536" y="4941168"/>
            <a:ext cx="86409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Char char="-"/>
            </a:pPr>
            <a:r>
              <a:rPr lang="fr-FR" dirty="0"/>
              <a:t>  </a:t>
            </a:r>
            <a:r>
              <a:rPr lang="fr-FR" b="1" dirty="0"/>
              <a:t>Le référentiel terrestre : </a:t>
            </a:r>
            <a:r>
              <a:rPr lang="fr-FR" dirty="0"/>
              <a:t>il est considéré comme galiléen si l’étude du système ne dépasse pas quelques minutes (pour négliger le mouvement de rotation propre de la Terre) ;</a:t>
            </a:r>
          </a:p>
          <a:p>
            <a:pPr algn="just">
              <a:buFontTx/>
              <a:buChar char="-"/>
            </a:pPr>
            <a:r>
              <a:rPr lang="fr-FR" dirty="0"/>
              <a:t>  </a:t>
            </a:r>
            <a:r>
              <a:rPr lang="fr-FR" b="1" dirty="0"/>
              <a:t>Le référentiel du laboratoire :</a:t>
            </a:r>
            <a:r>
              <a:rPr lang="fr-FR" dirty="0"/>
              <a:t> il est considéré comme galiléen dans les mêmes conditions que le référentiel terrestre 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65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4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5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900"/>
                            </p:stCondLst>
                            <p:childTnLst>
                              <p:par>
                                <p:cTn id="7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 tmFilter="0,0; .5, 1; 1, 1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650"/>
                            </p:stCondLst>
                            <p:childTnLst>
                              <p:par>
                                <p:cTn id="7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 tmFilter="0,0; .5, 1; 1, 1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7" grpId="0"/>
      <p:bldP spid="8" grpId="0" uiExpand="1" build="p"/>
      <p:bldP spid="9" grpId="0"/>
      <p:bldP spid="11" grpId="0"/>
      <p:bldP spid="12" grpId="0"/>
      <p:bldP spid="13" grpId="0"/>
      <p:bldP spid="15" grpId="0"/>
      <p:bldP spid="16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260648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Char char="-"/>
            </a:pPr>
            <a:r>
              <a:rPr lang="fr-FR" dirty="0"/>
              <a:t> </a:t>
            </a:r>
            <a:r>
              <a:rPr lang="fr-FR" b="1" dirty="0"/>
              <a:t>Le référentiel géocentrique </a:t>
            </a:r>
            <a:r>
              <a:rPr lang="fr-FR" dirty="0"/>
              <a:t>: il est considéré comme galiléen si l’étude du système ne dépasse pas quelques heures (pour négliger le mouvement de révolution de la Terre autour du Soleil). ;</a:t>
            </a:r>
          </a:p>
          <a:p>
            <a:pPr algn="just">
              <a:buFontTx/>
              <a:buChar char="-"/>
            </a:pPr>
            <a:r>
              <a:rPr lang="fr-FR" dirty="0"/>
              <a:t> </a:t>
            </a:r>
            <a:r>
              <a:rPr lang="fr-FR" b="1" dirty="0"/>
              <a:t>Le référentiel héliocentrique</a:t>
            </a:r>
            <a:r>
              <a:rPr lang="fr-FR" dirty="0"/>
              <a:t> : il est considéré comme galiléen.</a:t>
            </a:r>
          </a:p>
        </p:txBody>
      </p:sp>
      <p:sp>
        <p:nvSpPr>
          <p:cNvPr id="5" name="Rectangle 4"/>
          <p:cNvSpPr/>
          <p:nvPr/>
        </p:nvSpPr>
        <p:spPr>
          <a:xfrm>
            <a:off x="179512" y="1484784"/>
            <a:ext cx="1357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Remarques :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179512" y="2780928"/>
            <a:ext cx="22558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2.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 vecteur position</a:t>
            </a:r>
            <a:endParaRPr lang="fr-FR" dirty="0"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5536" y="1844824"/>
            <a:ext cx="8640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fr-FR" dirty="0"/>
              <a:t>  Le mouvement d’un objet dépend du référentiel choisit ;</a:t>
            </a:r>
          </a:p>
          <a:p>
            <a:pPr algn="just">
              <a:buFontTx/>
              <a:buChar char="-"/>
            </a:pPr>
            <a:r>
              <a:rPr lang="fr-FR" dirty="0"/>
              <a:t> Tout référentiel qui tourne, ralentit ou accélère par rapport à un référentiel galiléen n’est pas galiléen.</a:t>
            </a:r>
          </a:p>
        </p:txBody>
      </p:sp>
      <p:grpSp>
        <p:nvGrpSpPr>
          <p:cNvPr id="12" name="Groupe 11"/>
          <p:cNvGrpSpPr/>
          <p:nvPr/>
        </p:nvGrpSpPr>
        <p:grpSpPr>
          <a:xfrm>
            <a:off x="107504" y="3212976"/>
            <a:ext cx="3335590" cy="3384376"/>
            <a:chOff x="107504" y="3212976"/>
            <a:chExt cx="3335590" cy="3384376"/>
          </a:xfrm>
        </p:grpSpPr>
        <p:pic>
          <p:nvPicPr>
            <p:cNvPr id="8" name="Image 7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7504" y="3212976"/>
              <a:ext cx="3335590" cy="3384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Image 10" descr="Afficher l'image d'origine"/>
            <p:cNvPicPr/>
            <p:nvPr/>
          </p:nvPicPr>
          <p:blipFill>
            <a:blip r:embed="rId3" cstate="print"/>
            <a:srcRect l="43154" t="12838" r="40863" b="75751"/>
            <a:stretch>
              <a:fillRect/>
            </a:stretch>
          </p:blipFill>
          <p:spPr bwMode="auto">
            <a:xfrm>
              <a:off x="2555776" y="3356992"/>
              <a:ext cx="295843" cy="242225"/>
            </a:xfrm>
            <a:prstGeom prst="rect">
              <a:avLst/>
            </a:prstGeom>
            <a:noFill/>
          </p:spPr>
        </p:pic>
      </p:grpSp>
      <p:sp>
        <p:nvSpPr>
          <p:cNvPr id="9" name="Rectangle 8"/>
          <p:cNvSpPr/>
          <p:nvPr/>
        </p:nvSpPr>
        <p:spPr>
          <a:xfrm>
            <a:off x="3392388" y="3284984"/>
            <a:ext cx="57516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Pour étudier le mouvement du centre d’inertie G d’un solide dans un référentiel, on définit 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92388" y="4149080"/>
            <a:ext cx="5572100" cy="178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1852260" y="6381328"/>
            <a:ext cx="72917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ym typeface="Symbol"/>
              </a:rPr>
              <a:t> </a:t>
            </a:r>
            <a:r>
              <a:rPr lang="fr-FR" dirty="0"/>
              <a:t>L’ensemble (repère d’espace + repère de temps) constitue un </a:t>
            </a:r>
            <a:r>
              <a:rPr lang="fr-FR" b="1" dirty="0"/>
              <a:t>référentiel</a:t>
            </a:r>
            <a:r>
              <a:rPr lang="fr-FR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80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1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260648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Lorsque l’étude du mouvement d’un solide est réduite à celle de son centre d’inertie G, le vecteur position a pour coordonnées, dans ce repère choisi :</a:t>
            </a:r>
          </a:p>
        </p:txBody>
      </p:sp>
      <p:graphicFrame>
        <p:nvGraphicFramePr>
          <p:cNvPr id="2049" name="Object 1"/>
          <p:cNvGraphicFramePr>
            <a:graphicFrameLocks noChangeAspect="1"/>
          </p:cNvGraphicFramePr>
          <p:nvPr/>
        </p:nvGraphicFramePr>
        <p:xfrm>
          <a:off x="2797175" y="1154113"/>
          <a:ext cx="1462088" cy="1258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12520" imgH="711000" progId="Equation.DSMT4">
                  <p:embed/>
                </p:oleObj>
              </mc:Choice>
              <mc:Fallback>
                <p:oleObj name="Equation" r:id="rId2" imgW="812520" imgH="711000" progId="Equation.DSMT4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7175" y="1154113"/>
                        <a:ext cx="1462088" cy="1258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4211960" y="1599107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ou</a:t>
            </a:r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4644008" y="1196752"/>
          <a:ext cx="1312863" cy="1274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36560" imgH="711000" progId="Equation.DSMT4">
                  <p:embed/>
                </p:oleObj>
              </mc:Choice>
              <mc:Fallback>
                <p:oleObj name="Equation" r:id="rId4" imgW="736560" imgH="7110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08" y="1196752"/>
                        <a:ext cx="1312863" cy="1274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Groupe 14"/>
          <p:cNvGrpSpPr/>
          <p:nvPr/>
        </p:nvGrpSpPr>
        <p:grpSpPr>
          <a:xfrm>
            <a:off x="179512" y="2704274"/>
            <a:ext cx="8887111" cy="436694"/>
            <a:chOff x="179512" y="2704274"/>
            <a:chExt cx="8887111" cy="436694"/>
          </a:xfrm>
        </p:grpSpPr>
        <p:sp>
          <p:nvSpPr>
            <p:cNvPr id="11" name="Rectangle 10"/>
            <p:cNvSpPr/>
            <p:nvPr/>
          </p:nvSpPr>
          <p:spPr>
            <a:xfrm>
              <a:off x="179512" y="2708920"/>
              <a:ext cx="26816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/>
                <a:t>Que l’on peut aussi écrire :</a:t>
              </a:r>
            </a:p>
          </p:txBody>
        </p:sp>
        <p:graphicFrame>
          <p:nvGraphicFramePr>
            <p:cNvPr id="2053" name="Object 5"/>
            <p:cNvGraphicFramePr>
              <a:graphicFrameLocks noChangeAspect="1"/>
            </p:cNvGraphicFramePr>
            <p:nvPr/>
          </p:nvGraphicFramePr>
          <p:xfrm>
            <a:off x="2855059" y="2713566"/>
            <a:ext cx="2678698" cy="3600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765300" imgH="241300" progId="Equation.DSMT4">
                    <p:embed/>
                  </p:oleObj>
                </mc:Choice>
                <mc:Fallback>
                  <p:oleObj name="Equation" r:id="rId6" imgW="1765300" imgH="241300" progId="Equation.DSMT4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55059" y="2713566"/>
                          <a:ext cx="2678698" cy="3600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Rectangle 13"/>
            <p:cNvSpPr/>
            <p:nvPr/>
          </p:nvSpPr>
          <p:spPr>
            <a:xfrm>
              <a:off x="5591363" y="2708920"/>
              <a:ext cx="37580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/>
                <a:t>et</a:t>
              </a:r>
            </a:p>
          </p:txBody>
        </p:sp>
        <p:graphicFrame>
          <p:nvGraphicFramePr>
            <p:cNvPr id="2055" name="Object 7"/>
            <p:cNvGraphicFramePr>
              <a:graphicFrameLocks noChangeAspect="1"/>
            </p:cNvGraphicFramePr>
            <p:nvPr/>
          </p:nvGraphicFramePr>
          <p:xfrm>
            <a:off x="6023411" y="2704274"/>
            <a:ext cx="3043212" cy="4366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2120760" imgH="304560" progId="Equation.DSMT4">
                    <p:embed/>
                  </p:oleObj>
                </mc:Choice>
                <mc:Fallback>
                  <p:oleObj name="Equation" r:id="rId8" imgW="2120760" imgH="304560" progId="Equation.DSMT4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23411" y="2704274"/>
                          <a:ext cx="3043212" cy="43669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" name="Rectangle 16"/>
          <p:cNvSpPr/>
          <p:nvPr/>
        </p:nvSpPr>
        <p:spPr>
          <a:xfrm>
            <a:off x="179512" y="3140968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u="sng" dirty="0"/>
              <a:t>Remarque :</a:t>
            </a:r>
            <a:r>
              <a:rPr lang="fr-FR" dirty="0"/>
              <a:t> les équations donnant x(t), y(t) et z(t) sont appelées équations horaires de la position.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79512" y="3851756"/>
            <a:ext cx="32368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3.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 vecteur vitesse instantanée</a:t>
            </a:r>
            <a:endParaRPr lang="fr-FR" dirty="0"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9512" y="4221088"/>
            <a:ext cx="871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Une variation du vecteur position d’un solide, réduit à l’étude de son centre d’inertie G, entraine l’existence d’une vitesse et donc d’un vecteur vitesse. La </a:t>
            </a:r>
            <a:r>
              <a:rPr lang="fr-FR" b="1" dirty="0"/>
              <a:t>vitesse instantanée</a:t>
            </a:r>
            <a:r>
              <a:rPr lang="fr-FR" dirty="0"/>
              <a:t> du centre d’inertie G est égale à sa vitesse moyenne entre deux positions infiniment proches.</a:t>
            </a: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97733" y="5176668"/>
            <a:ext cx="4948534" cy="15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03" y="4005232"/>
            <a:ext cx="9108794" cy="284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 decel="100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16632"/>
            <a:ext cx="130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A RETENIR :</a:t>
            </a:r>
            <a:endParaRPr lang="fr-FR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32464"/>
            <a:ext cx="8748464" cy="736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2915815" y="1340768"/>
          <a:ext cx="3072341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28800" imgH="431800" progId="Equation.DSMT4">
                  <p:embed/>
                </p:oleObj>
              </mc:Choice>
              <mc:Fallback>
                <p:oleObj name="Equation" r:id="rId4" imgW="1828800" imgH="4318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5" y="1340768"/>
                        <a:ext cx="3072341" cy="720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Groupe 19"/>
          <p:cNvGrpSpPr/>
          <p:nvPr/>
        </p:nvGrpSpPr>
        <p:grpSpPr>
          <a:xfrm>
            <a:off x="251520" y="2195628"/>
            <a:ext cx="8600239" cy="372455"/>
            <a:chOff x="251520" y="2276872"/>
            <a:chExt cx="8600239" cy="372455"/>
          </a:xfrm>
        </p:grpSpPr>
        <p:sp>
          <p:nvSpPr>
            <p:cNvPr id="9" name="Rectangle 8"/>
            <p:cNvSpPr/>
            <p:nvPr/>
          </p:nvSpPr>
          <p:spPr>
            <a:xfrm>
              <a:off x="251520" y="2278433"/>
              <a:ext cx="860023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Font typeface="Wingdings" pitchFamily="2" charset="2"/>
                <a:buChar char="§"/>
              </a:pPr>
              <a:r>
                <a:rPr lang="fr-FR" dirty="0"/>
                <a:t>  Les </a:t>
              </a:r>
              <a:r>
                <a:rPr lang="fr-FR" b="1" dirty="0"/>
                <a:t>coordonnées du vecteur vitesse instantanée</a:t>
              </a:r>
              <a:r>
                <a:rPr lang="fr-FR" dirty="0"/>
                <a:t>           dans le repère                        sont :</a:t>
              </a:r>
            </a:p>
          </p:txBody>
        </p:sp>
        <p:graphicFrame>
          <p:nvGraphicFramePr>
            <p:cNvPr id="30725" name="Object 5"/>
            <p:cNvGraphicFramePr>
              <a:graphicFrameLocks noChangeAspect="1"/>
            </p:cNvGraphicFramePr>
            <p:nvPr/>
          </p:nvGraphicFramePr>
          <p:xfrm>
            <a:off x="5148064" y="2276872"/>
            <a:ext cx="432048" cy="3724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266469" imgH="241091" progId="Equation.DSMT4">
                    <p:embed/>
                  </p:oleObj>
                </mc:Choice>
                <mc:Fallback>
                  <p:oleObj name="Equation" r:id="rId6" imgW="266469" imgH="241091" progId="Equation.DSMT4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48064" y="2276872"/>
                          <a:ext cx="432048" cy="37245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730" name="Object 10"/>
            <p:cNvGraphicFramePr>
              <a:graphicFrameLocks noChangeAspect="1"/>
            </p:cNvGraphicFramePr>
            <p:nvPr/>
          </p:nvGraphicFramePr>
          <p:xfrm>
            <a:off x="7020272" y="2297564"/>
            <a:ext cx="1152128" cy="3310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825500" imgH="241300" progId="Equation.DSMT4">
                    <p:embed/>
                  </p:oleObj>
                </mc:Choice>
                <mc:Fallback>
                  <p:oleObj name="Equation" r:id="rId8" imgW="825500" imgH="241300" progId="Equation.DSMT4">
                    <p:embed/>
                    <p:pic>
                      <p:nvPicPr>
                        <p:cNvPr id="0" name="Picture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20272" y="2297564"/>
                          <a:ext cx="1152128" cy="33107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7" name="Groupe 26"/>
          <p:cNvGrpSpPr/>
          <p:nvPr/>
        </p:nvGrpSpPr>
        <p:grpSpPr>
          <a:xfrm>
            <a:off x="97211" y="2699683"/>
            <a:ext cx="8949578" cy="2007007"/>
            <a:chOff x="86918" y="2708919"/>
            <a:chExt cx="8949578" cy="2007007"/>
          </a:xfrm>
        </p:grpSpPr>
        <p:graphicFrame>
          <p:nvGraphicFramePr>
            <p:cNvPr id="30732" name="Object 12"/>
            <p:cNvGraphicFramePr>
              <a:graphicFrameLocks noChangeAspect="1"/>
            </p:cNvGraphicFramePr>
            <p:nvPr/>
          </p:nvGraphicFramePr>
          <p:xfrm>
            <a:off x="86918" y="2708919"/>
            <a:ext cx="1872208" cy="20070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193800" imgH="1270000" progId="Equation.DSMT4">
                    <p:embed/>
                  </p:oleObj>
                </mc:Choice>
                <mc:Fallback>
                  <p:oleObj name="Equation" r:id="rId10" imgW="1193800" imgH="1270000" progId="Equation.DSMT4">
                    <p:embed/>
                    <p:pic>
                      <p:nvPicPr>
                        <p:cNvPr id="0" name="Picture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918" y="2708919"/>
                          <a:ext cx="1872208" cy="200700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" name="Rectangle 20"/>
            <p:cNvSpPr/>
            <p:nvPr/>
          </p:nvSpPr>
          <p:spPr>
            <a:xfrm>
              <a:off x="2034860" y="3527756"/>
              <a:ext cx="42832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dirty="0"/>
                <a:t>ou</a:t>
              </a:r>
            </a:p>
          </p:txBody>
        </p:sp>
        <p:graphicFrame>
          <p:nvGraphicFramePr>
            <p:cNvPr id="30734" name="Object 14"/>
            <p:cNvGraphicFramePr>
              <a:graphicFrameLocks noChangeAspect="1"/>
            </p:cNvGraphicFramePr>
            <p:nvPr/>
          </p:nvGraphicFramePr>
          <p:xfrm>
            <a:off x="2463182" y="3496422"/>
            <a:ext cx="2979312" cy="432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904174" imgH="266584" progId="Equation.DSMT4">
                    <p:embed/>
                  </p:oleObj>
                </mc:Choice>
                <mc:Fallback>
                  <p:oleObj name="Equation" r:id="rId12" imgW="1904174" imgH="266584" progId="Equation.DSMT4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63182" y="3496422"/>
                          <a:ext cx="2979312" cy="432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" name="Rectangle 23"/>
            <p:cNvSpPr/>
            <p:nvPr/>
          </p:nvSpPr>
          <p:spPr>
            <a:xfrm>
              <a:off x="5487518" y="3527756"/>
              <a:ext cx="42832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dirty="0"/>
                <a:t>ou</a:t>
              </a:r>
            </a:p>
          </p:txBody>
        </p:sp>
        <p:graphicFrame>
          <p:nvGraphicFramePr>
            <p:cNvPr id="30736" name="Object 16"/>
            <p:cNvGraphicFramePr>
              <a:graphicFrameLocks noChangeAspect="1"/>
            </p:cNvGraphicFramePr>
            <p:nvPr/>
          </p:nvGraphicFramePr>
          <p:xfrm>
            <a:off x="5919566" y="3406422"/>
            <a:ext cx="3116930" cy="612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2082800" imgH="393700" progId="Equation.DSMT4">
                    <p:embed/>
                  </p:oleObj>
                </mc:Choice>
                <mc:Fallback>
                  <p:oleObj name="Equation" r:id="rId14" imgW="2082800" imgH="393700" progId="Equation.DSMT4">
                    <p:embed/>
                    <p:pic>
                      <p:nvPicPr>
                        <p:cNvPr id="0" name="Picture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19566" y="3406422"/>
                          <a:ext cx="3116930" cy="612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8" name="Rectangle 27"/>
          <p:cNvSpPr/>
          <p:nvPr/>
        </p:nvSpPr>
        <p:spPr>
          <a:xfrm>
            <a:off x="251520" y="4792534"/>
            <a:ext cx="4045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fr-FR" dirty="0"/>
              <a:t>  La valeur de la vitesse instantanée est :</a:t>
            </a:r>
          </a:p>
        </p:txBody>
      </p:sp>
      <p:graphicFrame>
        <p:nvGraphicFramePr>
          <p:cNvPr id="30738" name="Object 18"/>
          <p:cNvGraphicFramePr>
            <a:graphicFrameLocks noChangeAspect="1"/>
          </p:cNvGraphicFramePr>
          <p:nvPr/>
        </p:nvGraphicFramePr>
        <p:xfrm>
          <a:off x="4224400" y="4725200"/>
          <a:ext cx="3948000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679700" imgH="330200" progId="Equation.DSMT4">
                  <p:embed/>
                </p:oleObj>
              </mc:Choice>
              <mc:Fallback>
                <p:oleObj name="Equation" r:id="rId16" imgW="2679700" imgH="330200" progId="Equation.DSMT4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4400" y="4725200"/>
                        <a:ext cx="3948000" cy="50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/>
          <p:cNvSpPr/>
          <p:nvPr/>
        </p:nvSpPr>
        <p:spPr>
          <a:xfrm>
            <a:off x="179512" y="5363924"/>
            <a:ext cx="69426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u="sng" dirty="0"/>
              <a:t>Remarque :</a:t>
            </a:r>
            <a:r>
              <a:rPr lang="fr-FR" dirty="0"/>
              <a:t> expérimentalement, on représentera le vecteur vitesse par 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39" name="Object 19"/>
              <p:cNvSpPr txBox="1"/>
              <p:nvPr/>
            </p:nvSpPr>
            <p:spPr bwMode="auto">
              <a:xfrm>
                <a:off x="2182596" y="5876925"/>
                <a:ext cx="4778809" cy="81015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fr-FR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fr-FR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fr-FR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fr-FR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fr-FR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fr-FR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nor/>
                                </m:rPr>
                                <a:rPr lang="fr-FR" sz="20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OG</m:t>
                              </m:r>
                            </m:e>
                          </m:acc>
                          <m:r>
                            <a:rPr lang="fr-FR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fr-FR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)−</m:t>
                          </m:r>
                          <m:acc>
                            <m:accPr>
                              <m:chr m:val="⃗"/>
                              <m:ctrlP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nor/>
                                </m:rPr>
                                <a:rPr lang="fr-FR" sz="20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OG</m:t>
                              </m:r>
                            </m:e>
                          </m:acc>
                          <m:r>
                            <a:rPr lang="fr-FR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fr-FR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fr-FR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fr-FR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fr-FR" sz="20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G</m:t>
                              </m:r>
                              <m: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fr-FR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fr-FR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m:rPr>
                                  <m:sty m:val="p"/>
                                </m:rPr>
                                <a:rPr lang="fr-FR" sz="20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G</m:t>
                              </m:r>
                              <m: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fr-FR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fr-FR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fr-FR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  <m: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acc>
                        </m:num>
                        <m:den>
                          <m:sSub>
                            <m:sSubPr>
                              <m:ctrlP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fr-FR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0739" name="Object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82596" y="5876925"/>
                <a:ext cx="4778809" cy="81015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0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utoUpdateAnimBg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9512" y="4914878"/>
            <a:ext cx="130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A RETENIR :</a:t>
            </a:r>
            <a:endParaRPr lang="fr-FR" dirty="0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5284210"/>
            <a:ext cx="8928991" cy="737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2772" name="Object 4"/>
          <p:cNvGraphicFramePr>
            <a:graphicFrameLocks noChangeAspect="1"/>
          </p:cNvGraphicFramePr>
          <p:nvPr/>
        </p:nvGraphicFramePr>
        <p:xfrm>
          <a:off x="2879812" y="6093296"/>
          <a:ext cx="3384376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35200" imgH="431800" progId="Equation.DSMT4">
                  <p:embed/>
                </p:oleObj>
              </mc:Choice>
              <mc:Fallback>
                <p:oleObj name="Equation" r:id="rId3" imgW="2235200" imgH="4318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9812" y="6093296"/>
                        <a:ext cx="3384376" cy="6480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179512" y="62716"/>
            <a:ext cx="25855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4.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 vecteur accélération</a:t>
            </a:r>
            <a:endParaRPr lang="fr-FR" dirty="0"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9512" y="356463"/>
            <a:ext cx="88569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Une variation du vecteur vitesse d’un solide, réduit à l’étude de son centre d’inertie G, entraine l’existence d’une accélération et donc d’un vecteur accélération. </a:t>
            </a:r>
            <a:r>
              <a:rPr lang="fr-FR" dirty="0"/>
              <a:t>L’</a:t>
            </a:r>
            <a:r>
              <a:rPr lang="fr-FR" b="1" dirty="0"/>
              <a:t>accélération instantanée</a:t>
            </a:r>
            <a:r>
              <a:rPr lang="fr-FR" dirty="0"/>
              <a:t> du centre d’inertie G est égale à son accélération moyenne entre deux positions infiniment proches.</a:t>
            </a:r>
          </a:p>
        </p:txBody>
      </p:sp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3002" y="1628800"/>
            <a:ext cx="8817996" cy="320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238336"/>
            <a:ext cx="73122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fr-FR" dirty="0">
                <a:solidFill>
                  <a:srgbClr val="FF0000"/>
                </a:solidFill>
              </a:rPr>
              <a:t>  Les coordonnées du vecteur accélération instantanée           dans le repère</a:t>
            </a:r>
          </a:p>
          <a:p>
            <a:r>
              <a:rPr lang="fr-FR" dirty="0">
                <a:solidFill>
                  <a:srgbClr val="FF0000"/>
                </a:solidFill>
              </a:rPr>
              <a:t>    sont :  </a:t>
            </a:r>
          </a:p>
        </p:txBody>
      </p:sp>
      <p:graphicFrame>
        <p:nvGraphicFramePr>
          <p:cNvPr id="33793" name="Object 1"/>
          <p:cNvGraphicFramePr>
            <a:graphicFrameLocks noChangeAspect="1"/>
          </p:cNvGraphicFramePr>
          <p:nvPr/>
        </p:nvGraphicFramePr>
        <p:xfrm>
          <a:off x="5542750" y="188640"/>
          <a:ext cx="469410" cy="404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9279" imgH="241195" progId="Equation.DSMT4">
                  <p:embed/>
                </p:oleObj>
              </mc:Choice>
              <mc:Fallback>
                <p:oleObj name="Equation" r:id="rId2" imgW="279279" imgH="241195" progId="Equation.DSMT4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2750" y="188640"/>
                        <a:ext cx="469410" cy="4046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7423517" y="231370"/>
          <a:ext cx="1252939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25500" imgH="241300" progId="Equation.DSMT4">
                  <p:embed/>
                </p:oleObj>
              </mc:Choice>
              <mc:Fallback>
                <p:oleObj name="Equation" r:id="rId4" imgW="825500" imgH="2413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3517" y="231370"/>
                        <a:ext cx="1252939" cy="3600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" name="Groupe 15"/>
          <p:cNvGrpSpPr/>
          <p:nvPr/>
        </p:nvGrpSpPr>
        <p:grpSpPr>
          <a:xfrm>
            <a:off x="107504" y="1075843"/>
            <a:ext cx="8977884" cy="1753986"/>
            <a:chOff x="107504" y="1075843"/>
            <a:chExt cx="8977884" cy="1753986"/>
          </a:xfrm>
        </p:grpSpPr>
        <p:graphicFrame>
          <p:nvGraphicFramePr>
            <p:cNvPr id="33797" name="Object 5"/>
            <p:cNvGraphicFramePr>
              <a:graphicFrameLocks noChangeAspect="1"/>
            </p:cNvGraphicFramePr>
            <p:nvPr/>
          </p:nvGraphicFramePr>
          <p:xfrm>
            <a:off x="107504" y="1075843"/>
            <a:ext cx="1728192" cy="17539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270000" imgH="1295400" progId="Equation.DSMT4">
                    <p:embed/>
                  </p:oleObj>
                </mc:Choice>
                <mc:Fallback>
                  <p:oleObj name="Equation" r:id="rId6" imgW="1270000" imgH="1295400" progId="Equation.DSMT4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7504" y="1075843"/>
                          <a:ext cx="1728192" cy="175398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Rectangle 10"/>
            <p:cNvSpPr/>
            <p:nvPr/>
          </p:nvSpPr>
          <p:spPr>
            <a:xfrm>
              <a:off x="1858812" y="1768170"/>
              <a:ext cx="42832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/>
                <a:t>ou</a:t>
              </a:r>
            </a:p>
          </p:txBody>
        </p:sp>
        <p:graphicFrame>
          <p:nvGraphicFramePr>
            <p:cNvPr id="33799" name="Object 7"/>
            <p:cNvGraphicFramePr>
              <a:graphicFrameLocks noChangeAspect="1"/>
            </p:cNvGraphicFramePr>
            <p:nvPr/>
          </p:nvGraphicFramePr>
          <p:xfrm>
            <a:off x="2290860" y="1736812"/>
            <a:ext cx="3024336" cy="4320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942257" imgH="266584" progId="Equation.DSMT4">
                    <p:embed/>
                  </p:oleObj>
                </mc:Choice>
                <mc:Fallback>
                  <p:oleObj name="Equation" r:id="rId8" imgW="1942257" imgH="266584" progId="Equation.DSMT4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90860" y="1736812"/>
                          <a:ext cx="3024336" cy="43204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Rectangle 13"/>
            <p:cNvSpPr/>
            <p:nvPr/>
          </p:nvSpPr>
          <p:spPr>
            <a:xfrm>
              <a:off x="5387204" y="1768170"/>
              <a:ext cx="42832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/>
                <a:t>ou</a:t>
              </a:r>
            </a:p>
          </p:txBody>
        </p:sp>
        <p:pic>
          <p:nvPicPr>
            <p:cNvPr id="33801" name="Picture 9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724128" y="1124744"/>
              <a:ext cx="3361260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Rectangle 16"/>
          <p:cNvSpPr/>
          <p:nvPr/>
        </p:nvSpPr>
        <p:spPr>
          <a:xfrm>
            <a:off x="251520" y="3064314"/>
            <a:ext cx="44808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fr-FR" dirty="0">
                <a:solidFill>
                  <a:srgbClr val="FF0000"/>
                </a:solidFill>
              </a:rPr>
              <a:t>  La valeur de l’accélération instantanée est : </a:t>
            </a:r>
          </a:p>
        </p:txBody>
      </p:sp>
      <p:graphicFrame>
        <p:nvGraphicFramePr>
          <p:cNvPr id="33802" name="Object 10"/>
          <p:cNvGraphicFramePr>
            <a:graphicFrameLocks noChangeAspect="1"/>
          </p:cNvGraphicFramePr>
          <p:nvPr/>
        </p:nvGraphicFramePr>
        <p:xfrm>
          <a:off x="4571999" y="2996952"/>
          <a:ext cx="4004445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730500" imgH="330200" progId="Equation.DSMT4">
                  <p:embed/>
                </p:oleObj>
              </mc:Choice>
              <mc:Fallback>
                <p:oleObj name="Equation" r:id="rId11" imgW="2730500" imgH="33020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1999" y="2996952"/>
                        <a:ext cx="4004445" cy="5040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/>
          <p:cNvSpPr/>
          <p:nvPr/>
        </p:nvSpPr>
        <p:spPr>
          <a:xfrm>
            <a:off x="251520" y="3645024"/>
            <a:ext cx="74480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u="sng" dirty="0"/>
              <a:t>Remarque :</a:t>
            </a:r>
            <a:r>
              <a:rPr lang="fr-FR" dirty="0"/>
              <a:t> expérimentalement, on représentera le vecteur accélération par :</a:t>
            </a:r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803" name="Object 11"/>
              <p:cNvSpPr txBox="1"/>
              <p:nvPr/>
            </p:nvSpPr>
            <p:spPr bwMode="auto">
              <a:xfrm>
                <a:off x="3348038" y="4076700"/>
                <a:ext cx="2849050" cy="75155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fr-FR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fr-FR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fr-FR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fr-FR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fr-FR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fr-FR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fr-FR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fr-FR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)−</m:t>
                          </m:r>
                          <m:acc>
                            <m:accPr>
                              <m:chr m:val="⃗"/>
                              <m:ctrlP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fr-FR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fr-FR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fr-FR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fr-F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fr-FR" sz="2000" dirty="0"/>
              </a:p>
            </p:txBody>
          </p:sp>
        </mc:Choice>
        <mc:Fallback xmlns="">
          <p:sp>
            <p:nvSpPr>
              <p:cNvPr id="33803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48038" y="4076700"/>
                <a:ext cx="2849050" cy="75155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925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utoUpdateAnimBg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16632"/>
            <a:ext cx="29200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5.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Applications</a:t>
            </a:r>
          </a:p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5.1.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 mouvement rectiligne</a:t>
            </a:r>
            <a:endParaRPr lang="fr-FR" dirty="0"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9512" y="764704"/>
            <a:ext cx="8179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u="sng" dirty="0">
                <a:solidFill>
                  <a:schemeClr val="bg1">
                    <a:lumMod val="65000"/>
                  </a:schemeClr>
                </a:solidFill>
              </a:rPr>
              <a:t>Rappel de 2</a:t>
            </a:r>
            <a:r>
              <a:rPr lang="fr-FR" u="sng" baseline="30000" dirty="0">
                <a:solidFill>
                  <a:schemeClr val="bg1">
                    <a:lumMod val="65000"/>
                  </a:schemeClr>
                </a:solidFill>
              </a:rPr>
              <a:t>nde</a:t>
            </a:r>
            <a:r>
              <a:rPr lang="fr-FR" u="sng" dirty="0">
                <a:solidFill>
                  <a:schemeClr val="bg1">
                    <a:lumMod val="65000"/>
                  </a:schemeClr>
                </a:solidFill>
              </a:rPr>
              <a:t> :</a:t>
            </a: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 un mouvement est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</a:rPr>
              <a:t>rectiligne</a:t>
            </a: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 si la trajectoire du solide est une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</a:rPr>
              <a:t>droite</a:t>
            </a: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4377" y="1195011"/>
            <a:ext cx="7975247" cy="18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79512" y="3033296"/>
            <a:ext cx="30192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5.2.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 mouvement circulaire</a:t>
            </a:r>
            <a:endParaRPr lang="fr-FR" dirty="0"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9512" y="3393336"/>
            <a:ext cx="80316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u="sng" dirty="0">
                <a:solidFill>
                  <a:schemeClr val="bg1">
                    <a:lumMod val="65000"/>
                  </a:schemeClr>
                </a:solidFill>
              </a:rPr>
              <a:t>Rappel de 2</a:t>
            </a:r>
            <a:r>
              <a:rPr lang="fr-FR" u="sng" baseline="30000" dirty="0">
                <a:solidFill>
                  <a:schemeClr val="bg1">
                    <a:lumMod val="65000"/>
                  </a:schemeClr>
                </a:solidFill>
              </a:rPr>
              <a:t>nde</a:t>
            </a:r>
            <a:r>
              <a:rPr lang="fr-FR" u="sng" dirty="0">
                <a:solidFill>
                  <a:schemeClr val="bg1">
                    <a:lumMod val="65000"/>
                  </a:schemeClr>
                </a:solidFill>
              </a:rPr>
              <a:t> :</a:t>
            </a: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 un mouvement est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</a:rPr>
              <a:t>circulaire</a:t>
            </a: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 si la trajectoire du solide est un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</a:rPr>
              <a:t>cercle</a:t>
            </a: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pic>
        <p:nvPicPr>
          <p:cNvPr id="3993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239" y="3870000"/>
            <a:ext cx="8199522" cy="29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399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51520" y="88032"/>
            <a:ext cx="1357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Remarques :</a:t>
            </a:r>
            <a:endParaRPr lang="fr-FR" dirty="0"/>
          </a:p>
        </p:txBody>
      </p:sp>
      <p:sp>
        <p:nvSpPr>
          <p:cNvPr id="16" name="Rectangle 15"/>
          <p:cNvSpPr/>
          <p:nvPr/>
        </p:nvSpPr>
        <p:spPr>
          <a:xfrm>
            <a:off x="251520" y="520080"/>
            <a:ext cx="43003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fr-FR" dirty="0"/>
              <a:t>  Le mouvement </a:t>
            </a:r>
            <a:r>
              <a:rPr lang="fr-FR" b="1" dirty="0"/>
              <a:t>circulaire</a:t>
            </a:r>
            <a:r>
              <a:rPr lang="fr-FR" dirty="0"/>
              <a:t> </a:t>
            </a:r>
            <a:r>
              <a:rPr lang="fr-FR" b="1" dirty="0"/>
              <a:t>non uniforme</a:t>
            </a:r>
            <a:r>
              <a:rPr lang="fr-FR" dirty="0"/>
              <a:t> :</a:t>
            </a:r>
          </a:p>
        </p:txBody>
      </p:sp>
      <p:pic>
        <p:nvPicPr>
          <p:cNvPr id="18" name="Picture 7" hidden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5" y="419472"/>
            <a:ext cx="912495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251520" y="4139788"/>
            <a:ext cx="4644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fr-FR" dirty="0"/>
              <a:t>  Le mouvement </a:t>
            </a:r>
            <a:r>
              <a:rPr lang="fr-FR" b="1" dirty="0"/>
              <a:t>circulaire uniforme</a:t>
            </a:r>
            <a:r>
              <a:rPr lang="fr-FR" dirty="0"/>
              <a:t> (MCU) :</a:t>
            </a: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149" y="909048"/>
            <a:ext cx="8143702" cy="32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581368"/>
            <a:ext cx="8548801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6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18373"/>
            <a:ext cx="39203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6.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Les lois de Newton</a:t>
            </a:r>
          </a:p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6.1.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La première loi de Newton</a:t>
            </a:r>
            <a:r>
              <a:rPr lang="fr-FR" dirty="0">
                <a:uFill>
                  <a:solidFill>
                    <a:srgbClr val="FF0000"/>
                  </a:solidFill>
                </a:uFill>
              </a:rPr>
              <a:t> (Rappel)</a:t>
            </a:r>
          </a:p>
        </p:txBody>
      </p:sp>
      <p:sp>
        <p:nvSpPr>
          <p:cNvPr id="5" name="Rectangle 4"/>
          <p:cNvSpPr/>
          <p:nvPr/>
        </p:nvSpPr>
        <p:spPr>
          <a:xfrm>
            <a:off x="179512" y="755412"/>
            <a:ext cx="984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i="1" u="sng" dirty="0"/>
              <a:t>Énoncé :</a:t>
            </a:r>
            <a:endParaRPr lang="fr-FR" dirty="0"/>
          </a:p>
        </p:txBody>
      </p:sp>
      <p:grpSp>
        <p:nvGrpSpPr>
          <p:cNvPr id="6" name="Groupe 5"/>
          <p:cNvGrpSpPr/>
          <p:nvPr/>
        </p:nvGrpSpPr>
        <p:grpSpPr>
          <a:xfrm>
            <a:off x="179512" y="1121256"/>
            <a:ext cx="8784976" cy="1887559"/>
            <a:chOff x="179512" y="910461"/>
            <a:chExt cx="8784976" cy="1887559"/>
          </a:xfrm>
        </p:grpSpPr>
        <p:sp>
          <p:nvSpPr>
            <p:cNvPr id="7" name="Rectangle 6"/>
            <p:cNvSpPr/>
            <p:nvPr/>
          </p:nvSpPr>
          <p:spPr>
            <a:xfrm>
              <a:off x="179512" y="910461"/>
              <a:ext cx="8784976" cy="1877437"/>
            </a:xfrm>
            <a:prstGeom prst="rect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fr-FR" dirty="0">
                  <a:solidFill>
                    <a:srgbClr val="FF0000"/>
                  </a:solidFill>
                </a:rPr>
                <a:t>Dans un référentiel galiléen </a:t>
              </a:r>
              <a:r>
                <a:rPr lang="fr-FR" b="1" dirty="0">
                  <a:solidFill>
                    <a:srgbClr val="FF0000"/>
                  </a:solidFill>
                  <a:sym typeface="Symbol"/>
                </a:rPr>
                <a:t></a:t>
              </a:r>
              <a:r>
                <a:rPr lang="fr-FR" dirty="0">
                  <a:solidFill>
                    <a:srgbClr val="FF0000"/>
                  </a:solidFill>
                </a:rPr>
                <a:t>, lorsqu'un solide est isolé ou pseudo-isolé, son centre d'inertie G est :</a:t>
              </a:r>
            </a:p>
            <a:p>
              <a:pPr algn="just"/>
              <a:endParaRPr lang="fr-FR" sz="800" dirty="0">
                <a:solidFill>
                  <a:srgbClr val="FF0000"/>
                </a:solidFill>
              </a:endParaRPr>
            </a:p>
            <a:p>
              <a:pPr algn="just">
                <a:buFont typeface="Wingdings" pitchFamily="2" charset="2"/>
                <a:buChar char="§"/>
              </a:pPr>
              <a:r>
                <a:rPr lang="fr-FR" dirty="0">
                  <a:solidFill>
                    <a:srgbClr val="FF0000"/>
                  </a:solidFill>
                </a:rPr>
                <a:t> soit au repos, si G est initialement immobile ;</a:t>
              </a:r>
            </a:p>
            <a:p>
              <a:pPr algn="just">
                <a:buFont typeface="Wingdings" pitchFamily="2" charset="2"/>
                <a:buChar char="§"/>
              </a:pPr>
              <a:r>
                <a:rPr lang="fr-FR" dirty="0">
                  <a:solidFill>
                    <a:srgbClr val="FF0000"/>
                  </a:solidFill>
                </a:rPr>
                <a:t> soit animé d'un mouvement rectiligne uniforme.</a:t>
              </a:r>
            </a:p>
            <a:p>
              <a:pPr algn="ctr"/>
              <a:endParaRPr lang="fr-FR" dirty="0">
                <a:solidFill>
                  <a:srgbClr val="FF0000"/>
                </a:solidFill>
              </a:endParaRPr>
            </a:p>
            <a:p>
              <a:r>
                <a:rPr lang="fr-FR" dirty="0">
                  <a:solidFill>
                    <a:srgbClr val="FF0000"/>
                  </a:solidFill>
                </a:rPr>
                <a:t>                                               </a:t>
              </a:r>
              <a:r>
                <a:rPr lang="fr-FR" dirty="0"/>
                <a:t>Si                   alors                     et réciproquement</a:t>
              </a:r>
              <a:endParaRPr lang="fr-FR" dirty="0">
                <a:solidFill>
                  <a:srgbClr val="FF0000"/>
                </a:solidFill>
              </a:endParaRPr>
            </a:p>
          </p:txBody>
        </p:sp>
        <p:graphicFrame>
          <p:nvGraphicFramePr>
            <p:cNvPr id="8" name="Object 1"/>
            <p:cNvGraphicFramePr>
              <a:graphicFrameLocks noChangeAspect="1"/>
            </p:cNvGraphicFramePr>
            <p:nvPr/>
          </p:nvGraphicFramePr>
          <p:xfrm>
            <a:off x="2987824" y="2365972"/>
            <a:ext cx="880098" cy="4320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520474" imgH="253890" progId="Equation.DSMT4">
                    <p:embed/>
                  </p:oleObj>
                </mc:Choice>
                <mc:Fallback>
                  <p:oleObj name="Equation" r:id="rId2" imgW="520474" imgH="253890" progId="Equation.DSMT4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87824" y="2365972"/>
                          <a:ext cx="880098" cy="43204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ct 3"/>
            <p:cNvGraphicFramePr>
              <a:graphicFrameLocks noChangeAspect="1"/>
            </p:cNvGraphicFramePr>
            <p:nvPr/>
          </p:nvGraphicFramePr>
          <p:xfrm>
            <a:off x="4476847" y="2365972"/>
            <a:ext cx="887241" cy="3600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660113" imgH="266584" progId="Equation.DSMT4">
                    <p:embed/>
                  </p:oleObj>
                </mc:Choice>
                <mc:Fallback>
                  <p:oleObj name="Equation" r:id="rId4" imgW="660113" imgH="266584" progId="Equation.DSMT4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76847" y="2365972"/>
                          <a:ext cx="887241" cy="3600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" name="Rectangle 9"/>
          <p:cNvSpPr/>
          <p:nvPr/>
        </p:nvSpPr>
        <p:spPr>
          <a:xfrm>
            <a:off x="179512" y="3126447"/>
            <a:ext cx="71713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ym typeface="Symbol"/>
              </a:rPr>
              <a:t> </a:t>
            </a:r>
            <a:r>
              <a:rPr lang="fr-FR" dirty="0"/>
              <a:t>Cette loi est aussi connue sous la dénomination « </a:t>
            </a:r>
            <a:r>
              <a:rPr lang="fr-FR" b="1" dirty="0"/>
              <a:t>principe de l'inertie</a:t>
            </a:r>
            <a:r>
              <a:rPr lang="fr-FR" dirty="0"/>
              <a:t> »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79512" y="3486487"/>
            <a:ext cx="31456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6.2.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La deuxième loi de Newton</a:t>
            </a:r>
            <a:endParaRPr lang="fr-FR" dirty="0"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9512" y="3855819"/>
            <a:ext cx="984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i="1" u="sng" dirty="0"/>
              <a:t>Énoncé :</a:t>
            </a:r>
            <a:endParaRPr lang="fr-FR" dirty="0"/>
          </a:p>
        </p:txBody>
      </p:sp>
      <p:grpSp>
        <p:nvGrpSpPr>
          <p:cNvPr id="13" name="Groupe 12"/>
          <p:cNvGrpSpPr/>
          <p:nvPr/>
        </p:nvGrpSpPr>
        <p:grpSpPr>
          <a:xfrm>
            <a:off x="179512" y="4215859"/>
            <a:ext cx="8784976" cy="1877437"/>
            <a:chOff x="179512" y="4005064"/>
            <a:chExt cx="8784976" cy="1877437"/>
          </a:xfrm>
        </p:grpSpPr>
        <p:sp>
          <p:nvSpPr>
            <p:cNvPr id="14" name="Rectangle 13"/>
            <p:cNvSpPr/>
            <p:nvPr/>
          </p:nvSpPr>
          <p:spPr>
            <a:xfrm>
              <a:off x="179512" y="4005064"/>
              <a:ext cx="8784976" cy="1877437"/>
            </a:xfrm>
            <a:prstGeom prst="rect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fr-FR" dirty="0">
                  <a:solidFill>
                    <a:srgbClr val="FF0000"/>
                  </a:solidFill>
                </a:rPr>
                <a:t>Dans un référentiel galiléen </a:t>
              </a:r>
              <a:r>
                <a:rPr lang="fr-FR" dirty="0">
                  <a:solidFill>
                    <a:srgbClr val="FF0000"/>
                  </a:solidFill>
                  <a:sym typeface="Symbol"/>
                </a:rPr>
                <a:t></a:t>
              </a:r>
              <a:r>
                <a:rPr lang="fr-FR" dirty="0">
                  <a:solidFill>
                    <a:srgbClr val="FF0000"/>
                  </a:solidFill>
                </a:rPr>
                <a:t>, la somme des forces extérieures (ou résultante) qui s’exercent sur un système de masse m est égale à la dérivée par rapport au temps de son vecteur quantité de mouvement :</a:t>
              </a:r>
            </a:p>
            <a:p>
              <a:pPr algn="just"/>
              <a:endParaRPr lang="fr-FR" dirty="0">
                <a:solidFill>
                  <a:srgbClr val="FF0000"/>
                </a:solidFill>
              </a:endParaRPr>
            </a:p>
            <a:p>
              <a:pPr algn="just"/>
              <a:endParaRPr lang="fr-FR" dirty="0">
                <a:solidFill>
                  <a:srgbClr val="FF0000"/>
                </a:solidFill>
              </a:endParaRPr>
            </a:p>
            <a:p>
              <a:pPr algn="just"/>
              <a:endParaRPr lang="fr-FR" dirty="0">
                <a:solidFill>
                  <a:srgbClr val="FF0000"/>
                </a:solidFill>
              </a:endParaRPr>
            </a:p>
            <a:p>
              <a:pPr algn="just"/>
              <a:endParaRPr lang="fr-FR" sz="800" dirty="0">
                <a:solidFill>
                  <a:srgbClr val="FF0000"/>
                </a:solidFill>
              </a:endParaRPr>
            </a:p>
          </p:txBody>
        </p:sp>
        <p:grpSp>
          <p:nvGrpSpPr>
            <p:cNvPr id="15" name="Groupe 20"/>
            <p:cNvGrpSpPr/>
            <p:nvPr/>
          </p:nvGrpSpPr>
          <p:grpSpPr>
            <a:xfrm>
              <a:off x="2195736" y="4950313"/>
              <a:ext cx="4608512" cy="923330"/>
              <a:chOff x="2195736" y="4950313"/>
              <a:chExt cx="4608512" cy="923330"/>
            </a:xfrm>
          </p:grpSpPr>
          <p:graphicFrame>
            <p:nvGraphicFramePr>
              <p:cNvPr id="16" name="Object 5"/>
              <p:cNvGraphicFramePr>
                <a:graphicFrameLocks noChangeAspect="1"/>
              </p:cNvGraphicFramePr>
              <p:nvPr/>
            </p:nvGraphicFramePr>
            <p:xfrm>
              <a:off x="2195736" y="5015934"/>
              <a:ext cx="1599121" cy="7920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1028700" imgH="508000" progId="Equation.DSMT4">
                      <p:embed/>
                    </p:oleObj>
                  </mc:Choice>
                  <mc:Fallback>
                    <p:oleObj name="Equation" r:id="rId6" imgW="1028700" imgH="508000" progId="Equation.DSMT4">
                      <p:embed/>
                      <p:pic>
                        <p:nvPicPr>
                          <p:cNvPr id="0" name="Picture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95736" y="5015934"/>
                            <a:ext cx="1599121" cy="79208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" name="Text Box 7"/>
              <p:cNvSpPr txBox="1">
                <a:spLocks noChangeArrowheads="1"/>
              </p:cNvSpPr>
              <p:nvPr/>
            </p:nvSpPr>
            <p:spPr bwMode="auto">
              <a:xfrm>
                <a:off x="3923928" y="4950313"/>
                <a:ext cx="1255472" cy="923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Si la masse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 conserve</a:t>
                </a:r>
                <a:endParaRPr kumimoji="0" lang="fr-FR" sz="4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339106" y="5229200"/>
                <a:ext cx="42511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dirty="0">
                    <a:sym typeface="Symbol"/>
                  </a:rPr>
                  <a:t></a:t>
                </a:r>
                <a:endParaRPr lang="fr-FR" dirty="0"/>
              </a:p>
            </p:txBody>
          </p:sp>
          <p:graphicFrame>
            <p:nvGraphicFramePr>
              <p:cNvPr id="19" name="Object 8"/>
              <p:cNvGraphicFramePr>
                <a:graphicFrameLocks noChangeAspect="1"/>
              </p:cNvGraphicFramePr>
              <p:nvPr/>
            </p:nvGraphicFramePr>
            <p:xfrm>
              <a:off x="5364088" y="5190415"/>
              <a:ext cx="1440160" cy="44312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8" imgW="863225" imgH="266584" progId="Equation.DSMT4">
                      <p:embed/>
                    </p:oleObj>
                  </mc:Choice>
                  <mc:Fallback>
                    <p:oleObj name="Equation" r:id="rId8" imgW="863225" imgH="266584" progId="Equation.DSMT4">
                      <p:embed/>
                      <p:pic>
                        <p:nvPicPr>
                          <p:cNvPr id="0" name="Picture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64088" y="5190415"/>
                            <a:ext cx="1440160" cy="44312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20" name="Rectangle 19"/>
          <p:cNvSpPr/>
          <p:nvPr/>
        </p:nvSpPr>
        <p:spPr>
          <a:xfrm>
            <a:off x="179512" y="6167045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ym typeface="Symbol"/>
              </a:rPr>
              <a:t> </a:t>
            </a:r>
            <a:r>
              <a:rPr lang="fr-FR" dirty="0"/>
              <a:t>Cette loi est aussi connue sous la dénomination « </a:t>
            </a:r>
            <a:r>
              <a:rPr lang="fr-FR" b="1" dirty="0"/>
              <a:t>théorème du centre d'inertie</a:t>
            </a:r>
            <a:r>
              <a:rPr lang="fr-FR" dirty="0"/>
              <a:t> » ou « </a:t>
            </a:r>
            <a:r>
              <a:rPr lang="fr-FR" b="1" dirty="0"/>
              <a:t>relation fondamentale de la dynamique</a:t>
            </a:r>
            <a:r>
              <a:rPr lang="fr-FR" dirty="0"/>
              <a:t> 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2" grpId="0"/>
      <p:bldP spid="20" grpId="0"/>
    </p:bld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ue">
  <a:themeElements>
    <a:clrScheme name="Vue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ue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ue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797</Words>
  <Application>Microsoft Office PowerPoint</Application>
  <PresentationFormat>Affichage à l'écran (4:3)</PresentationFormat>
  <Paragraphs>79</Paragraphs>
  <Slides>10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22" baseType="lpstr">
      <vt:lpstr>Arial</vt:lpstr>
      <vt:lpstr>Calibri</vt:lpstr>
      <vt:lpstr>Cambria Math</vt:lpstr>
      <vt:lpstr>Century Schoolbook</vt:lpstr>
      <vt:lpstr>Symbol</vt:lpstr>
      <vt:lpstr>Times New Roman</vt:lpstr>
      <vt:lpstr>Wingdings</vt:lpstr>
      <vt:lpstr>Wingdings 2</vt:lpstr>
      <vt:lpstr>Wingdings 3</vt:lpstr>
      <vt:lpstr>Thème Office</vt:lpstr>
      <vt:lpstr>Vue</vt:lpstr>
      <vt:lpstr>Equation</vt:lpstr>
      <vt:lpstr>Mécanique newtonienne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Mécanique newtonienne</dc:title>
  <dc:creator>Tactile</dc:creator>
  <cp:lastModifiedBy>Toph</cp:lastModifiedBy>
  <cp:revision>62</cp:revision>
  <dcterms:created xsi:type="dcterms:W3CDTF">2015-03-29T12:49:19Z</dcterms:created>
  <dcterms:modified xsi:type="dcterms:W3CDTF">2023-12-11T18:01:58Z</dcterms:modified>
</cp:coreProperties>
</file>