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D65067-B1CC-4329-B080-570B2EF32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C87E804-4E46-4D02-8C4A-BFE0E25BAD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79C46A-40A4-47AF-B7DA-7264DB72E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744F-2363-4D74-B932-C43ACF603792}" type="datetimeFigureOut">
              <a:rPr lang="fr-FR" smtClean="0"/>
              <a:t>18/09/2022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0BDC93-C90A-4DD2-8BA9-C38B6FD28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D3F806-2B80-4F0C-B3E9-CAB6A9239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97E1-63E4-4AC6-947A-DC02EC0E83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3479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5996B-3140-49B0-A007-F32CCBFE4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91B83F-1C7B-4341-9E0B-A5B057038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7D806E-B9B6-47B4-8A5B-AA1D76E8D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744F-2363-4D74-B932-C43ACF603792}" type="datetimeFigureOut">
              <a:rPr lang="fr-FR" smtClean="0"/>
              <a:t>18/09/2022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8D5AD9-D8F3-46B8-9609-220DF663D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37ADC1-5E28-4630-9A15-17A43B18A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97E1-63E4-4AC6-947A-DC02EC0E83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8212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D7A024-31B8-4C9C-A539-4F45470FE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1B17E5-FDBF-40C9-8283-955B6C3D5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9E1EB1-3743-4E0B-9C59-2E6CAA2A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744F-2363-4D74-B932-C43ACF603792}" type="datetimeFigureOut">
              <a:rPr lang="fr-FR" smtClean="0"/>
              <a:t>18/09/2022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B71395-5C55-48D1-90DB-F0B6E9CD2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1EAB49-7437-4593-96A4-447DD334F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97E1-63E4-4AC6-947A-DC02EC0E83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5178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32F494-CC7F-483D-AEEE-179362DE6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B7B02F-BD7D-4E28-9AB0-3D11378D6A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A60E170-F07D-49B2-9407-1ECC79C44B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E984A89-3A3D-4B1F-972D-60485D76E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744F-2363-4D74-B932-C43ACF603792}" type="datetimeFigureOut">
              <a:rPr lang="fr-FR" smtClean="0"/>
              <a:t>18/09/2022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680FBA3-290D-484E-9054-85163FD85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07CC796-3D1E-40D7-AEA1-0A0E1E2A4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97E1-63E4-4AC6-947A-DC02EC0E83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079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7DF5C-360F-4668-B7AC-049900451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EAE8C83-7C1E-4B86-BB02-43C847B269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3DF703-319C-4AD9-99CD-58CED437B3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A7D3AB8-7BDD-403E-A71A-163CDC1018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CF112B8-91F7-4365-9FC4-313A506C98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7E1FC8F-958A-49AA-92FB-008041831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744F-2363-4D74-B932-C43ACF603792}" type="datetimeFigureOut">
              <a:rPr lang="fr-FR" smtClean="0"/>
              <a:t>18/09/2022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FD0D823-E581-42F1-9C1F-A6527FAEE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A798D23-8FD7-46DB-B2E3-3BF8ABCE8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97E1-63E4-4AC6-947A-DC02EC0E83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0174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57A19E-C83C-45C3-98F3-DCA53F793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E5508E0-177B-4832-9375-10CCA63BF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744F-2363-4D74-B932-C43ACF603792}" type="datetimeFigureOut">
              <a:rPr lang="fr-FR" smtClean="0"/>
              <a:t>18/09/2022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2355677-810A-41CC-BF24-5F82634BF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86464D3-9131-41C4-9886-160543CEA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97E1-63E4-4AC6-947A-DC02EC0E83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513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FF44513-9549-4FD7-B4C8-8536D0782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744F-2363-4D74-B932-C43ACF603792}" type="datetimeFigureOut">
              <a:rPr lang="fr-FR" smtClean="0"/>
              <a:t>18/09/2022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A6784BB-8E63-4C82-88DC-B571D482F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B302D66-4B1E-490A-A2A5-CAF228731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97E1-63E4-4AC6-947A-DC02EC0E83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1129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9DCD3E-44E4-4D25-913B-4E7C46435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7A7F83-03D4-43F4-8199-A1A2F9850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437BFAA-D57E-4EE5-B42D-4A7B56D940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4748DCE-F241-4452-BAB3-AAC414295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744F-2363-4D74-B932-C43ACF603792}" type="datetimeFigureOut">
              <a:rPr lang="fr-FR" smtClean="0"/>
              <a:t>18/09/2022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F63041D-E916-4FFC-A395-11F1B1123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D85FA5-438D-4C4A-977F-8372909BA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97E1-63E4-4AC6-947A-DC02EC0E83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579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514862-16D5-4D2E-B83B-FDB4D9972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E74D9D3-44BC-49AF-872E-E32A6281E5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08E8355-49ED-4262-9D5A-72A5D42C50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892863A-0D6E-4FF8-B080-2F209DC66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744F-2363-4D74-B932-C43ACF603792}" type="datetimeFigureOut">
              <a:rPr lang="fr-FR" smtClean="0"/>
              <a:t>18/09/2022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1CE7DB0-5C27-4DFF-91AD-37B11CCA1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076BD52-15C7-4FA5-8B54-820CF0A0F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97E1-63E4-4AC6-947A-DC02EC0E83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4949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9219C9-0336-4D15-8C5E-1D7632C52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C6D03EC-5AB4-47A7-9C47-9B4714CDD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5C910E-794B-4290-8B3E-262B4D990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744F-2363-4D74-B932-C43ACF603792}" type="datetimeFigureOut">
              <a:rPr lang="fr-FR" smtClean="0"/>
              <a:t>18/09/2022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2CA1B8F-ED15-406D-B3AB-06A8C8BAA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65CFDC-1F2F-4558-BAE2-F4BF125DB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97E1-63E4-4AC6-947A-DC02EC0E83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4698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FFD239E-5927-414F-B04D-9478AAA41D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A14AB83-B8EB-4FAA-AF02-CB697F4D12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6CAAD2-B321-4022-BA3F-E769128FE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744F-2363-4D74-B932-C43ACF603792}" type="datetimeFigureOut">
              <a:rPr lang="fr-FR" smtClean="0"/>
              <a:t>18/09/2022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7B2150-2FCE-4C48-B90C-09F061565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44234F-BA26-48DC-BEA9-E3E34A312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97E1-63E4-4AC6-947A-DC02EC0E83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8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69B0F74-12BC-4834-A4C9-AD6690FD5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C786C7-128F-434D-9A77-2FA9CA9BD6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6375B3-7CB8-4B00-97FF-000FC6B748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E744F-2363-4D74-B932-C43ACF603792}" type="datetimeFigureOut">
              <a:rPr lang="fr-FR" smtClean="0"/>
              <a:t>18/09/2022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9370B1-3E77-4CB5-9CD7-61FA416DDC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0475A1-42F5-48A7-BBC8-704EBFAD7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997E1-63E4-4AC6-947A-DC02EC0E83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30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77597C7-173B-42BA-90D2-A3AE79603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2887"/>
            <a:ext cx="6267450" cy="637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622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7E5E26E-74FA-4262-9089-678BA0F1EFEE}"/>
              </a:ext>
            </a:extLst>
          </p:cNvPr>
          <p:cNvSpPr txBox="1"/>
          <p:nvPr/>
        </p:nvSpPr>
        <p:spPr>
          <a:xfrm>
            <a:off x="-1002" y="0"/>
            <a:ext cx="11833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u="sng" dirty="0">
                <a:effectLst/>
                <a:ea typeface="Verdana,Bold"/>
                <a:cs typeface="Times New Roman" panose="02020603050405020304" pitchFamily="18" charset="0"/>
              </a:rPr>
              <a:t>Méthode :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DD35D1A-BCBD-4C6D-8E80-55591D56DCF3}"/>
              </a:ext>
            </a:extLst>
          </p:cNvPr>
          <p:cNvSpPr txBox="1"/>
          <p:nvPr/>
        </p:nvSpPr>
        <p:spPr>
          <a:xfrm>
            <a:off x="139792" y="462955"/>
            <a:ext cx="1205220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❶</a:t>
            </a:r>
            <a:r>
              <a:rPr lang="fr-F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fr-FR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Faire le bilan de tous les ions intervenant dans le titrage (y compris les ions spectateurs).</a:t>
            </a:r>
          </a:p>
          <a:p>
            <a:endParaRPr lang="fr-FR" sz="12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fr-FR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❷</a:t>
            </a:r>
            <a:r>
              <a:rPr lang="fr-F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fr-FR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Étudier l'évolution de la concentration de chaque ion avant et après l'équivalence en prenant en compte l’équation </a:t>
            </a:r>
            <a:r>
              <a:rPr lang="fr-FR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 la réaction chimique support du titrage.</a:t>
            </a:r>
            <a:endParaRPr lang="fr-FR" dirty="0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42DD150-5485-4C7D-9A1C-073EBB4C1F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3065076"/>
              </p:ext>
            </p:extLst>
          </p:nvPr>
        </p:nvGraphicFramePr>
        <p:xfrm>
          <a:off x="2597680" y="1692526"/>
          <a:ext cx="6996641" cy="35241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16493">
                  <a:extLst>
                    <a:ext uri="{9D8B030D-6E8A-4147-A177-3AD203B41FA5}">
                      <a16:colId xmlns:a16="http://schemas.microsoft.com/office/drawing/2014/main" val="1976749221"/>
                    </a:ext>
                  </a:extLst>
                </a:gridCol>
                <a:gridCol w="2222086">
                  <a:extLst>
                    <a:ext uri="{9D8B030D-6E8A-4147-A177-3AD203B41FA5}">
                      <a16:colId xmlns:a16="http://schemas.microsoft.com/office/drawing/2014/main" val="2263463869"/>
                    </a:ext>
                  </a:extLst>
                </a:gridCol>
                <a:gridCol w="2358062">
                  <a:extLst>
                    <a:ext uri="{9D8B030D-6E8A-4147-A177-3AD203B41FA5}">
                      <a16:colId xmlns:a16="http://schemas.microsoft.com/office/drawing/2014/main" val="26407814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 dirty="0">
                          <a:effectLst/>
                        </a:rPr>
                        <a:t>Concentration des ions</a:t>
                      </a:r>
                      <a:endParaRPr lang="fr-FR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 dirty="0">
                          <a:effectLst/>
                        </a:rPr>
                        <a:t>Avant équivalence</a:t>
                      </a:r>
                      <a:endParaRPr lang="fr-FR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>
                          <a:effectLst/>
                        </a:rPr>
                        <a:t>Après équivalence</a:t>
                      </a:r>
                      <a:endParaRPr lang="fr-FR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extLst>
                  <a:ext uri="{0D108BD9-81ED-4DB2-BD59-A6C34878D82A}">
                    <a16:rowId xmlns:a16="http://schemas.microsoft.com/office/drawing/2014/main" val="20799919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>
                          <a:effectLst/>
                        </a:rPr>
                        <a:t> </a:t>
                      </a:r>
                      <a:endParaRPr lang="fr-FR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>
                          <a:effectLst/>
                        </a:rPr>
                        <a:t> 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>
                          <a:effectLst/>
                        </a:rPr>
                        <a:t> </a:t>
                      </a:r>
                      <a:endParaRPr lang="fr-FR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>
                          <a:effectLst/>
                        </a:rPr>
                        <a:t> </a:t>
                      </a:r>
                      <a:endParaRPr lang="fr-FR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extLst>
                  <a:ext uri="{0D108BD9-81ED-4DB2-BD59-A6C34878D82A}">
                    <a16:rowId xmlns:a16="http://schemas.microsoft.com/office/drawing/2014/main" val="18699735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 dirty="0">
                          <a:effectLst/>
                        </a:rPr>
                        <a:t> </a:t>
                      </a:r>
                      <a:endParaRPr lang="fr-FR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>
                          <a:effectLst/>
                        </a:rPr>
                        <a:t> 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>
                          <a:effectLst/>
                        </a:rPr>
                        <a:t> </a:t>
                      </a:r>
                      <a:endParaRPr lang="fr-FR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>
                          <a:effectLst/>
                        </a:rPr>
                        <a:t> </a:t>
                      </a:r>
                      <a:endParaRPr lang="fr-FR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extLst>
                  <a:ext uri="{0D108BD9-81ED-4DB2-BD59-A6C34878D82A}">
                    <a16:rowId xmlns:a16="http://schemas.microsoft.com/office/drawing/2014/main" val="19782155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>
                          <a:effectLst/>
                        </a:rPr>
                        <a:t> </a:t>
                      </a:r>
                      <a:endParaRPr lang="fr-FR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>
                          <a:effectLst/>
                        </a:rPr>
                        <a:t> 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>
                          <a:effectLst/>
                        </a:rPr>
                        <a:t> </a:t>
                      </a:r>
                      <a:endParaRPr lang="fr-FR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>
                          <a:effectLst/>
                        </a:rPr>
                        <a:t> </a:t>
                      </a:r>
                      <a:endParaRPr lang="fr-FR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extLst>
                  <a:ext uri="{0D108BD9-81ED-4DB2-BD59-A6C34878D82A}">
                    <a16:rowId xmlns:a16="http://schemas.microsoft.com/office/drawing/2014/main" val="5844713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>
                          <a:effectLst/>
                        </a:rPr>
                        <a:t> </a:t>
                      </a:r>
                      <a:endParaRPr lang="fr-FR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>
                          <a:effectLst/>
                        </a:rPr>
                        <a:t> 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>
                          <a:effectLst/>
                        </a:rPr>
                        <a:t> </a:t>
                      </a:r>
                      <a:endParaRPr lang="fr-FR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 dirty="0">
                          <a:effectLst/>
                        </a:rPr>
                        <a:t> </a:t>
                      </a:r>
                      <a:endParaRPr lang="fr-FR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extLst>
                  <a:ext uri="{0D108BD9-81ED-4DB2-BD59-A6C34878D82A}">
                    <a16:rowId xmlns:a16="http://schemas.microsoft.com/office/drawing/2014/main" val="207255707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60E46939-1EEF-4384-86B6-8C9C9CFAD6EC}"/>
              </a:ext>
            </a:extLst>
          </p:cNvPr>
          <p:cNvSpPr txBox="1"/>
          <p:nvPr/>
        </p:nvSpPr>
        <p:spPr>
          <a:xfrm>
            <a:off x="139792" y="5330981"/>
            <a:ext cx="70151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❸</a:t>
            </a:r>
            <a:r>
              <a:rPr lang="fr-FR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Étudier l’influence des ions présents sur la conductivité de la solution.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0102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BF56DF7-EBE6-46E9-B44B-C7ED79EAE7BF}"/>
              </a:ext>
            </a:extLst>
          </p:cNvPr>
          <p:cNvSpPr txBox="1"/>
          <p:nvPr/>
        </p:nvSpPr>
        <p:spPr>
          <a:xfrm>
            <a:off x="245142" y="278414"/>
            <a:ext cx="1015104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r-FR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❶</a:t>
            </a:r>
            <a:r>
              <a:rPr lang="fr-FR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fr-FR" sz="18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Les ions présents dans le mélange au cours du titrage sont l’ion éthanoate CH</a:t>
            </a:r>
            <a:r>
              <a:rPr lang="fr-FR" sz="1800" baseline="-250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fr-FR" sz="18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COO</a:t>
            </a:r>
            <a:r>
              <a:rPr lang="fr-FR" sz="1800" baseline="300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fr-FR" sz="18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Na</a:t>
            </a:r>
            <a:r>
              <a:rPr lang="fr-FR" sz="1800" baseline="300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fr-FR" sz="18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H</a:t>
            </a:r>
            <a:r>
              <a:rPr lang="fr-FR" sz="1800" baseline="-250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fr-FR" sz="18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fr-FR" sz="1800" baseline="300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fr-FR" sz="18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et C</a:t>
            </a:r>
            <a:r>
              <a:rPr lang="fr-FR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ℓ</a:t>
            </a:r>
            <a:r>
              <a:rPr lang="fr-FR" sz="1800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</a:t>
            </a:r>
            <a:r>
              <a:rPr lang="fr-FR" sz="1800" baseline="300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dirty="0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596CA7D-2804-46F2-875E-74F2302CFF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9335130"/>
              </p:ext>
            </p:extLst>
          </p:nvPr>
        </p:nvGraphicFramePr>
        <p:xfrm>
          <a:off x="2592791" y="1412664"/>
          <a:ext cx="7006419" cy="19437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16493">
                  <a:extLst>
                    <a:ext uri="{9D8B030D-6E8A-4147-A177-3AD203B41FA5}">
                      <a16:colId xmlns:a16="http://schemas.microsoft.com/office/drawing/2014/main" val="1180885166"/>
                    </a:ext>
                  </a:extLst>
                </a:gridCol>
                <a:gridCol w="1989011">
                  <a:extLst>
                    <a:ext uri="{9D8B030D-6E8A-4147-A177-3AD203B41FA5}">
                      <a16:colId xmlns:a16="http://schemas.microsoft.com/office/drawing/2014/main" val="3725376787"/>
                    </a:ext>
                  </a:extLst>
                </a:gridCol>
                <a:gridCol w="2600915">
                  <a:extLst>
                    <a:ext uri="{9D8B030D-6E8A-4147-A177-3AD203B41FA5}">
                      <a16:colId xmlns:a16="http://schemas.microsoft.com/office/drawing/2014/main" val="6126905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>
                          <a:effectLst/>
                        </a:rPr>
                        <a:t>Concentration des ions</a:t>
                      </a:r>
                      <a:endParaRPr lang="fr-FR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 dirty="0">
                          <a:effectLst/>
                        </a:rPr>
                        <a:t>Avant équivalence</a:t>
                      </a:r>
                      <a:endParaRPr lang="fr-FR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>
                          <a:effectLst/>
                        </a:rPr>
                        <a:t>Après équivalence</a:t>
                      </a:r>
                      <a:endParaRPr lang="fr-FR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extLst>
                  <a:ext uri="{0D108BD9-81ED-4DB2-BD59-A6C34878D82A}">
                    <a16:rowId xmlns:a16="http://schemas.microsoft.com/office/drawing/2014/main" val="1563133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600" u="none" strike="noStrike" dirty="0">
                          <a:effectLst/>
                        </a:rPr>
                        <a:t>[</a:t>
                      </a:r>
                      <a:r>
                        <a:rPr lang="fr-FR" sz="1800" u="none" strike="noStrike" dirty="0">
                          <a:effectLst/>
                        </a:rPr>
                        <a:t>CH</a:t>
                      </a:r>
                      <a:r>
                        <a:rPr lang="fr-FR" sz="1800" u="none" strike="noStrike" baseline="-25000" dirty="0">
                          <a:effectLst/>
                        </a:rPr>
                        <a:t>3</a:t>
                      </a:r>
                      <a:r>
                        <a:rPr lang="fr-FR" sz="1800" u="none" strike="noStrike" dirty="0">
                          <a:effectLst/>
                        </a:rPr>
                        <a:t>COO</a:t>
                      </a:r>
                      <a:r>
                        <a:rPr lang="fr-FR" sz="1800" u="none" strike="noStrike" baseline="30000" dirty="0">
                          <a:effectLst/>
                        </a:rPr>
                        <a:t>–</a:t>
                      </a:r>
                      <a:r>
                        <a:rPr lang="fr-FR" sz="1600" u="none" strike="noStrike" dirty="0">
                          <a:effectLst/>
                        </a:rPr>
                        <a:t>]</a:t>
                      </a:r>
                      <a:endParaRPr lang="fr-FR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 dirty="0">
                          <a:effectLst/>
                        </a:rPr>
                        <a:t> diminue</a:t>
                      </a:r>
                      <a:endParaRPr lang="fr-FR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 dirty="0">
                          <a:effectLst/>
                        </a:rPr>
                        <a:t>nulle</a:t>
                      </a:r>
                      <a:endParaRPr lang="fr-FR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extLst>
                  <a:ext uri="{0D108BD9-81ED-4DB2-BD59-A6C34878D82A}">
                    <a16:rowId xmlns:a16="http://schemas.microsoft.com/office/drawing/2014/main" val="13871484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600" u="none" strike="noStrike" dirty="0">
                          <a:effectLst/>
                        </a:rPr>
                        <a:t>[</a:t>
                      </a:r>
                      <a:r>
                        <a:rPr lang="fr-FR" sz="1800" u="none" strike="noStrike" dirty="0">
                          <a:effectLst/>
                        </a:rPr>
                        <a:t>C</a:t>
                      </a:r>
                      <a:r>
                        <a:rPr lang="fr-FR" sz="1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ℓ</a:t>
                      </a:r>
                      <a:r>
                        <a:rPr lang="fr-FR" sz="1800" u="none" strike="noStrike" baseline="30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–</a:t>
                      </a:r>
                      <a:r>
                        <a:rPr lang="fr-FR" sz="1600" u="none" strike="noStrike" dirty="0">
                          <a:effectLst/>
                        </a:rPr>
                        <a:t>]</a:t>
                      </a:r>
                      <a:endParaRPr lang="fr-FR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 dirty="0">
                          <a:effectLst/>
                        </a:rPr>
                        <a:t>augmente</a:t>
                      </a:r>
                      <a:endParaRPr lang="fr-FR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 dirty="0">
                          <a:effectLst/>
                        </a:rPr>
                        <a:t>augmente</a:t>
                      </a:r>
                      <a:endParaRPr lang="fr-FR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extLst>
                  <a:ext uri="{0D108BD9-81ED-4DB2-BD59-A6C34878D82A}">
                    <a16:rowId xmlns:a16="http://schemas.microsoft.com/office/drawing/2014/main" val="4142663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600" u="none" strike="noStrike">
                          <a:effectLst/>
                        </a:rPr>
                        <a:t>[</a:t>
                      </a:r>
                      <a:r>
                        <a:rPr lang="fr-FR" sz="1800" u="none" strike="noStrike">
                          <a:effectLst/>
                        </a:rPr>
                        <a:t>Na</a:t>
                      </a:r>
                      <a:r>
                        <a:rPr lang="fr-FR" sz="1800" u="none" strike="noStrike" baseline="30000">
                          <a:effectLst/>
                        </a:rPr>
                        <a:t>+</a:t>
                      </a:r>
                      <a:r>
                        <a:rPr lang="fr-FR" sz="1600" u="none" strike="noStrike">
                          <a:effectLst/>
                        </a:rPr>
                        <a:t>]</a:t>
                      </a:r>
                      <a:endParaRPr lang="fr-FR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>
                          <a:effectLst/>
                        </a:rPr>
                        <a:t>augmente</a:t>
                      </a:r>
                      <a:endParaRPr lang="fr-FR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 dirty="0">
                          <a:effectLst/>
                        </a:rPr>
                        <a:t>augmente</a:t>
                      </a:r>
                      <a:endParaRPr lang="fr-FR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extLst>
                  <a:ext uri="{0D108BD9-81ED-4DB2-BD59-A6C34878D82A}">
                    <a16:rowId xmlns:a16="http://schemas.microsoft.com/office/drawing/2014/main" val="41398942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600" u="none" strike="noStrike">
                          <a:effectLst/>
                        </a:rPr>
                        <a:t>[</a:t>
                      </a:r>
                      <a:r>
                        <a:rPr lang="fr-FR" sz="1800" u="none" strike="noStrike">
                          <a:effectLst/>
                        </a:rPr>
                        <a:t>H</a:t>
                      </a:r>
                      <a:r>
                        <a:rPr lang="fr-FR" sz="1800" u="none" strike="noStrike" baseline="-25000">
                          <a:effectLst/>
                        </a:rPr>
                        <a:t>3</a:t>
                      </a:r>
                      <a:r>
                        <a:rPr lang="fr-FR" sz="1800" u="none" strike="noStrike">
                          <a:effectLst/>
                        </a:rPr>
                        <a:t>O</a:t>
                      </a:r>
                      <a:r>
                        <a:rPr lang="fr-FR" sz="1800" u="none" strike="noStrike" baseline="30000">
                          <a:effectLst/>
                        </a:rPr>
                        <a:t>+</a:t>
                      </a:r>
                      <a:r>
                        <a:rPr lang="fr-FR" sz="1600" u="none" strike="noStrike">
                          <a:effectLst/>
                        </a:rPr>
                        <a:t>]</a:t>
                      </a:r>
                      <a:endParaRPr lang="fr-FR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 dirty="0">
                          <a:effectLst/>
                        </a:rPr>
                        <a:t>nulle</a:t>
                      </a:r>
                      <a:endParaRPr lang="fr-FR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800" u="none" strike="noStrike" dirty="0">
                          <a:effectLst/>
                        </a:rPr>
                        <a:t>augmente</a:t>
                      </a:r>
                      <a:endParaRPr lang="fr-FR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47625" marB="47625" anchor="ctr"/>
                </a:tc>
                <a:extLst>
                  <a:ext uri="{0D108BD9-81ED-4DB2-BD59-A6C34878D82A}">
                    <a16:rowId xmlns:a16="http://schemas.microsoft.com/office/drawing/2014/main" val="3863213907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C9DA9C14-8ED4-49CD-B1F5-75497ECD38F4}"/>
              </a:ext>
            </a:extLst>
          </p:cNvPr>
          <p:cNvSpPr txBox="1"/>
          <p:nvPr/>
        </p:nvSpPr>
        <p:spPr>
          <a:xfrm>
            <a:off x="198998" y="3520183"/>
            <a:ext cx="119930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❸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/>
              <a:t>Tout se passe comme si on remplaçait les ions éthanoate par des ions C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ℓ</a:t>
            </a:r>
            <a:r>
              <a:rPr lang="fr-FR" baseline="30000" dirty="0"/>
              <a:t>–</a:t>
            </a:r>
            <a:r>
              <a:rPr lang="fr-FR" dirty="0"/>
              <a:t> qui sont plus conducteurs de courant. La conductivité et la conductance augmente. Après l’équivalence les ions H</a:t>
            </a:r>
            <a:r>
              <a:rPr lang="fr-FR" baseline="-25000" dirty="0"/>
              <a:t>3</a:t>
            </a:r>
            <a:r>
              <a:rPr lang="fr-FR" dirty="0"/>
              <a:t>O</a:t>
            </a:r>
            <a:r>
              <a:rPr lang="fr-FR" baseline="30000" dirty="0"/>
              <a:t>+</a:t>
            </a:r>
            <a:r>
              <a:rPr lang="fr-FR" dirty="0"/>
              <a:t> sont en excès et les ions éthanoate ont tous réagi. Or les ions oxonium conduisent très bien le courant donc la conductivité augmente davantage.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C5CD7F7-3D2B-E597-5871-7A390A5C5260}"/>
              </a:ext>
            </a:extLst>
          </p:cNvPr>
          <p:cNvSpPr txBox="1"/>
          <p:nvPr/>
        </p:nvSpPr>
        <p:spPr>
          <a:xfrm>
            <a:off x="245142" y="701748"/>
            <a:ext cx="144834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r-FR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❷</a:t>
            </a:r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Évolution 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94625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199</Words>
  <Application>Microsoft Office PowerPoint</Application>
  <PresentationFormat>Grand écran</PresentationFormat>
  <Paragraphs>42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Toph</dc:creator>
  <cp:lastModifiedBy>Toph</cp:lastModifiedBy>
  <cp:revision>6</cp:revision>
  <dcterms:created xsi:type="dcterms:W3CDTF">2021-09-19T18:24:31Z</dcterms:created>
  <dcterms:modified xsi:type="dcterms:W3CDTF">2022-09-18T14:56:37Z</dcterms:modified>
</cp:coreProperties>
</file>