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1" r:id="rId5"/>
    <p:sldId id="258" r:id="rId6"/>
    <p:sldId id="256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2" d="100"/>
          <a:sy n="162" d="100"/>
        </p:scale>
        <p:origin x="-21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07/09/2020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ttps://www.annabac.com/sites/annabac.com/files/depot/images/2014/rootcontentpfichesBacChimieTleSpcontentroot/4db4f35e4b632e147acb27816367e1e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346" y="2132858"/>
            <a:ext cx="7353308" cy="460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259043" y="260648"/>
            <a:ext cx="66259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40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Mesures et incertitudes</a:t>
            </a:r>
            <a:endParaRPr kumimoji="0" lang="fr-FR" sz="40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libri" pitchFamily="34" charset="0"/>
              <a:ea typeface="Batang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ea typeface="Batang"/>
                <a:cs typeface="Calibri" pitchFamily="34" charset="0"/>
              </a:rPr>
              <a:t>(métrologie)</a:t>
            </a:r>
            <a:r>
              <a:rPr kumimoji="0" lang="fr-FR" sz="105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endParaRPr kumimoji="0" lang="fr-FR" sz="36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67587" y="3897307"/>
            <a:ext cx="2108269" cy="57580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10800" rIns="91440" bIns="108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 – U(M)</a:t>
            </a:r>
            <a:endParaRPr kumimoji="0" lang="fr-FR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243188" y="3897307"/>
            <a:ext cx="2137124" cy="57580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10800" rIns="91440" bIns="108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 + U(M)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976964" y="3897307"/>
            <a:ext cx="595036" cy="57580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10800" rIns="91440" bIns="108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cs.utc.fr/PS90/chapitre%202/res/tableau_k.jpg"/>
          <p:cNvPicPr>
            <a:picLocks noChangeAspect="1" noChangeArrowheads="1"/>
          </p:cNvPicPr>
          <p:nvPr/>
        </p:nvPicPr>
        <p:blipFill>
          <a:blip r:embed="rId2" cstate="print"/>
          <a:srcRect l="689" r="2890"/>
          <a:stretch>
            <a:fillRect/>
          </a:stretch>
        </p:blipFill>
        <p:spPr bwMode="auto">
          <a:xfrm>
            <a:off x="-3830" y="1125000"/>
            <a:ext cx="9151660" cy="460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5" y="558000"/>
            <a:ext cx="9137470" cy="63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109275" y="44624"/>
            <a:ext cx="492545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Évaluation des incertitudes de type A</a:t>
            </a:r>
            <a:endParaRPr lang="fr-FR" sz="2400" b="1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4000" y="44624"/>
            <a:ext cx="4896000" cy="46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Évaluation des incertitudes de type B</a:t>
            </a:r>
            <a:endParaRPr lang="fr-FR" sz="2400" b="1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6" y="630000"/>
            <a:ext cx="9122229" cy="62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6295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loi de propagation de l'incertitude-type</a:t>
            </a:r>
            <a:endParaRPr lang="fr-FR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906586"/>
            <a:ext cx="559448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Prenons par exemple la loi des gaz parfaits reliant :</a:t>
            </a:r>
          </a:p>
          <a:p>
            <a:endParaRPr lang="fr-FR" sz="800" dirty="0" smtClean="0"/>
          </a:p>
          <a:p>
            <a:pPr lvl="1">
              <a:buFontTx/>
              <a:buChar char="-"/>
            </a:pPr>
            <a:r>
              <a:rPr lang="fr-FR" dirty="0" smtClean="0"/>
              <a:t> P : la pression du gaz ;</a:t>
            </a:r>
          </a:p>
          <a:p>
            <a:pPr lvl="1">
              <a:buFontTx/>
              <a:buChar char="-"/>
            </a:pPr>
            <a:r>
              <a:rPr lang="fr-FR" dirty="0" smtClean="0"/>
              <a:t> V : le volume occupé par le gaz ;</a:t>
            </a:r>
          </a:p>
          <a:p>
            <a:pPr lvl="1">
              <a:buFontTx/>
              <a:buChar char="-"/>
            </a:pPr>
            <a:r>
              <a:rPr lang="fr-FR" dirty="0" smtClean="0"/>
              <a:t> n : la quantité de gaz en moles ;</a:t>
            </a:r>
          </a:p>
          <a:p>
            <a:pPr lvl="1">
              <a:buFontTx/>
              <a:buChar char="-"/>
            </a:pPr>
            <a:r>
              <a:rPr lang="fr-FR" dirty="0" smtClean="0"/>
              <a:t> R : la constante des gaz parfaits = 8,314 J.K</a:t>
            </a:r>
            <a:r>
              <a:rPr lang="fr-FR" baseline="30000" dirty="0" smtClean="0"/>
              <a:t>–1</a:t>
            </a:r>
            <a:r>
              <a:rPr lang="fr-FR" dirty="0" smtClean="0"/>
              <a:t>.mol</a:t>
            </a:r>
            <a:r>
              <a:rPr lang="fr-FR" baseline="30000" dirty="0" smtClean="0"/>
              <a:t>–1</a:t>
            </a:r>
            <a:r>
              <a:rPr lang="fr-FR" dirty="0" smtClean="0"/>
              <a:t> ;</a:t>
            </a:r>
          </a:p>
          <a:p>
            <a:pPr lvl="1">
              <a:buFontTx/>
              <a:buChar char="-"/>
            </a:pPr>
            <a:r>
              <a:rPr lang="fr-FR" dirty="0" smtClean="0"/>
              <a:t> T : la température absolue du gaz, en kelvins.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23528" y="2850802"/>
            <a:ext cx="5965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pression du gaz, en fonction de n, R, T et V est donnée par 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23528" y="4437112"/>
            <a:ext cx="6259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On montre que l'</a:t>
            </a:r>
            <a:r>
              <a:rPr lang="fr-FR" b="1" dirty="0" smtClean="0"/>
              <a:t>incertitude relative</a:t>
            </a:r>
            <a:r>
              <a:rPr lang="fr-FR" dirty="0" smtClean="0"/>
              <a:t> </a:t>
            </a:r>
            <a:r>
              <a:rPr lang="fr-FR" dirty="0" smtClean="0"/>
              <a:t>(en %) de </a:t>
            </a:r>
            <a:r>
              <a:rPr lang="fr-FR" dirty="0" smtClean="0"/>
              <a:t>P est donnée par :</a:t>
            </a:r>
            <a:endParaRPr lang="fr-FR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499721" y="3284984"/>
          <a:ext cx="2144559" cy="1007293"/>
        </p:xfrm>
        <a:graphic>
          <a:graphicData uri="http://schemas.openxmlformats.org/presentationml/2006/ole">
            <p:oleObj spid="_x0000_s15363" name="Equation" r:id="rId3" imgW="838080" imgH="393480" progId="Equation.DSMT4">
              <p:embed/>
            </p:oleObj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433388" y="4878388"/>
          <a:ext cx="8278812" cy="1298575"/>
        </p:xfrm>
        <a:graphic>
          <a:graphicData uri="http://schemas.openxmlformats.org/presentationml/2006/ole">
            <p:oleObj spid="_x0000_s15368" name="Equation" r:id="rId4" imgW="3238200" imgH="507960" progId="Equation.DSMT4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2137616" y="6372036"/>
            <a:ext cx="4937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Symbol"/>
              </a:rPr>
              <a:t> </a:t>
            </a:r>
            <a:r>
              <a:rPr lang="fr-FR" dirty="0" smtClean="0"/>
              <a:t>C'est la </a:t>
            </a:r>
            <a:r>
              <a:rPr lang="fr-FR" b="1" dirty="0" smtClean="0"/>
              <a:t>loi de propagation de l'incertitude-type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685720" y="260648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Incertitudes</a:t>
            </a:r>
            <a:endParaRPr lang="fr-FR" dirty="0" smtClean="0"/>
          </a:p>
          <a:p>
            <a:pPr algn="ctr"/>
            <a:r>
              <a:rPr lang="fr-FR" dirty="0" smtClean="0"/>
              <a:t>composées</a:t>
            </a:r>
            <a:endParaRPr lang="fr-FR" dirty="0"/>
          </a:p>
        </p:txBody>
      </p:sp>
      <p:sp>
        <p:nvSpPr>
          <p:cNvPr id="11" name="Parenthèses 10"/>
          <p:cNvSpPr/>
          <p:nvPr/>
        </p:nvSpPr>
        <p:spPr>
          <a:xfrm>
            <a:off x="6732240" y="332656"/>
            <a:ext cx="1224136" cy="50405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411596"/>
            <a:ext cx="2829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u="sng" dirty="0" smtClean="0"/>
              <a:t>Écriture scientifique :</a:t>
            </a:r>
            <a:endParaRPr lang="fr-FR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251520" y="291565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L’écriture suivante n’a aucun sens, puisque l’incertitude indique que nous n’avons pas d’information au delà de la deuxième décimale.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006508" y="3626440"/>
            <a:ext cx="3130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 = (3,00278 </a:t>
            </a:r>
            <a:r>
              <a:rPr lang="fr-FR" dirty="0" smtClean="0">
                <a:sym typeface="Symbol"/>
              </a:rPr>
              <a:t></a:t>
            </a:r>
            <a:r>
              <a:rPr lang="fr-FR" dirty="0" smtClean="0"/>
              <a:t> 0,04) </a:t>
            </a:r>
            <a:r>
              <a:rPr lang="fr-FR" dirty="0" smtClean="0">
                <a:sym typeface="Symbol"/>
              </a:rPr>
              <a:t></a:t>
            </a:r>
            <a:r>
              <a:rPr lang="fr-FR" dirty="0" smtClean="0"/>
              <a:t> 10</a:t>
            </a:r>
            <a:r>
              <a:rPr lang="fr-FR" baseline="30000" dirty="0" smtClean="0"/>
              <a:t>8</a:t>
            </a:r>
            <a:r>
              <a:rPr lang="fr-FR" dirty="0" smtClean="0"/>
              <a:t> </a:t>
            </a:r>
            <a:r>
              <a:rPr lang="fr-FR" dirty="0" err="1" smtClean="0"/>
              <a:t>m.s</a:t>
            </a:r>
            <a:r>
              <a:rPr lang="fr-FR" baseline="30000" dirty="0" smtClean="0"/>
              <a:t>–1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0" y="4067780"/>
            <a:ext cx="4380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Il faut donc arrondir le résultat au centième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182036" y="4499828"/>
            <a:ext cx="2779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 = (3,00 </a:t>
            </a:r>
            <a:r>
              <a:rPr lang="fr-FR" dirty="0" smtClean="0">
                <a:sym typeface="Symbol"/>
              </a:rPr>
              <a:t></a:t>
            </a:r>
            <a:r>
              <a:rPr lang="fr-FR" dirty="0" smtClean="0"/>
              <a:t> 0,04) </a:t>
            </a:r>
            <a:r>
              <a:rPr lang="fr-FR" dirty="0" smtClean="0">
                <a:sym typeface="Symbol"/>
              </a:rPr>
              <a:t></a:t>
            </a:r>
            <a:r>
              <a:rPr lang="fr-FR" dirty="0" smtClean="0"/>
              <a:t> 10</a:t>
            </a:r>
            <a:r>
              <a:rPr lang="fr-FR" baseline="30000" dirty="0" smtClean="0"/>
              <a:t>8</a:t>
            </a:r>
            <a:r>
              <a:rPr lang="fr-FR" dirty="0" smtClean="0"/>
              <a:t> </a:t>
            </a:r>
            <a:r>
              <a:rPr lang="fr-FR" dirty="0" err="1" smtClean="0"/>
              <a:t>m.s</a:t>
            </a:r>
            <a:r>
              <a:rPr lang="fr-FR" baseline="30000" dirty="0" smtClean="0"/>
              <a:t>–1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23528" y="104973"/>
            <a:ext cx="6259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L'</a:t>
            </a:r>
            <a:r>
              <a:rPr lang="fr-FR" b="1" dirty="0" smtClean="0"/>
              <a:t>incertitude  absolue</a:t>
            </a:r>
            <a:r>
              <a:rPr lang="fr-FR" dirty="0" smtClean="0"/>
              <a:t> de </a:t>
            </a:r>
            <a:r>
              <a:rPr lang="fr-FR" dirty="0" smtClean="0"/>
              <a:t>P est </a:t>
            </a:r>
            <a:r>
              <a:rPr lang="fr-FR" dirty="0" smtClean="0"/>
              <a:t>alors donnée </a:t>
            </a:r>
            <a:r>
              <a:rPr lang="fr-FR" dirty="0" smtClean="0"/>
              <a:t>par :</a:t>
            </a:r>
            <a:endParaRPr lang="fr-FR" dirty="0"/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205581" y="546100"/>
          <a:ext cx="8732838" cy="1298575"/>
        </p:xfrm>
        <a:graphic>
          <a:graphicData uri="http://schemas.openxmlformats.org/presentationml/2006/ole">
            <p:oleObj spid="_x0000_s32770" name="Equation" r:id="rId3" imgW="3416040" imgH="507960" progId="Equation.DSMT4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323528" y="1979548"/>
            <a:ext cx="4467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Symbol"/>
              </a:rPr>
              <a:t> </a:t>
            </a:r>
            <a:r>
              <a:rPr lang="fr-FR" dirty="0" smtClean="0">
                <a:sym typeface="Symbol"/>
              </a:rPr>
              <a:t>L’unité de U(P) est la même que celle de P</a:t>
            </a:r>
            <a:endParaRPr lang="fr-FR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211</Words>
  <Application>Microsoft Office PowerPoint</Application>
  <PresentationFormat>Affichage à l'écran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Thème Office</vt:lpstr>
      <vt:lpstr>Equation</vt:lpstr>
      <vt:lpstr>MathType 6.0 Equation</vt:lpstr>
      <vt:lpstr>Diapositive 1</vt:lpstr>
      <vt:lpstr>Diapositive 2</vt:lpstr>
      <vt:lpstr>Diapositive 3</vt:lpstr>
      <vt:lpstr>Diapositive 4</vt:lpstr>
      <vt:lpstr>Diapositive 5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15</cp:revision>
  <dcterms:created xsi:type="dcterms:W3CDTF">2019-08-16T07:25:53Z</dcterms:created>
  <dcterms:modified xsi:type="dcterms:W3CDTF">2020-09-07T20:03:40Z</dcterms:modified>
</cp:coreProperties>
</file>