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4" r:id="rId5"/>
    <p:sldId id="260" r:id="rId6"/>
    <p:sldId id="262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83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eduscol.education.fr/2561/banques-des-ec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cation.gouv.fr/reussir-au-lycee/baccalaureat-comment-se-passe-le-grand-oral-100028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1287"/>
            <a:ext cx="8229600" cy="769441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fr-FR" dirty="0"/>
              <a:t>Épreuve écrite de physique-chimie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4525963"/>
          </a:xfrm>
        </p:spPr>
        <p:txBody>
          <a:bodyPr>
            <a:normAutofit/>
          </a:bodyPr>
          <a:lstStyle/>
          <a:p>
            <a:r>
              <a:rPr lang="fr-FR" dirty="0"/>
              <a:t>Durée : </a:t>
            </a:r>
            <a:r>
              <a:rPr lang="fr-FR" b="1" dirty="0"/>
              <a:t>3 h 30</a:t>
            </a:r>
          </a:p>
          <a:p>
            <a:r>
              <a:rPr lang="fr-FR" dirty="0"/>
              <a:t>Notée sur </a:t>
            </a:r>
            <a:r>
              <a:rPr lang="fr-FR" b="1" dirty="0"/>
              <a:t>20 points</a:t>
            </a:r>
          </a:p>
          <a:p>
            <a:pPr algn="just"/>
            <a:r>
              <a:rPr lang="fr-FR" dirty="0"/>
              <a:t>Objectif : évaluer des compétences portant </a:t>
            </a:r>
            <a:r>
              <a:rPr lang="fr-FR" u="sng" dirty="0"/>
              <a:t>essentiellement</a:t>
            </a:r>
            <a:r>
              <a:rPr lang="fr-FR" dirty="0"/>
              <a:t> sur le programme de terminale</a:t>
            </a:r>
          </a:p>
        </p:txBody>
      </p:sp>
      <p:sp>
        <p:nvSpPr>
          <p:cNvPr id="4" name="Rectangle 3"/>
          <p:cNvSpPr/>
          <p:nvPr/>
        </p:nvSpPr>
        <p:spPr>
          <a:xfrm>
            <a:off x="251520" y="5934670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i="1" dirty="0"/>
              <a:t>En fonction du contenu des exercices, l'usage des calculatrices peut être interdit ou autorisé. Cette précision est portée sur le sujet de l'épreuve.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2250"/>
            <a:ext cx="8229600" cy="144655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fr-FR" dirty="0"/>
              <a:t>Épreuve pratique d'évaluation des compétences expérimentales (ECE)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99381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Durée : </a:t>
            </a:r>
            <a:r>
              <a:rPr lang="fr-FR" b="1" dirty="0"/>
              <a:t>1 heure</a:t>
            </a:r>
          </a:p>
          <a:p>
            <a:r>
              <a:rPr lang="fr-FR" dirty="0"/>
              <a:t>Notée sur </a:t>
            </a:r>
            <a:r>
              <a:rPr lang="fr-FR" b="1" dirty="0"/>
              <a:t>20 points</a:t>
            </a:r>
          </a:p>
          <a:p>
            <a:pPr algn="just"/>
            <a:r>
              <a:rPr lang="fr-FR" dirty="0"/>
              <a:t>Objectif : évaluer des compétences expérimentales dans le cadre de l'environnement du laboratoire.</a:t>
            </a:r>
          </a:p>
          <a:p>
            <a:pPr lvl="1" algn="just"/>
            <a:r>
              <a:rPr lang="fr-FR" dirty="0"/>
              <a:t>Le sujet est tiré au sort parmi quatre sujets : deux sujets à dominante physique et deux sujets à dominante chimie.</a:t>
            </a:r>
          </a:p>
          <a:p>
            <a:pPr lvl="1" algn="just"/>
            <a:r>
              <a:rPr lang="fr-FR" dirty="0"/>
              <a:t>Le candidat prend connaissance du sujet tiré au sort à l'entrée dans la salle d'évaluation.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67544" y="1844824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fr-FR" i="1" dirty="0"/>
              <a:t>  Selon les situations, le candidat peut être conduit à s'approprier et analyser une problématique, à justifier ou à proposer un protocole expérimental, à le réaliser, à porter un jugement critique sur la pertinence des hypothèses et des résultats en vue de les valider. Le candidat peut aussi être amené à faire preuve d'initiative et à communiquer en utilisant des langages et des outils pertinents.</a:t>
            </a:r>
          </a:p>
          <a:p>
            <a:endParaRPr lang="fr-FR" i="1" dirty="0"/>
          </a:p>
          <a:p>
            <a:pPr algn="just">
              <a:buFont typeface="Wingdings" pitchFamily="2" charset="2"/>
              <a:buChar char="v"/>
            </a:pPr>
            <a:r>
              <a:rPr lang="fr-FR" i="1" dirty="0"/>
              <a:t>  Le sujet porte essentiellement sur les compétences expérimentales du programme de terminale S, </a:t>
            </a:r>
            <a:r>
              <a:rPr lang="fr-FR" b="1" i="1" u="sng" dirty="0"/>
              <a:t>sans exclure celles des classes antérieures</a:t>
            </a:r>
            <a:r>
              <a:rPr lang="fr-FR" i="1" dirty="0"/>
              <a:t>.</a:t>
            </a: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457200" y="182250"/>
            <a:ext cx="8229600" cy="144655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fr-FR" dirty="0"/>
              <a:t>Épreuve pratique d'évaluation des compétences expérimentales (ECE)</a:t>
            </a:r>
          </a:p>
        </p:txBody>
      </p:sp>
      <p:sp>
        <p:nvSpPr>
          <p:cNvPr id="3" name="ZoneTexte 2">
            <a:hlinkClick r:id="rId2"/>
            <a:extLst>
              <a:ext uri="{FF2B5EF4-FFF2-40B4-BE49-F238E27FC236}">
                <a16:creationId xmlns:a16="http://schemas.microsoft.com/office/drawing/2014/main" id="{0B7257F7-15B2-B93A-5320-DCAF35743605}"/>
              </a:ext>
            </a:extLst>
          </p:cNvPr>
          <p:cNvSpPr txBox="1"/>
          <p:nvPr/>
        </p:nvSpPr>
        <p:spPr>
          <a:xfrm>
            <a:off x="827584" y="4509120"/>
            <a:ext cx="57653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Banques des évaluations des compétences expérimentales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B9E691F-92DE-52F7-7C69-AC85C885AA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84" y="4541386"/>
            <a:ext cx="304800" cy="304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1287"/>
            <a:ext cx="8229600" cy="769441"/>
          </a:xfrm>
          <a:solidFill>
            <a:schemeClr val="accent5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fr-FR" dirty="0"/>
              <a:t>Grand oral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3FCF2F7-3285-36DB-D791-66C07F781B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260" y="1136824"/>
            <a:ext cx="4487480" cy="572117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2692BF8-1990-FF49-174E-4E4574B68699}"/>
              </a:ext>
            </a:extLst>
          </p:cNvPr>
          <p:cNvSpPr/>
          <p:nvPr/>
        </p:nvSpPr>
        <p:spPr>
          <a:xfrm>
            <a:off x="6012160" y="1136824"/>
            <a:ext cx="803580" cy="347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>
            <a:hlinkClick r:id="rId3" tooltip="Quel est l’objectif du Grand oral ?"/>
            <a:extLst>
              <a:ext uri="{FF2B5EF4-FFF2-40B4-BE49-F238E27FC236}">
                <a16:creationId xmlns:a16="http://schemas.microsoft.com/office/drawing/2014/main" id="{255193B3-9D0A-1F95-268C-8544651640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297211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271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1287"/>
            <a:ext cx="8229600" cy="769441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fr-FR" dirty="0"/>
              <a:t>Épreuve orale de contrôle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3340968"/>
          </a:xfrm>
        </p:spPr>
        <p:txBody>
          <a:bodyPr>
            <a:normAutofit/>
          </a:bodyPr>
          <a:lstStyle/>
          <a:p>
            <a:r>
              <a:rPr lang="fr-FR" dirty="0"/>
              <a:t>Durée : 20 minutes</a:t>
            </a:r>
          </a:p>
          <a:p>
            <a:r>
              <a:rPr lang="fr-FR" dirty="0"/>
              <a:t>Temps de préparation : 20 minutes</a:t>
            </a:r>
          </a:p>
          <a:p>
            <a:pPr algn="just"/>
            <a:r>
              <a:rPr lang="fr-FR" dirty="0"/>
              <a:t>Déroulement : le candidat tire au sort un sujet comportant deux questions, portant sur deux domaines de natures différentes du programme, et doit traiter les deux questions.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" y="260648"/>
            <a:ext cx="9143417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3275856" y="6093296"/>
            <a:ext cx="31052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000" b="1" dirty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FF00"/>
                </a:solidFill>
              </a:rPr>
              <a:t>Bon courage 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277</Words>
  <Application>Microsoft Office PowerPoint</Application>
  <PresentationFormat>Affichage à l'écran (4:3)</PresentationFormat>
  <Paragraphs>22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Thème Office</vt:lpstr>
      <vt:lpstr>Épreuve écrite de physique-chimie</vt:lpstr>
      <vt:lpstr>Épreuve pratique d'évaluation des compétences expérimentales (ECE)</vt:lpstr>
      <vt:lpstr>Épreuve pratique d'évaluation des compétences expérimentales (ECE)</vt:lpstr>
      <vt:lpstr>Grand oral</vt:lpstr>
      <vt:lpstr>Épreuve orale de contrôle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Baccalauréat général, série S</dc:title>
  <dc:creator>INTERNET</dc:creator>
  <cp:lastModifiedBy>Toph</cp:lastModifiedBy>
  <cp:revision>33</cp:revision>
  <dcterms:created xsi:type="dcterms:W3CDTF">2012-09-04T17:11:02Z</dcterms:created>
  <dcterms:modified xsi:type="dcterms:W3CDTF">2022-09-05T20:18:08Z</dcterms:modified>
</cp:coreProperties>
</file>