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1" r:id="rId4"/>
    <p:sldId id="266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70" autoAdjust="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preuves%20du%20baccalaur&#233;at.pptx" TargetMode="External"/><Relationship Id="rId3" Type="http://schemas.openxmlformats.org/officeDocument/2006/relationships/slide" Target="slide4.xml"/><Relationship Id="rId7" Type="http://schemas.openxmlformats.org/officeDocument/2006/relationships/hyperlink" Target="Evaluations_Sp&#233;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spe249_annexe_1158929.pdf" TargetMode="External"/><Relationship Id="rId5" Type="http://schemas.openxmlformats.org/officeDocument/2006/relationships/hyperlink" Target="Consignes_TP.pptx" TargetMode="Externa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Consignes_TP.pptx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intsavinsportif.fr/img/phototheque/tableau_noi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2219"/>
            <a:ext cx="9144000" cy="5031037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3733201" cy="2677656"/>
          </a:xfrm>
        </p:spPr>
        <p:txBody>
          <a:bodyPr wrap="none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hlinkClick r:id="rId3" action="ppaction://hlinksldjump"/>
              </a:rPr>
              <a:t>Matériel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4" action="ppaction://hlinksldjump"/>
              </a:rPr>
              <a:t>Déroulement des cours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5" action="ppaction://hlinkpres?slideindex=1&amp;slidetitle="/>
              </a:rPr>
              <a:t>Déroulement des TP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6" action="ppaction://hlinkfile"/>
              </a:rPr>
              <a:t>Programme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7" action="ppaction://hlinkpres?slideindex=1&amp;slidetitle="/>
              </a:rPr>
              <a:t>Évaluations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8" action="ppaction://hlinkpres?slideindex=1&amp;slidetitle="/>
              </a:rPr>
              <a:t>Épreuves du baccalauréat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85800" y="734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Terminale Spécialité</a:t>
            </a:r>
            <a:br>
              <a:rPr kumimoji="0" lang="fr-FR" sz="4400" b="1" i="0" u="none" strike="noStrike" kern="120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300" b="1" i="0" u="none" strike="noStrike" kern="120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Enseignement de Physique-Chimie</a:t>
            </a:r>
            <a:endParaRPr kumimoji="0" lang="fr-FR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956376" y="5168225"/>
            <a:ext cx="104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2022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20899"/>
            <a:ext cx="8229600" cy="1483483"/>
          </a:xfrm>
        </p:spPr>
        <p:txBody>
          <a:bodyPr>
            <a:spAutoFit/>
          </a:bodyPr>
          <a:lstStyle/>
          <a:p>
            <a:pPr eaLnBrk="1" hangingPunct="1"/>
            <a:r>
              <a:rPr lang="fr-FR" sz="2800" dirty="0"/>
              <a:t>Projection au vidéoprojecteur</a:t>
            </a:r>
          </a:p>
          <a:p>
            <a:pPr eaLnBrk="1" hangingPunct="1"/>
            <a:r>
              <a:rPr lang="fr-FR" sz="2800" dirty="0"/>
              <a:t>Distribution de nombreux documents à coller</a:t>
            </a:r>
          </a:p>
          <a:p>
            <a:pPr lvl="1">
              <a:buNone/>
            </a:pPr>
            <a:r>
              <a:rPr lang="fr-FR" sz="2400" dirty="0">
                <a:sym typeface="Wingdings 3"/>
              </a:rPr>
              <a:t> Faire des résumés de cours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2h </a:t>
            </a:r>
            <a:r>
              <a:rPr lang="fr-FR" dirty="0">
                <a:latin typeface="Calibri" pitchFamily="34" charset="0"/>
                <a:sym typeface="Symbol" panose="05050102010706020507" pitchFamily="18" charset="2"/>
              </a:rPr>
              <a:t> 2</a:t>
            </a:r>
            <a:endParaRPr lang="fr-FR" dirty="0">
              <a:latin typeface="Calibri" pitchFamily="34" charset="0"/>
            </a:endParaRP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hebdomadaire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Cours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4221088"/>
            <a:ext cx="8136904" cy="124341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Chapitres (en version plus complète) : à la fin de chaque chapitre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Sujets des TP, activités documentaires, contrôles,…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Corrections</a:t>
            </a:r>
            <a:r>
              <a:rPr kumimoji="0" lang="fr-FR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TP, activités documentaires, </a:t>
            </a:r>
            <a:r>
              <a:rPr lang="fr-FR" sz="2200" dirty="0"/>
              <a:t>exercices et contrôles</a:t>
            </a:r>
            <a:endParaRPr kumimoji="0" lang="fr-F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87409" y="3573016"/>
            <a:ext cx="3364356" cy="40862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fr-FR" dirty="0"/>
              <a:t>Versions numériques (</a:t>
            </a:r>
            <a:r>
              <a:rPr lang="fr-FR" dirty="0" err="1"/>
              <a:t>Pronote</a:t>
            </a:r>
            <a:r>
              <a:rPr lang="fr-FR" dirty="0"/>
              <a:t>) :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7092280" y="3631669"/>
            <a:ext cx="1502296" cy="422176"/>
            <a:chOff x="7092280" y="4005064"/>
            <a:chExt cx="1502296" cy="422176"/>
          </a:xfrm>
        </p:grpSpPr>
        <p:pic>
          <p:nvPicPr>
            <p:cNvPr id="2052" name="Picture 4" descr="http://www.aura-international.com/gfx/layout/PDF_Ico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72400" y="4005064"/>
              <a:ext cx="422176" cy="422176"/>
            </a:xfrm>
            <a:prstGeom prst="rect">
              <a:avLst/>
            </a:prstGeom>
            <a:noFill/>
          </p:spPr>
        </p:pic>
        <p:sp>
          <p:nvSpPr>
            <p:cNvPr id="20" name="ZoneTexte 19"/>
            <p:cNvSpPr txBox="1"/>
            <p:nvPr/>
          </p:nvSpPr>
          <p:spPr>
            <a:xfrm>
              <a:off x="7092280" y="4031486"/>
              <a:ext cx="974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u="sng" dirty="0"/>
                <a:t>Format :</a:t>
              </a:r>
            </a:p>
          </p:txBody>
        </p:sp>
      </p:grpSp>
      <p:pic>
        <p:nvPicPr>
          <p:cNvPr id="14" name="Picture 4" descr="http://zwook.ecolevs.ch/champsec/zwook/annees-60/montages-video/beatlemania/navigation_2_2/image/back-2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5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85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  <p:bldP spid="18" grpId="0" uiExpand="1" build="p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920"/>
            <a:ext cx="8229600" cy="1829172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dirty="0"/>
              <a:t>Individuel ou par groupe de 2</a:t>
            </a:r>
          </a:p>
          <a:p>
            <a:pPr eaLnBrk="1" hangingPunct="1"/>
            <a:r>
              <a:rPr lang="fr-FR" dirty="0"/>
              <a:t>Sujets guidés ou en autonomie (PS)</a:t>
            </a:r>
          </a:p>
          <a:p>
            <a:pPr eaLnBrk="1" hangingPunct="1"/>
            <a:r>
              <a:rPr lang="fr-FR" dirty="0"/>
              <a:t>Compte rendu à faire pour la séance (de TP) suivante</a:t>
            </a:r>
          </a:p>
          <a:p>
            <a:pPr eaLnBrk="1" hangingPunct="1"/>
            <a:r>
              <a:rPr lang="fr-FR" dirty="0"/>
              <a:t>Déroulement en salles de TP (voir tableau près de l’escalier)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2h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hebdomadaire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Travaux pratiques (TP)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http://zwook.ecolevs.ch/champsec/zwook/annees-60/montages-video/beatlemania/navigation_2_2/image/back-2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sp>
        <p:nvSpPr>
          <p:cNvPr id="3" name="Rectangle 2">
            <a:hlinkClick r:id="rId5" action="ppaction://hlinkpres?slideindex=1&amp;slidetitle="/>
            <a:extLst>
              <a:ext uri="{FF2B5EF4-FFF2-40B4-BE49-F238E27FC236}">
                <a16:creationId xmlns:a16="http://schemas.microsoft.com/office/drawing/2014/main" id="{50386C52-7E39-4103-9398-858496D3FECC}"/>
              </a:ext>
            </a:extLst>
          </p:cNvPr>
          <p:cNvSpPr/>
          <p:nvPr/>
        </p:nvSpPr>
        <p:spPr>
          <a:xfrm>
            <a:off x="1918036" y="4581128"/>
            <a:ext cx="530792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Les 10 commandements lors d’une séance de TP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Matériel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68635"/>
            <a:ext cx="8507288" cy="2468368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Nécessaire pour noter le cours :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Stylos (4 couleurs) et crayon à papier (+ taille crayon) ;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Crayons de couleur ;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Gomme, règle, compas,…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Ciseaux et tube de colle.</a:t>
            </a:r>
          </a:p>
          <a:p>
            <a:r>
              <a:rPr lang="fr-FR" sz="2000" dirty="0">
                <a:solidFill>
                  <a:schemeClr val="bg1"/>
                </a:solidFill>
              </a:rPr>
              <a:t>Cahier, classeur, trieur, … ;</a:t>
            </a:r>
          </a:p>
          <a:p>
            <a:r>
              <a:rPr lang="fr-FR" sz="2000" dirty="0">
                <a:solidFill>
                  <a:schemeClr val="bg1"/>
                </a:solidFill>
              </a:rPr>
              <a:t>Calculatrice scientifique (</a:t>
            </a:r>
            <a:r>
              <a:rPr lang="fr-FR" sz="2000" b="1" dirty="0">
                <a:solidFill>
                  <a:srgbClr val="FF0000"/>
                </a:solidFill>
              </a:rPr>
              <a:t>indispensable en cours ET en TP</a:t>
            </a:r>
            <a:r>
              <a:rPr lang="fr-FR" sz="2000" dirty="0">
                <a:solidFill>
                  <a:schemeClr val="bg1"/>
                </a:solidFill>
              </a:rPr>
              <a:t>).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65792" y="1124744"/>
            <a:ext cx="4262192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/>
              <a:t>Obligatoire à chaque séance de cours :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65792" y="4149080"/>
            <a:ext cx="4052263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/>
              <a:t>Obligatoire à chaque séance de TP :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67544" y="4580431"/>
            <a:ext cx="8507288" cy="7694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Matériel indiqué ci-dessus 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Blouse (100 % coton).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 </a:t>
            </a:r>
            <a:r>
              <a:rPr kumimoji="0" lang="fr-FR" sz="2000" b="1" i="0" u="none" strike="noStrike" kern="1200" cap="small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Pas de blouse = Pas de TP</a:t>
            </a:r>
            <a:endParaRPr kumimoji="0" lang="fr-FR" sz="2000" b="1" i="0" u="none" strike="noStrike" kern="1200" cap="small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9512" y="5477162"/>
            <a:ext cx="2064219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/>
              <a:t>Ponctuellement :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5871580"/>
            <a:ext cx="8507288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Livre : </a:t>
            </a:r>
            <a:r>
              <a:rPr lang="fr-FR" sz="1600" dirty="0">
                <a:solidFill>
                  <a:schemeClr val="bg1"/>
                </a:solidFill>
                <a:sym typeface="Wingdings 3"/>
              </a:rPr>
              <a:t>P</a:t>
            </a:r>
            <a:r>
              <a:rPr lang="fr-FR" sz="1600" dirty="0">
                <a:solidFill>
                  <a:schemeClr val="bg1"/>
                </a:solidFill>
              </a:rPr>
              <a:t>hysique Chimie </a:t>
            </a:r>
            <a:r>
              <a:rPr lang="fr-FR" sz="1600" cap="small" dirty="0" err="1">
                <a:solidFill>
                  <a:schemeClr val="bg1"/>
                </a:solidFill>
              </a:rPr>
              <a:t>T</a:t>
            </a:r>
            <a:r>
              <a:rPr lang="fr-FR" sz="1600" cap="small" baseline="30000" dirty="0" err="1">
                <a:solidFill>
                  <a:schemeClr val="bg1"/>
                </a:solidFill>
              </a:rPr>
              <a:t>le</a:t>
            </a:r>
            <a:r>
              <a:rPr lang="fr-FR" sz="1600" cap="small" dirty="0">
                <a:solidFill>
                  <a:schemeClr val="bg1"/>
                </a:solidFill>
              </a:rPr>
              <a:t> Enseignement de Spécialité</a:t>
            </a:r>
            <a:r>
              <a:rPr lang="fr-FR" sz="1600" dirty="0">
                <a:solidFill>
                  <a:schemeClr val="bg1"/>
                </a:solidFill>
              </a:rPr>
              <a:t>, Éditions BELIN</a:t>
            </a:r>
            <a:r>
              <a:rPr lang="fr-FR" sz="1600" cap="small" dirty="0">
                <a:solidFill>
                  <a:schemeClr val="bg1"/>
                </a:solidFill>
              </a:rPr>
              <a:t> </a:t>
            </a:r>
            <a:r>
              <a:rPr lang="fr-FR" sz="1600" cap="small" dirty="0" err="1">
                <a:solidFill>
                  <a:schemeClr val="bg1"/>
                </a:solidFill>
              </a:rPr>
              <a:t>Education</a:t>
            </a:r>
            <a:r>
              <a:rPr lang="fr-FR" sz="1600" cap="small" dirty="0">
                <a:solidFill>
                  <a:schemeClr val="bg1"/>
                </a:solidFill>
              </a:rPr>
              <a:t> –</a:t>
            </a:r>
            <a:r>
              <a:rPr lang="fr-FR" sz="1400" dirty="0">
                <a:solidFill>
                  <a:schemeClr val="bg1"/>
                </a:solidFill>
              </a:rPr>
              <a:t> 2020</a:t>
            </a:r>
            <a:endParaRPr kumimoji="0" lang="fr-FR" sz="2000" b="0" i="0" u="non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http://zwook.ecolevs.ch/champsec/zwook/annees-60/montages-video/beatlemania/navigation_2_2/image/back-2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5FC491D-C2D8-4254-AA12-A3E73974DA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2240" y="175401"/>
            <a:ext cx="2356284" cy="3141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76923C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  <wetp:taskpane dockstate="right" visibility="0" width="350" row="2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D4A41937-C84F-43CB-B7DD-EE8F931E6C5C}">
  <we:reference id="wa104379279" version="2.1.0.0" store="fr-FR" storeType="OMEX"/>
  <we:alternateReferences>
    <we:reference id="wa104379279" version="2.1.0.0" store="WA104379279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24CEE797-659B-419C-8483-0A25837451B0}">
  <we:reference id="wa200000113" version="1.0.0.0" store="fr-FR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245</Words>
  <Application>Microsoft Office PowerPoint</Application>
  <PresentationFormat>Affichage à l'écran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Matériel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Seconde Enseignement de Physique-Chimie</dc:title>
  <dc:creator>INTERNET</dc:creator>
  <cp:lastModifiedBy>Toph</cp:lastModifiedBy>
  <cp:revision>51</cp:revision>
  <dcterms:created xsi:type="dcterms:W3CDTF">2013-08-26T09:03:39Z</dcterms:created>
  <dcterms:modified xsi:type="dcterms:W3CDTF">2022-09-05T19:55:54Z</dcterms:modified>
</cp:coreProperties>
</file>