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1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554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F4CF29-CF49-4CA6-8E94-30E03F04DE07}" type="datetimeFigureOut">
              <a:rPr lang="fr-FR" smtClean="0"/>
              <a:pPr/>
              <a:t>05/09/2022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19306-5E00-4A6F-AA9D-9DE7ABFB784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19306-5E00-4A6F-AA9D-9DE7ABFB784A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56992"/>
            <a:ext cx="8507288" cy="1181100"/>
          </a:xfrm>
        </p:spPr>
        <p:txBody>
          <a:bodyPr>
            <a:normAutofit fontScale="85000" lnSpcReduction="10000"/>
          </a:bodyPr>
          <a:lstStyle/>
          <a:p>
            <a:pPr eaLnBrk="1" hangingPunct="1"/>
            <a:r>
              <a:rPr lang="fr-FR" dirty="0"/>
              <a:t>Restitution des connaissances (cours ET activités)</a:t>
            </a:r>
          </a:p>
          <a:p>
            <a:pPr eaLnBrk="1" hangingPunct="1"/>
            <a:r>
              <a:rPr lang="fr-FR" dirty="0"/>
              <a:t>Application une relation de la leçon ou vue en activité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3059113" y="1500174"/>
            <a:ext cx="27719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fr-FR" sz="3600" dirty="0">
                <a:solidFill>
                  <a:srgbClr val="FF0000"/>
                </a:solidFill>
              </a:rPr>
              <a:t>Coefficient :</a:t>
            </a:r>
            <a:r>
              <a:rPr lang="fr-FR" sz="3600" dirty="0"/>
              <a:t> 1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0" y="785794"/>
            <a:ext cx="91440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u="sng" dirty="0">
                <a:latin typeface="Calibri" pitchFamily="34" charset="0"/>
              </a:rPr>
              <a:t>Durée :</a:t>
            </a:r>
            <a:r>
              <a:rPr lang="fr-FR" dirty="0">
                <a:latin typeface="Calibri" pitchFamily="34" charset="0"/>
              </a:rPr>
              <a:t> variable</a:t>
            </a:r>
          </a:p>
          <a:p>
            <a:pPr algn="ctr">
              <a:defRPr/>
            </a:pPr>
            <a:r>
              <a:rPr lang="fr-FR" u="sng" dirty="0">
                <a:latin typeface="Calibri" pitchFamily="34" charset="0"/>
              </a:rPr>
              <a:t>Fréquence :</a:t>
            </a:r>
            <a:r>
              <a:rPr lang="fr-FR" dirty="0">
                <a:latin typeface="Calibri" pitchFamily="34" charset="0"/>
              </a:rPr>
              <a:t> très souvent et </a:t>
            </a:r>
            <a:r>
              <a:rPr lang="fr-FR" b="1" dirty="0">
                <a:solidFill>
                  <a:srgbClr val="FF0000"/>
                </a:solidFill>
                <a:latin typeface="Calibri" pitchFamily="34" charset="0"/>
              </a:rPr>
              <a:t>SANS PREAVIS</a:t>
            </a:r>
          </a:p>
        </p:txBody>
      </p:sp>
      <p:grpSp>
        <p:nvGrpSpPr>
          <p:cNvPr id="4" name="Groupe 10"/>
          <p:cNvGrpSpPr/>
          <p:nvPr/>
        </p:nvGrpSpPr>
        <p:grpSpPr>
          <a:xfrm>
            <a:off x="0" y="5452128"/>
            <a:ext cx="9144000" cy="646331"/>
            <a:chOff x="0" y="5452128"/>
            <a:chExt cx="9144000" cy="646331"/>
          </a:xfrm>
        </p:grpSpPr>
        <p:sp>
          <p:nvSpPr>
            <p:cNvPr id="12" name="ZoneTexte 11"/>
            <p:cNvSpPr txBox="1"/>
            <p:nvPr/>
          </p:nvSpPr>
          <p:spPr>
            <a:xfrm>
              <a:off x="0" y="5452128"/>
              <a:ext cx="9144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rgbClr val="FF0000"/>
                  </a:solidFill>
                </a:rPr>
                <a:t>Un(e) élève pris(e) en train de tricher se verra retirer sa copie</a:t>
              </a:r>
            </a:p>
            <a:p>
              <a:pPr algn="ctr"/>
              <a:r>
                <a:rPr lang="fr-FR" b="1" dirty="0">
                  <a:solidFill>
                    <a:srgbClr val="FF0000"/>
                  </a:solidFill>
                </a:rPr>
                <a:t>Un(e) élève pris(e) en train de bavarder avec son (sa) voisin(e) se verra retirer sa copie</a:t>
              </a:r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496" y="5587383"/>
              <a:ext cx="476250" cy="41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632254" y="5587383"/>
              <a:ext cx="476250" cy="41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Titre 1"/>
          <p:cNvSpPr txBox="1">
            <a:spLocks/>
          </p:cNvSpPr>
          <p:nvPr/>
        </p:nvSpPr>
        <p:spPr>
          <a:xfrm>
            <a:off x="0" y="0"/>
            <a:ext cx="9144000" cy="769441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Contrôles de leçon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6" name="Connecteur droit 15"/>
          <p:cNvCxnSpPr/>
          <p:nvPr/>
        </p:nvCxnSpPr>
        <p:spPr>
          <a:xfrm>
            <a:off x="0" y="785794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48888" y="2228671"/>
            <a:ext cx="86435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/>
              <a:t>Les leçons sont contrôlées régulièrement par des contrôles de leçon en début d'heure : quelques questions sur la leçon ou le TP vus lors de la dernière séance. Notés sur 5, 10 ou 20. Le barème sera donné sur l’énoncé.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6601"/>
            <a:ext cx="8686800" cy="1181100"/>
          </a:xfrm>
        </p:spPr>
        <p:txBody>
          <a:bodyPr>
            <a:normAutofit fontScale="77500" lnSpcReduction="20000"/>
          </a:bodyPr>
          <a:lstStyle/>
          <a:p>
            <a:pPr eaLnBrk="1" hangingPunct="1"/>
            <a:r>
              <a:rPr lang="fr-FR" dirty="0"/>
              <a:t>Orthographe (0,5 ou 1 point de présentation) </a:t>
            </a:r>
            <a:r>
              <a:rPr lang="fr-FR" dirty="0">
                <a:sym typeface="Symbol"/>
              </a:rPr>
              <a:t> très rarement</a:t>
            </a:r>
            <a:endParaRPr lang="fr-FR" dirty="0"/>
          </a:p>
          <a:p>
            <a:pPr eaLnBrk="1" hangingPunct="1"/>
            <a:r>
              <a:rPr lang="fr-FR" dirty="0"/>
              <a:t>Résolution d’exercices</a:t>
            </a:r>
          </a:p>
          <a:p>
            <a:pPr eaLnBrk="1" hangingPunct="1"/>
            <a:r>
              <a:rPr lang="fr-FR" dirty="0"/>
              <a:t>…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059113" y="1500174"/>
            <a:ext cx="27719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fr-FR" sz="3600" dirty="0">
                <a:solidFill>
                  <a:srgbClr val="FF0000"/>
                </a:solidFill>
              </a:rPr>
              <a:t>Coefficient :</a:t>
            </a:r>
            <a:r>
              <a:rPr lang="fr-FR" sz="3600" dirty="0"/>
              <a:t> 2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0" y="785794"/>
            <a:ext cx="91440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u="sng" dirty="0">
                <a:latin typeface="Calibri" pitchFamily="34" charset="0"/>
              </a:rPr>
              <a:t>Durée :</a:t>
            </a:r>
            <a:r>
              <a:rPr lang="fr-FR" dirty="0">
                <a:latin typeface="Calibri" pitchFamily="34" charset="0"/>
              </a:rPr>
              <a:t> variable</a:t>
            </a:r>
          </a:p>
          <a:p>
            <a:pPr algn="ctr">
              <a:defRPr/>
            </a:pPr>
            <a:r>
              <a:rPr lang="fr-FR" u="sng" dirty="0">
                <a:latin typeface="Calibri" pitchFamily="34" charset="0"/>
              </a:rPr>
              <a:t>Fréquence :</a:t>
            </a:r>
            <a:r>
              <a:rPr lang="fr-FR" dirty="0">
                <a:latin typeface="Calibri" pitchFamily="34" charset="0"/>
              </a:rPr>
              <a:t> à chaque fin de chapitre ou après deux chapitres (</a:t>
            </a:r>
            <a:r>
              <a:rPr lang="fr-FR">
                <a:latin typeface="Calibri" pitchFamily="34" charset="0"/>
              </a:rPr>
              <a:t>à voir)</a:t>
            </a:r>
            <a:endParaRPr lang="fr-FR" dirty="0">
              <a:latin typeface="Calibri" pitchFamily="34" charset="0"/>
            </a:endParaRPr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0" y="0"/>
            <a:ext cx="9144000" cy="76944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b="1" noProof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Devoirs surveillés (DS)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6" name="Connecteur droit 15"/>
          <p:cNvCxnSpPr/>
          <p:nvPr/>
        </p:nvCxnSpPr>
        <p:spPr>
          <a:xfrm>
            <a:off x="0" y="785794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428596" y="4582869"/>
            <a:ext cx="8358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u="sng" dirty="0"/>
              <a:t>Contenu :</a:t>
            </a:r>
            <a:r>
              <a:rPr lang="fr-FR" dirty="0"/>
              <a:t> questions de cours et plusieurs exercices (certains pourront avoir été faits en classe)</a:t>
            </a:r>
          </a:p>
        </p:txBody>
      </p:sp>
      <p:grpSp>
        <p:nvGrpSpPr>
          <p:cNvPr id="3" name="Groupe 17"/>
          <p:cNvGrpSpPr/>
          <p:nvPr/>
        </p:nvGrpSpPr>
        <p:grpSpPr>
          <a:xfrm>
            <a:off x="-36512" y="6211669"/>
            <a:ext cx="9180512" cy="646331"/>
            <a:chOff x="0" y="5452128"/>
            <a:chExt cx="9144000" cy="646331"/>
          </a:xfrm>
        </p:grpSpPr>
        <p:sp>
          <p:nvSpPr>
            <p:cNvPr id="19" name="ZoneTexte 18"/>
            <p:cNvSpPr txBox="1"/>
            <p:nvPr/>
          </p:nvSpPr>
          <p:spPr>
            <a:xfrm>
              <a:off x="0" y="5452128"/>
              <a:ext cx="9144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rgbClr val="FF0000"/>
                  </a:solidFill>
                </a:rPr>
                <a:t>Un(e) élève pris(e) en train de tricher se verra retirer sa copie</a:t>
              </a:r>
            </a:p>
            <a:p>
              <a:pPr algn="ctr"/>
              <a:r>
                <a:rPr lang="fr-FR" b="1" dirty="0">
                  <a:solidFill>
                    <a:srgbClr val="FF0000"/>
                  </a:solidFill>
                </a:rPr>
                <a:t>Un(e) élève pris(e) en train de bavarder avec son(sa) voisin(e) se verra retirer sa copie</a:t>
              </a:r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1406" y="5587383"/>
              <a:ext cx="476250" cy="41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632395" y="5587383"/>
              <a:ext cx="476250" cy="41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Rectangle 1"/>
          <p:cNvSpPr/>
          <p:nvPr/>
        </p:nvSpPr>
        <p:spPr>
          <a:xfrm>
            <a:off x="228294" y="2204864"/>
            <a:ext cx="86641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/>
              <a:t>A la fin de chaque chapitre a lieu un « gros contrôle ». Vous êtes toujours prévenus minimum une semaine avant. Noté sur 10, 20 ou 40, Le barème sera donné sur l’énoncé.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428596" y="5291916"/>
            <a:ext cx="8358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>
                <a:solidFill>
                  <a:srgbClr val="FF0000"/>
                </a:solidFill>
              </a:rPr>
              <a:t>Absence :</a:t>
            </a:r>
            <a:r>
              <a:rPr lang="fr-FR" b="1" dirty="0">
                <a:solidFill>
                  <a:srgbClr val="FF0000"/>
                </a:solidFill>
              </a:rPr>
              <a:t> le contrôle sera rattrapé dès le retour en cours (ou TP) de Physique Chimie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1" presetClass="entr" presetSubtype="0" repeatCount="indefinite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uiExpand="1" build="p"/>
      <p:bldP spid="17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764572"/>
            <a:ext cx="8229600" cy="4093428"/>
          </a:xfrm>
        </p:spPr>
        <p:txBody>
          <a:bodyPr>
            <a:spAutoFit/>
          </a:bodyPr>
          <a:lstStyle/>
          <a:p>
            <a:pPr eaLnBrk="1" hangingPunct="1"/>
            <a:r>
              <a:rPr lang="fr-FR" sz="2400" dirty="0"/>
              <a:t>Présentation / Rédaction</a:t>
            </a:r>
          </a:p>
          <a:p>
            <a:pPr eaLnBrk="1" hangingPunct="1"/>
            <a:r>
              <a:rPr lang="fr-FR" sz="2400" dirty="0"/>
              <a:t>Rigueur dans la démarche</a:t>
            </a:r>
          </a:p>
          <a:p>
            <a:pPr eaLnBrk="1" hangingPunct="1"/>
            <a:r>
              <a:rPr lang="fr-FR" sz="2400" dirty="0"/>
              <a:t>Exactitude des résultats</a:t>
            </a:r>
          </a:p>
          <a:p>
            <a:pPr eaLnBrk="1" hangingPunct="1"/>
            <a:r>
              <a:rPr lang="fr-FR" sz="2400" dirty="0"/>
              <a:t>Qualité des schémas / dessins</a:t>
            </a:r>
          </a:p>
          <a:p>
            <a:pPr eaLnBrk="1" hangingPunct="1"/>
            <a:r>
              <a:rPr lang="fr-FR" sz="2400" dirty="0"/>
              <a:t>Réponses aux questions</a:t>
            </a:r>
          </a:p>
          <a:p>
            <a:pPr algn="just" eaLnBrk="1" hangingPunct="1"/>
            <a:r>
              <a:rPr lang="fr-FR" sz="2400" dirty="0"/>
              <a:t>Remise dans les temps : soit le jour même, soit une semaine après. </a:t>
            </a:r>
          </a:p>
          <a:p>
            <a:pPr algn="just">
              <a:buFont typeface="Symbol" panose="05050102010706020507" pitchFamily="18" charset="2"/>
              <a:buChar char="®"/>
            </a:pPr>
            <a:r>
              <a:rPr lang="fr-FR" sz="1800" b="1" dirty="0">
                <a:solidFill>
                  <a:srgbClr val="FF0000"/>
                </a:solidFill>
              </a:rPr>
              <a:t>Tout retard sera pénalisé et un compte rendu remis au-delà d’une semaine après la date limite ne sera pas accepté et considéré comme travail non rendu !</a:t>
            </a:r>
          </a:p>
          <a:p>
            <a:pPr algn="just">
              <a:buFont typeface="Symbol" panose="05050102010706020507" pitchFamily="18" charset="2"/>
              <a:buChar char="®"/>
            </a:pPr>
            <a:r>
              <a:rPr lang="fr-FR" sz="1800" b="1" dirty="0">
                <a:solidFill>
                  <a:srgbClr val="FF0000"/>
                </a:solidFill>
              </a:rPr>
              <a:t>Un travail non rendu pourra être sanctionné par un zéro.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3059113" y="1412776"/>
            <a:ext cx="312136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fr-FR" sz="3600" dirty="0">
                <a:solidFill>
                  <a:srgbClr val="FF0000"/>
                </a:solidFill>
              </a:rPr>
              <a:t>Coefficient :</a:t>
            </a:r>
            <a:r>
              <a:rPr lang="fr-FR" sz="3600" dirty="0"/>
              <a:t> 0,5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0" y="785794"/>
            <a:ext cx="91440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u="sng" dirty="0">
                <a:latin typeface="Calibri" pitchFamily="34" charset="0"/>
              </a:rPr>
              <a:t>Durée :</a:t>
            </a:r>
            <a:r>
              <a:rPr lang="fr-FR" dirty="0">
                <a:latin typeface="Calibri" pitchFamily="34" charset="0"/>
              </a:rPr>
              <a:t> 2h</a:t>
            </a:r>
          </a:p>
          <a:p>
            <a:pPr algn="ctr">
              <a:defRPr/>
            </a:pPr>
            <a:r>
              <a:rPr lang="fr-FR" u="sng" dirty="0">
                <a:latin typeface="Calibri" pitchFamily="34" charset="0"/>
              </a:rPr>
              <a:t>Fréquence :</a:t>
            </a:r>
            <a:r>
              <a:rPr lang="fr-FR" dirty="0">
                <a:latin typeface="Calibri" pitchFamily="34" charset="0"/>
              </a:rPr>
              <a:t> alternance (?)</a:t>
            </a:r>
            <a:endParaRPr lang="fr-FR" i="1" dirty="0">
              <a:latin typeface="Calibri" pitchFamily="34" charset="0"/>
            </a:endParaRPr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0" y="0"/>
            <a:ext cx="9144000" cy="76944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Activités expérimentales (TP) notées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4" name="Connecteur droit 13"/>
          <p:cNvCxnSpPr/>
          <p:nvPr/>
        </p:nvCxnSpPr>
        <p:spPr>
          <a:xfrm>
            <a:off x="0" y="785794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228294" y="2120855"/>
            <a:ext cx="86641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/>
              <a:t>Un </a:t>
            </a:r>
            <a:r>
              <a:rPr lang="fr-FR" b="1" dirty="0"/>
              <a:t>compte rendu</a:t>
            </a:r>
            <a:r>
              <a:rPr lang="fr-FR" dirty="0"/>
              <a:t>, sur feuille, peut vous être demandé à la suite d’une activité. Celui-ci sera alors noté sur 5, 10 ou 20.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059113" y="857232"/>
            <a:ext cx="27719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fr-FR" sz="3600" dirty="0">
                <a:solidFill>
                  <a:srgbClr val="FF0000"/>
                </a:solidFill>
              </a:rPr>
              <a:t>Coefficient </a:t>
            </a:r>
            <a:r>
              <a:rPr lang="fr-FR" sz="3600">
                <a:solidFill>
                  <a:srgbClr val="FF0000"/>
                </a:solidFill>
              </a:rPr>
              <a:t>:</a:t>
            </a:r>
            <a:r>
              <a:rPr lang="fr-FR" sz="3600"/>
              <a:t> 1</a:t>
            </a:r>
            <a:endParaRPr lang="fr-FR" sz="36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2571750"/>
            <a:ext cx="8229600" cy="24288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Diction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r-FR" sz="3200" dirty="0"/>
              <a:t>Utilisation du tableau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Contenu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r-FR" sz="3200" dirty="0"/>
              <a:t>Réponses aux questions (s’il y a lieu)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0" y="0"/>
            <a:ext cx="9144000" cy="76944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Exposés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0" y="785794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 rot="2162961">
            <a:off x="7100858" y="1337120"/>
            <a:ext cx="203074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Facultatif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416</Words>
  <Application>Microsoft Office PowerPoint</Application>
  <PresentationFormat>Affichage à l'écran (4:3)</PresentationFormat>
  <Paragraphs>42</Paragraphs>
  <Slides>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Symbol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INTERNET</dc:creator>
  <cp:lastModifiedBy>Toph</cp:lastModifiedBy>
  <cp:revision>33</cp:revision>
  <dcterms:created xsi:type="dcterms:W3CDTF">2013-09-01T09:45:10Z</dcterms:created>
  <dcterms:modified xsi:type="dcterms:W3CDTF">2022-09-05T19:58:01Z</dcterms:modified>
</cp:coreProperties>
</file>