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0" r:id="rId3"/>
    <p:sldId id="261" r:id="rId4"/>
    <p:sldId id="262" r:id="rId5"/>
    <p:sldId id="256" r:id="rId6"/>
    <p:sldId id="257" r:id="rId7"/>
    <p:sldId id="258" r:id="rId8"/>
    <p:sldId id="259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9" d="100"/>
          <a:sy n="159" d="100"/>
        </p:scale>
        <p:origin x="185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07/09/2021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07/09/2021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07/09/2021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07/09/2021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07/09/2021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07/09/2021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07/09/2021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07/09/2021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07/09/2021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07/09/2021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07/09/2021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07/09/2021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11.png"/><Relationship Id="rId7" Type="http://schemas.openxmlformats.org/officeDocument/2006/relationships/oleObject" Target="../embeddings/oleObject3.bin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xpérience du jet d'eau">
            <a:hlinkClick r:id="" action="ppaction://media"/>
            <a:extLst>
              <a:ext uri="{FF2B5EF4-FFF2-40B4-BE49-F238E27FC236}">
                <a16:creationId xmlns:a16="http://schemas.microsoft.com/office/drawing/2014/main" id="{7534C89F-06D0-4DCB-B0F3-9024B7E984E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859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1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C1CA06-47CB-4FF7-86FC-72A1102A8344}"/>
              </a:ext>
            </a:extLst>
          </p:cNvPr>
          <p:cNvSpPr/>
          <p:nvPr/>
        </p:nvSpPr>
        <p:spPr>
          <a:xfrm>
            <a:off x="611560" y="692704"/>
            <a:ext cx="726051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  <a:buSzPct val="70000"/>
              <a:buFont typeface="Wingdings" pitchFamily="2" charset="2"/>
              <a:buChar char="q"/>
            </a:pPr>
            <a:r>
              <a:rPr lang="fr-FR" b="1" dirty="0">
                <a:solidFill>
                  <a:srgbClr val="FF0000"/>
                </a:solidFill>
              </a:rPr>
              <a:t>  Diluer</a:t>
            </a:r>
            <a:r>
              <a:rPr lang="fr-FR" dirty="0">
                <a:solidFill>
                  <a:srgbClr val="FF0000"/>
                </a:solidFill>
              </a:rPr>
              <a:t> une solution, c’est diminuer sa concentration en ajoutant de l’eau.</a:t>
            </a:r>
          </a:p>
          <a:p>
            <a:endParaRPr lang="fr-FR" sz="800" dirty="0">
              <a:solidFill>
                <a:srgbClr val="FF0000"/>
              </a:solidFill>
            </a:endParaRPr>
          </a:p>
          <a:p>
            <a:pPr>
              <a:buSzPct val="70000"/>
              <a:buFont typeface="Wingdings" pitchFamily="2" charset="2"/>
              <a:buChar char="q"/>
            </a:pPr>
            <a:r>
              <a:rPr lang="fr-FR" dirty="0"/>
              <a:t>  </a:t>
            </a:r>
            <a:r>
              <a:rPr lang="fr-FR" dirty="0">
                <a:solidFill>
                  <a:srgbClr val="FF0000"/>
                </a:solidFill>
              </a:rPr>
              <a:t>Facteur de dilution </a:t>
            </a:r>
            <a:r>
              <a:rPr lang="fr-FR" i="1" dirty="0" err="1">
                <a:solidFill>
                  <a:srgbClr val="FF0000"/>
                </a:solidFill>
              </a:rPr>
              <a:t>f</a:t>
            </a:r>
            <a:r>
              <a:rPr lang="fr-FR" baseline="-25000" dirty="0" err="1">
                <a:solidFill>
                  <a:srgbClr val="FF0000"/>
                </a:solidFill>
              </a:rPr>
              <a:t>d</a:t>
            </a:r>
            <a:r>
              <a:rPr lang="fr-FR" dirty="0">
                <a:solidFill>
                  <a:srgbClr val="FF0000"/>
                </a:solidFill>
              </a:rPr>
              <a:t>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1">
                <a:extLst>
                  <a:ext uri="{FF2B5EF4-FFF2-40B4-BE49-F238E27FC236}">
                    <a16:creationId xmlns:a16="http://schemas.microsoft.com/office/drawing/2014/main" id="{B1BE9192-3D72-49BC-8F36-0F305E34B736}"/>
                  </a:ext>
                </a:extLst>
              </p:cNvPr>
              <p:cNvSpPr txBox="1"/>
              <p:nvPr/>
            </p:nvSpPr>
            <p:spPr bwMode="auto">
              <a:xfrm>
                <a:off x="3635895" y="1677678"/>
                <a:ext cx="2311467" cy="69371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  <m:r>
                        <a:rPr lang="fr-F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è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fille</m:t>
                              </m:r>
                            </m:sub>
                          </m:sSub>
                        </m:den>
                      </m:f>
                      <m:r>
                        <a:rPr lang="fr-F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fille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è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" name="Object 1">
                <a:extLst>
                  <a:ext uri="{FF2B5EF4-FFF2-40B4-BE49-F238E27FC236}">
                    <a16:creationId xmlns:a16="http://schemas.microsoft.com/office/drawing/2014/main" id="{B1BE9192-3D72-49BC-8F36-0F305E34B7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35895" y="1677678"/>
                <a:ext cx="2311467" cy="6937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958A7796-2439-4451-82DA-E0A6A8898B76}"/>
              </a:ext>
            </a:extLst>
          </p:cNvPr>
          <p:cNvSpPr/>
          <p:nvPr/>
        </p:nvSpPr>
        <p:spPr>
          <a:xfrm>
            <a:off x="3635896" y="3112520"/>
            <a:ext cx="48245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Lors d’une dilution, la quantité de matière de l’espèce chimique contenue dans le volume </a:t>
            </a:r>
            <a:r>
              <a:rPr lang="fr-FR" dirty="0" err="1"/>
              <a:t>V</a:t>
            </a:r>
            <a:r>
              <a:rPr lang="fr-FR" baseline="-25000" dirty="0" err="1"/>
              <a:t>mère</a:t>
            </a:r>
            <a:r>
              <a:rPr lang="fr-FR" dirty="0"/>
              <a:t> de l’échantillon de solution-mère prélevée se retrouve intégralement dans le volume </a:t>
            </a:r>
            <a:r>
              <a:rPr lang="fr-FR" dirty="0" err="1"/>
              <a:t>V</a:t>
            </a:r>
            <a:r>
              <a:rPr lang="fr-FR" baseline="-25000" dirty="0" err="1"/>
              <a:t>fille</a:t>
            </a:r>
            <a:r>
              <a:rPr lang="fr-FR" dirty="0"/>
              <a:t> de la solution fille préparée :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5C6A600A-EE03-4221-9999-BF5E292D7A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8170" y="4571844"/>
            <a:ext cx="3939989" cy="7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</a:t>
            </a:r>
            <a:r>
              <a:rPr kumimoji="0" lang="fr-FR" sz="2000" b="1" i="0" u="none" strike="noStrike" cap="none" normalizeH="0" baseline="-30000" dirty="0" err="1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solution</a:t>
            </a:r>
            <a:r>
              <a:rPr kumimoji="0" lang="fr-FR" sz="2000" b="1" i="0" u="none" strike="noStrike" cap="none" normalizeH="0" baseline="-3000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-mère prélevée</a:t>
            </a:r>
            <a:r>
              <a:rPr kumimoji="0" lang="fr-FR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= </a:t>
            </a:r>
            <a:r>
              <a:rPr kumimoji="0" lang="fr-FR" sz="20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</a:t>
            </a:r>
            <a:r>
              <a:rPr kumimoji="0" lang="fr-FR" sz="2000" b="1" i="0" u="none" strike="noStrike" cap="none" normalizeH="0" baseline="-30000" dirty="0" err="1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solution</a:t>
            </a:r>
            <a:r>
              <a:rPr kumimoji="0" lang="fr-FR" sz="2000" b="1" i="0" u="none" strike="noStrike" cap="none" normalizeH="0" baseline="-3000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-fille préparée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050" b="1" i="0" u="none" strike="noStrike" cap="none" normalizeH="0" baseline="-30000" dirty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400" dirty="0">
                <a:latin typeface="Calibri" pitchFamily="34" charset="0"/>
                <a:cs typeface="Times New Roman" pitchFamily="18" charset="0"/>
              </a:rPr>
              <a:t>(conservation de la quantité de matière)</a:t>
            </a:r>
            <a:endParaRPr kumimoji="0" lang="fr-FR" i="0" u="none" strike="noStrike" cap="none" normalizeH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F75CEB-0650-4D31-AC77-99998D5694BB}"/>
              </a:ext>
            </a:extLst>
          </p:cNvPr>
          <p:cNvSpPr/>
          <p:nvPr/>
        </p:nvSpPr>
        <p:spPr>
          <a:xfrm>
            <a:off x="251520" y="2483612"/>
            <a:ext cx="1013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Principe </a:t>
            </a:r>
            <a:endParaRPr lang="fr-FR" u="sng" dirty="0"/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69D8B12D-157D-420B-9159-639B4085A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5" y="2961280"/>
            <a:ext cx="2401263" cy="298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A371041-9DB8-4FF7-A2C7-48B48303692C}"/>
              </a:ext>
            </a:extLst>
          </p:cNvPr>
          <p:cNvSpPr txBox="1"/>
          <p:nvPr/>
        </p:nvSpPr>
        <p:spPr>
          <a:xfrm>
            <a:off x="4742871" y="5445224"/>
            <a:ext cx="26105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i="1" dirty="0" err="1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c</a:t>
            </a:r>
            <a:r>
              <a:rPr lang="fr-FR" sz="1800" b="1" baseline="-25000" dirty="0" err="1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mère</a:t>
            </a:r>
            <a:r>
              <a:rPr lang="fr-FR" sz="1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fr-FR" sz="1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fr-FR" sz="1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V</a:t>
            </a:r>
            <a:r>
              <a:rPr lang="fr-FR" sz="1800" b="1" baseline="-25000" dirty="0" err="1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mère</a:t>
            </a:r>
            <a:r>
              <a:rPr lang="fr-FR" sz="1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 = </a:t>
            </a:r>
            <a:r>
              <a:rPr lang="fr-FR" sz="1800" b="1" i="1" dirty="0" err="1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c</a:t>
            </a:r>
            <a:r>
              <a:rPr lang="fr-FR" sz="1800" b="1" baseline="-25000" dirty="0" err="1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fille</a:t>
            </a:r>
            <a:r>
              <a:rPr lang="fr-FR" sz="1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fr-FR" sz="1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fr-FR" sz="1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V</a:t>
            </a:r>
            <a:r>
              <a:rPr lang="fr-FR" sz="1800" b="1" baseline="-25000" dirty="0" err="1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fille</a:t>
            </a:r>
            <a:endParaRPr lang="fr-FR" dirty="0"/>
          </a:p>
        </p:txBody>
      </p:sp>
      <p:sp>
        <p:nvSpPr>
          <p:cNvPr id="14" name="Text Box 2">
            <a:extLst>
              <a:ext uri="{FF2B5EF4-FFF2-40B4-BE49-F238E27FC236}">
                <a16:creationId xmlns:a16="http://schemas.microsoft.com/office/drawing/2014/main" id="{666538D8-B7E2-4890-A203-05ACC3548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7862" y="5964661"/>
            <a:ext cx="2159000" cy="441325"/>
          </a:xfrm>
          <a:prstGeom prst="rect">
            <a:avLst/>
          </a:prstGeom>
          <a:solidFill>
            <a:srgbClr val="FFFFFF"/>
          </a:solidFill>
          <a:ln w="9525">
            <a:solidFill>
              <a:srgbClr val="E36C0A"/>
            </a:solidFill>
            <a:prstDash val="dash"/>
            <a:miter lim="800000"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Les concentrations sont exprimées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en mol.L</a:t>
            </a:r>
            <a:r>
              <a:rPr kumimoji="0" lang="fr-FR" altLang="fr-FR" sz="1100" b="0" i="0" u="none" strike="noStrike" cap="none" normalizeH="0" baseline="3000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-1</a:t>
            </a: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et les volumes en L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9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13" grpId="0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79A83A6-B52B-4514-A172-005DFAA556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7582"/>
            <a:ext cx="9144000" cy="340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973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26BD602-69CA-44A6-A7F6-A0D8BD4B7A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2291"/>
          <a:stretch/>
        </p:blipFill>
        <p:spPr>
          <a:xfrm>
            <a:off x="64293" y="188640"/>
            <a:ext cx="9015414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127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 4"/>
          <p:cNvGraphicFramePr>
            <a:graphicFrameLocks noChangeAspect="1"/>
          </p:cNvGraphicFramePr>
          <p:nvPr/>
        </p:nvGraphicFramePr>
        <p:xfrm>
          <a:off x="1968500" y="1126158"/>
          <a:ext cx="5200650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30040" imgH="241200" progId="Equation.DSMT4">
                  <p:embed/>
                </p:oleObj>
              </mc:Choice>
              <mc:Fallback>
                <p:oleObj name="Equation" r:id="rId2" imgW="1130040" imgH="2412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8500" y="1126158"/>
                        <a:ext cx="5200650" cy="1111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323528" y="332656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Le </a:t>
            </a:r>
            <a:r>
              <a:rPr lang="fr-FR" b="1" dirty="0">
                <a:solidFill>
                  <a:srgbClr val="FF0000"/>
                </a:solidFill>
              </a:rPr>
              <a:t>pH</a:t>
            </a:r>
            <a:r>
              <a:rPr lang="fr-FR" dirty="0">
                <a:solidFill>
                  <a:srgbClr val="FF0000"/>
                </a:solidFill>
              </a:rPr>
              <a:t> (ou </a:t>
            </a:r>
            <a:r>
              <a:rPr lang="fr-FR" b="1" dirty="0">
                <a:solidFill>
                  <a:srgbClr val="FF0000"/>
                </a:solidFill>
              </a:rPr>
              <a:t>potentiel hydrogène</a:t>
            </a:r>
            <a:r>
              <a:rPr lang="fr-FR" dirty="0">
                <a:solidFill>
                  <a:srgbClr val="FF0000"/>
                </a:solidFill>
              </a:rPr>
              <a:t>) d’une solution aqueuse est une grandeur sans dimension (</a:t>
            </a:r>
            <a:r>
              <a:rPr lang="fr-FR" dirty="0">
                <a:solidFill>
                  <a:srgbClr val="FF0000"/>
                </a:solidFill>
                <a:sym typeface="Symbol"/>
              </a:rPr>
              <a:t> </a:t>
            </a:r>
            <a:r>
              <a:rPr lang="fr-FR" dirty="0">
                <a:solidFill>
                  <a:srgbClr val="FF0000"/>
                </a:solidFill>
              </a:rPr>
              <a:t>sans unité) définie par 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t 6"/>
              <p:cNvSpPr txBox="1"/>
              <p:nvPr/>
            </p:nvSpPr>
            <p:spPr bwMode="auto">
              <a:xfrm>
                <a:off x="1692275" y="2351088"/>
                <a:ext cx="5872163" cy="714375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sSub>
                        <m:sSub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p>
                          <m: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]=</m:t>
                      </m:r>
                      <m:r>
                        <m:rPr>
                          <m:nor/>
                        </m:rPr>
                        <a:rPr lang="fr-FR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concentration</m:t>
                      </m:r>
                      <m:r>
                        <m:rPr>
                          <m:nor/>
                        </m:rPr>
                        <a:rPr lang="fr-FR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fr-FR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molaire</m:t>
                      </m:r>
                      <m:r>
                        <m:rPr>
                          <m:nor/>
                        </m:rPr>
                        <a:rPr lang="fr-FR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fr-FR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en</m:t>
                      </m:r>
                      <m:r>
                        <m:rPr>
                          <m:nor/>
                        </m:rPr>
                        <a:rPr lang="fr-FR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fr-FR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ions</m:t>
                      </m:r>
                      <m:r>
                        <m:rPr>
                          <m:nor/>
                        </m:rPr>
                        <a:rPr lang="fr-FR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fr-FR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oxonium</m:t>
                      </m:r>
                      <m:r>
                        <m:rPr>
                          <m:nor/>
                        </m:rPr>
                        <a:rPr lang="fr-FR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en</m:t>
                      </m:r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mol</m:t>
                      </m:r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sSup>
                        <m:sSup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</m:e>
                        <m:sup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  <m:oMath xmlns:m="http://schemas.openxmlformats.org/officeDocument/2006/math">
                      <m:func>
                        <m:func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  <m:r>
                        <m:rPr>
                          <m:nor/>
                        </m:rPr>
                        <a:rPr lang="fr-FR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fonction</m:t>
                      </m:r>
                      <m:r>
                        <m:rPr>
                          <m:nor/>
                        </m:rPr>
                        <a:rPr lang="fr-FR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fr-FR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math</m:t>
                      </m:r>
                      <m:r>
                        <m:rPr>
                          <m:nor/>
                        </m:rPr>
                        <a:rPr lang="fr-FR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é</m:t>
                      </m:r>
                      <m:r>
                        <m:rPr>
                          <m:nor/>
                        </m:rPr>
                        <a:rPr lang="fr-FR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matique</m:t>
                      </m:r>
                      <m:r>
                        <m:rPr>
                          <m:nor/>
                        </m:rPr>
                        <a:rPr lang="fr-FR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≪</m:t>
                      </m:r>
                      <m:r>
                        <m:rPr>
                          <m:nor/>
                        </m:rPr>
                        <a:rPr lang="fr-FR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logarithme</m:t>
                      </m:r>
                      <m:r>
                        <m:rPr>
                          <m:nor/>
                        </m:rPr>
                        <a:rPr lang="fr-FR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fr-FR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d</m:t>
                      </m:r>
                      <m:r>
                        <m:rPr>
                          <m:nor/>
                        </m:rPr>
                        <a:rPr lang="fr-FR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é</m:t>
                      </m:r>
                      <m:r>
                        <m:rPr>
                          <m:nor/>
                        </m:rPr>
                        <a:rPr lang="fr-FR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cimal</m:t>
                      </m:r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≫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" name="Objet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92275" y="2351088"/>
                <a:ext cx="5872163" cy="7143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2410619" y="4119538"/>
          <a:ext cx="4322762" cy="1109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39600" imgH="241200" progId="Equation.DSMT4">
                  <p:embed/>
                </p:oleObj>
              </mc:Choice>
              <mc:Fallback>
                <p:oleObj name="Equation" r:id="rId5" imgW="939600" imgH="2412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0619" y="4119538"/>
                        <a:ext cx="4322762" cy="1109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323528" y="3358733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La mesure du pH permet de calculer la concentration molaire (</a:t>
            </a:r>
            <a:r>
              <a:rPr lang="fr-FR" b="1" dirty="0"/>
              <a:t>exprimée en </a:t>
            </a:r>
            <a:r>
              <a:rPr lang="fr-FR" b="1" dirty="0" err="1"/>
              <a:t>mol.L</a:t>
            </a:r>
            <a:r>
              <a:rPr lang="fr-FR" b="1" baseline="30000" dirty="0"/>
              <a:t>–1</a:t>
            </a:r>
            <a:r>
              <a:rPr lang="fr-FR" dirty="0"/>
              <a:t>) en ions oxonium de la solution aqueuse par la relation :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02322" y="5229200"/>
            <a:ext cx="37393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/>
              <a:t>([H</a:t>
            </a:r>
            <a:r>
              <a:rPr lang="fr-FR" sz="2000" baseline="-25000" dirty="0"/>
              <a:t>3</a:t>
            </a:r>
            <a:r>
              <a:rPr lang="fr-FR" sz="2000" dirty="0"/>
              <a:t>O</a:t>
            </a:r>
            <a:r>
              <a:rPr lang="fr-FR" sz="2000" baseline="30000" dirty="0"/>
              <a:t>+</a:t>
            </a:r>
            <a:r>
              <a:rPr lang="fr-FR" sz="2000" dirty="0"/>
              <a:t>] s’exprime alors en </a:t>
            </a:r>
            <a:r>
              <a:rPr lang="fr-FR" sz="2000" dirty="0" err="1"/>
              <a:t>mol.L</a:t>
            </a:r>
            <a:r>
              <a:rPr lang="fr-FR" sz="2000" baseline="30000" dirty="0"/>
              <a:t>–1</a:t>
            </a:r>
            <a:r>
              <a:rPr lang="fr-FR" sz="2000" dirty="0"/>
              <a:t>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467144" y="260648"/>
            <a:ext cx="6209713" cy="7078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Fill>
                  <a:solidFill>
                    <a:srgbClr val="FF0000"/>
                  </a:solidFill>
                </a:uFill>
              </a:rPr>
              <a:t>Le tableau d’avancement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23528" y="1124744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On a l’habitude d’étudier le déroulement d’une transformation chimique en étudiant son avancement à l’aide d’un outil, un tableau appelé </a:t>
            </a:r>
            <a:r>
              <a:rPr lang="fr-FR" b="1" dirty="0"/>
              <a:t>tableau d’avancement</a:t>
            </a:r>
            <a:r>
              <a:rPr lang="fr-FR" dirty="0"/>
              <a:t> (ou tableau d’évolution) :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760" y="2188602"/>
            <a:ext cx="8892480" cy="193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323528" y="4276834"/>
            <a:ext cx="23632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Propriétés du tableau :</a:t>
            </a:r>
            <a:endParaRPr lang="fr-FR" dirty="0"/>
          </a:p>
        </p:txBody>
      </p:sp>
      <p:sp>
        <p:nvSpPr>
          <p:cNvPr id="15" name="Rectangle 14"/>
          <p:cNvSpPr/>
          <p:nvPr/>
        </p:nvSpPr>
        <p:spPr>
          <a:xfrm>
            <a:off x="611560" y="4780890"/>
            <a:ext cx="813690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fr-FR" dirty="0"/>
              <a:t>  Lorsque les réactifs sont mis dans des proportions stœchiométriques, ils disparaissent totalement à la fin de la réaction ;</a:t>
            </a:r>
          </a:p>
          <a:p>
            <a:endParaRPr lang="fr-FR" sz="800" dirty="0"/>
          </a:p>
          <a:p>
            <a:pPr algn="just">
              <a:buFont typeface="Wingdings" pitchFamily="2" charset="2"/>
              <a:buChar char="§"/>
            </a:pPr>
            <a:r>
              <a:rPr lang="fr-FR" dirty="0"/>
              <a:t> Lorsque l’un des réactifs est mis en défaut et qu’il disparaît totalement au cours de la transformation chimique, on l’appelle </a:t>
            </a:r>
            <a:r>
              <a:rPr lang="fr-FR" b="1" dirty="0">
                <a:solidFill>
                  <a:srgbClr val="FF0000"/>
                </a:solidFill>
              </a:rPr>
              <a:t>réactif limitant</a:t>
            </a:r>
            <a:r>
              <a:rPr lang="fr-FR" dirty="0"/>
              <a:t>. </a:t>
            </a:r>
            <a:r>
              <a:rPr lang="fr-FR" u="sng" dirty="0"/>
              <a:t>C’est lui qui fait cesser la réaction chimique.</a:t>
            </a:r>
            <a:endParaRPr lang="fr-FR" dirty="0"/>
          </a:p>
        </p:txBody>
      </p:sp>
      <p:cxnSp>
        <p:nvCxnSpPr>
          <p:cNvPr id="17" name="Connecteur droit avec flèche 16"/>
          <p:cNvCxnSpPr/>
          <p:nvPr/>
        </p:nvCxnSpPr>
        <p:spPr>
          <a:xfrm>
            <a:off x="3783806" y="2775679"/>
            <a:ext cx="378619" cy="87153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>
            <a:off x="3779912" y="2764666"/>
            <a:ext cx="265832" cy="113258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>
          <a:xfrm>
            <a:off x="5279231" y="2749485"/>
            <a:ext cx="273844" cy="873919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>
            <a:off x="5281613" y="2754248"/>
            <a:ext cx="176212" cy="1092994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50" decel="100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50" decel="100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809" y="188640"/>
            <a:ext cx="8792382" cy="2681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323528" y="3862789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L’avancement maximal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b="1" i="1" baseline="-25000" dirty="0" err="1">
                <a:solidFill>
                  <a:srgbClr val="FF0000"/>
                </a:solidFill>
              </a:rPr>
              <a:t>max</a:t>
            </a:r>
            <a:r>
              <a:rPr lang="fr-FR" dirty="0">
                <a:solidFill>
                  <a:srgbClr val="FF0000"/>
                </a:solidFill>
              </a:rPr>
              <a:t> de la réaction est </a:t>
            </a:r>
            <a:r>
              <a:rPr lang="fr-FR" b="1" u="sng" dirty="0">
                <a:solidFill>
                  <a:srgbClr val="FF0000"/>
                </a:solidFill>
              </a:rPr>
              <a:t>la plus petite valeur de</a:t>
            </a:r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i="1" dirty="0">
                <a:solidFill>
                  <a:srgbClr val="FF0000"/>
                </a:solidFill>
              </a:rPr>
              <a:t> </a:t>
            </a:r>
            <a:r>
              <a:rPr lang="fr-FR" dirty="0">
                <a:solidFill>
                  <a:srgbClr val="FF0000"/>
                </a:solidFill>
              </a:rPr>
              <a:t>pour laquelle la quantité de matière de l’un des réactifs devient nulle.</a:t>
            </a:r>
          </a:p>
        </p:txBody>
      </p:sp>
      <p:cxnSp>
        <p:nvCxnSpPr>
          <p:cNvPr id="10" name="Connecteur droit avec flèche 9"/>
          <p:cNvCxnSpPr/>
          <p:nvPr/>
        </p:nvCxnSpPr>
        <p:spPr>
          <a:xfrm>
            <a:off x="3491345" y="789709"/>
            <a:ext cx="423950" cy="123028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3493294" y="795338"/>
            <a:ext cx="330561" cy="1731731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>
            <a:off x="4571999" y="814647"/>
            <a:ext cx="1039092" cy="118872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>
            <a:off x="4579144" y="823913"/>
            <a:ext cx="948819" cy="1661592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251520" y="3140968"/>
            <a:ext cx="3358548" cy="461665"/>
          </a:xfrm>
          <a:prstGeom prst="rect">
            <a:avLst/>
          </a:prstGeom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fr-FR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uFill>
                  <a:solidFill>
                    <a:srgbClr val="FF0000"/>
                  </a:solidFill>
                </a:uFill>
              </a:rPr>
              <a:t>Avancement maximal</a:t>
            </a:r>
            <a:endParaRPr lang="fr-FR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645" y="4701344"/>
            <a:ext cx="8716711" cy="1896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7544" y="332656"/>
            <a:ext cx="52756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/>
              <a:t>L’avancement maximal</a:t>
            </a:r>
            <a:r>
              <a:rPr lang="fr-FR" dirty="0"/>
              <a:t> </a:t>
            </a:r>
            <a:r>
              <a:rPr lang="fr-FR" b="1" i="1" dirty="0" err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b="1" i="1" baseline="-25000" dirty="0" err="1"/>
              <a:t>max</a:t>
            </a:r>
            <a:r>
              <a:rPr lang="fr-FR" dirty="0"/>
              <a:t> de la réaction est tel que :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962293" y="1068665"/>
            <a:ext cx="1002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ET / OU</a:t>
            </a:r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2" cstate="print"/>
          <a:srcRect b="4695"/>
          <a:stretch>
            <a:fillRect/>
          </a:stretch>
        </p:blipFill>
        <p:spPr bwMode="auto">
          <a:xfrm>
            <a:off x="323528" y="3429000"/>
            <a:ext cx="839476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251520" y="4330258"/>
            <a:ext cx="8532440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3" pitchFamily="18" charset="2"/>
              <a:buChar char="ª"/>
              <a:tabLst/>
            </a:pP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Les quantités de matière initiales des réactifs étaient dans les mêmes proportions que les nombres stœchiométriques 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dirty="0"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 3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3" pitchFamily="18" charset="2"/>
              <a:buChar char="ª"/>
              <a:tabLst/>
            </a:pP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Les quantités de matière respectent la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  <a:sym typeface="Wingdings 3" pitchFamily="18" charset="2"/>
              </a:rPr>
              <a:t> stœchiométrie de la réaction.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Calibri" pitchFamily="34" charset="0"/>
              <a:sym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  <a:sym typeface="Symbol" pitchFamily="18" charset="2"/>
              </a:rPr>
              <a:t>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A la fin de la transformation chimique, </a:t>
            </a:r>
            <a:r>
              <a:rPr kumimoji="0" lang="fr-FR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  <a:sym typeface="Symbol" pitchFamily="18" charset="2"/>
              </a:rPr>
              <a:t>les réactifs ont totalement disparu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  <a:sym typeface="Symbol" pitchFamily="18" charset="2"/>
              </a:rPr>
              <a:t> et l’état final n’est constitué que des produits de la réaction.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endParaRPr kumimoji="0" 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Calibri" pitchFamily="34" charset="0"/>
              <a:sym typeface="Symbol" pitchFamily="18" charset="2"/>
            </a:endParaRPr>
          </a:p>
        </p:txBody>
      </p:sp>
      <p:pic>
        <p:nvPicPr>
          <p:cNvPr id="3687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772818"/>
            <a:ext cx="5529048" cy="655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636916"/>
            <a:ext cx="5529048" cy="631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908720"/>
            <a:ext cx="3527199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056" y="908720"/>
            <a:ext cx="3777977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45057" name="Object 1"/>
          <p:cNvGraphicFramePr>
            <a:graphicFrameLocks noChangeAspect="1"/>
          </p:cNvGraphicFramePr>
          <p:nvPr/>
        </p:nvGraphicFramePr>
        <p:xfrm>
          <a:off x="3923928" y="4941168"/>
          <a:ext cx="1051317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98197" imgH="431613" progId="Equation.DSMT4">
                  <p:embed/>
                </p:oleObj>
              </mc:Choice>
              <mc:Fallback>
                <p:oleObj name="Equation" r:id="rId7" imgW="698197" imgH="431613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4941168"/>
                        <a:ext cx="1051317" cy="6480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36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5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368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368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6869" grpId="0" build="p"/>
    </p:bld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369</Words>
  <Application>Microsoft Office PowerPoint</Application>
  <PresentationFormat>Affichage à l'écran (4:3)</PresentationFormat>
  <Paragraphs>34</Paragraphs>
  <Slides>8</Slides>
  <Notes>0</Notes>
  <HiddenSlides>0</HiddenSlides>
  <MMClips>1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6" baseType="lpstr">
      <vt:lpstr>Arial</vt:lpstr>
      <vt:lpstr>Calibri</vt:lpstr>
      <vt:lpstr>Cambria Math</vt:lpstr>
      <vt:lpstr>Times New Roman</vt:lpstr>
      <vt:lpstr>Wingdings</vt:lpstr>
      <vt:lpstr>Wingdings 3</vt:lpstr>
      <vt:lpstr>Thème Office</vt:lpstr>
      <vt:lpstr>Equation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Toph</dc:creator>
  <cp:lastModifiedBy>Toph</cp:lastModifiedBy>
  <cp:revision>9</cp:revision>
  <dcterms:created xsi:type="dcterms:W3CDTF">2019-09-05T18:50:15Z</dcterms:created>
  <dcterms:modified xsi:type="dcterms:W3CDTF">2021-09-07T15:21:08Z</dcterms:modified>
</cp:coreProperties>
</file>