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9" d="100"/>
          <a:sy n="159" d="100"/>
        </p:scale>
        <p:origin x="185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06/09/2021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Dissolution d’un composé ionique dans l’eau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Expérience du jet d’eau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xpérience du jet d'eau">
            <a:hlinkClick r:id="" action="ppaction://media"/>
            <a:extLst>
              <a:ext uri="{FF2B5EF4-FFF2-40B4-BE49-F238E27FC236}">
                <a16:creationId xmlns:a16="http://schemas.microsoft.com/office/drawing/2014/main" id="{F3395119-A72F-4DA2-98D6-04E08F520D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88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Cas particulier de </a:t>
            </a:r>
            <a:r>
              <a:rPr lang="fr-FR" b="1" dirty="0"/>
              <a:t>l’ion hydrogène</a:t>
            </a:r>
            <a:r>
              <a:rPr lang="fr-FR" dirty="0"/>
              <a:t> (</a:t>
            </a:r>
            <a:r>
              <a:rPr lang="fr-FR" b="1" dirty="0"/>
              <a:t>H</a:t>
            </a:r>
            <a:r>
              <a:rPr lang="fr-FR" b="1" baseline="30000" dirty="0"/>
              <a:t>+</a:t>
            </a:r>
            <a:r>
              <a:rPr lang="fr-FR" dirty="0"/>
              <a:t>) </a:t>
            </a:r>
            <a:br>
              <a:rPr lang="fr-FR" dirty="0"/>
            </a:br>
            <a:r>
              <a:rPr lang="fr-FR" sz="3600" dirty="0"/>
              <a:t>(dissolution du gaz HCℓ)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251520" y="386104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Le proton H</a:t>
            </a:r>
            <a:r>
              <a:rPr lang="fr-FR" baseline="30000" dirty="0"/>
              <a:t>+</a:t>
            </a:r>
            <a:r>
              <a:rPr lang="fr-FR" dirty="0"/>
              <a:t> (ou ion hydrogène) s'associe avec une molécule d'eau par une véritable liaison pour former l'ion </a:t>
            </a:r>
            <a:r>
              <a:rPr lang="fr-FR" b="1" dirty="0"/>
              <a:t>oxonium H</a:t>
            </a:r>
            <a:r>
              <a:rPr lang="fr-FR" b="1" baseline="-25000" dirty="0"/>
              <a:t>3</a:t>
            </a:r>
            <a:r>
              <a:rPr lang="fr-FR" b="1" dirty="0"/>
              <a:t>O</a:t>
            </a:r>
            <a:r>
              <a:rPr lang="fr-FR" b="1" baseline="30000" dirty="0"/>
              <a:t>+</a:t>
            </a:r>
            <a:r>
              <a:rPr lang="fr-FR" dirty="0"/>
              <a:t> :</a:t>
            </a:r>
          </a:p>
        </p:txBody>
      </p:sp>
      <p:sp>
        <p:nvSpPr>
          <p:cNvPr id="5" name="Rectangle 4"/>
          <p:cNvSpPr/>
          <p:nvPr/>
        </p:nvSpPr>
        <p:spPr>
          <a:xfrm>
            <a:off x="3803544" y="4581128"/>
            <a:ext cx="22806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/>
              <a:t>HCℓ</a:t>
            </a:r>
            <a:r>
              <a:rPr lang="fr-FR" sz="2000" baseline="-25000" dirty="0"/>
              <a:t> (g)</a:t>
            </a:r>
            <a:r>
              <a:rPr lang="fr-FR" sz="2000" dirty="0"/>
              <a:t> </a:t>
            </a:r>
            <a:r>
              <a:rPr lang="fr-FR" sz="2000" dirty="0">
                <a:sym typeface="Symbol"/>
              </a:rPr>
              <a:t></a:t>
            </a:r>
            <a:r>
              <a:rPr lang="fr-FR" sz="2000" dirty="0"/>
              <a:t> H</a:t>
            </a:r>
            <a:r>
              <a:rPr lang="fr-FR" sz="2000" baseline="30000" dirty="0"/>
              <a:t>+</a:t>
            </a:r>
            <a:r>
              <a:rPr lang="fr-FR" sz="2000" dirty="0"/>
              <a:t> + Cℓ</a:t>
            </a:r>
            <a:r>
              <a:rPr lang="fr-FR" sz="2000" baseline="30000" dirty="0"/>
              <a:t>-</a:t>
            </a:r>
            <a:r>
              <a:rPr lang="fr-FR" sz="2000" baseline="-25000" dirty="0"/>
              <a:t>(</a:t>
            </a:r>
            <a:r>
              <a:rPr lang="fr-FR" sz="2000" baseline="-25000" dirty="0" err="1"/>
              <a:t>aq</a:t>
            </a:r>
            <a:r>
              <a:rPr lang="fr-FR" sz="2000" baseline="-25000" dirty="0"/>
              <a:t>)</a:t>
            </a:r>
            <a:endParaRPr lang="fr-FR" sz="2000" dirty="0"/>
          </a:p>
        </p:txBody>
      </p:sp>
      <p:sp>
        <p:nvSpPr>
          <p:cNvPr id="6" name="Rectangle 5"/>
          <p:cNvSpPr/>
          <p:nvPr/>
        </p:nvSpPr>
        <p:spPr>
          <a:xfrm>
            <a:off x="3328666" y="5013176"/>
            <a:ext cx="25394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/>
              <a:t>H</a:t>
            </a:r>
            <a:r>
              <a:rPr lang="fr-FR" sz="2000" baseline="30000" dirty="0"/>
              <a:t>+</a:t>
            </a:r>
            <a:r>
              <a:rPr lang="fr-FR" sz="2000" dirty="0"/>
              <a:t> + H</a:t>
            </a:r>
            <a:r>
              <a:rPr lang="fr-FR" sz="2000" baseline="-25000" dirty="0"/>
              <a:t>2</a:t>
            </a:r>
            <a:r>
              <a:rPr lang="fr-FR" sz="2000" dirty="0"/>
              <a:t>O</a:t>
            </a:r>
            <a:r>
              <a:rPr lang="fr-FR" sz="2000" baseline="-25000" dirty="0"/>
              <a:t>(ℓ)</a:t>
            </a:r>
            <a:r>
              <a:rPr lang="fr-FR" sz="2000" dirty="0"/>
              <a:t>  </a:t>
            </a:r>
            <a:r>
              <a:rPr lang="fr-FR" sz="2000" dirty="0">
                <a:sym typeface="Symbol"/>
              </a:rPr>
              <a:t></a:t>
            </a:r>
            <a:r>
              <a:rPr lang="fr-FR" sz="2000" dirty="0"/>
              <a:t>  H</a:t>
            </a:r>
            <a:r>
              <a:rPr lang="fr-FR" sz="2000" baseline="-25000" dirty="0"/>
              <a:t>3</a:t>
            </a:r>
            <a:r>
              <a:rPr lang="fr-FR" sz="2000" dirty="0"/>
              <a:t>O</a:t>
            </a:r>
            <a:r>
              <a:rPr lang="fr-FR" sz="2000" baseline="30000" dirty="0"/>
              <a:t>+</a:t>
            </a:r>
            <a:r>
              <a:rPr lang="fr-FR" sz="2000" baseline="-25000" dirty="0"/>
              <a:t>(</a:t>
            </a:r>
            <a:r>
              <a:rPr lang="fr-FR" sz="2000" baseline="-25000" dirty="0" err="1"/>
              <a:t>aq</a:t>
            </a:r>
            <a:r>
              <a:rPr lang="fr-FR" sz="2000" baseline="-25000" dirty="0"/>
              <a:t>)</a:t>
            </a:r>
            <a:endParaRPr lang="fr-FR" sz="2000" dirty="0"/>
          </a:p>
        </p:txBody>
      </p:sp>
      <p:sp>
        <p:nvSpPr>
          <p:cNvPr id="7" name="Rectangle 6"/>
          <p:cNvSpPr/>
          <p:nvPr/>
        </p:nvSpPr>
        <p:spPr>
          <a:xfrm>
            <a:off x="2987824" y="5549170"/>
            <a:ext cx="38563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/>
              <a:t>HCℓ</a:t>
            </a:r>
            <a:r>
              <a:rPr lang="fr-FR" sz="2000" baseline="-25000" dirty="0"/>
              <a:t> (g)</a:t>
            </a:r>
            <a:r>
              <a:rPr lang="fr-FR" sz="2000" dirty="0"/>
              <a:t> + H</a:t>
            </a:r>
            <a:r>
              <a:rPr lang="fr-FR" sz="2000" baseline="-25000" dirty="0"/>
              <a:t>2</a:t>
            </a:r>
            <a:r>
              <a:rPr lang="fr-FR" sz="2000" dirty="0"/>
              <a:t>O</a:t>
            </a:r>
            <a:r>
              <a:rPr lang="fr-FR" sz="2000" baseline="-25000" dirty="0"/>
              <a:t>(</a:t>
            </a:r>
            <a:r>
              <a:rPr lang="fr-FR" sz="2000" baseline="-25000" dirty="0">
                <a:latin typeface="Calibri"/>
              </a:rPr>
              <a:t>ℓ)</a:t>
            </a:r>
            <a:r>
              <a:rPr lang="fr-FR" sz="2000" dirty="0"/>
              <a:t> </a:t>
            </a:r>
            <a:r>
              <a:rPr lang="fr-FR" sz="2000" dirty="0">
                <a:sym typeface="Symbol"/>
              </a:rPr>
              <a:t></a:t>
            </a:r>
            <a:r>
              <a:rPr lang="fr-FR" sz="2000" dirty="0"/>
              <a:t>  H</a:t>
            </a:r>
            <a:r>
              <a:rPr lang="fr-FR" sz="2000" baseline="-25000" dirty="0"/>
              <a:t>3</a:t>
            </a:r>
            <a:r>
              <a:rPr lang="fr-FR" sz="2000" dirty="0"/>
              <a:t>O</a:t>
            </a:r>
            <a:r>
              <a:rPr lang="fr-FR" sz="2000" baseline="30000" dirty="0"/>
              <a:t>+</a:t>
            </a:r>
            <a:r>
              <a:rPr lang="fr-FR" sz="2000" baseline="-25000" dirty="0"/>
              <a:t>(</a:t>
            </a:r>
            <a:r>
              <a:rPr lang="fr-FR" sz="2000" baseline="-25000" dirty="0" err="1"/>
              <a:t>aq</a:t>
            </a:r>
            <a:r>
              <a:rPr lang="fr-FR" sz="2000" baseline="-25000" dirty="0"/>
              <a:t>)</a:t>
            </a:r>
            <a:r>
              <a:rPr lang="fr-FR" sz="2000" dirty="0"/>
              <a:t> + Cℓ</a:t>
            </a:r>
            <a:r>
              <a:rPr lang="fr-FR" sz="2000" baseline="30000" dirty="0">
                <a:sym typeface="Symbol"/>
              </a:rPr>
              <a:t></a:t>
            </a:r>
            <a:r>
              <a:rPr lang="fr-FR" sz="2000" baseline="-25000" dirty="0"/>
              <a:t>(</a:t>
            </a:r>
            <a:r>
              <a:rPr lang="fr-FR" sz="2000" baseline="-25000" dirty="0" err="1"/>
              <a:t>aq</a:t>
            </a:r>
            <a:r>
              <a:rPr lang="fr-FR" sz="2000" baseline="-25000" dirty="0"/>
              <a:t>)</a:t>
            </a:r>
            <a:endParaRPr lang="fr-FR" sz="2000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027345" y="5477162"/>
            <a:ext cx="3492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23528" y="6084004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Cet ion oxonium est lui-même hydraté (</a:t>
            </a:r>
            <a:r>
              <a:rPr lang="fr-FR" dirty="0" err="1"/>
              <a:t>solvaté</a:t>
            </a:r>
            <a:r>
              <a:rPr lang="fr-FR" dirty="0"/>
              <a:t> dans le cas d’un autre solvant que l’eau).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86" name="Groupe 85"/>
          <p:cNvGrpSpPr/>
          <p:nvPr/>
        </p:nvGrpSpPr>
        <p:grpSpPr>
          <a:xfrm>
            <a:off x="3410744" y="1844824"/>
            <a:ext cx="2322513" cy="1816100"/>
            <a:chOff x="101600" y="149225"/>
            <a:chExt cx="2322513" cy="1816100"/>
          </a:xfrm>
        </p:grpSpPr>
        <p:grpSp>
          <p:nvGrpSpPr>
            <p:cNvPr id="1027" name="Group 3"/>
            <p:cNvGrpSpPr>
              <a:grpSpLocks/>
            </p:cNvGrpSpPr>
            <p:nvPr/>
          </p:nvGrpSpPr>
          <p:grpSpPr bwMode="auto">
            <a:xfrm rot="2546304" flipH="1">
              <a:off x="1293813" y="893763"/>
              <a:ext cx="1130300" cy="1071562"/>
              <a:chOff x="12039" y="9661"/>
              <a:chExt cx="1779" cy="1688"/>
            </a:xfrm>
          </p:grpSpPr>
          <p:sp>
            <p:nvSpPr>
              <p:cNvPr id="1028" name="Freeform 4"/>
              <p:cNvSpPr>
                <a:spLocks/>
              </p:cNvSpPr>
              <p:nvPr/>
            </p:nvSpPr>
            <p:spPr bwMode="auto">
              <a:xfrm rot="2552992">
                <a:off x="12201" y="10443"/>
                <a:ext cx="607" cy="67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979" y="0"/>
                  </a:cxn>
                  <a:cxn ang="0">
                    <a:pos x="19979" y="16864"/>
                  </a:cxn>
                  <a:cxn ang="0">
                    <a:pos x="19662" y="18432"/>
                  </a:cxn>
                  <a:cxn ang="0">
                    <a:pos x="19027" y="19527"/>
                  </a:cxn>
                  <a:cxn ang="0">
                    <a:pos x="18562" y="19970"/>
                  </a:cxn>
                  <a:cxn ang="0">
                    <a:pos x="1755" y="19970"/>
                  </a:cxn>
                  <a:cxn ang="0">
                    <a:pos x="1268" y="19527"/>
                  </a:cxn>
                  <a:cxn ang="0">
                    <a:pos x="486" y="18639"/>
                  </a:cxn>
                  <a:cxn ang="0">
                    <a:pos x="317" y="17988"/>
                  </a:cxn>
                  <a:cxn ang="0">
                    <a:pos x="169" y="16864"/>
                  </a:cxn>
                  <a:cxn ang="0">
                    <a:pos x="0" y="0"/>
                  </a:cxn>
                </a:cxnLst>
                <a:rect l="0" t="0" r="r" b="b"/>
                <a:pathLst>
                  <a:path w="20000" h="20000">
                    <a:moveTo>
                      <a:pt x="0" y="0"/>
                    </a:moveTo>
                    <a:lnTo>
                      <a:pt x="19979" y="0"/>
                    </a:lnTo>
                    <a:lnTo>
                      <a:pt x="19979" y="16864"/>
                    </a:lnTo>
                    <a:lnTo>
                      <a:pt x="19662" y="18432"/>
                    </a:lnTo>
                    <a:lnTo>
                      <a:pt x="19027" y="19527"/>
                    </a:lnTo>
                    <a:lnTo>
                      <a:pt x="18562" y="19970"/>
                    </a:lnTo>
                    <a:lnTo>
                      <a:pt x="1755" y="19970"/>
                    </a:lnTo>
                    <a:lnTo>
                      <a:pt x="1268" y="19527"/>
                    </a:lnTo>
                    <a:lnTo>
                      <a:pt x="486" y="18639"/>
                    </a:lnTo>
                    <a:lnTo>
                      <a:pt x="317" y="17988"/>
                    </a:lnTo>
                    <a:lnTo>
                      <a:pt x="169" y="168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66FF"/>
              </a:solidFill>
              <a:ln w="12700">
                <a:noFill/>
                <a:round/>
                <a:headEnd type="none" w="sm" len="sm"/>
                <a:tailEnd type="none" w="sm" len="sm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grpSp>
            <p:nvGrpSpPr>
              <p:cNvPr id="1029" name="Group 5"/>
              <p:cNvGrpSpPr>
                <a:grpSpLocks/>
              </p:cNvGrpSpPr>
              <p:nvPr/>
            </p:nvGrpSpPr>
            <p:grpSpPr bwMode="auto">
              <a:xfrm>
                <a:off x="12039" y="9777"/>
                <a:ext cx="932" cy="1572"/>
                <a:chOff x="7804" y="9659"/>
                <a:chExt cx="932" cy="1572"/>
              </a:xfrm>
            </p:grpSpPr>
            <p:grpSp>
              <p:nvGrpSpPr>
                <p:cNvPr id="1030" name="Group 6"/>
                <p:cNvGrpSpPr>
                  <a:grpSpLocks/>
                </p:cNvGrpSpPr>
                <p:nvPr/>
              </p:nvGrpSpPr>
              <p:grpSpPr bwMode="auto">
                <a:xfrm rot="2552992">
                  <a:off x="8225" y="9659"/>
                  <a:ext cx="198" cy="1293"/>
                  <a:chOff x="0" y="0"/>
                  <a:chExt cx="19906" cy="20000"/>
                </a:xfrm>
              </p:grpSpPr>
              <p:sp>
                <p:nvSpPr>
                  <p:cNvPr id="1031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0" y="3859"/>
                    <a:ext cx="65" cy="1489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032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4380" y="2745"/>
                    <a:ext cx="15009" cy="13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033" name="Line 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841" y="96"/>
                    <a:ext cx="65" cy="2663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034" name="Line 1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530" y="0"/>
                    <a:ext cx="6376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035" name="Arc 11"/>
                  <p:cNvSpPr>
                    <a:spLocks/>
                  </p:cNvSpPr>
                  <p:nvPr/>
                </p:nvSpPr>
                <p:spPr bwMode="auto">
                  <a:xfrm flipH="1">
                    <a:off x="65" y="2758"/>
                    <a:ext cx="5863" cy="1237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036" name="Arc 12"/>
                  <p:cNvSpPr>
                    <a:spLocks/>
                  </p:cNvSpPr>
                  <p:nvPr/>
                </p:nvSpPr>
                <p:spPr bwMode="auto">
                  <a:xfrm flipH="1" flipV="1">
                    <a:off x="514" y="18763"/>
                    <a:ext cx="5862" cy="1237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</p:grpSp>
            <p:sp>
              <p:nvSpPr>
                <p:cNvPr id="1037" name="Line 13"/>
                <p:cNvSpPr>
                  <a:spLocks noChangeShapeType="1"/>
                </p:cNvSpPr>
                <p:nvPr/>
              </p:nvSpPr>
              <p:spPr bwMode="auto">
                <a:xfrm rot="2552992" flipH="1">
                  <a:off x="7804" y="10929"/>
                  <a:ext cx="491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grpSp>
              <p:nvGrpSpPr>
                <p:cNvPr id="1038" name="Group 14"/>
                <p:cNvGrpSpPr>
                  <a:grpSpLocks/>
                </p:cNvGrpSpPr>
                <p:nvPr/>
              </p:nvGrpSpPr>
              <p:grpSpPr bwMode="auto">
                <a:xfrm rot="2552992">
                  <a:off x="8538" y="9938"/>
                  <a:ext cx="198" cy="1293"/>
                  <a:chOff x="94" y="-1"/>
                  <a:chExt cx="19906" cy="20001"/>
                </a:xfrm>
              </p:grpSpPr>
              <p:sp>
                <p:nvSpPr>
                  <p:cNvPr id="1039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19935" y="3859"/>
                    <a:ext cx="65" cy="1489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040" name="Line 1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1" y="2745"/>
                    <a:ext cx="15009" cy="13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041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4" y="95"/>
                    <a:ext cx="65" cy="2663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042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94" y="-1"/>
                    <a:ext cx="6379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043" name="Arc 19"/>
                  <p:cNvSpPr>
                    <a:spLocks/>
                  </p:cNvSpPr>
                  <p:nvPr/>
                </p:nvSpPr>
                <p:spPr bwMode="auto">
                  <a:xfrm>
                    <a:off x="14072" y="2757"/>
                    <a:ext cx="5863" cy="1237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044" name="Arc 20"/>
                  <p:cNvSpPr>
                    <a:spLocks/>
                  </p:cNvSpPr>
                  <p:nvPr/>
                </p:nvSpPr>
                <p:spPr bwMode="auto">
                  <a:xfrm flipV="1">
                    <a:off x="13624" y="18763"/>
                    <a:ext cx="5862" cy="1237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045" name="Line 21"/>
              <p:cNvSpPr>
                <a:spLocks noChangeShapeType="1"/>
              </p:cNvSpPr>
              <p:nvPr/>
            </p:nvSpPr>
            <p:spPr bwMode="auto">
              <a:xfrm rot="2552992">
                <a:off x="13062" y="10087"/>
                <a:ext cx="21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grpSp>
            <p:nvGrpSpPr>
              <p:cNvPr id="1046" name="Group 22"/>
              <p:cNvGrpSpPr>
                <a:grpSpLocks/>
              </p:cNvGrpSpPr>
              <p:nvPr/>
            </p:nvGrpSpPr>
            <p:grpSpPr bwMode="auto">
              <a:xfrm>
                <a:off x="12804" y="9661"/>
                <a:ext cx="1014" cy="1619"/>
                <a:chOff x="8539" y="9588"/>
                <a:chExt cx="999" cy="1574"/>
              </a:xfrm>
            </p:grpSpPr>
            <p:sp>
              <p:nvSpPr>
                <p:cNvPr id="1047" name="Line 23"/>
                <p:cNvSpPr>
                  <a:spLocks noChangeShapeType="1"/>
                </p:cNvSpPr>
                <p:nvPr/>
              </p:nvSpPr>
              <p:spPr bwMode="auto">
                <a:xfrm rot="2552992" flipH="1">
                  <a:off x="8539" y="9588"/>
                  <a:ext cx="0" cy="154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048" name="Line 24"/>
                <p:cNvSpPr>
                  <a:spLocks noChangeShapeType="1"/>
                </p:cNvSpPr>
                <p:nvPr/>
              </p:nvSpPr>
              <p:spPr bwMode="auto">
                <a:xfrm rot="2552992" flipH="1">
                  <a:off x="8572" y="9619"/>
                  <a:ext cx="0" cy="154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049" name="Freeform 25"/>
                <p:cNvSpPr>
                  <a:spLocks/>
                </p:cNvSpPr>
                <p:nvPr/>
              </p:nvSpPr>
              <p:spPr bwMode="auto">
                <a:xfrm rot="2552992">
                  <a:off x="9034" y="9897"/>
                  <a:ext cx="460" cy="155"/>
                </a:xfrm>
                <a:custGeom>
                  <a:avLst/>
                  <a:gdLst/>
                  <a:ahLst/>
                  <a:cxnLst>
                    <a:cxn ang="0">
                      <a:pos x="3" y="105"/>
                    </a:cxn>
                    <a:cxn ang="0">
                      <a:pos x="11" y="60"/>
                    </a:cxn>
                    <a:cxn ang="0">
                      <a:pos x="71" y="23"/>
                    </a:cxn>
                    <a:cxn ang="0">
                      <a:pos x="183" y="30"/>
                    </a:cxn>
                    <a:cxn ang="0">
                      <a:pos x="611" y="203"/>
                    </a:cxn>
                  </a:cxnLst>
                  <a:rect l="0" t="0" r="r" b="b"/>
                  <a:pathLst>
                    <a:path w="611" h="203">
                      <a:moveTo>
                        <a:pt x="3" y="105"/>
                      </a:moveTo>
                      <a:cubicBezTo>
                        <a:pt x="1" y="89"/>
                        <a:pt x="0" y="74"/>
                        <a:pt x="11" y="60"/>
                      </a:cubicBezTo>
                      <a:cubicBezTo>
                        <a:pt x="22" y="46"/>
                        <a:pt x="42" y="28"/>
                        <a:pt x="71" y="23"/>
                      </a:cubicBezTo>
                      <a:cubicBezTo>
                        <a:pt x="100" y="18"/>
                        <a:pt x="93" y="0"/>
                        <a:pt x="183" y="30"/>
                      </a:cubicBezTo>
                      <a:cubicBezTo>
                        <a:pt x="273" y="60"/>
                        <a:pt x="540" y="174"/>
                        <a:pt x="611" y="203"/>
                      </a:cubicBez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050" name="Freeform 26"/>
                <p:cNvSpPr>
                  <a:spLocks/>
                </p:cNvSpPr>
                <p:nvPr/>
              </p:nvSpPr>
              <p:spPr bwMode="auto">
                <a:xfrm rot="2552992">
                  <a:off x="9017" y="9846"/>
                  <a:ext cx="521" cy="188"/>
                </a:xfrm>
                <a:custGeom>
                  <a:avLst/>
                  <a:gdLst/>
                  <a:ahLst/>
                  <a:cxnLst>
                    <a:cxn ang="0">
                      <a:pos x="1" y="172"/>
                    </a:cxn>
                    <a:cxn ang="0">
                      <a:pos x="24" y="67"/>
                    </a:cxn>
                    <a:cxn ang="0">
                      <a:pos x="144" y="22"/>
                    </a:cxn>
                    <a:cxn ang="0">
                      <a:pos x="279" y="37"/>
                    </a:cxn>
                    <a:cxn ang="0">
                      <a:pos x="691" y="247"/>
                    </a:cxn>
                  </a:cxnLst>
                  <a:rect l="0" t="0" r="r" b="b"/>
                  <a:pathLst>
                    <a:path w="691" h="247">
                      <a:moveTo>
                        <a:pt x="1" y="172"/>
                      </a:moveTo>
                      <a:cubicBezTo>
                        <a:pt x="0" y="132"/>
                        <a:pt x="0" y="92"/>
                        <a:pt x="24" y="67"/>
                      </a:cubicBezTo>
                      <a:cubicBezTo>
                        <a:pt x="48" y="42"/>
                        <a:pt x="101" y="27"/>
                        <a:pt x="144" y="22"/>
                      </a:cubicBezTo>
                      <a:cubicBezTo>
                        <a:pt x="187" y="17"/>
                        <a:pt x="188" y="0"/>
                        <a:pt x="279" y="37"/>
                      </a:cubicBezTo>
                      <a:cubicBezTo>
                        <a:pt x="370" y="74"/>
                        <a:pt x="622" y="212"/>
                        <a:pt x="691" y="247"/>
                      </a:cubicBez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1051" name="Line 27"/>
              <p:cNvSpPr>
                <a:spLocks noChangeShapeType="1"/>
              </p:cNvSpPr>
              <p:nvPr/>
            </p:nvSpPr>
            <p:spPr bwMode="auto">
              <a:xfrm rot="2552992">
                <a:off x="13025" y="9983"/>
                <a:ext cx="1" cy="187"/>
              </a:xfrm>
              <a:prstGeom prst="line">
                <a:avLst/>
              </a:prstGeom>
              <a:noFill/>
              <a:ln w="28575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2" name="Line 28"/>
              <p:cNvSpPr>
                <a:spLocks noChangeShapeType="1"/>
              </p:cNvSpPr>
              <p:nvPr/>
            </p:nvSpPr>
            <p:spPr bwMode="auto">
              <a:xfrm rot="2552992">
                <a:off x="13188" y="10133"/>
                <a:ext cx="1" cy="188"/>
              </a:xfrm>
              <a:prstGeom prst="line">
                <a:avLst/>
              </a:prstGeom>
              <a:noFill/>
              <a:ln w="28575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3" name="Line 29"/>
              <p:cNvSpPr>
                <a:spLocks noChangeShapeType="1"/>
              </p:cNvSpPr>
              <p:nvPr/>
            </p:nvSpPr>
            <p:spPr bwMode="auto">
              <a:xfrm rot="2552992">
                <a:off x="13056" y="10015"/>
                <a:ext cx="1" cy="187"/>
              </a:xfrm>
              <a:prstGeom prst="line">
                <a:avLst/>
              </a:prstGeom>
              <a:noFill/>
              <a:ln w="28575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4" name="Line 30"/>
              <p:cNvSpPr>
                <a:spLocks noChangeShapeType="1"/>
              </p:cNvSpPr>
              <p:nvPr/>
            </p:nvSpPr>
            <p:spPr bwMode="auto">
              <a:xfrm rot="2552992">
                <a:off x="13160" y="10106"/>
                <a:ext cx="1" cy="187"/>
              </a:xfrm>
              <a:prstGeom prst="line">
                <a:avLst/>
              </a:prstGeom>
              <a:noFill/>
              <a:ln w="28575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5" name="Line 31"/>
              <p:cNvSpPr>
                <a:spLocks noChangeShapeType="1"/>
              </p:cNvSpPr>
              <p:nvPr/>
            </p:nvSpPr>
            <p:spPr bwMode="auto">
              <a:xfrm rot="2552992">
                <a:off x="13128" y="10077"/>
                <a:ext cx="1" cy="188"/>
              </a:xfrm>
              <a:prstGeom prst="line">
                <a:avLst/>
              </a:prstGeom>
              <a:noFill/>
              <a:ln w="28575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6" name="Line 32"/>
              <p:cNvSpPr>
                <a:spLocks noChangeShapeType="1"/>
              </p:cNvSpPr>
              <p:nvPr/>
            </p:nvSpPr>
            <p:spPr bwMode="auto">
              <a:xfrm rot="2552992">
                <a:off x="13090" y="10044"/>
                <a:ext cx="1" cy="188"/>
              </a:xfrm>
              <a:prstGeom prst="line">
                <a:avLst/>
              </a:prstGeom>
              <a:noFill/>
              <a:ln w="28575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7" name="Line 33"/>
              <p:cNvSpPr>
                <a:spLocks noChangeShapeType="1"/>
              </p:cNvSpPr>
              <p:nvPr/>
            </p:nvSpPr>
            <p:spPr bwMode="auto">
              <a:xfrm rot="2552992">
                <a:off x="12929" y="10211"/>
                <a:ext cx="276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8" name="Line 34"/>
              <p:cNvSpPr>
                <a:spLocks noChangeShapeType="1"/>
              </p:cNvSpPr>
              <p:nvPr/>
            </p:nvSpPr>
            <p:spPr bwMode="auto">
              <a:xfrm rot="2552992">
                <a:off x="13054" y="10089"/>
                <a:ext cx="248" cy="0"/>
              </a:xfrm>
              <a:prstGeom prst="line">
                <a:avLst/>
              </a:prstGeom>
              <a:noFill/>
              <a:ln w="28575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059" name="Group 35"/>
            <p:cNvGrpSpPr>
              <a:grpSpLocks/>
            </p:cNvGrpSpPr>
            <p:nvPr/>
          </p:nvGrpSpPr>
          <p:grpSpPr bwMode="auto">
            <a:xfrm>
              <a:off x="101600" y="149225"/>
              <a:ext cx="1443038" cy="1806575"/>
              <a:chOff x="8976" y="8655"/>
              <a:chExt cx="2272" cy="2843"/>
            </a:xfrm>
          </p:grpSpPr>
          <p:grpSp>
            <p:nvGrpSpPr>
              <p:cNvPr id="1060" name="Group 36"/>
              <p:cNvGrpSpPr>
                <a:grpSpLocks/>
              </p:cNvGrpSpPr>
              <p:nvPr/>
            </p:nvGrpSpPr>
            <p:grpSpPr bwMode="auto">
              <a:xfrm>
                <a:off x="8976" y="10635"/>
                <a:ext cx="2272" cy="863"/>
                <a:chOff x="8316" y="10635"/>
                <a:chExt cx="3652" cy="863"/>
              </a:xfrm>
            </p:grpSpPr>
            <p:sp>
              <p:nvSpPr>
                <p:cNvPr id="1061" name="Rectangle 37"/>
                <p:cNvSpPr>
                  <a:spLocks noChangeArrowheads="1"/>
                </p:cNvSpPr>
                <p:nvPr/>
              </p:nvSpPr>
              <p:spPr bwMode="auto">
                <a:xfrm>
                  <a:off x="8316" y="11099"/>
                  <a:ext cx="3647" cy="393"/>
                </a:xfrm>
                <a:prstGeom prst="rect">
                  <a:avLst/>
                </a:prstGeom>
                <a:solidFill>
                  <a:srgbClr val="3366FF"/>
                </a:solidFill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grpSp>
              <p:nvGrpSpPr>
                <p:cNvPr id="1062" name="Group 38"/>
                <p:cNvGrpSpPr>
                  <a:grpSpLocks/>
                </p:cNvGrpSpPr>
                <p:nvPr/>
              </p:nvGrpSpPr>
              <p:grpSpPr bwMode="auto">
                <a:xfrm>
                  <a:off x="8316" y="10635"/>
                  <a:ext cx="3652" cy="863"/>
                  <a:chOff x="851" y="2550"/>
                  <a:chExt cx="682" cy="863"/>
                </a:xfrm>
              </p:grpSpPr>
              <p:sp>
                <p:nvSpPr>
                  <p:cNvPr id="1063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1532" y="2550"/>
                    <a:ext cx="1" cy="36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lg" len="sm"/>
                    <a:tailEnd type="none" w="lg" len="sm"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064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851" y="2550"/>
                    <a:ext cx="1" cy="36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lg" len="sm"/>
                    <a:tailEnd type="none" w="lg" len="sm"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grpSp>
                <p:nvGrpSpPr>
                  <p:cNvPr id="1065" name="Group 41"/>
                  <p:cNvGrpSpPr>
                    <a:grpSpLocks/>
                  </p:cNvGrpSpPr>
                  <p:nvPr/>
                </p:nvGrpSpPr>
                <p:grpSpPr bwMode="auto">
                  <a:xfrm>
                    <a:off x="851" y="2903"/>
                    <a:ext cx="682" cy="510"/>
                    <a:chOff x="851" y="2903"/>
                    <a:chExt cx="682" cy="510"/>
                  </a:xfrm>
                </p:grpSpPr>
                <p:sp>
                  <p:nvSpPr>
                    <p:cNvPr id="1066" name="Line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51" y="2903"/>
                      <a:ext cx="1" cy="51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lg" len="sm"/>
                      <a:tailEnd type="none" w="lg" len="sm"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67" name="Line 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51" y="3412"/>
                      <a:ext cx="682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lg" len="sm"/>
                      <a:tailEnd type="none" w="lg" len="sm"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68" name="Line 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32" y="2909"/>
                      <a:ext cx="1" cy="50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lg" len="sm"/>
                      <a:tailEnd type="none" w="lg" len="sm"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069" name="Group 45"/>
              <p:cNvGrpSpPr>
                <a:grpSpLocks/>
              </p:cNvGrpSpPr>
              <p:nvPr/>
            </p:nvGrpSpPr>
            <p:grpSpPr bwMode="auto">
              <a:xfrm flipV="1">
                <a:off x="9621" y="8655"/>
                <a:ext cx="962" cy="1476"/>
                <a:chOff x="1121" y="3355"/>
                <a:chExt cx="962" cy="1476"/>
              </a:xfrm>
            </p:grpSpPr>
            <p:sp>
              <p:nvSpPr>
                <p:cNvPr id="1070" name="Line 46"/>
                <p:cNvSpPr>
                  <a:spLocks noChangeShapeType="1"/>
                </p:cNvSpPr>
                <p:nvPr/>
              </p:nvSpPr>
              <p:spPr bwMode="auto">
                <a:xfrm>
                  <a:off x="1121" y="3641"/>
                  <a:ext cx="1" cy="109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071" name="Line 47"/>
                <p:cNvSpPr>
                  <a:spLocks noChangeShapeType="1"/>
                </p:cNvSpPr>
                <p:nvPr/>
              </p:nvSpPr>
              <p:spPr bwMode="auto">
                <a:xfrm>
                  <a:off x="1189" y="3559"/>
                  <a:ext cx="245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072" name="Line 48"/>
                <p:cNvSpPr>
                  <a:spLocks noChangeShapeType="1"/>
                </p:cNvSpPr>
                <p:nvPr/>
              </p:nvSpPr>
              <p:spPr bwMode="auto">
                <a:xfrm flipH="1" flipV="1">
                  <a:off x="1427" y="3364"/>
                  <a:ext cx="2" cy="19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073" name="Line 49"/>
                <p:cNvSpPr>
                  <a:spLocks noChangeShapeType="1"/>
                </p:cNvSpPr>
                <p:nvPr/>
              </p:nvSpPr>
              <p:spPr bwMode="auto">
                <a:xfrm flipH="1">
                  <a:off x="1331" y="3357"/>
                  <a:ext cx="99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074" name="Arc 50"/>
                <p:cNvSpPr>
                  <a:spLocks/>
                </p:cNvSpPr>
                <p:nvPr/>
              </p:nvSpPr>
              <p:spPr bwMode="auto">
                <a:xfrm flipH="1">
                  <a:off x="1122" y="3560"/>
                  <a:ext cx="91" cy="91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075" name="Arc 51"/>
                <p:cNvSpPr>
                  <a:spLocks/>
                </p:cNvSpPr>
                <p:nvPr/>
              </p:nvSpPr>
              <p:spPr bwMode="auto">
                <a:xfrm flipH="1" flipV="1">
                  <a:off x="1126" y="4738"/>
                  <a:ext cx="94" cy="91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076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1216" y="4830"/>
                  <a:ext cx="76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077" name="Line 53"/>
                <p:cNvSpPr>
                  <a:spLocks noChangeShapeType="1"/>
                </p:cNvSpPr>
                <p:nvPr/>
              </p:nvSpPr>
              <p:spPr bwMode="auto">
                <a:xfrm>
                  <a:off x="2081" y="3633"/>
                  <a:ext cx="1" cy="109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078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1769" y="3557"/>
                  <a:ext cx="245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079" name="Line 55"/>
                <p:cNvSpPr>
                  <a:spLocks noChangeShapeType="1"/>
                </p:cNvSpPr>
                <p:nvPr/>
              </p:nvSpPr>
              <p:spPr bwMode="auto">
                <a:xfrm flipV="1">
                  <a:off x="1773" y="3362"/>
                  <a:ext cx="1" cy="19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080" name="Line 56"/>
                <p:cNvSpPr>
                  <a:spLocks noChangeShapeType="1"/>
                </p:cNvSpPr>
                <p:nvPr/>
              </p:nvSpPr>
              <p:spPr bwMode="auto">
                <a:xfrm>
                  <a:off x="1773" y="3355"/>
                  <a:ext cx="99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081" name="Arc 57"/>
                <p:cNvSpPr>
                  <a:spLocks/>
                </p:cNvSpPr>
                <p:nvPr/>
              </p:nvSpPr>
              <p:spPr bwMode="auto">
                <a:xfrm>
                  <a:off x="1990" y="3558"/>
                  <a:ext cx="91" cy="91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082" name="Arc 58"/>
                <p:cNvSpPr>
                  <a:spLocks/>
                </p:cNvSpPr>
                <p:nvPr/>
              </p:nvSpPr>
              <p:spPr bwMode="auto">
                <a:xfrm flipV="1">
                  <a:off x="1983" y="4724"/>
                  <a:ext cx="100" cy="106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1083" name="Group 59"/>
              <p:cNvGrpSpPr>
                <a:grpSpLocks/>
              </p:cNvGrpSpPr>
              <p:nvPr/>
            </p:nvGrpSpPr>
            <p:grpSpPr bwMode="auto">
              <a:xfrm>
                <a:off x="10062" y="9309"/>
                <a:ext cx="92" cy="2047"/>
                <a:chOff x="10062" y="9309"/>
                <a:chExt cx="92" cy="2047"/>
              </a:xfrm>
            </p:grpSpPr>
            <p:grpSp>
              <p:nvGrpSpPr>
                <p:cNvPr id="1084" name="Group 60"/>
                <p:cNvGrpSpPr>
                  <a:grpSpLocks/>
                </p:cNvGrpSpPr>
                <p:nvPr/>
              </p:nvGrpSpPr>
              <p:grpSpPr bwMode="auto">
                <a:xfrm rot="16200000">
                  <a:off x="9653" y="9718"/>
                  <a:ext cx="910" cy="92"/>
                  <a:chOff x="856" y="2817"/>
                  <a:chExt cx="1404" cy="128"/>
                </a:xfrm>
              </p:grpSpPr>
              <p:sp>
                <p:nvSpPr>
                  <p:cNvPr id="1085" name="Freeform 61"/>
                  <p:cNvSpPr>
                    <a:spLocks/>
                  </p:cNvSpPr>
                  <p:nvPr/>
                </p:nvSpPr>
                <p:spPr bwMode="auto">
                  <a:xfrm>
                    <a:off x="861" y="2820"/>
                    <a:ext cx="1377" cy="123"/>
                  </a:xfrm>
                  <a:custGeom>
                    <a:avLst/>
                    <a:gdLst/>
                    <a:ahLst/>
                    <a:cxnLst>
                      <a:cxn ang="0">
                        <a:pos x="0" y="123"/>
                      </a:cxn>
                      <a:cxn ang="0">
                        <a:pos x="0" y="0"/>
                      </a:cxn>
                      <a:cxn ang="0">
                        <a:pos x="1371" y="48"/>
                      </a:cxn>
                      <a:cxn ang="0">
                        <a:pos x="1377" y="75"/>
                      </a:cxn>
                      <a:cxn ang="0">
                        <a:pos x="0" y="123"/>
                      </a:cxn>
                    </a:cxnLst>
                    <a:rect l="0" t="0" r="r" b="b"/>
                    <a:pathLst>
                      <a:path w="1377" h="123">
                        <a:moveTo>
                          <a:pt x="0" y="123"/>
                        </a:moveTo>
                        <a:lnTo>
                          <a:pt x="0" y="0"/>
                        </a:lnTo>
                        <a:lnTo>
                          <a:pt x="1371" y="48"/>
                        </a:lnTo>
                        <a:lnTo>
                          <a:pt x="1377" y="75"/>
                        </a:lnTo>
                        <a:lnTo>
                          <a:pt x="0" y="123"/>
                        </a:lnTo>
                        <a:close/>
                      </a:path>
                    </a:pathLst>
                  </a:custGeom>
                  <a:noFill/>
                  <a:ln w="12700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086" name="Line 62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1530" y="2143"/>
                    <a:ext cx="53" cy="140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lg" len="sm"/>
                    <a:tailEnd type="none" w="lg" len="sm"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087" name="Line 63"/>
                  <p:cNvSpPr>
                    <a:spLocks noChangeShapeType="1"/>
                  </p:cNvSpPr>
                  <p:nvPr/>
                </p:nvSpPr>
                <p:spPr bwMode="auto">
                  <a:xfrm rot="-5400000">
                    <a:off x="1533" y="2218"/>
                    <a:ext cx="53" cy="140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lg" len="sm"/>
                    <a:tailEnd type="none" w="lg" len="sm"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</p:grpSp>
            <p:sp>
              <p:nvSpPr>
                <p:cNvPr id="1088" name="Line 64"/>
                <p:cNvSpPr>
                  <a:spLocks noChangeShapeType="1"/>
                </p:cNvSpPr>
                <p:nvPr/>
              </p:nvSpPr>
              <p:spPr bwMode="auto">
                <a:xfrm>
                  <a:off x="10065" y="10211"/>
                  <a:ext cx="0" cy="114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089" name="Line 65"/>
                <p:cNvSpPr>
                  <a:spLocks noChangeShapeType="1"/>
                </p:cNvSpPr>
                <p:nvPr/>
              </p:nvSpPr>
              <p:spPr bwMode="auto">
                <a:xfrm>
                  <a:off x="10142" y="10210"/>
                  <a:ext cx="0" cy="114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1090" name="Freeform 66"/>
              <p:cNvSpPr>
                <a:spLocks/>
              </p:cNvSpPr>
              <p:nvPr/>
            </p:nvSpPr>
            <p:spPr bwMode="auto">
              <a:xfrm flipV="1">
                <a:off x="9936" y="9900"/>
                <a:ext cx="331" cy="297"/>
              </a:xfrm>
              <a:custGeom>
                <a:avLst/>
                <a:gdLst/>
                <a:ahLst/>
                <a:cxnLst>
                  <a:cxn ang="0">
                    <a:pos x="19937" y="0"/>
                  </a:cxn>
                  <a:cxn ang="0">
                    <a:pos x="0" y="0"/>
                  </a:cxn>
                  <a:cxn ang="0">
                    <a:pos x="4114" y="19929"/>
                  </a:cxn>
                  <a:cxn ang="0">
                    <a:pos x="15886" y="19929"/>
                  </a:cxn>
                  <a:cxn ang="0">
                    <a:pos x="19937" y="0"/>
                  </a:cxn>
                </a:cxnLst>
                <a:rect l="0" t="0" r="r" b="b"/>
                <a:pathLst>
                  <a:path w="20000" h="20000">
                    <a:moveTo>
                      <a:pt x="19937" y="0"/>
                    </a:moveTo>
                    <a:lnTo>
                      <a:pt x="0" y="0"/>
                    </a:lnTo>
                    <a:lnTo>
                      <a:pt x="4114" y="19929"/>
                    </a:lnTo>
                    <a:lnTo>
                      <a:pt x="15886" y="19929"/>
                    </a:lnTo>
                    <a:lnTo>
                      <a:pt x="19937" y="0"/>
                    </a:lnTo>
                    <a:close/>
                  </a:path>
                </a:pathLst>
              </a:custGeom>
              <a:solidFill>
                <a:srgbClr val="A6A6A6"/>
              </a:solidFill>
              <a:ln w="12700" cap="flat">
                <a:solidFill>
                  <a:srgbClr val="000000"/>
                </a:solidFill>
                <a:prstDash val="solid"/>
                <a:round/>
                <a:headEnd type="none" w="lg" len="sm"/>
                <a:tailEnd type="none" w="lg" len="sm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1" name="Line 67"/>
              <p:cNvSpPr>
                <a:spLocks noChangeShapeType="1"/>
              </p:cNvSpPr>
              <p:nvPr/>
            </p:nvSpPr>
            <p:spPr bwMode="auto">
              <a:xfrm>
                <a:off x="10110" y="10200"/>
                <a:ext cx="0" cy="915"/>
              </a:xfrm>
              <a:prstGeom prst="line">
                <a:avLst/>
              </a:prstGeom>
              <a:noFill/>
              <a:ln w="3810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2" name="Line 68"/>
              <p:cNvSpPr>
                <a:spLocks noChangeShapeType="1"/>
              </p:cNvSpPr>
              <p:nvPr/>
            </p:nvSpPr>
            <p:spPr bwMode="auto">
              <a:xfrm>
                <a:off x="9510" y="10365"/>
                <a:ext cx="0" cy="615"/>
              </a:xfrm>
              <a:prstGeom prst="line">
                <a:avLst/>
              </a:prstGeom>
              <a:noFill/>
              <a:ln w="38100" cmpd="dbl">
                <a:solidFill>
                  <a:srgbClr val="000000"/>
                </a:solidFill>
                <a:round/>
                <a:headEnd type="stealth" w="med" len="med"/>
                <a:tailEnd type="stealth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3" name="Line 69"/>
              <p:cNvSpPr>
                <a:spLocks noChangeShapeType="1"/>
              </p:cNvSpPr>
              <p:nvPr/>
            </p:nvSpPr>
            <p:spPr bwMode="auto">
              <a:xfrm>
                <a:off x="10110" y="9570"/>
                <a:ext cx="0" cy="315"/>
              </a:xfrm>
              <a:prstGeom prst="line">
                <a:avLst/>
              </a:prstGeom>
              <a:noFill/>
              <a:ln w="1905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4" name="Freeform 70"/>
              <p:cNvSpPr>
                <a:spLocks/>
              </p:cNvSpPr>
              <p:nvPr/>
            </p:nvSpPr>
            <p:spPr bwMode="auto">
              <a:xfrm>
                <a:off x="10140" y="9145"/>
                <a:ext cx="420" cy="200"/>
              </a:xfrm>
              <a:custGeom>
                <a:avLst/>
                <a:gdLst/>
                <a:ahLst/>
                <a:cxnLst>
                  <a:cxn ang="0">
                    <a:pos x="0" y="155"/>
                  </a:cxn>
                  <a:cxn ang="0">
                    <a:pos x="75" y="35"/>
                  </a:cxn>
                  <a:cxn ang="0">
                    <a:pos x="195" y="5"/>
                  </a:cxn>
                  <a:cxn ang="0">
                    <a:pos x="330" y="65"/>
                  </a:cxn>
                  <a:cxn ang="0">
                    <a:pos x="420" y="200"/>
                  </a:cxn>
                </a:cxnLst>
                <a:rect l="0" t="0" r="r" b="b"/>
                <a:pathLst>
                  <a:path w="420" h="200">
                    <a:moveTo>
                      <a:pt x="0" y="155"/>
                    </a:moveTo>
                    <a:cubicBezTo>
                      <a:pt x="21" y="107"/>
                      <a:pt x="43" y="60"/>
                      <a:pt x="75" y="35"/>
                    </a:cubicBezTo>
                    <a:cubicBezTo>
                      <a:pt x="107" y="10"/>
                      <a:pt x="153" y="0"/>
                      <a:pt x="195" y="5"/>
                    </a:cubicBezTo>
                    <a:cubicBezTo>
                      <a:pt x="237" y="10"/>
                      <a:pt x="293" y="33"/>
                      <a:pt x="330" y="65"/>
                    </a:cubicBezTo>
                    <a:cubicBezTo>
                      <a:pt x="367" y="97"/>
                      <a:pt x="405" y="178"/>
                      <a:pt x="420" y="200"/>
                    </a:cubicBezTo>
                  </a:path>
                </a:pathLst>
              </a:cu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5" name="Freeform 71"/>
              <p:cNvSpPr>
                <a:spLocks/>
              </p:cNvSpPr>
              <p:nvPr/>
            </p:nvSpPr>
            <p:spPr bwMode="auto">
              <a:xfrm flipH="1">
                <a:off x="9645" y="9160"/>
                <a:ext cx="420" cy="200"/>
              </a:xfrm>
              <a:custGeom>
                <a:avLst/>
                <a:gdLst/>
                <a:ahLst/>
                <a:cxnLst>
                  <a:cxn ang="0">
                    <a:pos x="0" y="155"/>
                  </a:cxn>
                  <a:cxn ang="0">
                    <a:pos x="75" y="35"/>
                  </a:cxn>
                  <a:cxn ang="0">
                    <a:pos x="195" y="5"/>
                  </a:cxn>
                  <a:cxn ang="0">
                    <a:pos x="330" y="65"/>
                  </a:cxn>
                  <a:cxn ang="0">
                    <a:pos x="420" y="200"/>
                  </a:cxn>
                </a:cxnLst>
                <a:rect l="0" t="0" r="r" b="b"/>
                <a:pathLst>
                  <a:path w="420" h="200">
                    <a:moveTo>
                      <a:pt x="0" y="155"/>
                    </a:moveTo>
                    <a:cubicBezTo>
                      <a:pt x="21" y="107"/>
                      <a:pt x="43" y="60"/>
                      <a:pt x="75" y="35"/>
                    </a:cubicBezTo>
                    <a:cubicBezTo>
                      <a:pt x="107" y="10"/>
                      <a:pt x="153" y="0"/>
                      <a:pt x="195" y="5"/>
                    </a:cubicBezTo>
                    <a:cubicBezTo>
                      <a:pt x="237" y="10"/>
                      <a:pt x="293" y="33"/>
                      <a:pt x="330" y="65"/>
                    </a:cubicBezTo>
                    <a:cubicBezTo>
                      <a:pt x="367" y="97"/>
                      <a:pt x="405" y="178"/>
                      <a:pt x="420" y="200"/>
                    </a:cubicBezTo>
                  </a:path>
                </a:pathLst>
              </a:cu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6" name="Freeform 72"/>
              <p:cNvSpPr>
                <a:spLocks/>
              </p:cNvSpPr>
              <p:nvPr/>
            </p:nvSpPr>
            <p:spPr bwMode="auto">
              <a:xfrm>
                <a:off x="10125" y="8957"/>
                <a:ext cx="315" cy="268"/>
              </a:xfrm>
              <a:custGeom>
                <a:avLst/>
                <a:gdLst/>
                <a:ahLst/>
                <a:cxnLst>
                  <a:cxn ang="0">
                    <a:pos x="0" y="268"/>
                  </a:cxn>
                  <a:cxn ang="0">
                    <a:pos x="90" y="88"/>
                  </a:cxn>
                  <a:cxn ang="0">
                    <a:pos x="195" y="13"/>
                  </a:cxn>
                  <a:cxn ang="0">
                    <a:pos x="315" y="13"/>
                  </a:cxn>
                </a:cxnLst>
                <a:rect l="0" t="0" r="r" b="b"/>
                <a:pathLst>
                  <a:path w="315" h="268">
                    <a:moveTo>
                      <a:pt x="0" y="268"/>
                    </a:moveTo>
                    <a:cubicBezTo>
                      <a:pt x="28" y="199"/>
                      <a:pt x="57" y="131"/>
                      <a:pt x="90" y="88"/>
                    </a:cubicBezTo>
                    <a:cubicBezTo>
                      <a:pt x="123" y="45"/>
                      <a:pt x="157" y="26"/>
                      <a:pt x="195" y="13"/>
                    </a:cubicBezTo>
                    <a:cubicBezTo>
                      <a:pt x="233" y="0"/>
                      <a:pt x="295" y="13"/>
                      <a:pt x="315" y="13"/>
                    </a:cubicBezTo>
                  </a:path>
                </a:pathLst>
              </a:cu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7" name="Freeform 73"/>
              <p:cNvSpPr>
                <a:spLocks/>
              </p:cNvSpPr>
              <p:nvPr/>
            </p:nvSpPr>
            <p:spPr bwMode="auto">
              <a:xfrm flipH="1">
                <a:off x="9750" y="8957"/>
                <a:ext cx="315" cy="268"/>
              </a:xfrm>
              <a:custGeom>
                <a:avLst/>
                <a:gdLst/>
                <a:ahLst/>
                <a:cxnLst>
                  <a:cxn ang="0">
                    <a:pos x="0" y="268"/>
                  </a:cxn>
                  <a:cxn ang="0">
                    <a:pos x="90" y="88"/>
                  </a:cxn>
                  <a:cxn ang="0">
                    <a:pos x="195" y="13"/>
                  </a:cxn>
                  <a:cxn ang="0">
                    <a:pos x="315" y="13"/>
                  </a:cxn>
                </a:cxnLst>
                <a:rect l="0" t="0" r="r" b="b"/>
                <a:pathLst>
                  <a:path w="315" h="268">
                    <a:moveTo>
                      <a:pt x="0" y="268"/>
                    </a:moveTo>
                    <a:cubicBezTo>
                      <a:pt x="28" y="199"/>
                      <a:pt x="57" y="131"/>
                      <a:pt x="90" y="88"/>
                    </a:cubicBezTo>
                    <a:cubicBezTo>
                      <a:pt x="123" y="45"/>
                      <a:pt x="157" y="26"/>
                      <a:pt x="195" y="13"/>
                    </a:cubicBezTo>
                    <a:cubicBezTo>
                      <a:pt x="233" y="0"/>
                      <a:pt x="295" y="13"/>
                      <a:pt x="315" y="13"/>
                    </a:cubicBezTo>
                  </a:path>
                </a:pathLst>
              </a:cu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8" name="Freeform 74"/>
              <p:cNvSpPr>
                <a:spLocks/>
              </p:cNvSpPr>
              <p:nvPr/>
            </p:nvSpPr>
            <p:spPr bwMode="auto">
              <a:xfrm>
                <a:off x="10125" y="8790"/>
                <a:ext cx="240" cy="330"/>
              </a:xfrm>
              <a:custGeom>
                <a:avLst/>
                <a:gdLst/>
                <a:ahLst/>
                <a:cxnLst>
                  <a:cxn ang="0">
                    <a:pos x="0" y="330"/>
                  </a:cxn>
                  <a:cxn ang="0">
                    <a:pos x="60" y="120"/>
                  </a:cxn>
                  <a:cxn ang="0">
                    <a:pos x="165" y="45"/>
                  </a:cxn>
                  <a:cxn ang="0">
                    <a:pos x="240" y="0"/>
                  </a:cxn>
                </a:cxnLst>
                <a:rect l="0" t="0" r="r" b="b"/>
                <a:pathLst>
                  <a:path w="240" h="330">
                    <a:moveTo>
                      <a:pt x="0" y="330"/>
                    </a:moveTo>
                    <a:cubicBezTo>
                      <a:pt x="16" y="248"/>
                      <a:pt x="33" y="167"/>
                      <a:pt x="60" y="120"/>
                    </a:cubicBezTo>
                    <a:cubicBezTo>
                      <a:pt x="87" y="73"/>
                      <a:pt x="135" y="65"/>
                      <a:pt x="165" y="45"/>
                    </a:cubicBezTo>
                    <a:cubicBezTo>
                      <a:pt x="195" y="25"/>
                      <a:pt x="228" y="7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9" name="Freeform 75"/>
              <p:cNvSpPr>
                <a:spLocks/>
              </p:cNvSpPr>
              <p:nvPr/>
            </p:nvSpPr>
            <p:spPr bwMode="auto">
              <a:xfrm flipH="1">
                <a:off x="9855" y="8820"/>
                <a:ext cx="240" cy="330"/>
              </a:xfrm>
              <a:custGeom>
                <a:avLst/>
                <a:gdLst/>
                <a:ahLst/>
                <a:cxnLst>
                  <a:cxn ang="0">
                    <a:pos x="0" y="330"/>
                  </a:cxn>
                  <a:cxn ang="0">
                    <a:pos x="60" y="120"/>
                  </a:cxn>
                  <a:cxn ang="0">
                    <a:pos x="165" y="45"/>
                  </a:cxn>
                  <a:cxn ang="0">
                    <a:pos x="240" y="0"/>
                  </a:cxn>
                </a:cxnLst>
                <a:rect l="0" t="0" r="r" b="b"/>
                <a:pathLst>
                  <a:path w="240" h="330">
                    <a:moveTo>
                      <a:pt x="0" y="330"/>
                    </a:moveTo>
                    <a:cubicBezTo>
                      <a:pt x="16" y="248"/>
                      <a:pt x="33" y="167"/>
                      <a:pt x="60" y="120"/>
                    </a:cubicBezTo>
                    <a:cubicBezTo>
                      <a:pt x="87" y="73"/>
                      <a:pt x="135" y="65"/>
                      <a:pt x="165" y="45"/>
                    </a:cubicBezTo>
                    <a:cubicBezTo>
                      <a:pt x="195" y="25"/>
                      <a:pt x="228" y="7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0" name="Freeform 76"/>
              <p:cNvSpPr>
                <a:spLocks/>
              </p:cNvSpPr>
              <p:nvPr/>
            </p:nvSpPr>
            <p:spPr bwMode="auto">
              <a:xfrm>
                <a:off x="10110" y="8745"/>
                <a:ext cx="1" cy="180"/>
              </a:xfrm>
              <a:custGeom>
                <a:avLst/>
                <a:gdLst/>
                <a:ahLst/>
                <a:cxnLst>
                  <a:cxn ang="0">
                    <a:pos x="0" y="180"/>
                  </a:cxn>
                  <a:cxn ang="0">
                    <a:pos x="0" y="0"/>
                  </a:cxn>
                </a:cxnLst>
                <a:rect l="0" t="0" r="r" b="b"/>
                <a:pathLst>
                  <a:path w="1" h="180">
                    <a:moveTo>
                      <a:pt x="0" y="180"/>
                    </a:moveTo>
                    <a:cubicBezTo>
                      <a:pt x="0" y="107"/>
                      <a:pt x="0" y="3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111</Words>
  <Application>Microsoft Office PowerPoint</Application>
  <PresentationFormat>Affichage à l'écran (4:3)</PresentationFormat>
  <Paragraphs>8</Paragraphs>
  <Slides>3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6" baseType="lpstr">
      <vt:lpstr>Arial</vt:lpstr>
      <vt:lpstr>Calibri</vt:lpstr>
      <vt:lpstr>Thème Office</vt:lpstr>
      <vt:lpstr>Dissolution d’un composé ionique dans l’eau</vt:lpstr>
      <vt:lpstr>Présentation PowerPoint</vt:lpstr>
      <vt:lpstr>Cas particulier de l’ion hydrogène (H+)  (dissolution du gaz HCℓ)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Dissolution d’un composé ionique dans l’eau</dc:title>
  <dc:creator>INTERNET</dc:creator>
  <cp:lastModifiedBy>Toph</cp:lastModifiedBy>
  <cp:revision>5</cp:revision>
  <dcterms:created xsi:type="dcterms:W3CDTF">2014-07-22T17:01:44Z</dcterms:created>
  <dcterms:modified xsi:type="dcterms:W3CDTF">2021-09-06T19:34:07Z</dcterms:modified>
</cp:coreProperties>
</file>