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95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FC4A1DE7-7A36-4BA7-A419-C1A39F85DFAD}">
          <p14:sldIdLst>
            <p14:sldId id="293"/>
          </p14:sldIdLst>
        </p14:section>
        <p14:section name="Section sans titre" id="{1D74CA15-5657-4006-A6C2-54523BBF01BE}">
          <p14:sldIdLst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DD797B-8EDF-4A3D-8DAC-35F5E2BC9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C3975B-AFE9-4C51-B737-13B950667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F6C82-4321-49C1-BA61-95C12D9E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55DA92-5488-481B-9342-18FE8A064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6A2CBF-6304-4B8F-AF5B-767A2FBE0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260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ECC6C-5276-4829-BD8E-CB8489365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52ACDE-9FE3-4FAF-8D65-19EEB604D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FA1740-7870-48B2-A03A-4B21E2BF7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5DBCDA-9245-4170-85EF-B4588451E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782B40-2C0F-454B-8C15-FD210491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46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8A79BD-1C10-4F8E-8E5D-9E98E9101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7C642C-D12E-4F78-8CCC-E810C6285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69F13E-8EBA-4C4E-B7B6-A1D94C2F5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3CBC19-06A9-4FC9-BECB-FB67C2D6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07A4CF-2934-4E62-BD7A-C0BC7B43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502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B5048-0B77-497A-81BF-C09396C04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2F6054-89EA-4765-9135-AE1415DD4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2862D9-C112-4770-91C4-2DAA4DBAF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765DCD-84FD-4BAD-9042-A2C968DB7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C547EB5-CC14-46C1-AA86-3D6A2FF2D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6B6774-64A3-4963-9664-9B2B3A423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46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F3ED0C-FD5C-4CE2-8F82-BE3B02D6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A7834D-2A07-4129-8ECE-C47B00877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DC4767-B320-4449-9942-B32BB07C8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6E1FE65-B0DA-45E0-84E7-AB61037A63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0110935-1EF5-4786-9730-8FC309C667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B86BE91-FD68-4191-B774-1131EC4EF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9CDC21-265B-44E7-A366-170FF4B4A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E6CD1C-118A-410A-99D0-C922F147E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78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D9CFB7-D945-4332-9050-2A87CFB5F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94D702-466B-4672-98DA-C53340DE8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C0C1ED-FCE1-49A3-8D3A-3B82861D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02945C-24E2-40E1-AD63-8FBD5845E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0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72BA619-D5CE-4DC0-B68C-D6E92BE1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60CDFE-158B-49A9-88E5-AE6DAD67F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11F755-44CA-448F-8802-E782C8073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01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770D65-2327-4E9E-92A6-B0790349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45145C-7797-439E-A706-8FFE19A31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6638BD-11E1-4FEF-907C-7F57365D5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5CAD25-8D9A-4EE0-9EEC-9F7BF33D3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82BCA-33C8-4434-9C81-76150DEF5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18105F-6E85-4DB8-895F-1A5BDBF7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327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54EE1-3A42-4901-A09F-FE92B0B6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B29D04D-D1C0-4421-B44E-6BCD2C6F4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070121-1614-4F40-A86A-6D8515937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81678A-53FE-4992-A28A-FEB67E0A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752E93-976A-49A4-A730-2E0E547A0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1E5C1A-B4ED-4022-9CC9-55BA06ACD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51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BFE63C-B4A1-4164-A390-BC973923D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4CDCCF-D97B-4092-A58F-9FCCC84CA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63EB4B-B4AB-4C87-8D90-785C2A0A2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5192AC-DC5F-4213-8D81-BB001DEE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486B11-7BBA-4C15-B43E-EA808D43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30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61CAFE5-AB06-4EAB-AEA4-15B93A91ED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1F7A10-3AB3-43AB-8154-696D51360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7DFD2A-2249-43CA-AD74-775E5B36B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828712-12B3-4A7D-BDBB-5D9DA5160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373A9-2AF7-4590-98B0-825445324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28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C9A6831-4C2E-49CD-9C32-604CAA9B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C13A7D-FBBA-460B-AB7D-053CFD9DC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549E1E-439E-4306-B5F8-03DA45076B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CF9DF-9A46-4FD6-8E42-E9C04624F97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36734B-D0F5-41EA-B877-BA48AB857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78F62-9D33-4A7A-8860-6EAE1491B7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81420-7A84-4313-AFDD-44FF9E4BE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09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5275"/>
            <a:ext cx="12013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dirty="0"/>
              <a:t>  Lorsqu’un acide faible </a:t>
            </a:r>
            <a:r>
              <a:rPr lang="fr-FR" b="1" dirty="0"/>
              <a:t>HA</a:t>
            </a:r>
            <a:r>
              <a:rPr lang="fr-FR" dirty="0"/>
              <a:t> est introduit en solution aqueuse, il réagit avec l’eau (base conjuguée du couple H</a:t>
            </a:r>
            <a:r>
              <a:rPr lang="fr-FR" baseline="-25000" dirty="0"/>
              <a:t>3</a:t>
            </a:r>
            <a:r>
              <a:rPr lang="fr-FR" dirty="0"/>
              <a:t>O</a:t>
            </a:r>
            <a:r>
              <a:rPr lang="fr-FR" baseline="30000" dirty="0"/>
              <a:t>+</a:t>
            </a:r>
            <a:r>
              <a:rPr lang="fr-FR" dirty="0"/>
              <a:t> / H</a:t>
            </a:r>
            <a:r>
              <a:rPr lang="fr-FR" baseline="-25000" dirty="0"/>
              <a:t>2</a:t>
            </a:r>
            <a:r>
              <a:rPr lang="fr-FR" dirty="0"/>
              <a:t>O) selon la réaction d’équation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1"/>
              <p:cNvSpPr txBox="1"/>
              <p:nvPr/>
            </p:nvSpPr>
            <p:spPr bwMode="auto">
              <a:xfrm>
                <a:off x="4271963" y="877888"/>
                <a:ext cx="3797065" cy="47718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sub>
                          </m:sSub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ℓ)</m:t>
                          </m:r>
                        </m:sub>
                      </m:sSub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 3" panose="05040102010807070707" pitchFamily="18" charset="2"/>
                        </a:rPr>
                        <m:t>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 3" panose="05040102010807070707" pitchFamily="18" charset="2"/>
                        </a:rPr>
                        <m:t> </m:t>
                      </m:r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Objec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71963" y="877888"/>
                <a:ext cx="3797065" cy="477182"/>
              </a:xfrm>
              <a:prstGeom prst="rect">
                <a:avLst/>
              </a:prstGeom>
              <a:blipFill>
                <a:blip r:embed="rId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5328" y="1435205"/>
            <a:ext cx="11958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dirty="0"/>
              <a:t>  Lorsqu’une base faible </a:t>
            </a:r>
            <a:r>
              <a:rPr lang="fr-FR" b="1" dirty="0"/>
              <a:t>A</a:t>
            </a:r>
            <a:r>
              <a:rPr lang="fr-FR" b="1" baseline="30000" dirty="0"/>
              <a:t>–</a:t>
            </a:r>
            <a:r>
              <a:rPr lang="fr-FR" dirty="0"/>
              <a:t> est introduit en solution aqueuse, elle réagit avec l’eau (acide du couple H</a:t>
            </a:r>
            <a:r>
              <a:rPr lang="fr-FR" baseline="-25000" dirty="0"/>
              <a:t>2</a:t>
            </a:r>
            <a:r>
              <a:rPr lang="fr-FR" dirty="0"/>
              <a:t>O / HO</a:t>
            </a:r>
            <a:r>
              <a:rPr lang="fr-FR" baseline="30000" dirty="0"/>
              <a:t>–</a:t>
            </a:r>
            <a:r>
              <a:rPr lang="fr-FR" dirty="0"/>
              <a:t>) selon la réaction d’équation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/>
              <p:cNvSpPr txBox="1"/>
              <p:nvPr/>
            </p:nvSpPr>
            <p:spPr bwMode="auto">
              <a:xfrm>
                <a:off x="4325631" y="2315839"/>
                <a:ext cx="3741024" cy="46929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sub>
                          </m:sSub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ℓ)</m:t>
                          </m:r>
                        </m:sub>
                      </m:sSub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 3" panose="05040102010807070707" pitchFamily="18" charset="2"/>
                        </a:rPr>
                        <m:t></m:t>
                      </m:r>
                      <m:r>
                        <m:rPr>
                          <m:nor/>
                        </m:rPr>
                        <a:rPr lang="fr-FR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 3" panose="05040102010807070707" pitchFamily="18" charset="2"/>
                        </a:rPr>
                        <m:t> 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sSubSup>
                        <m:sSubSup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FR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aq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25631" y="2315839"/>
                <a:ext cx="3741024" cy="469296"/>
              </a:xfrm>
              <a:prstGeom prst="rect">
                <a:avLst/>
              </a:prstGeom>
              <a:blipFill>
                <a:blip r:embed="rId4"/>
                <a:stretch>
                  <a:fillRect b="-77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-46702" y="2906791"/>
            <a:ext cx="12060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Dans les deux cas, lorsque le système chimique n’évolue plus, les concentrations molaires (en </a:t>
            </a:r>
            <a:r>
              <a:rPr lang="fr-FR" dirty="0" err="1"/>
              <a:t>mol.L</a:t>
            </a:r>
            <a:r>
              <a:rPr lang="fr-FR" baseline="30000" dirty="0"/>
              <a:t>–1</a:t>
            </a:r>
            <a:r>
              <a:rPr lang="fr-FR" dirty="0"/>
              <a:t>) des espèces chimiques </a:t>
            </a:r>
            <a:r>
              <a:rPr lang="fr-FR" b="1" dirty="0"/>
              <a:t>HA</a:t>
            </a:r>
            <a:r>
              <a:rPr lang="fr-FR" dirty="0"/>
              <a:t> et </a:t>
            </a:r>
            <a:r>
              <a:rPr lang="fr-FR" b="1" dirty="0"/>
              <a:t>A</a:t>
            </a:r>
            <a:r>
              <a:rPr lang="fr-FR" b="1" baseline="30000" dirty="0"/>
              <a:t>–</a:t>
            </a:r>
            <a:r>
              <a:rPr lang="fr-FR" dirty="0"/>
              <a:t> vérifient la relation :</a:t>
            </a:r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96566"/>
              </p:ext>
            </p:extLst>
          </p:nvPr>
        </p:nvGraphicFramePr>
        <p:xfrm>
          <a:off x="4980947" y="3739801"/>
          <a:ext cx="2182949" cy="82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5" imgW="1358900" imgH="508000" progId="Equation.DSMT4">
                  <p:embed/>
                </p:oleObj>
              </mc:Choice>
              <mc:Fallback>
                <p:oleObj name="Equation" r:id="rId5" imgW="1358900" imgH="508000" progId="Equation.DSMT4">
                  <p:embed/>
                  <p:pic>
                    <p:nvPicPr>
                      <p:cNvPr id="1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0947" y="3739801"/>
                        <a:ext cx="2182949" cy="820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4711224"/>
            <a:ext cx="12013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On appelle </a:t>
            </a:r>
            <a:r>
              <a:rPr lang="fr-FR" b="1" dirty="0">
                <a:solidFill>
                  <a:srgbClr val="FF0000"/>
                </a:solidFill>
              </a:rPr>
              <a:t>constante d’acidité</a:t>
            </a:r>
            <a:r>
              <a:rPr lang="fr-FR" dirty="0">
                <a:solidFill>
                  <a:srgbClr val="FF0000"/>
                </a:solidFill>
              </a:rPr>
              <a:t> dans l’eau d’un couple acide faible / base faible (AH / A</a:t>
            </a:r>
            <a:r>
              <a:rPr lang="fr-FR" baseline="30000" dirty="0">
                <a:solidFill>
                  <a:srgbClr val="FF0000"/>
                </a:solidFill>
              </a:rPr>
              <a:t>–</a:t>
            </a:r>
            <a:r>
              <a:rPr lang="fr-FR" dirty="0">
                <a:solidFill>
                  <a:srgbClr val="FF0000"/>
                </a:solidFill>
              </a:rPr>
              <a:t>), une grandeur, sans dimension, notée </a:t>
            </a:r>
            <a:r>
              <a:rPr lang="fr-FR" b="1" dirty="0">
                <a:solidFill>
                  <a:srgbClr val="FF0000"/>
                </a:solidFill>
              </a:rPr>
              <a:t>K</a:t>
            </a:r>
            <a:r>
              <a:rPr lang="fr-FR" b="1" baseline="-25000" dirty="0">
                <a:solidFill>
                  <a:srgbClr val="FF0000"/>
                </a:solidFill>
              </a:rPr>
              <a:t>A</a:t>
            </a:r>
            <a:r>
              <a:rPr lang="fr-FR" dirty="0">
                <a:solidFill>
                  <a:srgbClr val="FF0000"/>
                </a:solidFill>
              </a:rPr>
              <a:t>, caractéristique du couple acido-basique et définie par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1">
                <a:extLst>
                  <a:ext uri="{FF2B5EF4-FFF2-40B4-BE49-F238E27FC236}">
                    <a16:creationId xmlns:a16="http://schemas.microsoft.com/office/drawing/2014/main" id="{77D3C27B-3597-41EC-9677-727B78EA2F83}"/>
                  </a:ext>
                </a:extLst>
              </p:cNvPr>
              <p:cNvSpPr txBox="1"/>
              <p:nvPr/>
            </p:nvSpPr>
            <p:spPr bwMode="auto">
              <a:xfrm>
                <a:off x="1604514" y="5488587"/>
                <a:ext cx="8982972" cy="13708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b>
                            <m:sSub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fr-F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O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fr-F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fr-FR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AH</m:t>
                                  </m:r>
                                </m:e>
                              </m:d>
                            </m:den>
                          </m:f>
                        </m:e>
                      </m:borderBox>
                      <m:r>
                        <m:rPr>
                          <m:nor/>
                        </m:rPr>
                        <a:rPr lang="fr-FR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d>
                        <m:dPr>
                          <m:begChr m:val="{"/>
                          <m:endChr m:val=""/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O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concentration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molaire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ion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oxonium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p>
                                <m:sSup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e>
                                <m:sup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concentration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molaire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base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faible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p>
                                <m:sSup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e>
                                <m:sup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fr-FR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AH</m:t>
                                  </m:r>
                                </m:e>
                              </m:d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concentration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molaire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acide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faible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en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mol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p>
                                <m:sSup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e>
                                <m:sup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constante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acidit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é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du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couple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AH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p>
                                <m:sSup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e>
                                <m:sup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sans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unit</m:t>
                              </m:r>
                              <m:r>
                                <m:rPr>
                                  <m:nor/>
                                </m:rPr>
                                <a:rPr lang="fr-FR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é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Object 1">
                <a:extLst>
                  <a:ext uri="{FF2B5EF4-FFF2-40B4-BE49-F238E27FC236}">
                    <a16:creationId xmlns:a16="http://schemas.microsoft.com/office/drawing/2014/main" id="{77D3C27B-3597-41EC-9677-727B78EA2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4514" y="5488587"/>
                <a:ext cx="8982972" cy="13708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allOve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422784-2BAE-47CF-95BA-35FCA29CF069}"/>
              </a:ext>
            </a:extLst>
          </p:cNvPr>
          <p:cNvSpPr/>
          <p:nvPr/>
        </p:nvSpPr>
        <p:spPr>
          <a:xfrm>
            <a:off x="-1" y="48916"/>
            <a:ext cx="119990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Le </a:t>
            </a:r>
            <a:r>
              <a:rPr lang="fr-FR" b="1" dirty="0" err="1">
                <a:solidFill>
                  <a:srgbClr val="FF0000"/>
                </a:solidFill>
              </a:rPr>
              <a:t>pK</a:t>
            </a:r>
            <a:r>
              <a:rPr lang="fr-FR" b="1" baseline="-25000" dirty="0" err="1">
                <a:solidFill>
                  <a:srgbClr val="FF0000"/>
                </a:solidFill>
              </a:rPr>
              <a:t>A</a:t>
            </a:r>
            <a:r>
              <a:rPr lang="fr-FR" dirty="0">
                <a:solidFill>
                  <a:srgbClr val="FF0000"/>
                </a:solidFill>
              </a:rPr>
              <a:t> d’un couple acide/base est une grandeur, sans dimension, comprise entre </a:t>
            </a:r>
            <a:r>
              <a:rPr lang="fr-FR" b="1" dirty="0">
                <a:solidFill>
                  <a:srgbClr val="FF0000"/>
                </a:solidFill>
              </a:rPr>
              <a:t>0</a:t>
            </a:r>
            <a:r>
              <a:rPr lang="fr-FR" dirty="0">
                <a:solidFill>
                  <a:srgbClr val="FF0000"/>
                </a:solidFill>
              </a:rPr>
              <a:t> et </a:t>
            </a:r>
            <a:r>
              <a:rPr lang="fr-FR" b="1" dirty="0">
                <a:solidFill>
                  <a:srgbClr val="FF0000"/>
                </a:solidFill>
              </a:rPr>
              <a:t>14</a:t>
            </a:r>
            <a:r>
              <a:rPr lang="fr-FR" dirty="0">
                <a:solidFill>
                  <a:srgbClr val="FF0000"/>
                </a:solidFill>
              </a:rPr>
              <a:t> et caractéristique du couple. Elle est définie par 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6ED099-87DE-4625-9D13-0DB4C2A317D9}"/>
              </a:ext>
            </a:extLst>
          </p:cNvPr>
          <p:cNvSpPr/>
          <p:nvPr/>
        </p:nvSpPr>
        <p:spPr>
          <a:xfrm>
            <a:off x="5284720" y="742682"/>
            <a:ext cx="162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err="1">
                <a:solidFill>
                  <a:srgbClr val="FF0000"/>
                </a:solidFill>
              </a:rPr>
              <a:t>pK</a:t>
            </a:r>
            <a:r>
              <a:rPr lang="fr-FR" sz="2000" b="1" baseline="-25000" dirty="0" err="1">
                <a:solidFill>
                  <a:srgbClr val="FF0000"/>
                </a:solidFill>
              </a:rPr>
              <a:t>A</a:t>
            </a:r>
            <a:r>
              <a:rPr lang="fr-FR" sz="2000" b="1" dirty="0">
                <a:solidFill>
                  <a:srgbClr val="FF0000"/>
                </a:solidFill>
              </a:rPr>
              <a:t> = – log K</a:t>
            </a:r>
            <a:r>
              <a:rPr lang="fr-FR" sz="2000" b="1" baseline="-25000" dirty="0">
                <a:solidFill>
                  <a:srgbClr val="FF0000"/>
                </a:solidFill>
              </a:rPr>
              <a:t>A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5D8E1-1DC9-4CC0-9FA6-722D3909F2B3}"/>
              </a:ext>
            </a:extLst>
          </p:cNvPr>
          <p:cNvSpPr/>
          <p:nvPr/>
        </p:nvSpPr>
        <p:spPr>
          <a:xfrm>
            <a:off x="-1" y="1409194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Remarques :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9973D6-5973-4C32-B01B-56383DEFE444}"/>
              </a:ext>
            </a:extLst>
          </p:cNvPr>
          <p:cNvSpPr/>
          <p:nvPr/>
        </p:nvSpPr>
        <p:spPr>
          <a:xfrm>
            <a:off x="323527" y="1778526"/>
            <a:ext cx="9702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dirty="0"/>
              <a:t>  La constante d’acidité </a:t>
            </a:r>
            <a:r>
              <a:rPr lang="fr-FR" b="1" dirty="0"/>
              <a:t>K</a:t>
            </a:r>
            <a:r>
              <a:rPr lang="fr-FR" b="1" baseline="-25000" dirty="0"/>
              <a:t>A</a:t>
            </a:r>
            <a:r>
              <a:rPr lang="fr-FR" dirty="0"/>
              <a:t> d’un couple dépend de la température ;</a:t>
            </a:r>
          </a:p>
          <a:p>
            <a:pPr>
              <a:buFontTx/>
              <a:buChar char="-"/>
            </a:pPr>
            <a:r>
              <a:rPr lang="fr-FR" dirty="0"/>
              <a:t>  La constante d’acidité </a:t>
            </a:r>
            <a:r>
              <a:rPr lang="fr-FR" b="1" dirty="0"/>
              <a:t>K</a:t>
            </a:r>
            <a:r>
              <a:rPr lang="fr-FR" b="1" baseline="-25000" dirty="0"/>
              <a:t>A</a:t>
            </a:r>
            <a:r>
              <a:rPr lang="fr-FR" dirty="0"/>
              <a:t> est une constante d’équilibre ;</a:t>
            </a:r>
          </a:p>
          <a:p>
            <a:pPr algn="just">
              <a:buFontTx/>
              <a:buChar char="-"/>
            </a:pPr>
            <a:r>
              <a:rPr lang="fr-FR" dirty="0"/>
              <a:t>  L’analyse dimensionnelle de la relation ci-dessus nous indique qu’en toute rigueur, il faudrait écrire :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D011DB7-08E3-4CF3-8F08-27CDC85CAA86}"/>
              </a:ext>
            </a:extLst>
          </p:cNvPr>
          <p:cNvGrpSpPr/>
          <p:nvPr/>
        </p:nvGrpSpPr>
        <p:grpSpPr>
          <a:xfrm>
            <a:off x="3618561" y="3074670"/>
            <a:ext cx="4142022" cy="720080"/>
            <a:chOff x="3618561" y="4725144"/>
            <a:chExt cx="4142022" cy="720080"/>
          </a:xfrm>
        </p:grpSpPr>
        <p:graphicFrame>
          <p:nvGraphicFramePr>
            <p:cNvPr id="9" name="Object 3">
              <a:extLst>
                <a:ext uri="{FF2B5EF4-FFF2-40B4-BE49-F238E27FC236}">
                  <a16:creationId xmlns:a16="http://schemas.microsoft.com/office/drawing/2014/main" id="{4A14D0C7-3782-467C-B9E1-AFC40E8442D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18561" y="4725144"/>
            <a:ext cx="1906879" cy="7200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1" name="Equation" r:id="rId3" imgW="1358900" imgH="508000" progId="Equation.DSMT4">
                    <p:embed/>
                  </p:oleObj>
                </mc:Choice>
                <mc:Fallback>
                  <p:oleObj name="Equation" r:id="rId3" imgW="1358900" imgH="508000" progId="Equation.DSMT4">
                    <p:embed/>
                    <p:pic>
                      <p:nvPicPr>
                        <p:cNvPr id="7885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18561" y="4725144"/>
                          <a:ext cx="1906879" cy="7200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411082-D396-42BE-A526-79F94ACE0235}"/>
                </a:ext>
              </a:extLst>
            </p:cNvPr>
            <p:cNvSpPr/>
            <p:nvPr/>
          </p:nvSpPr>
          <p:spPr>
            <a:xfrm>
              <a:off x="5724128" y="4900518"/>
              <a:ext cx="20364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(avec </a:t>
              </a:r>
              <a:r>
                <a:rPr lang="fr-FR" i="1" dirty="0"/>
                <a:t>c</a:t>
              </a:r>
              <a:r>
                <a:rPr lang="fr-FR" baseline="30000" dirty="0"/>
                <a:t>0</a:t>
              </a:r>
              <a:r>
                <a:rPr lang="fr-FR" dirty="0"/>
                <a:t> = 1 </a:t>
              </a:r>
              <a:r>
                <a:rPr lang="fr-FR" dirty="0" err="1"/>
                <a:t>mol.L</a:t>
              </a:r>
              <a:r>
                <a:rPr lang="fr-FR" baseline="30000" dirty="0"/>
                <a:t>–1</a:t>
              </a:r>
              <a:r>
                <a:rPr lang="fr-FR" dirty="0"/>
                <a:t>)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6A5AEBD-7A8D-4C84-B7F1-C5D07EFBAB12}"/>
              </a:ext>
            </a:extLst>
          </p:cNvPr>
          <p:cNvSpPr/>
          <p:nvPr/>
        </p:nvSpPr>
        <p:spPr>
          <a:xfrm>
            <a:off x="323528" y="3866758"/>
            <a:ext cx="11675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/>
              <a:t>  Lorsque les acides et les bases sont forts, leur réaction sur l’eau est </a:t>
            </a:r>
            <a:r>
              <a:rPr lang="fr-FR" b="1" dirty="0"/>
              <a:t>totale</a:t>
            </a:r>
            <a:r>
              <a:rPr lang="fr-FR" dirty="0"/>
              <a:t> (complète) : il n’y a donc plus d’équilibre, et on ne peut pas définir une constante d’équilibre (constante d’acidité).</a:t>
            </a:r>
          </a:p>
        </p:txBody>
      </p:sp>
    </p:spTree>
    <p:extLst>
      <p:ext uri="{BB962C8B-B14F-4D97-AF65-F5344CB8AC3E}">
        <p14:creationId xmlns:p14="http://schemas.microsoft.com/office/powerpoint/2010/main" val="2968359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allOve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323117"/>
            <a:ext cx="5962650" cy="7429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40152" y="4076344"/>
            <a:ext cx="84289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/>
              <a:t>K</a:t>
            </a:r>
            <a:r>
              <a:rPr lang="pt-BR" sz="4000" baseline="-25000" dirty="0" smtClean="0"/>
              <a:t>e</a:t>
            </a:r>
            <a:r>
              <a:rPr lang="pt-BR" sz="4000" dirty="0" smtClean="0"/>
              <a:t> = [</a:t>
            </a:r>
            <a:r>
              <a:rPr lang="pt-BR" sz="4000" dirty="0"/>
              <a:t>H</a:t>
            </a:r>
            <a:r>
              <a:rPr lang="pt-BR" sz="4000" baseline="-25000" dirty="0"/>
              <a:t>3</a:t>
            </a:r>
            <a:r>
              <a:rPr lang="pt-BR" sz="4000" dirty="0"/>
              <a:t>O</a:t>
            </a:r>
            <a:r>
              <a:rPr lang="pt-BR" sz="4000" baseline="30000" dirty="0"/>
              <a:t>+</a:t>
            </a:r>
            <a:r>
              <a:rPr lang="pt-BR" sz="4000" baseline="-25000" dirty="0"/>
              <a:t>(aq</a:t>
            </a:r>
            <a:r>
              <a:rPr lang="pt-BR" sz="4000" baseline="-25000" dirty="0" smtClean="0"/>
              <a:t>)</a:t>
            </a:r>
            <a:r>
              <a:rPr lang="pt-BR" sz="4000" dirty="0" smtClean="0"/>
              <a:t>] × [</a:t>
            </a:r>
            <a:r>
              <a:rPr lang="pt-BR" sz="4000" dirty="0"/>
              <a:t>HO</a:t>
            </a:r>
            <a:r>
              <a:rPr lang="pt-BR" sz="4000" baseline="30000" dirty="0"/>
              <a:t>−</a:t>
            </a:r>
            <a:r>
              <a:rPr lang="pt-BR" sz="4000" baseline="-25000" dirty="0"/>
              <a:t>(aq</a:t>
            </a:r>
            <a:r>
              <a:rPr lang="pt-BR" sz="4000" baseline="-25000" dirty="0" smtClean="0"/>
              <a:t>)</a:t>
            </a:r>
            <a:r>
              <a:rPr lang="pt-BR" sz="4000" dirty="0" smtClean="0"/>
              <a:t>] = 10</a:t>
            </a:r>
            <a:r>
              <a:rPr lang="pt-BR" sz="4000" baseline="30000" dirty="0" smtClean="0"/>
              <a:t>–14</a:t>
            </a:r>
            <a:r>
              <a:rPr lang="pt-BR" sz="4000" dirty="0" smtClean="0"/>
              <a:t> (à 25°C)</a:t>
            </a:r>
            <a:endParaRPr lang="fr-FR" sz="4000" dirty="0"/>
          </a:p>
        </p:txBody>
      </p:sp>
      <p:sp>
        <p:nvSpPr>
          <p:cNvPr id="7" name="ZoneTexte 6"/>
          <p:cNvSpPr txBox="1"/>
          <p:nvPr/>
        </p:nvSpPr>
        <p:spPr>
          <a:xfrm>
            <a:off x="4947000" y="1191491"/>
            <a:ext cx="2439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(Autoprotolyse de l’eau)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1040151" y="1969884"/>
                <a:ext cx="5181227" cy="10804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4000" dirty="0" smtClean="0"/>
                  <a:t>K</a:t>
                </a:r>
                <a:r>
                  <a:rPr lang="pt-BR" sz="4000" baseline="-25000" dirty="0" smtClean="0"/>
                  <a:t>A</a:t>
                </a:r>
                <a:r>
                  <a:rPr lang="pt-BR" sz="40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pt-BR" sz="4000" dirty="0"/>
                          <m:t>[</m:t>
                        </m:r>
                        <m:r>
                          <m:rPr>
                            <m:nor/>
                          </m:rPr>
                          <a:rPr lang="pt-BR" sz="4000" dirty="0"/>
                          <m:t>H</m:t>
                        </m:r>
                        <m:r>
                          <m:rPr>
                            <m:nor/>
                          </m:rPr>
                          <a:rPr lang="pt-BR" sz="4000" baseline="-25000" dirty="0"/>
                          <m:t>3</m:t>
                        </m:r>
                        <m:r>
                          <m:rPr>
                            <m:nor/>
                          </m:rPr>
                          <a:rPr lang="pt-BR" sz="4000" dirty="0"/>
                          <m:t>O</m:t>
                        </m:r>
                        <m:r>
                          <m:rPr>
                            <m:nor/>
                          </m:rPr>
                          <a:rPr lang="pt-BR" sz="4000" baseline="30000" dirty="0"/>
                          <m:t>+</m:t>
                        </m:r>
                        <m:r>
                          <m:rPr>
                            <m:nor/>
                          </m:rPr>
                          <a:rPr lang="pt-BR" sz="4000" baseline="-25000" dirty="0"/>
                          <m:t>(</m:t>
                        </m:r>
                        <m:r>
                          <m:rPr>
                            <m:nor/>
                          </m:rPr>
                          <a:rPr lang="pt-BR" sz="4000" baseline="-25000" dirty="0"/>
                          <m:t>aq</m:t>
                        </m:r>
                        <m:r>
                          <m:rPr>
                            <m:nor/>
                          </m:rPr>
                          <a:rPr lang="pt-BR" sz="4000" baseline="-25000" dirty="0"/>
                          <m:t>)</m:t>
                        </m:r>
                        <m:r>
                          <m:rPr>
                            <m:nor/>
                          </m:rPr>
                          <a:rPr lang="fr-FR" sz="4000" b="0" i="0" dirty="0" smtClean="0"/>
                          <m:t>]</m:t>
                        </m:r>
                        <m:r>
                          <m:rPr>
                            <m:nor/>
                          </m:rPr>
                          <a:rPr lang="pt-BR" sz="4000" baseline="-25000" dirty="0"/>
                          <m:t> × </m:t>
                        </m:r>
                        <m:r>
                          <m:rPr>
                            <m:nor/>
                          </m:rPr>
                          <a:rPr lang="fr-FR" sz="4000" b="0" i="0" dirty="0" smtClean="0"/>
                          <m:t>[</m:t>
                        </m:r>
                        <m:r>
                          <m:rPr>
                            <m:nor/>
                          </m:rPr>
                          <a:rPr lang="fr-FR" sz="4000" b="0" i="0" dirty="0" smtClean="0"/>
                          <m:t>H</m:t>
                        </m:r>
                        <m:r>
                          <m:rPr>
                            <m:nor/>
                          </m:rPr>
                          <a:rPr lang="pt-BR" sz="4000" dirty="0"/>
                          <m:t>O</m:t>
                        </m:r>
                        <m:r>
                          <m:rPr>
                            <m:nor/>
                          </m:rPr>
                          <a:rPr lang="pt-BR" sz="4000" baseline="30000" dirty="0"/>
                          <m:t>−</m:t>
                        </m:r>
                        <m:r>
                          <m:rPr>
                            <m:nor/>
                          </m:rPr>
                          <a:rPr lang="pt-BR" sz="4000" baseline="-25000" dirty="0"/>
                          <m:t>(</m:t>
                        </m:r>
                        <m:r>
                          <m:rPr>
                            <m:nor/>
                          </m:rPr>
                          <a:rPr lang="pt-BR" sz="4000" baseline="-25000" dirty="0"/>
                          <m:t>aq</m:t>
                        </m:r>
                        <m:r>
                          <m:rPr>
                            <m:nor/>
                          </m:rPr>
                          <a:rPr lang="pt-BR" sz="4000" baseline="-25000" dirty="0"/>
                          <m:t>)</m:t>
                        </m:r>
                        <m:r>
                          <m:rPr>
                            <m:nor/>
                          </m:rPr>
                          <a:rPr lang="fr-FR" sz="4000" b="0" i="0" dirty="0" smtClean="0"/>
                          <m:t>]</m:t>
                        </m:r>
                      </m:num>
                      <m:den>
                        <m:sSup>
                          <m:sSupPr>
                            <m:ctrlPr>
                              <a:rPr lang="pt-BR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4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fr-FR" sz="4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fr-FR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den>
                    </m:f>
                  </m:oMath>
                </a14:m>
                <a:endParaRPr lang="fr-FR" sz="4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151" y="1969884"/>
                <a:ext cx="5181227" cy="1080424"/>
              </a:xfrm>
              <a:prstGeom prst="rect">
                <a:avLst/>
              </a:prstGeom>
              <a:blipFill>
                <a:blip r:embed="rId3"/>
                <a:stretch>
                  <a:fillRect l="-4235" b="-1186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3973263" y="5006111"/>
            <a:ext cx="2562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(Produit ionique de l’eau)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6105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allOve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223</Words>
  <Application>Microsoft Office PowerPoint</Application>
  <PresentationFormat>Grand écran</PresentationFormat>
  <Paragraphs>19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Wingdings</vt:lpstr>
      <vt:lpstr>Wingdings 3</vt:lpstr>
      <vt:lpstr>Thème Office</vt:lpstr>
      <vt:lpstr>Equation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Toph</dc:creator>
  <cp:lastModifiedBy>maintenance</cp:lastModifiedBy>
  <cp:revision>11</cp:revision>
  <dcterms:created xsi:type="dcterms:W3CDTF">2021-11-15T19:17:44Z</dcterms:created>
  <dcterms:modified xsi:type="dcterms:W3CDTF">2021-11-17T12:15:18Z</dcterms:modified>
</cp:coreProperties>
</file>