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L’</a:t>
            </a:r>
            <a:r>
              <a:rPr lang="fr-FR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éllipse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12776"/>
            <a:ext cx="384653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995936" y="1772816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Une ellipse est l'ensemble des points du plan qui vérifient la relation :</a:t>
            </a:r>
          </a:p>
        </p:txBody>
      </p:sp>
      <p:sp>
        <p:nvSpPr>
          <p:cNvPr id="6" name="Rectangle 5"/>
          <p:cNvSpPr/>
          <p:nvPr/>
        </p:nvSpPr>
        <p:spPr>
          <a:xfrm>
            <a:off x="5580112" y="2564904"/>
            <a:ext cx="2105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F</a:t>
            </a:r>
            <a:r>
              <a:rPr lang="en-US" sz="2400" b="1" baseline="-25000" dirty="0"/>
              <a:t>1</a:t>
            </a:r>
            <a:r>
              <a:rPr lang="en-US" sz="2400" b="1" dirty="0"/>
              <a:t>M + F</a:t>
            </a:r>
            <a:r>
              <a:rPr lang="en-US" sz="2400" b="1" baseline="-25000" dirty="0"/>
              <a:t>2</a:t>
            </a:r>
            <a:r>
              <a:rPr lang="en-US" sz="2400" b="1" dirty="0"/>
              <a:t>M = 2a</a:t>
            </a:r>
            <a:endParaRPr lang="fr-FR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572000" y="3356992"/>
            <a:ext cx="439921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dirty="0"/>
              <a:t>  F</a:t>
            </a:r>
            <a:r>
              <a:rPr lang="fr-FR" baseline="-25000" dirty="0"/>
              <a:t>1</a:t>
            </a:r>
            <a:r>
              <a:rPr lang="fr-FR" dirty="0"/>
              <a:t> et F</a:t>
            </a:r>
            <a:r>
              <a:rPr lang="fr-FR" baseline="-25000" dirty="0"/>
              <a:t>2</a:t>
            </a:r>
            <a:r>
              <a:rPr lang="fr-FR" dirty="0"/>
              <a:t> sont appelés les foyers de l'ellipse 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dirty="0"/>
              <a:t>  </a:t>
            </a:r>
            <a:r>
              <a:rPr lang="fr-FR" b="1" i="1" dirty="0"/>
              <a:t>a</a:t>
            </a:r>
            <a:r>
              <a:rPr lang="fr-FR" dirty="0"/>
              <a:t> est le demi grand axe de l'ellipse.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95536" y="5227188"/>
            <a:ext cx="3496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On appelle excentricité le rapport :</a:t>
            </a:r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851920" y="5085184"/>
          <a:ext cx="864096" cy="653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520560" imgH="393480" progId="Equation.DSMT4">
                  <p:embed/>
                </p:oleObj>
              </mc:Choice>
              <mc:Fallback>
                <p:oleObj name="Equation" r:id="rId4" imgW="52056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5085184"/>
                        <a:ext cx="864096" cy="6533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4788024" y="5227188"/>
            <a:ext cx="1592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(avec 0 ≤ e &lt; 1)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5536" y="6021288"/>
            <a:ext cx="5374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Remarque :</a:t>
            </a:r>
            <a:r>
              <a:rPr lang="fr-FR" dirty="0"/>
              <a:t> le cercle est une ellipse d'excentricité e = 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Les trois lois de Kepler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84883"/>
            <a:ext cx="5400600" cy="412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1689" y="1628800"/>
            <a:ext cx="2748783" cy="44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5612"/>
            <a:ext cx="8461507" cy="68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llipse 4"/>
          <p:cNvSpPr/>
          <p:nvPr/>
        </p:nvSpPr>
        <p:spPr>
          <a:xfrm>
            <a:off x="1187624" y="836712"/>
            <a:ext cx="5400600" cy="52565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55576" y="321297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"/>
                <a:cs typeface="Arial"/>
              </a:rPr>
              <a:t>A  </a:t>
            </a:r>
            <a:r>
              <a:rPr lang="fr-FR" sz="280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283968" y="3140968"/>
            <a:ext cx="648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C000"/>
                </a:solidFill>
                <a:latin typeface="Arial"/>
                <a:cs typeface="Arial"/>
              </a:rPr>
              <a:t>• </a:t>
            </a:r>
          </a:p>
          <a:p>
            <a:r>
              <a:rPr lang="fr-FR" sz="2400" b="1" dirty="0" smtClean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44208" y="321297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Arial"/>
                <a:cs typeface="Arial"/>
              </a:rPr>
              <a:t>•  </a:t>
            </a:r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1187624" y="3429000"/>
            <a:ext cx="5400600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7524328" y="292494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Arial"/>
                <a:cs typeface="Arial"/>
              </a:rPr>
              <a:t>PA = 2a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707904" y="3140968"/>
            <a:ext cx="648072" cy="8002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3200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fr-FR" sz="28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</a:p>
          <a:p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O</a:t>
            </a:r>
            <a:endParaRPr lang="fr-FR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131840" y="3140968"/>
            <a:ext cx="648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C000"/>
                </a:solidFill>
                <a:latin typeface="Arial"/>
                <a:cs typeface="Arial"/>
              </a:rPr>
              <a:t>• </a:t>
            </a:r>
          </a:p>
          <a:p>
            <a:r>
              <a:rPr lang="fr-FR" sz="2400" b="1" dirty="0" smtClean="0">
                <a:solidFill>
                  <a:srgbClr val="FFC000"/>
                </a:solidFill>
                <a:latin typeface="Arial"/>
                <a:cs typeface="Arial"/>
              </a:rPr>
              <a:t>S’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436096" y="1124744"/>
            <a:ext cx="648072" cy="8002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3200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fr-FR" sz="28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</a:p>
          <a:p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M</a:t>
            </a:r>
            <a:endParaRPr lang="fr-FR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619672" y="4797152"/>
            <a:ext cx="648072" cy="8002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32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fr-FR" sz="2800" dirty="0" smtClean="0">
                <a:solidFill>
                  <a:srgbClr val="00B0F0"/>
                </a:solidFill>
                <a:latin typeface="Arial"/>
                <a:cs typeface="Arial"/>
              </a:rPr>
              <a:t> </a:t>
            </a:r>
          </a:p>
          <a:p>
            <a:r>
              <a:rPr lang="fr-FR" b="1" dirty="0" smtClean="0">
                <a:solidFill>
                  <a:srgbClr val="00B0F0"/>
                </a:solidFill>
                <a:latin typeface="Arial"/>
                <a:cs typeface="Arial"/>
              </a:rPr>
              <a:t>M’</a:t>
            </a:r>
            <a:endParaRPr lang="fr-FR" b="1" dirty="0">
              <a:solidFill>
                <a:srgbClr val="00B0F0"/>
              </a:solidFill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V="1">
            <a:off x="4427984" y="1484784"/>
            <a:ext cx="1152128" cy="187220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V="1">
            <a:off x="3347864" y="1484784"/>
            <a:ext cx="2232248" cy="187220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796136" y="8367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</a:rPr>
              <a:t>SM + S’M =  ?</a:t>
            </a:r>
            <a:endParaRPr lang="fr-FR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1835696" y="3501008"/>
            <a:ext cx="2592288" cy="1512168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H="1">
            <a:off x="1835696" y="3501008"/>
            <a:ext cx="1440160" cy="1512168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043608" y="609329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F0"/>
                </a:solidFill>
              </a:rPr>
              <a:t>SM’ + S’M’ =  ?</a:t>
            </a:r>
            <a:endParaRPr lang="fr-FR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5916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394 L -0.48819 0.0078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819 0.00787 L -0.29913 0.0039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10" grpId="0"/>
      <p:bldP spid="13" grpId="0"/>
      <p:bldP spid="13" grpId="1"/>
      <p:bldP spid="13" grpId="2"/>
      <p:bldP spid="14" grpId="0"/>
      <p:bldP spid="15" grpId="0"/>
      <p:bldP spid="16" grpId="0"/>
      <p:bldP spid="17" grpId="0"/>
      <p:bldP spid="30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5612"/>
            <a:ext cx="8461507" cy="68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llipse 4"/>
          <p:cNvSpPr/>
          <p:nvPr/>
        </p:nvSpPr>
        <p:spPr>
          <a:xfrm>
            <a:off x="1187624" y="836712"/>
            <a:ext cx="5400600" cy="52565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283968" y="3140968"/>
            <a:ext cx="648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C000"/>
                </a:solidFill>
                <a:latin typeface="Arial"/>
                <a:cs typeface="Arial"/>
              </a:rPr>
              <a:t>• </a:t>
            </a:r>
          </a:p>
          <a:p>
            <a:r>
              <a:rPr lang="fr-FR" sz="2400" b="1" dirty="0" smtClean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44208" y="321297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Arial"/>
                <a:cs typeface="Arial"/>
              </a:rPr>
              <a:t>•  </a:t>
            </a:r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sz="2000" baseline="-25000" dirty="0" smtClean="0">
                <a:solidFill>
                  <a:srgbClr val="FF0000"/>
                </a:solidFill>
                <a:latin typeface="Arial"/>
                <a:cs typeface="Arial"/>
              </a:rPr>
              <a:t>0 </a:t>
            </a:r>
            <a:r>
              <a:rPr lang="fr-FR" dirty="0"/>
              <a:t>(t</a:t>
            </a:r>
            <a:r>
              <a:rPr lang="fr-FR" baseline="-25000" dirty="0"/>
              <a:t>0</a:t>
            </a:r>
            <a:r>
              <a:rPr lang="fr-FR" dirty="0"/>
              <a:t> = </a:t>
            </a:r>
            <a:r>
              <a:rPr lang="fr-FR" dirty="0" smtClean="0"/>
              <a:t>0 j</a:t>
            </a:r>
            <a:r>
              <a:rPr lang="fr-FR" dirty="0"/>
              <a:t>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436096" y="119675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Arial"/>
                <a:cs typeface="Arial"/>
              </a:rPr>
              <a:t>•  </a:t>
            </a:r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sz="2000" baseline="-25000" dirty="0" smtClean="0">
                <a:solidFill>
                  <a:srgbClr val="FF0000"/>
                </a:solidFill>
                <a:latin typeface="Arial"/>
                <a:cs typeface="Arial"/>
              </a:rPr>
              <a:t>2 </a:t>
            </a:r>
            <a:r>
              <a:rPr lang="fr-FR" dirty="0"/>
              <a:t>(</a:t>
            </a:r>
            <a:r>
              <a:rPr lang="fr-FR" dirty="0" smtClean="0"/>
              <a:t>t</a:t>
            </a:r>
            <a:r>
              <a:rPr lang="fr-FR" baseline="-25000" dirty="0" smtClean="0"/>
              <a:t>2</a:t>
            </a:r>
            <a:r>
              <a:rPr lang="fr-FR" dirty="0" smtClean="0"/>
              <a:t> </a:t>
            </a:r>
            <a:r>
              <a:rPr lang="fr-FR" dirty="0"/>
              <a:t>= </a:t>
            </a:r>
            <a:r>
              <a:rPr lang="fr-FR" dirty="0" smtClean="0"/>
              <a:t>10 j</a:t>
            </a:r>
            <a:r>
              <a:rPr lang="fr-FR" dirty="0"/>
              <a:t>)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39552" y="1196752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sz="2000" baseline="-25000" dirty="0" smtClean="0">
                <a:solidFill>
                  <a:srgbClr val="FF0000"/>
                </a:solidFill>
                <a:latin typeface="Arial"/>
                <a:cs typeface="Arial"/>
              </a:rPr>
              <a:t>6 </a:t>
            </a:r>
            <a:r>
              <a:rPr lang="fr-FR" dirty="0" smtClean="0"/>
              <a:t>(t</a:t>
            </a:r>
            <a:r>
              <a:rPr lang="fr-FR" baseline="-25000" dirty="0" smtClean="0"/>
              <a:t>6</a:t>
            </a:r>
            <a:r>
              <a:rPr lang="fr-FR" dirty="0" smtClean="0"/>
              <a:t> = 30 j)   </a:t>
            </a:r>
            <a:r>
              <a:rPr lang="fr-FR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lang="fr-FR" sz="3200" dirty="0"/>
          </a:p>
        </p:txBody>
      </p:sp>
      <p:sp>
        <p:nvSpPr>
          <p:cNvPr id="24" name="ZoneTexte 23"/>
          <p:cNvSpPr txBox="1"/>
          <p:nvPr/>
        </p:nvSpPr>
        <p:spPr>
          <a:xfrm>
            <a:off x="-108520" y="2564904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sz="2000" baseline="-25000" dirty="0" smtClean="0">
                <a:solidFill>
                  <a:srgbClr val="FF0000"/>
                </a:solidFill>
                <a:latin typeface="Arial"/>
                <a:cs typeface="Arial"/>
              </a:rPr>
              <a:t>8 </a:t>
            </a:r>
            <a:r>
              <a:rPr lang="fr-FR" sz="1400" dirty="0" smtClean="0"/>
              <a:t>(t</a:t>
            </a:r>
            <a:r>
              <a:rPr lang="fr-FR" sz="1400" baseline="-25000" dirty="0" smtClean="0"/>
              <a:t>8</a:t>
            </a:r>
            <a:r>
              <a:rPr lang="fr-FR" sz="1400" dirty="0" smtClean="0"/>
              <a:t> = 40 j)</a:t>
            </a:r>
            <a:r>
              <a:rPr lang="fr-FR" dirty="0" smtClean="0"/>
              <a:t>   </a:t>
            </a:r>
            <a:r>
              <a:rPr lang="fr-FR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lang="fr-FR" sz="3200" dirty="0"/>
          </a:p>
        </p:txBody>
      </p:sp>
      <p:sp>
        <p:nvSpPr>
          <p:cNvPr id="25" name="ZoneTexte 24"/>
          <p:cNvSpPr txBox="1"/>
          <p:nvPr/>
        </p:nvSpPr>
        <p:spPr>
          <a:xfrm>
            <a:off x="395536" y="4797152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sz="2000" baseline="-25000" dirty="0" smtClean="0">
                <a:solidFill>
                  <a:srgbClr val="FF0000"/>
                </a:solidFill>
                <a:latin typeface="Arial"/>
                <a:cs typeface="Arial"/>
              </a:rPr>
              <a:t>11 </a:t>
            </a:r>
            <a:r>
              <a:rPr lang="fr-FR" sz="1400" dirty="0" smtClean="0"/>
              <a:t>(t</a:t>
            </a:r>
            <a:r>
              <a:rPr lang="fr-FR" sz="1400" baseline="-25000" dirty="0" smtClean="0"/>
              <a:t>11</a:t>
            </a:r>
            <a:r>
              <a:rPr lang="fr-FR" sz="1400" dirty="0" smtClean="0"/>
              <a:t> = 55 j)</a:t>
            </a:r>
            <a:r>
              <a:rPr lang="fr-FR" sz="14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lang="fr-FR" sz="3200" dirty="0"/>
          </a:p>
        </p:txBody>
      </p:sp>
      <p:sp>
        <p:nvSpPr>
          <p:cNvPr id="26" name="ZoneTexte 25"/>
          <p:cNvSpPr txBox="1"/>
          <p:nvPr/>
        </p:nvSpPr>
        <p:spPr>
          <a:xfrm>
            <a:off x="1475656" y="5733256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sz="2000" baseline="-25000" dirty="0" smtClean="0">
                <a:solidFill>
                  <a:srgbClr val="FF0000"/>
                </a:solidFill>
                <a:latin typeface="Arial"/>
                <a:cs typeface="Arial"/>
              </a:rPr>
              <a:t>13 </a:t>
            </a:r>
            <a:r>
              <a:rPr lang="fr-FR" dirty="0" smtClean="0"/>
              <a:t>(t</a:t>
            </a:r>
            <a:r>
              <a:rPr lang="fr-FR" baseline="-25000" dirty="0" smtClean="0"/>
              <a:t>13</a:t>
            </a:r>
            <a:r>
              <a:rPr lang="fr-FR" dirty="0" smtClean="0"/>
              <a:t> = 65 j)   </a:t>
            </a:r>
            <a:r>
              <a:rPr lang="fr-FR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lang="fr-FR" sz="3200" dirty="0"/>
          </a:p>
        </p:txBody>
      </p:sp>
      <p:sp>
        <p:nvSpPr>
          <p:cNvPr id="31" name="Secteurs 30"/>
          <p:cNvSpPr/>
          <p:nvPr/>
        </p:nvSpPr>
        <p:spPr>
          <a:xfrm rot="5400000">
            <a:off x="2051720" y="1268760"/>
            <a:ext cx="4752528" cy="4320480"/>
          </a:xfrm>
          <a:prstGeom prst="pie">
            <a:avLst>
              <a:gd name="adj1" fmla="val 12626557"/>
              <a:gd name="adj2" fmla="val 162193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372200" y="299695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lang="fr-FR" sz="5400" dirty="0"/>
          </a:p>
        </p:txBody>
      </p:sp>
      <p:cxnSp>
        <p:nvCxnSpPr>
          <p:cNvPr id="39" name="Connecteur droit 38"/>
          <p:cNvCxnSpPr/>
          <p:nvPr/>
        </p:nvCxnSpPr>
        <p:spPr>
          <a:xfrm>
            <a:off x="4427984" y="3429000"/>
            <a:ext cx="216024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flipV="1">
            <a:off x="4427984" y="1412776"/>
            <a:ext cx="1152128" cy="201622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0094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2.96296E-6 C -0.004 -0.05926 -0.00799 -0.11829 -0.02605 -0.16806 C -0.0441 -0.21782 -0.09462 -0.27731 -0.10834 -0.29838 " pathEditMode="relative" ptsTypes="aaA">
                                      <p:cBhvr>
                                        <p:cTn id="4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  <p:bldP spid="21" grpId="0"/>
      <p:bldP spid="23" grpId="0"/>
      <p:bldP spid="24" grpId="0"/>
      <p:bldP spid="25" grpId="0"/>
      <p:bldP spid="26" grpId="0"/>
      <p:bldP spid="31" grpId="0" animBg="1"/>
      <p:bldP spid="33" grpId="0"/>
      <p:bldP spid="33" grpId="1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154</Words>
  <Application>Microsoft Office PowerPoint</Application>
  <PresentationFormat>Affichage à l'écran (4:3)</PresentationFormat>
  <Paragraphs>33</Paragraphs>
  <Slides>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Wingdings</vt:lpstr>
      <vt:lpstr>Thème Office</vt:lpstr>
      <vt:lpstr>Equation</vt:lpstr>
      <vt:lpstr>L’éllipse</vt:lpstr>
      <vt:lpstr>Les trois lois de Kepler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profil.seven</cp:lastModifiedBy>
  <cp:revision>12</cp:revision>
  <dcterms:created xsi:type="dcterms:W3CDTF">2015-04-06T18:02:52Z</dcterms:created>
  <dcterms:modified xsi:type="dcterms:W3CDTF">2021-12-14T09:08:52Z</dcterms:modified>
</cp:coreProperties>
</file>